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63" r:id="rId7"/>
    <p:sldId id="265" r:id="rId8"/>
    <p:sldId id="266" r:id="rId9"/>
    <p:sldId id="267" r:id="rId10"/>
    <p:sldId id="268" r:id="rId11"/>
    <p:sldId id="26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DFCE6"/>
    <a:srgbClr val="F9CA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PhAnim="0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关系图"/>
          <p:cNvPicPr>
            <a:picLocks noChangeAspect="1"/>
          </p:cNvPicPr>
          <p:nvPr/>
        </p:nvPicPr>
        <p:blipFill>
          <a:blip r:embed="rId2"/>
          <a:srcRect r="2528" b="10909"/>
          <a:stretch>
            <a:fillRect/>
          </a:stretch>
        </p:blipFill>
        <p:spPr>
          <a:xfrm>
            <a:off x="239184" y="692150"/>
            <a:ext cx="11885083" cy="61102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2117" y="549275"/>
            <a:ext cx="12192000" cy="1511300"/>
          </a:xfrm>
          <a:prstGeom prst="rect">
            <a:avLst/>
          </a:prstGeom>
          <a:gradFill rotWithShape="0">
            <a:gsLst>
              <a:gs pos="0">
                <a:schemeClr val="bg2">
                  <a:gamma/>
                  <a:tint val="0"/>
                  <a:invGamma/>
                </a:schemeClr>
              </a:gs>
              <a:gs pos="100000">
                <a:schemeClr val="bg2">
                  <a:alpha val="53999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2051" name="Rectangle 3"/>
          <p:cNvSpPr>
            <a:spLocks noChangeArrowheads="1"/>
          </p:cNvSpPr>
          <p:nvPr>
            <p:ph type="subTitle" idx="1"/>
          </p:nvPr>
        </p:nvSpPr>
        <p:spPr>
          <a:xfrm>
            <a:off x="2544233" y="2492375"/>
            <a:ext cx="7393517" cy="1222375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2056" name="Rectangle 8"/>
          <p:cNvSpPr>
            <a:spLocks noChangeArrowheads="1"/>
          </p:cNvSpPr>
          <p:nvPr>
            <p:ph type="ctrTitle"/>
          </p:nvPr>
        </p:nvSpPr>
        <p:spPr>
          <a:xfrm>
            <a:off x="1007533" y="620713"/>
            <a:ext cx="10363200" cy="1470025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11" name="Rectangle 4"/>
          <p:cNvSpPr>
            <a:spLocks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2" name="Rectangle 5"/>
          <p:cNvSpPr>
            <a:spLocks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3" name="Rectangle 6"/>
          <p:cNvSpPr>
            <a:spLocks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</p:bldLst>
  </p:timing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2117" y="333375"/>
            <a:ext cx="12192000" cy="1009650"/>
          </a:xfrm>
          <a:prstGeom prst="rect">
            <a:avLst/>
          </a:prstGeom>
          <a:gradFill rotWithShape="0">
            <a:gsLst>
              <a:gs pos="0">
                <a:schemeClr val="bg2">
                  <a:gamma/>
                  <a:tint val="0"/>
                  <a:invGamma/>
                </a:schemeClr>
              </a:gs>
              <a:gs pos="100000">
                <a:schemeClr val="bg2">
                  <a:alpha val="53999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pic>
        <p:nvPicPr>
          <p:cNvPr id="1027" name="Picture 3" descr="关系图"/>
          <p:cNvPicPr>
            <a:picLocks noChangeAspect="1"/>
          </p:cNvPicPr>
          <p:nvPr/>
        </p:nvPicPr>
        <p:blipFill>
          <a:blip r:embed="rId12"/>
          <a:srcRect t="1094" r="8122" b="13318"/>
          <a:stretch>
            <a:fillRect/>
          </a:stretch>
        </p:blipFill>
        <p:spPr>
          <a:xfrm>
            <a:off x="7730067" y="4438650"/>
            <a:ext cx="4453467" cy="23336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8" name="Rectangle 4"/>
          <p:cNvSpPr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9" name="Rectangle 5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30" name="Rectangle 6"/>
          <p:cNvSpPr>
            <a:spLocks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31" name="Rectangle 7"/>
          <p:cNvSpPr>
            <a:spLocks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2" name="Rectangle 8"/>
          <p:cNvSpPr>
            <a:spLocks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" grpId="0" bldLvl="0" animBg="1"/>
      <p:bldP spid="1028" grpId="0" bldLvl="0"/>
    </p:bldLst>
  </p:timing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ownload"/>
          <p:cNvPicPr>
            <a:picLocks noChangeAspect="1"/>
          </p:cNvPicPr>
          <p:nvPr/>
        </p:nvPicPr>
        <p:blipFill>
          <a:blip r:embed="rId1"/>
          <a:srcRect t="28128"/>
          <a:stretch>
            <a:fillRect/>
          </a:stretch>
        </p:blipFill>
        <p:spPr>
          <a:xfrm flipH="1">
            <a:off x="217805" y="67310"/>
            <a:ext cx="5744845" cy="2484755"/>
          </a:xfrm>
          <a:prstGeom prst="rect">
            <a:avLst/>
          </a:prstGeom>
        </p:spPr>
      </p:pic>
      <p:pic>
        <p:nvPicPr>
          <p:cNvPr id="9" name="Picture 8" descr="images (1)"/>
          <p:cNvPicPr>
            <a:picLocks noChangeAspect="1"/>
          </p:cNvPicPr>
          <p:nvPr/>
        </p:nvPicPr>
        <p:blipFill>
          <a:blip r:embed="rId2"/>
          <a:srcRect l="5820" t="12307" r="56885" b="11628"/>
          <a:stretch>
            <a:fillRect/>
          </a:stretch>
        </p:blipFill>
        <p:spPr>
          <a:xfrm>
            <a:off x="7444740" y="2072005"/>
            <a:ext cx="2115185" cy="2670175"/>
          </a:xfrm>
          <a:prstGeom prst="rect">
            <a:avLst/>
          </a:prstGeom>
        </p:spPr>
      </p:pic>
      <p:sp>
        <p:nvSpPr>
          <p:cNvPr id="12" name="Text Box 11"/>
          <p:cNvSpPr txBox="1"/>
          <p:nvPr/>
        </p:nvSpPr>
        <p:spPr>
          <a:xfrm>
            <a:off x="2587625" y="2680335"/>
            <a:ext cx="4744085" cy="144526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IN" altLang="zh-CN" sz="4400" b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 Black" panose="020B0A04020102020204" charset="0"/>
                <a:ea typeface="SimSun" panose="02010600030101010101" pitchFamily="2" charset="-122"/>
                <a:cs typeface="Arial Black" panose="020B0A04020102020204" charset="0"/>
                <a:sym typeface="+mn-ea"/>
              </a:rPr>
              <a:t>FILE </a:t>
            </a:r>
            <a:endParaRPr lang="en-IN" altLang="zh-CN" sz="4400" b="1" smtClean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Arial Black" panose="020B0A04020102020204" charset="0"/>
              <a:ea typeface="SimSun" panose="02010600030101010101" pitchFamily="2" charset="-122"/>
              <a:cs typeface="Arial Black" panose="020B0A04020102020204" charset="0"/>
              <a:sym typeface="+mn-ea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IN" altLang="zh-CN" sz="4400" b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 Black" panose="020B0A04020102020204" charset="0"/>
                <a:ea typeface="SimSun" panose="02010600030101010101" pitchFamily="2" charset="-122"/>
                <a:cs typeface="Arial Black" panose="020B0A04020102020204" charset="0"/>
                <a:sym typeface="+mn-ea"/>
              </a:rPr>
              <a:t>HANDLING IN</a:t>
            </a:r>
            <a:endParaRPr lang="en-IN" altLang="zh-CN" sz="4400" b="1" smtClean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Arial Black" panose="020B0A04020102020204" charset="0"/>
              <a:ea typeface="SimSun" panose="02010600030101010101" pitchFamily="2" charset="-122"/>
              <a:cs typeface="Arial Black" panose="020B0A04020102020204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IN" altLang="en-US" sz="2400">
                <a:latin typeface="Calibri" panose="020F0502020204030204" charset="0"/>
                <a:cs typeface="Calibri" panose="020F0502020204030204" charset="0"/>
              </a:rPr>
              <a:t>A collection of data stored in a disk with a specific name and a directory path.</a:t>
            </a:r>
            <a:endParaRPr lang="en-IN" altLang="en-US" sz="2400"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IN" altLang="en-US" sz="2400">
                <a:latin typeface="Calibri" panose="020F0502020204030204" charset="0"/>
                <a:cs typeface="Calibri" panose="020F0502020204030204" charset="0"/>
              </a:rPr>
              <a:t>When a file is opened for reading or writing, it becomes a </a:t>
            </a:r>
            <a:r>
              <a:rPr lang="en-IN" altLang="en-US" sz="2400" b="1">
                <a:latin typeface="Calibri" panose="020F0502020204030204" charset="0"/>
                <a:cs typeface="Calibri" panose="020F0502020204030204" charset="0"/>
              </a:rPr>
              <a:t>stream</a:t>
            </a:r>
            <a:r>
              <a:rPr lang="en-IN" altLang="en-US" sz="2400">
                <a:latin typeface="Calibri" panose="020F0502020204030204" charset="0"/>
                <a:cs typeface="Calibri" panose="020F0502020204030204" charset="0"/>
              </a:rPr>
              <a:t>.</a:t>
            </a:r>
            <a:endParaRPr lang="en-IN" altLang="en-US" sz="2400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738505" y="598805"/>
            <a:ext cx="1355090" cy="645160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p>
            <a:r>
              <a:rPr lang="en-IN" altLang="en-US" sz="3600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chemeClr val="tx1"/>
                </a:solidFill>
                <a:effectLst/>
                <a:latin typeface="Calibri" panose="020F0502020204030204" charset="0"/>
                <a:cs typeface="Calibri" panose="020F0502020204030204" charset="0"/>
                <a:sym typeface="+mn-ea"/>
              </a:rPr>
              <a:t>File</a:t>
            </a:r>
            <a:endParaRPr lang="en-IN" altLang="en-US" sz="3600">
              <a:ln w="12700" cmpd="sng">
                <a:solidFill>
                  <a:schemeClr val="accent4"/>
                </a:solidFill>
                <a:prstDash val="solid"/>
              </a:ln>
              <a:solidFill>
                <a:schemeClr val="tx1"/>
              </a:solidFill>
              <a:effectLst/>
              <a:latin typeface="Calibri" panose="020F0502020204030204" charset="0"/>
              <a:cs typeface="Calibri" panose="020F0502020204030204" charset="0"/>
              <a:sym typeface="+mn-ea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4775835" y="2814320"/>
            <a:ext cx="1980565" cy="763270"/>
          </a:xfrm>
          <a:prstGeom prst="roundRect">
            <a:avLst/>
          </a:prstGeom>
          <a:ln>
            <a:solidFill>
              <a:schemeClr val="accent5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IN" altLang="zh-CN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charset="0"/>
                <a:ea typeface="SimSun" panose="02010600030101010101" pitchFamily="2" charset="-122"/>
                <a:cs typeface="Calibri" panose="020F0502020204030204" charset="0"/>
              </a:rPr>
              <a:t>File</a:t>
            </a:r>
            <a:endParaRPr kumimoji="0" lang="en-IN" altLang="zh-CN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charset="0"/>
              <a:ea typeface="SimSun" panose="02010600030101010101" pitchFamily="2" charset="-122"/>
              <a:cs typeface="Calibri" panose="020F050202020403020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5990590" y="4058285"/>
            <a:ext cx="1980565" cy="763270"/>
          </a:xfrm>
          <a:prstGeom prst="roundRect">
            <a:avLst/>
          </a:prstGeom>
          <a:ln>
            <a:solidFill>
              <a:schemeClr val="accent5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IN" altLang="zh-CN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charset="0"/>
                <a:ea typeface="SimSun" panose="02010600030101010101" pitchFamily="2" charset="-122"/>
                <a:cs typeface="Calibri" panose="020F0502020204030204" charset="0"/>
              </a:rPr>
              <a:t>Output </a:t>
            </a:r>
            <a:r>
              <a:rPr kumimoji="0" lang="zh-CN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charset="0"/>
                <a:ea typeface="SimSun" panose="02010600030101010101" pitchFamily="2" charset="-122"/>
                <a:cs typeface="Calibri" panose="020F0502020204030204" charset="0"/>
              </a:rPr>
              <a:t>stream</a:t>
            </a: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charset="0"/>
              <a:ea typeface="SimSun" panose="02010600030101010101" pitchFamily="2" charset="-122"/>
              <a:cs typeface="Calibri" panose="020F050202020403020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682365" y="4058285"/>
            <a:ext cx="1980565" cy="763270"/>
          </a:xfrm>
          <a:prstGeom prst="roundRect">
            <a:avLst/>
          </a:prstGeom>
          <a:ln>
            <a:solidFill>
              <a:schemeClr val="accent5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IN" altLang="zh-CN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charset="0"/>
                <a:ea typeface="SimSun" panose="02010600030101010101" pitchFamily="2" charset="-122"/>
                <a:cs typeface="Calibri" panose="020F0502020204030204" charset="0"/>
              </a:rPr>
              <a:t>I</a:t>
            </a:r>
            <a:r>
              <a:rPr kumimoji="0" lang="zh-CN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charset="0"/>
                <a:ea typeface="SimSun" panose="02010600030101010101" pitchFamily="2" charset="-122"/>
                <a:cs typeface="Calibri" panose="020F0502020204030204" charset="0"/>
              </a:rPr>
              <a:t>nput stream</a:t>
            </a: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charset="0"/>
              <a:ea typeface="SimSun" panose="02010600030101010101" pitchFamily="2" charset="-122"/>
              <a:cs typeface="Calibri" panose="020F0502020204030204" charset="0"/>
            </a:endParaRPr>
          </a:p>
        </p:txBody>
      </p:sp>
      <p:sp>
        <p:nvSpPr>
          <p:cNvPr id="8" name="Down Arrow 7"/>
          <p:cNvSpPr/>
          <p:nvPr/>
        </p:nvSpPr>
        <p:spPr>
          <a:xfrm>
            <a:off x="5344160" y="3609975"/>
            <a:ext cx="178435" cy="405765"/>
          </a:xfrm>
          <a:prstGeom prst="downArrow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charset="0"/>
              <a:ea typeface="SimSun" panose="02010600030101010101" pitchFamily="2" charset="-122"/>
              <a:cs typeface="Calibri" panose="020F0502020204030204" charset="0"/>
            </a:endParaRPr>
          </a:p>
        </p:txBody>
      </p:sp>
      <p:sp>
        <p:nvSpPr>
          <p:cNvPr id="9" name="Down Arrow 8"/>
          <p:cNvSpPr/>
          <p:nvPr/>
        </p:nvSpPr>
        <p:spPr>
          <a:xfrm>
            <a:off x="6164580" y="3609975"/>
            <a:ext cx="178435" cy="405765"/>
          </a:xfrm>
          <a:prstGeom prst="downArrow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charset="0"/>
              <a:ea typeface="SimSun" panose="02010600030101010101" pitchFamily="2" charset="-122"/>
              <a:cs typeface="Calibri" panose="020F0502020204030204" charset="0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2209165" y="5302250"/>
            <a:ext cx="3598545" cy="645160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p>
            <a:pPr algn="ctr"/>
            <a:r>
              <a:rPr lang="en-US" b="1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lang="en-IN" altLang="en-US" b="1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U</a:t>
            </a:r>
            <a:r>
              <a:rPr lang="en-US" b="1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sed for reading data from file (read operation) </a:t>
            </a:r>
            <a:endParaRPr lang="en-US" b="1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5941060" y="5318125"/>
            <a:ext cx="3420110" cy="645160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p>
            <a:pPr algn="ctr"/>
            <a:r>
              <a:rPr lang="en-US" b="1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lang="en-IN" altLang="en-US" b="1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U</a:t>
            </a:r>
            <a:r>
              <a:rPr lang="en-US" b="1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sed for writing into the file (write operation). </a:t>
            </a:r>
            <a:endParaRPr lang="en-US" b="1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12" name="Down Arrow 11"/>
          <p:cNvSpPr/>
          <p:nvPr/>
        </p:nvSpPr>
        <p:spPr>
          <a:xfrm>
            <a:off x="4578350" y="4848225"/>
            <a:ext cx="178435" cy="405765"/>
          </a:xfrm>
          <a:prstGeom prst="downArrow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charset="0"/>
              <a:ea typeface="SimSun" panose="02010600030101010101" pitchFamily="2" charset="-122"/>
              <a:cs typeface="Calibri" panose="020F0502020204030204" charset="0"/>
            </a:endParaRPr>
          </a:p>
        </p:txBody>
      </p:sp>
      <p:sp>
        <p:nvSpPr>
          <p:cNvPr id="13" name="Down Arrow 12"/>
          <p:cNvSpPr/>
          <p:nvPr/>
        </p:nvSpPr>
        <p:spPr>
          <a:xfrm>
            <a:off x="7065645" y="4848225"/>
            <a:ext cx="178435" cy="405765"/>
          </a:xfrm>
          <a:prstGeom prst="downArrow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charset="0"/>
              <a:ea typeface="SimSun" panose="02010600030101010101" pitchFamily="2" charset="-122"/>
              <a:cs typeface="Calibri" panose="020F05020202040302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857885" y="1423670"/>
            <a:ext cx="9450070" cy="46037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p>
            <a:pPr marL="285750" indent="-2857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/>
                </a:solidFill>
              </a:rPr>
              <a:t>The </a:t>
            </a:r>
            <a:r>
              <a:rPr lang="en-US" sz="2000" b="1">
                <a:solidFill>
                  <a:schemeClr val="tx1"/>
                </a:solidFill>
              </a:rPr>
              <a:t>System.IO namespace</a:t>
            </a:r>
            <a:r>
              <a:rPr lang="en-US" sz="2000">
                <a:solidFill>
                  <a:schemeClr val="tx1"/>
                </a:solidFill>
              </a:rPr>
              <a:t> has various classes that are</a:t>
            </a:r>
            <a:r>
              <a:rPr lang="en-IN" altLang="en-US" sz="2000">
                <a:solidFill>
                  <a:schemeClr val="tx1"/>
                </a:solidFill>
              </a:rPr>
              <a:t> listed below</a:t>
            </a:r>
            <a:endParaRPr lang="en-IN" altLang="en-US" sz="2000">
              <a:solidFill>
                <a:schemeClr val="tx1"/>
              </a:solidFill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735330" y="582930"/>
            <a:ext cx="3007360" cy="5835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sz="3200" b="1">
                <a:sym typeface="+mn-ea"/>
              </a:rPr>
              <a:t>C# I/O Classes</a:t>
            </a:r>
            <a:endParaRPr lang="en-US" sz="3200" b="1">
              <a:sym typeface="+mn-ea"/>
            </a:endParaRPr>
          </a:p>
        </p:txBody>
      </p:sp>
      <p:graphicFrame>
        <p:nvGraphicFramePr>
          <p:cNvPr id="6" name="Table 5"/>
          <p:cNvGraphicFramePr/>
          <p:nvPr/>
        </p:nvGraphicFramePr>
        <p:xfrm>
          <a:off x="857885" y="2032635"/>
          <a:ext cx="9450705" cy="43726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2090"/>
                <a:gridCol w="6698615"/>
              </a:tblGrid>
              <a:tr h="5054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 b="1"/>
                        <a:t>I/O Class</a:t>
                      </a:r>
                      <a:endParaRPr lang="en-US" sz="1800" b="1"/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 b="1"/>
                        <a:t>Description</a:t>
                      </a:r>
                      <a:endParaRPr lang="en-US" sz="1800" b="1"/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</a:tr>
              <a:tr h="50482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 b="1"/>
                        <a:t>BinaryReader</a:t>
                      </a:r>
                      <a:endParaRPr lang="en-US" sz="1800" b="1"/>
                    </a:p>
                  </a:txBody>
                  <a:tcPr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 b="1"/>
                        <a:t>Reads primitive data from a binary stream.</a:t>
                      </a:r>
                      <a:endParaRPr lang="en-US" sz="1800" b="1"/>
                    </a:p>
                  </a:txBody>
                  <a:tcPr>
                    <a:solidFill>
                      <a:schemeClr val="accent5">
                        <a:lumMod val="90000"/>
                      </a:schemeClr>
                    </a:solidFill>
                  </a:tcPr>
                </a:tc>
              </a:tr>
              <a:tr h="5054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 b="1"/>
                        <a:t>BinaryWriter</a:t>
                      </a:r>
                      <a:endParaRPr lang="en-US" sz="1800" b="1"/>
                    </a:p>
                  </a:txBody>
                  <a:tcPr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 b="1"/>
                        <a:t>Writes primitive data in binary format.</a:t>
                      </a:r>
                      <a:endParaRPr lang="en-US" sz="1800" b="1"/>
                    </a:p>
                  </a:txBody>
                  <a:tcPr>
                    <a:solidFill>
                      <a:schemeClr val="accent5">
                        <a:lumMod val="90000"/>
                      </a:schemeClr>
                    </a:solidFill>
                  </a:tcPr>
                </a:tc>
              </a:tr>
              <a:tr h="8356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 b="1"/>
                        <a:t>BufferedStream</a:t>
                      </a:r>
                      <a:endParaRPr lang="en-US" sz="1800" b="1"/>
                    </a:p>
                  </a:txBody>
                  <a:tcPr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 b="1"/>
                        <a:t>A temporary storage for a stream of bytes.</a:t>
                      </a:r>
                      <a:endParaRPr lang="en-US" sz="1800" b="1"/>
                    </a:p>
                  </a:txBody>
                  <a:tcPr>
                    <a:solidFill>
                      <a:schemeClr val="accent5">
                        <a:lumMod val="90000"/>
                      </a:schemeClr>
                    </a:solidFill>
                  </a:tcPr>
                </a:tc>
              </a:tr>
              <a:tr h="5054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 b="1"/>
                        <a:t>Directory</a:t>
                      </a:r>
                      <a:endParaRPr lang="en-US" sz="1800" b="1"/>
                    </a:p>
                  </a:txBody>
                  <a:tcPr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 b="1"/>
                        <a:t>Helps in manipulating a directory structure.</a:t>
                      </a:r>
                      <a:endParaRPr lang="en-US" sz="1800" b="1"/>
                    </a:p>
                  </a:txBody>
                  <a:tcPr>
                    <a:solidFill>
                      <a:schemeClr val="accent5">
                        <a:lumMod val="90000"/>
                      </a:schemeClr>
                    </a:solidFill>
                  </a:tcPr>
                </a:tc>
              </a:tr>
              <a:tr h="5054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 b="1"/>
                        <a:t>DirectoryInfo</a:t>
                      </a:r>
                      <a:endParaRPr lang="en-US" sz="1800" b="1"/>
                    </a:p>
                  </a:txBody>
                  <a:tcPr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 b="1"/>
                        <a:t>Used for performing operations on directories.</a:t>
                      </a:r>
                      <a:endParaRPr lang="en-US" sz="1800" b="1"/>
                    </a:p>
                  </a:txBody>
                  <a:tcPr>
                    <a:solidFill>
                      <a:schemeClr val="accent5">
                        <a:lumMod val="90000"/>
                      </a:schemeClr>
                    </a:solidFill>
                  </a:tcPr>
                </a:tc>
              </a:tr>
              <a:tr h="50482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 b="1"/>
                        <a:t>DriveInfo</a:t>
                      </a:r>
                      <a:endParaRPr lang="en-US" sz="1800" b="1"/>
                    </a:p>
                  </a:txBody>
                  <a:tcPr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 b="1"/>
                        <a:t>Provides information for the drives.</a:t>
                      </a:r>
                      <a:endParaRPr lang="en-US" sz="1800" b="1"/>
                    </a:p>
                  </a:txBody>
                  <a:tcPr>
                    <a:solidFill>
                      <a:schemeClr val="accent5">
                        <a:lumMod val="90000"/>
                      </a:schemeClr>
                    </a:solidFill>
                  </a:tcPr>
                </a:tc>
              </a:tr>
              <a:tr h="5054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 b="1"/>
                        <a:t>File</a:t>
                      </a:r>
                      <a:endParaRPr lang="en-US" sz="1800" b="1"/>
                    </a:p>
                  </a:txBody>
                  <a:tcPr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 b="1"/>
                        <a:t>Helps in manipulating files.</a:t>
                      </a:r>
                      <a:endParaRPr lang="en-US" sz="1800" b="1"/>
                    </a:p>
                  </a:txBody>
                  <a:tcPr>
                    <a:solidFill>
                      <a:schemeClr val="accent5">
                        <a:lumMod val="9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6" name="Content Placeholder 5"/>
          <p:cNvGraphicFramePr/>
          <p:nvPr>
            <p:ph idx="1"/>
          </p:nvPr>
        </p:nvGraphicFramePr>
        <p:xfrm>
          <a:off x="609600" y="1453515"/>
          <a:ext cx="9918700" cy="53060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8535"/>
                <a:gridCol w="7670165"/>
              </a:tblGrid>
              <a:tr h="54800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 b="1">
                          <a:latin typeface="Calibri" panose="020F0502020204030204" charset="0"/>
                          <a:cs typeface="Calibri" panose="020F0502020204030204" charset="0"/>
                        </a:rPr>
                        <a:t>I/O Class</a:t>
                      </a:r>
                      <a:endParaRPr lang="en-US" sz="1800" b="1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 b="1">
                          <a:latin typeface="Calibri" panose="020F0502020204030204" charset="0"/>
                          <a:cs typeface="Calibri" panose="020F0502020204030204" charset="0"/>
                        </a:rPr>
                        <a:t>Description</a:t>
                      </a:r>
                      <a:endParaRPr lang="en-US" sz="1800" b="1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  <a:tr h="59245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 b="1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FileInfo</a:t>
                      </a:r>
                      <a:endParaRPr lang="en-US" sz="1800" b="1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 b="1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Used for performing operations on files.</a:t>
                      </a:r>
                      <a:endParaRPr lang="en-US" sz="1800" b="1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chemeClr val="accent5">
                        <a:lumMod val="90000"/>
                      </a:schemeClr>
                    </a:solidFill>
                  </a:tcPr>
                </a:tc>
              </a:tr>
              <a:tr h="59372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 b="1">
                          <a:latin typeface="Calibri" panose="020F0502020204030204" charset="0"/>
                          <a:cs typeface="Calibri" panose="020F0502020204030204" charset="0"/>
                        </a:rPr>
                        <a:t>FileStream</a:t>
                      </a:r>
                      <a:endParaRPr lang="en-US" sz="1800" b="1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 b="1">
                          <a:latin typeface="Calibri" panose="020F0502020204030204" charset="0"/>
                          <a:cs typeface="Calibri" panose="020F0502020204030204" charset="0"/>
                        </a:rPr>
                        <a:t>Used to read from and write to any location in a file.</a:t>
                      </a:r>
                      <a:endParaRPr lang="en-US" sz="1800" b="1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chemeClr val="accent5">
                        <a:lumMod val="90000"/>
                      </a:schemeClr>
                    </a:solidFill>
                  </a:tcPr>
                </a:tc>
              </a:tr>
              <a:tr h="6045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 b="1">
                          <a:latin typeface="Calibri" panose="020F0502020204030204" charset="0"/>
                          <a:cs typeface="Calibri" panose="020F0502020204030204" charset="0"/>
                        </a:rPr>
                        <a:t>MemoryStream</a:t>
                      </a:r>
                      <a:endParaRPr lang="en-US" sz="1800" b="1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 b="1">
                          <a:latin typeface="Calibri" panose="020F0502020204030204" charset="0"/>
                          <a:cs typeface="Calibri" panose="020F0502020204030204" charset="0"/>
                        </a:rPr>
                        <a:t>Used for random access to streamed data stored in memory.</a:t>
                      </a:r>
                      <a:endParaRPr lang="en-US" sz="1800" b="1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chemeClr val="accent5">
                        <a:lumMod val="90000"/>
                      </a:schemeClr>
                    </a:solidFill>
                  </a:tcPr>
                </a:tc>
              </a:tr>
              <a:tr h="59372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 b="1">
                          <a:latin typeface="Calibri" panose="020F0502020204030204" charset="0"/>
                          <a:cs typeface="Calibri" panose="020F0502020204030204" charset="0"/>
                        </a:rPr>
                        <a:t>Path</a:t>
                      </a:r>
                      <a:endParaRPr lang="en-US" sz="1800" b="1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 b="1">
                          <a:latin typeface="Calibri" panose="020F0502020204030204" charset="0"/>
                          <a:cs typeface="Calibri" panose="020F0502020204030204" charset="0"/>
                        </a:rPr>
                        <a:t>Performs operations on path information.</a:t>
                      </a:r>
                      <a:endParaRPr lang="en-US" sz="1800" b="1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chemeClr val="accent5">
                        <a:lumMod val="90000"/>
                      </a:schemeClr>
                    </a:solidFill>
                  </a:tcPr>
                </a:tc>
              </a:tr>
              <a:tr h="59372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 b="1">
                          <a:latin typeface="Calibri" panose="020F0502020204030204" charset="0"/>
                          <a:cs typeface="Calibri" panose="020F0502020204030204" charset="0"/>
                        </a:rPr>
                        <a:t>StreamReader</a:t>
                      </a:r>
                      <a:endParaRPr lang="en-US" sz="1800" b="1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 b="1">
                          <a:latin typeface="Calibri" panose="020F0502020204030204" charset="0"/>
                          <a:cs typeface="Calibri" panose="020F0502020204030204" charset="0"/>
                        </a:rPr>
                        <a:t>Used for reading characters from a byte stream.</a:t>
                      </a:r>
                      <a:endParaRPr lang="en-US" sz="1800" b="1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chemeClr val="accent5">
                        <a:lumMod val="90000"/>
                      </a:schemeClr>
                    </a:solidFill>
                  </a:tcPr>
                </a:tc>
              </a:tr>
              <a:tr h="59372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 b="1">
                          <a:latin typeface="Calibri" panose="020F0502020204030204" charset="0"/>
                          <a:cs typeface="Calibri" panose="020F0502020204030204" charset="0"/>
                        </a:rPr>
                        <a:t>StreamWriter</a:t>
                      </a:r>
                      <a:endParaRPr lang="en-US" sz="1800" b="1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 b="1">
                          <a:latin typeface="Calibri" panose="020F0502020204030204" charset="0"/>
                          <a:cs typeface="Calibri" panose="020F0502020204030204" charset="0"/>
                        </a:rPr>
                        <a:t>Is used for writing characters to a stream.</a:t>
                      </a:r>
                      <a:endParaRPr lang="en-US" sz="1800" b="1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chemeClr val="accent5">
                        <a:lumMod val="90000"/>
                      </a:schemeClr>
                    </a:solidFill>
                  </a:tcPr>
                </a:tc>
              </a:tr>
              <a:tr h="59309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 b="1">
                          <a:latin typeface="Calibri" panose="020F0502020204030204" charset="0"/>
                          <a:cs typeface="Calibri" panose="020F0502020204030204" charset="0"/>
                        </a:rPr>
                        <a:t>StringReader</a:t>
                      </a:r>
                      <a:endParaRPr lang="en-US" sz="1800" b="1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 b="1">
                          <a:latin typeface="Calibri" panose="020F0502020204030204" charset="0"/>
                          <a:cs typeface="Calibri" panose="020F0502020204030204" charset="0"/>
                        </a:rPr>
                        <a:t>Is used for reading from a string buffer.</a:t>
                      </a:r>
                      <a:endParaRPr lang="en-US" sz="1800" b="1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chemeClr val="accent5">
                        <a:lumMod val="90000"/>
                      </a:schemeClr>
                    </a:solidFill>
                  </a:tcPr>
                </a:tc>
              </a:tr>
              <a:tr h="59309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 b="1">
                          <a:latin typeface="Calibri" panose="020F0502020204030204" charset="0"/>
                          <a:cs typeface="Calibri" panose="020F0502020204030204" charset="0"/>
                        </a:rPr>
                        <a:t>StringWriter</a:t>
                      </a:r>
                      <a:endParaRPr lang="en-US" sz="1800" b="1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 b="1">
                          <a:latin typeface="Calibri" panose="020F0502020204030204" charset="0"/>
                          <a:cs typeface="Calibri" panose="020F0502020204030204" charset="0"/>
                        </a:rPr>
                        <a:t>Is used for writing into a string buffer.</a:t>
                      </a:r>
                      <a:endParaRPr lang="en-US" sz="1800" b="1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chemeClr val="accent5">
                        <a:lumMod val="9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Text Box 7"/>
          <p:cNvSpPr txBox="1"/>
          <p:nvPr/>
        </p:nvSpPr>
        <p:spPr>
          <a:xfrm>
            <a:off x="508635" y="586105"/>
            <a:ext cx="4294505" cy="5835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sz="3200" b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The FileStream Class</a:t>
            </a:r>
            <a:endParaRPr lang="en-US" sz="3200" b="1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341630" y="1699260"/>
            <a:ext cx="11585575" cy="410781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endParaRPr lang="en-US" b="1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System.IO namespace</a:t>
            </a:r>
            <a:r>
              <a:rPr lang="en-US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 helps in</a:t>
            </a:r>
            <a:r>
              <a:rPr lang="en-US" b="1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 reading from, writing to and closing files</a:t>
            </a:r>
            <a:r>
              <a:rPr lang="en-US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. </a:t>
            </a:r>
            <a:endParaRPr lang="en-US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This class derives from the </a:t>
            </a:r>
            <a:r>
              <a:rPr lang="en-US" b="1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abstract class Stream</a:t>
            </a:r>
            <a:r>
              <a:rPr lang="en-US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.</a:t>
            </a:r>
            <a:endParaRPr lang="en-US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altLang="en-US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C</a:t>
            </a:r>
            <a:r>
              <a:rPr lang="en-US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reat</a:t>
            </a:r>
            <a:r>
              <a:rPr lang="en-IN" altLang="en-US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ing</a:t>
            </a:r>
            <a:r>
              <a:rPr lang="en-US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 a </a:t>
            </a:r>
            <a:r>
              <a:rPr lang="en-US" b="1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FileStream object to create a new file or open an existing file</a:t>
            </a:r>
            <a:r>
              <a:rPr lang="en-US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. </a:t>
            </a:r>
            <a:endParaRPr lang="en-US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The syntax for creating a FileStream object is as follows −</a:t>
            </a:r>
            <a:endParaRPr lang="en-US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For example, we create a FileStream object F for reading a file named sample.txt as shown −</a:t>
            </a:r>
            <a:endParaRPr lang="en-US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marL="285750" indent="-285750"/>
            <a:endParaRPr lang="en-US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1248410" y="3924935"/>
            <a:ext cx="9343390" cy="64516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p>
            <a:pPr marL="0" indent="0">
              <a:buNone/>
            </a:pPr>
            <a:r>
              <a:rPr lang="en-US" b="1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FileStream &lt;object_name&gt; = new FileStream( &lt;file_name&gt;, &lt;FileMode Enumerator&gt;,</a:t>
            </a:r>
            <a:endParaRPr lang="en-US" b="1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marL="0" indent="0">
              <a:buNone/>
            </a:pPr>
            <a:r>
              <a:rPr lang="en-US" b="1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&lt;FileAccess Enumerator&gt;, &lt;FileShare Enumerator&gt;);</a:t>
            </a:r>
            <a:endParaRPr lang="en-US" b="1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  <a:sym typeface="+mn-ea"/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1092200" y="5145405"/>
            <a:ext cx="10622280" cy="3683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p>
            <a:r>
              <a:rPr lang="en-US" b="1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FileStream F = new FileStream("sample.txt", FileMode.Open, FileAccess.Read,FileShare.Read);</a:t>
            </a:r>
            <a:endParaRPr lang="en-US" b="1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  <a:sym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6" name="Content Placeholder 5"/>
          <p:cNvGraphicFramePr/>
          <p:nvPr>
            <p:ph idx="1"/>
          </p:nvPr>
        </p:nvGraphicFramePr>
        <p:xfrm>
          <a:off x="384810" y="283845"/>
          <a:ext cx="11586845" cy="65741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2865"/>
                <a:gridCol w="10253980"/>
              </a:tblGrid>
              <a:tr h="1056005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 sz="1800" b="1">
                          <a:latin typeface="Calibri" panose="020F0502020204030204" charset="0"/>
                          <a:cs typeface="Calibri" panose="020F0502020204030204" charset="0"/>
                        </a:rPr>
                        <a:t>Parameter</a:t>
                      </a:r>
                      <a:endParaRPr lang="en-IN" altLang="en-US" sz="1800" b="1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 b="1">
                          <a:latin typeface="Calibri" panose="020F0502020204030204" charset="0"/>
                          <a:cs typeface="Calibri" panose="020F0502020204030204" charset="0"/>
                        </a:rPr>
                        <a:t>Description</a:t>
                      </a:r>
                      <a:endParaRPr lang="en-US" sz="1800" b="1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</a:tr>
              <a:tr h="551815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 b="1">
                          <a:latin typeface="Calibri" panose="020F0502020204030204" charset="0"/>
                          <a:cs typeface="Calibri" panose="020F0502020204030204" charset="0"/>
                        </a:rPr>
                        <a:t>FileMode</a:t>
                      </a:r>
                      <a:endParaRPr lang="en-US" sz="1800" b="1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IN" altLang="en-US" sz="1800" b="1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r>
                        <a:rPr lang="en-US" sz="1800" b="1">
                          <a:latin typeface="Calibri" panose="020F0502020204030204" charset="0"/>
                          <a:cs typeface="Calibri" panose="020F0502020204030204" charset="0"/>
                        </a:rPr>
                        <a:t>The FileMode enumerator defines various methods for opening files. The members of</a:t>
                      </a:r>
                      <a:endParaRPr lang="en-US" sz="1800" b="1"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IN" altLang="en-US" sz="1800" b="1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r>
                        <a:rPr lang="en-US" sz="1800" b="1">
                          <a:latin typeface="Calibri" panose="020F0502020204030204" charset="0"/>
                          <a:cs typeface="Calibri" panose="020F0502020204030204" charset="0"/>
                        </a:rPr>
                        <a:t>FileMode enumerator are −</a:t>
                      </a:r>
                      <a:endParaRPr lang="en-US" sz="1800" b="1"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>
                        <a:buNone/>
                      </a:pPr>
                      <a:endParaRPr lang="en-US" sz="1800" b="1"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>
                        <a:buNone/>
                      </a:pPr>
                      <a:endParaRPr lang="en-US" sz="1800" b="1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/>
          <p:nvPr/>
        </p:nvGraphicFramePr>
        <p:xfrm>
          <a:off x="1861820" y="2368550"/>
          <a:ext cx="10008235" cy="430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6355"/>
                <a:gridCol w="8691880"/>
              </a:tblGrid>
              <a:tr h="9652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1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Append </a:t>
                      </a:r>
                      <a:endParaRPr lang="en-US" sz="1800" b="1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1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 It opens an existing </a:t>
                      </a:r>
                      <a:r>
                        <a:rPr lang="en-US" sz="1800" b="1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file and puts cursor at the end of file, or creates the file, if the file does not exist.</a:t>
                      </a:r>
                      <a:endParaRPr lang="en-US" sz="1800" b="1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 indent="0">
                        <a:buNone/>
                      </a:pPr>
                      <a:endParaRPr lang="en-US" sz="1800" b="1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38608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1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Create </a:t>
                      </a:r>
                      <a:endParaRPr lang="en-US" sz="1800" b="1"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IN" altLang="en-US" sz="1800" b="1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I</a:t>
                      </a:r>
                      <a:r>
                        <a:rPr lang="en-US" sz="1800" b="1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t creates a new file.</a:t>
                      </a:r>
                      <a:endParaRPr lang="en-IN" altLang="en-US" sz="1800" b="1"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64008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IN" altLang="en-US" sz="1800" b="1">
                          <a:latin typeface="Calibri" panose="020F0502020204030204" charset="0"/>
                          <a:cs typeface="Calibri" panose="020F0502020204030204" charset="0"/>
                        </a:rPr>
                        <a:t>CreateNew</a:t>
                      </a:r>
                      <a:endParaRPr lang="en-IN" altLang="en-US" sz="1800" b="1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1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It specifies to the operating system, that it should create a new file.</a:t>
                      </a:r>
                      <a:endParaRPr lang="en-US" sz="1800" b="1"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67564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1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Open </a:t>
                      </a:r>
                      <a:endParaRPr lang="en-US" sz="1800" b="1"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1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 It opens an existing file.</a:t>
                      </a:r>
                      <a:endParaRPr lang="en-US" sz="1800" b="1"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 indent="0">
                        <a:buNone/>
                      </a:pPr>
                      <a:endParaRPr lang="en-US" sz="1800" b="1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9652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1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OpenOrCreate</a:t>
                      </a:r>
                      <a:endParaRPr lang="en-US" sz="1800" b="1"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1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 It specifies to the operating system that it should open a file if it exists, otherwise it should create a new file.</a:t>
                      </a:r>
                      <a:endParaRPr lang="en-US" sz="1800" b="1"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 indent="0">
                        <a:buNone/>
                      </a:pPr>
                      <a:endParaRPr lang="en-US" sz="1800" b="1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67564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1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Truncate </a:t>
                      </a:r>
                      <a:endParaRPr lang="en-US" sz="1800" b="1"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1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 It opens an existing file and truncates its size to zero bytes.</a:t>
                      </a:r>
                      <a:endParaRPr lang="en-US" sz="1800" b="1"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 indent="0">
                        <a:buNone/>
                      </a:pPr>
                      <a:endParaRPr lang="en-US" sz="1800" b="1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6" name="Content Placeholder 5"/>
          <p:cNvGraphicFramePr/>
          <p:nvPr>
            <p:ph idx="1"/>
          </p:nvPr>
        </p:nvGraphicFramePr>
        <p:xfrm>
          <a:off x="715010" y="1409065"/>
          <a:ext cx="9885045" cy="52724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5900"/>
                <a:gridCol w="8399145"/>
              </a:tblGrid>
              <a:tr h="689610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 sz="1800" b="1">
                          <a:latin typeface="Calibri" panose="020F0502020204030204" charset="0"/>
                          <a:cs typeface="Calibri" panose="020F0502020204030204" charset="0"/>
                        </a:rPr>
                        <a:t>Parameter</a:t>
                      </a:r>
                      <a:endParaRPr lang="en-IN" altLang="en-US" sz="1800" b="1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 b="1">
                          <a:latin typeface="Calibri" panose="020F0502020204030204" charset="0"/>
                          <a:cs typeface="Calibri" panose="020F0502020204030204" charset="0"/>
                        </a:rPr>
                        <a:t>Description</a:t>
                      </a:r>
                      <a:endParaRPr lang="en-US" sz="1800" b="1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  <a:tr h="68961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 b="1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FileAccess</a:t>
                      </a:r>
                      <a:endParaRPr lang="en-US" sz="1800" b="1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 b="1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FileAccess enumerators have members: Read, ReadWrite and Write.</a:t>
                      </a:r>
                      <a:endParaRPr lang="en-US" sz="1800" b="1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chemeClr val="accent5">
                        <a:lumMod val="90000"/>
                      </a:schemeClr>
                    </a:solidFill>
                  </a:tcPr>
                </a:tc>
              </a:tr>
              <a:tr h="389318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 b="1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FileShare</a:t>
                      </a:r>
                      <a:endParaRPr lang="en-US" sz="1800" b="1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 b="1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FileShare enumerators have the following members −</a:t>
                      </a:r>
                      <a:endParaRPr lang="en-US" sz="1800" b="1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>
                        <a:buNone/>
                      </a:pPr>
                      <a:endParaRPr lang="en-US" sz="1800" b="1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1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Inheritable − It allows a file handle to pass inheritance to the child processes</a:t>
                      </a:r>
                      <a:endParaRPr lang="en-US" sz="1800" b="1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800" b="1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1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None − It declines sharing of the current file</a:t>
                      </a:r>
                      <a:endParaRPr lang="en-US" sz="1800" b="1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800" b="1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1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Read − It allows opening the file for readin.</a:t>
                      </a:r>
                      <a:endParaRPr lang="en-US" sz="1800" b="1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800" b="1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1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ReadWrite − It allows opening the file for reading and writing</a:t>
                      </a:r>
                      <a:endParaRPr lang="en-US" sz="1800" b="1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800" b="1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1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Write − It allows opening the file for writing</a:t>
                      </a:r>
                      <a:endParaRPr lang="en-US" sz="1800" b="1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chemeClr val="accent5">
                        <a:lumMod val="9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1975" y="1385570"/>
            <a:ext cx="5887085" cy="5396230"/>
          </a:xfr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/>
          <a:p>
            <a:pPr marL="0" indent="0">
              <a:lnSpc>
                <a:spcPct val="150000"/>
              </a:lnSpc>
              <a:buNone/>
            </a:pPr>
            <a:r>
              <a:rPr lang="en-US" sz="1400" b="1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   class Program {</a:t>
            </a:r>
            <a:endParaRPr lang="en-US" sz="1400" b="1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1400" b="1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      static void Main(string[] args) {</a:t>
            </a:r>
            <a:endParaRPr lang="en-US" sz="1400" b="1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1400" b="1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         FileStream F = new FileStream("test.dat", FileMode.OpenOrCreate, </a:t>
            </a:r>
            <a:endParaRPr lang="en-US" sz="1400" b="1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1400" b="1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            FileAccess.ReadWrite);</a:t>
            </a:r>
            <a:endParaRPr lang="en-US" sz="1400" b="1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1400" b="1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         for (int i = 1; i &lt;= 20; i++) {</a:t>
            </a:r>
            <a:endParaRPr lang="en-US" sz="1400" b="1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1400" b="1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            F.WriteByte((byte)i);</a:t>
            </a:r>
            <a:endParaRPr lang="en-US" sz="1400" b="1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1400" b="1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         }</a:t>
            </a:r>
            <a:endParaRPr lang="en-US" sz="1400" b="1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1400" b="1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         F.Position = 0;</a:t>
            </a:r>
            <a:endParaRPr lang="en-US" sz="1400" b="1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1400" b="1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         for (int i = 0; i &lt;= 20; i++) {</a:t>
            </a:r>
            <a:endParaRPr lang="en-US" sz="1400" b="1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1400" b="1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            Console.Write(F.ReadByte() + " ");</a:t>
            </a:r>
            <a:endParaRPr lang="en-US" sz="1400" b="1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1400" b="1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         }</a:t>
            </a:r>
            <a:endParaRPr lang="en-US" sz="1400" b="1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1400" b="1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         F.Close();</a:t>
            </a:r>
            <a:endParaRPr lang="en-US" sz="1400" b="1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1400" b="1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         Console.ReadKey();</a:t>
            </a:r>
            <a:endParaRPr lang="en-US" sz="1400" b="1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1400" b="1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      }</a:t>
            </a:r>
            <a:endParaRPr lang="en-US" sz="1400" b="1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1400" b="1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   }</a:t>
            </a:r>
            <a:endParaRPr lang="en-US" sz="1400" b="1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1400" b="1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6497320" y="5804535"/>
            <a:ext cx="5695315" cy="95313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p>
            <a:r>
              <a:rPr lang="en-US" sz="140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When the above code is compiled and executed, it produces the following result −</a:t>
            </a:r>
            <a:endParaRPr lang="en-US" sz="1400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  <a:p>
            <a:endParaRPr lang="en-US" sz="1400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US" sz="1400" b="1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1 2 3 4 5 6 7 8 9 10 11 12 13 14 15 16 17 18 19 20 -1</a:t>
            </a:r>
            <a:endParaRPr lang="en-US" sz="1400" b="1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609600" y="649605"/>
            <a:ext cx="162242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IN" altLang="en-US" sz="2400" b="1">
                <a:sym typeface="+mn-ea"/>
              </a:rPr>
              <a:t>Example :</a:t>
            </a:r>
            <a:endParaRPr lang="en-IN" altLang="en-US" sz="2400" b="1">
              <a:sym typeface="+mn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4"/>
          <p:cNvSpPr txBox="1"/>
          <p:nvPr/>
        </p:nvSpPr>
        <p:spPr>
          <a:xfrm>
            <a:off x="568960" y="1594485"/>
            <a:ext cx="9352915" cy="341503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p>
            <a:pPr marL="457200" indent="-457200">
              <a:lnSpc>
                <a:spcPct val="200000"/>
              </a:lnSpc>
              <a:buAutoNum type="arabicPeriod"/>
            </a:pPr>
            <a:r>
              <a:rPr lang="en-US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charset="0"/>
                <a:cs typeface="Calibri" panose="020F0502020204030204" charset="0"/>
              </a:rPr>
              <a:t>Reading from and Writing into Text files</a:t>
            </a:r>
            <a:endParaRPr lang="en-US" b="1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charset="0"/>
              <a:cs typeface="Calibri" panose="020F0502020204030204" charset="0"/>
            </a:endParaRPr>
          </a:p>
          <a:p>
            <a:pPr indent="0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en-IN" altLang="en-US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charset="0"/>
                <a:cs typeface="Calibri" panose="020F0502020204030204" charset="0"/>
              </a:rPr>
              <a:t>                - </a:t>
            </a:r>
            <a:r>
              <a:rPr lang="en-US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charset="0"/>
                <a:cs typeface="Calibri" panose="020F0502020204030204" charset="0"/>
              </a:rPr>
              <a:t>The </a:t>
            </a:r>
            <a:r>
              <a:rPr lang="en-US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charset="0"/>
                <a:cs typeface="Calibri" panose="020F0502020204030204" charset="0"/>
              </a:rPr>
              <a:t>StreamReader </a:t>
            </a:r>
            <a:r>
              <a:rPr lang="en-US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charset="0"/>
                <a:cs typeface="Calibri" panose="020F0502020204030204" charset="0"/>
              </a:rPr>
              <a:t>and </a:t>
            </a:r>
            <a:r>
              <a:rPr lang="en-US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charset="0"/>
                <a:cs typeface="Calibri" panose="020F0502020204030204" charset="0"/>
              </a:rPr>
              <a:t>StreamWriter </a:t>
            </a:r>
            <a:r>
              <a:rPr lang="en-US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charset="0"/>
                <a:cs typeface="Calibri" panose="020F0502020204030204" charset="0"/>
              </a:rPr>
              <a:t>class helps to accomplish it.</a:t>
            </a:r>
            <a:endParaRPr lang="en-US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charset="0"/>
              <a:cs typeface="Calibri" panose="020F0502020204030204" charset="0"/>
            </a:endParaRPr>
          </a:p>
          <a:p>
            <a:pPr indent="0">
              <a:lnSpc>
                <a:spcPct val="200000"/>
              </a:lnSpc>
              <a:buNone/>
            </a:pPr>
            <a:r>
              <a:rPr lang="en-IN" altLang="en-US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charset="0"/>
                <a:cs typeface="Calibri" panose="020F0502020204030204" charset="0"/>
              </a:rPr>
              <a:t>2.   </a:t>
            </a:r>
            <a:r>
              <a:rPr lang="en-US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charset="0"/>
                <a:cs typeface="Calibri" panose="020F0502020204030204" charset="0"/>
              </a:rPr>
              <a:t>Reading from and Writing into Binary files</a:t>
            </a:r>
            <a:endParaRPr lang="en-US" b="1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charset="0"/>
              <a:cs typeface="Calibri" panose="020F0502020204030204" charset="0"/>
            </a:endParaRPr>
          </a:p>
          <a:p>
            <a:pPr indent="0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en-IN" altLang="en-US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charset="0"/>
                <a:cs typeface="Calibri" panose="020F0502020204030204" charset="0"/>
              </a:rPr>
              <a:t>                - </a:t>
            </a:r>
            <a:r>
              <a:rPr lang="en-US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charset="0"/>
                <a:cs typeface="Calibri" panose="020F0502020204030204" charset="0"/>
              </a:rPr>
              <a:t>The </a:t>
            </a:r>
            <a:r>
              <a:rPr lang="en-US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charset="0"/>
                <a:cs typeface="Calibri" panose="020F0502020204030204" charset="0"/>
              </a:rPr>
              <a:t>BinaryReader </a:t>
            </a:r>
            <a:r>
              <a:rPr lang="en-US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charset="0"/>
                <a:cs typeface="Calibri" panose="020F0502020204030204" charset="0"/>
              </a:rPr>
              <a:t>and </a:t>
            </a:r>
            <a:r>
              <a:rPr lang="en-US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charset="0"/>
                <a:cs typeface="Calibri" panose="020F0502020204030204" charset="0"/>
              </a:rPr>
              <a:t>BinaryWriter </a:t>
            </a:r>
            <a:r>
              <a:rPr lang="en-US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charset="0"/>
                <a:cs typeface="Calibri" panose="020F0502020204030204" charset="0"/>
              </a:rPr>
              <a:t>class helps to accomplish this.</a:t>
            </a:r>
            <a:endParaRPr lang="en-US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charset="0"/>
              <a:cs typeface="Calibri" panose="020F0502020204030204" charset="0"/>
            </a:endParaRPr>
          </a:p>
          <a:p>
            <a:pPr indent="0">
              <a:lnSpc>
                <a:spcPct val="200000"/>
              </a:lnSpc>
              <a:buNone/>
            </a:pPr>
            <a:r>
              <a:rPr lang="en-IN" altLang="en-US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charset="0"/>
                <a:cs typeface="Calibri" panose="020F0502020204030204" charset="0"/>
              </a:rPr>
              <a:t>3.   </a:t>
            </a:r>
            <a:r>
              <a:rPr lang="en-US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charset="0"/>
                <a:cs typeface="Calibri" panose="020F0502020204030204" charset="0"/>
              </a:rPr>
              <a:t>Manipulating the Windows file system</a:t>
            </a:r>
            <a:endParaRPr lang="en-US" b="1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charset="0"/>
              <a:cs typeface="Calibri" panose="020F0502020204030204" charset="0"/>
            </a:endParaRPr>
          </a:p>
          <a:p>
            <a:pPr indent="0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en-IN" altLang="en-US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charset="0"/>
                <a:cs typeface="Calibri" panose="020F0502020204030204" charset="0"/>
              </a:rPr>
              <a:t>                - </a:t>
            </a:r>
            <a:r>
              <a:rPr lang="en-US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charset="0"/>
                <a:cs typeface="Calibri" panose="020F0502020204030204" charset="0"/>
              </a:rPr>
              <a:t>It gives a C# programamer the ability to </a:t>
            </a:r>
            <a:r>
              <a:rPr lang="en-US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charset="0"/>
                <a:cs typeface="Calibri" panose="020F0502020204030204" charset="0"/>
              </a:rPr>
              <a:t>browse </a:t>
            </a:r>
            <a:r>
              <a:rPr lang="en-IN" altLang="en-US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charset="0"/>
                <a:cs typeface="Calibri" panose="020F0502020204030204" charset="0"/>
              </a:rPr>
              <a:t>&amp; </a:t>
            </a:r>
            <a:r>
              <a:rPr lang="en-US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charset="0"/>
                <a:cs typeface="Calibri" panose="020F0502020204030204" charset="0"/>
              </a:rPr>
              <a:t>locate Windows files </a:t>
            </a:r>
            <a:r>
              <a:rPr lang="en-IN" altLang="en-US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charset="0"/>
                <a:cs typeface="Calibri" panose="020F0502020204030204" charset="0"/>
              </a:rPr>
              <a:t>&amp; </a:t>
            </a:r>
            <a:r>
              <a:rPr lang="en-US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charset="0"/>
                <a:cs typeface="Calibri" panose="020F0502020204030204" charset="0"/>
              </a:rPr>
              <a:t>directories</a:t>
            </a:r>
            <a:r>
              <a:rPr lang="en-US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charset="0"/>
                <a:cs typeface="Calibri" panose="020F0502020204030204" charset="0"/>
              </a:rPr>
              <a:t>.</a:t>
            </a:r>
            <a:endParaRPr lang="en-US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437515" y="664845"/>
            <a:ext cx="564070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400" b="1"/>
              <a:t>Advanced File Operations in C#</a:t>
            </a:r>
            <a:endParaRPr lang="en-US" sz="2400"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usiness Cooperate">
  <a:themeElements>
    <a:clrScheme name="Business Cooper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usiness Cooperate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Business Cooper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3818</Words>
  <Application>WPS Presentation</Application>
  <PresentationFormat>Widescreen</PresentationFormat>
  <Paragraphs>204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9" baseType="lpstr">
      <vt:lpstr>Arial</vt:lpstr>
      <vt:lpstr>SimSun</vt:lpstr>
      <vt:lpstr>Wingdings</vt:lpstr>
      <vt:lpstr>Arial Black</vt:lpstr>
      <vt:lpstr>Microsoft YaHei</vt:lpstr>
      <vt:lpstr>Arial Unicode MS</vt:lpstr>
      <vt:lpstr>Calibri</vt:lpstr>
      <vt:lpstr>Times New Roman</vt:lpstr>
      <vt:lpstr>Calibri Light</vt:lpstr>
      <vt:lpstr>Business Cooperate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Admin</cp:lastModifiedBy>
  <cp:revision>15</cp:revision>
  <dcterms:created xsi:type="dcterms:W3CDTF">2022-05-20T08:20:00Z</dcterms:created>
  <dcterms:modified xsi:type="dcterms:W3CDTF">2022-06-15T13:57:43Z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656B6D0094534491BE74A31C9DEDAB30</vt:lpwstr>
  </property>
  <property fmtid="{D5CDD505-2E9C-101B-9397-08002B2CF9AE}" pid="3" name="KSOProductBuildVer">
    <vt:lpwstr>1033-11.2.0.10451</vt:lpwstr>
  </property>
</Properties>
</file>