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3_ECEB31A2.xml" ContentType="application/vnd.ms-powerpoint.comments+xml"/>
  <Override PartName="/ppt/comments/modernComment_10B_A4402D82.xml" ContentType="application/vnd.ms-powerpoint.comments+xml"/>
  <Override PartName="/ppt/comments/modernComment_11A_DAB5323A.xml" ContentType="application/vnd.ms-powerpoint.comments+xml"/>
  <Override PartName="/ppt/comments/modernComment_11F_DD631CB3.xml" ContentType="application/vnd.ms-powerpoint.comments+xml"/>
  <Override PartName="/ppt/comments/modernComment_11D_853E51A7.xml" ContentType="application/vnd.ms-powerpoint.comments+xml"/>
  <Override PartName="/ppt/comments/modernComment_120_18DEF3F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46"/>
  </p:notesMasterIdLst>
  <p:sldIdLst>
    <p:sldId id="256" r:id="rId5"/>
    <p:sldId id="257" r:id="rId6"/>
    <p:sldId id="258" r:id="rId7"/>
    <p:sldId id="280" r:id="rId8"/>
    <p:sldId id="264" r:id="rId9"/>
    <p:sldId id="266" r:id="rId10"/>
    <p:sldId id="259" r:id="rId11"/>
    <p:sldId id="291" r:id="rId12"/>
    <p:sldId id="292" r:id="rId13"/>
    <p:sldId id="293" r:id="rId14"/>
    <p:sldId id="294" r:id="rId15"/>
    <p:sldId id="295" r:id="rId16"/>
    <p:sldId id="296" r:id="rId17"/>
    <p:sldId id="297" r:id="rId18"/>
    <p:sldId id="298" r:id="rId19"/>
    <p:sldId id="299" r:id="rId20"/>
    <p:sldId id="309" r:id="rId21"/>
    <p:sldId id="267" r:id="rId22"/>
    <p:sldId id="290" r:id="rId23"/>
    <p:sldId id="282" r:id="rId24"/>
    <p:sldId id="300" r:id="rId25"/>
    <p:sldId id="301" r:id="rId26"/>
    <p:sldId id="302" r:id="rId27"/>
    <p:sldId id="303" r:id="rId28"/>
    <p:sldId id="304" r:id="rId29"/>
    <p:sldId id="305" r:id="rId30"/>
    <p:sldId id="306" r:id="rId31"/>
    <p:sldId id="307" r:id="rId32"/>
    <p:sldId id="308" r:id="rId33"/>
    <p:sldId id="260" r:id="rId34"/>
    <p:sldId id="289" r:id="rId35"/>
    <p:sldId id="270" r:id="rId36"/>
    <p:sldId id="286" r:id="rId37"/>
    <p:sldId id="287" r:id="rId38"/>
    <p:sldId id="285" r:id="rId39"/>
    <p:sldId id="288" r:id="rId40"/>
    <p:sldId id="310" r:id="rId41"/>
    <p:sldId id="311" r:id="rId42"/>
    <p:sldId id="312" r:id="rId43"/>
    <p:sldId id="313" r:id="rId44"/>
    <p:sldId id="281" r:id="rId45"/>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3655D3-8835-C768-74B2-8F86EBBA20BE}" name="Glenn Cools" initials="GC" userId="S::glenn.cools@qubris.be::24e30397-004a-4e35-ae27-2b013e1fa76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D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modernComment_103_ECEB31A2.xml><?xml version="1.0" encoding="utf-8"?>
<p188:cmLst xmlns:a="http://schemas.openxmlformats.org/drawingml/2006/main" xmlns:r="http://schemas.openxmlformats.org/officeDocument/2006/relationships" xmlns:p188="http://schemas.microsoft.com/office/powerpoint/2018/8/main">
  <p188:cm id="{595F66CE-5475-4F72-B2AB-0F57EE26FE25}" authorId="{413655D3-8835-C768-74B2-8F86EBBA20BE}" created="2024-05-27T09:59:28.910">
    <pc:sldMkLst xmlns:pc="http://schemas.microsoft.com/office/powerpoint/2013/main/command">
      <pc:docMk/>
      <pc:sldMk cId="3974836642" sldId="259"/>
    </pc:sldMkLst>
    <p188:txBody>
      <a:bodyPr/>
      <a:lstStyle/>
      <a:p>
        <a:r>
          <a:rPr lang="nl-BE"/>
          <a:t>Ik mis nog enkele slides over de use cases en het design (Misschien plan van aanpak topic toevoegen om ook je planning te plaatsen).
Verder had ik graag in dit topic dan de verwezelijking van het design gezien en enkele use cases uitgeschreven met de schermen van de app (~walkthrough). </a:t>
        </a:r>
      </a:p>
    </p188:txBody>
  </p188:cm>
</p188:cmLst>
</file>

<file path=ppt/comments/modernComment_10B_A4402D82.xml><?xml version="1.0" encoding="utf-8"?>
<p188:cmLst xmlns:a="http://schemas.openxmlformats.org/drawingml/2006/main" xmlns:r="http://schemas.openxmlformats.org/officeDocument/2006/relationships" xmlns:p188="http://schemas.microsoft.com/office/powerpoint/2018/8/main">
  <p188:cm id="{55A62856-9390-4B8A-8822-F55B22092061}" authorId="{413655D3-8835-C768-74B2-8F86EBBA20BE}" created="2024-05-27T09:50:40.669">
    <ac:txMkLst xmlns:ac="http://schemas.microsoft.com/office/drawing/2013/main/command">
      <pc:docMk xmlns:pc="http://schemas.microsoft.com/office/powerpoint/2013/main/command"/>
      <pc:sldMk xmlns:pc="http://schemas.microsoft.com/office/powerpoint/2013/main/command" cId="2755669378" sldId="267"/>
      <ac:spMk id="2" creationId="{CECE2D04-0C12-9E87-11E6-AC8ED12AA48A}"/>
      <ac:txMk cp="0" len="1">
        <ac:context len="17" hash="3411959124"/>
      </ac:txMk>
    </ac:txMkLst>
    <p188:pos x="3779837" y="577850"/>
    <p188:txBody>
      <a:bodyPr/>
      <a:lstStyle/>
      <a:p>
        <a:r>
          <a:rPr lang="nl-BE"/>
          <a:t>Kun je dit niet beter benoemen. Dit lijkt letterlijk vertaald uit het Engels</a:t>
        </a:r>
      </a:p>
    </p188:txBody>
  </p188:cm>
</p188:cmLst>
</file>

<file path=ppt/comments/modernComment_11A_DAB5323A.xml><?xml version="1.0" encoding="utf-8"?>
<p188:cmLst xmlns:a="http://schemas.openxmlformats.org/drawingml/2006/main" xmlns:r="http://schemas.openxmlformats.org/officeDocument/2006/relationships" xmlns:p188="http://schemas.microsoft.com/office/powerpoint/2018/8/main">
  <p188:cm id="{0A720B66-1658-4054-8781-13DA74B2B5CF}" authorId="{413655D3-8835-C768-74B2-8F86EBBA20BE}" created="2024-05-27T09:45:01.293">
    <ac:txMkLst xmlns:ac="http://schemas.microsoft.com/office/drawing/2013/main/command">
      <pc:docMk xmlns:pc="http://schemas.microsoft.com/office/powerpoint/2013/main/command"/>
      <pc:sldMk xmlns:pc="http://schemas.microsoft.com/office/powerpoint/2013/main/command" cId="3669307962" sldId="282"/>
      <ac:spMk id="5" creationId="{5513DC24-0747-48B8-8649-467A3787208F}"/>
      <ac:txMk cp="45">
        <ac:context len="90" hash="651291827"/>
      </ac:txMk>
    </ac:txMkLst>
    <p188:pos x="7370762" y="1162050"/>
    <p188:txBody>
      <a:bodyPr/>
      <a:lstStyle/>
      <a:p>
        <a:r>
          <a:rPr lang="nl-BE"/>
          <a:t>Wat wil je hiermee zeggen?</a:t>
        </a:r>
      </a:p>
    </p188:txBody>
  </p188:cm>
  <p188:cm id="{FBB999AF-07CE-4753-A53E-DCD97894CB4F}" authorId="{413655D3-8835-C768-74B2-8F86EBBA20BE}" created="2024-05-27T09:51:45.453">
    <ac:txMkLst xmlns:ac="http://schemas.microsoft.com/office/drawing/2013/main/command">
      <pc:docMk xmlns:pc="http://schemas.microsoft.com/office/powerpoint/2013/main/command"/>
      <pc:sldMk xmlns:pc="http://schemas.microsoft.com/office/powerpoint/2013/main/command" cId="3669307962" sldId="282"/>
      <ac:spMk id="5" creationId="{5513DC24-0747-48B8-8649-467A3787208F}"/>
      <ac:txMk cp="70" len="1">
        <ac:context len="90" hash="651291827"/>
      </ac:txMk>
    </ac:txMkLst>
    <p188:pos x="6846887" y="2190750"/>
    <p188:txBody>
      <a:bodyPr/>
      <a:lstStyle/>
      <a:p>
        <a:r>
          <a:rPr lang="nl-BE"/>
          <a:t>Misschien de tabel die gebruikt is benoemen</a:t>
        </a:r>
      </a:p>
    </p188:txBody>
  </p188:cm>
</p188:cmLst>
</file>

<file path=ppt/comments/modernComment_11D_853E51A7.xml><?xml version="1.0" encoding="utf-8"?>
<p188:cmLst xmlns:a="http://schemas.openxmlformats.org/drawingml/2006/main" xmlns:r="http://schemas.openxmlformats.org/officeDocument/2006/relationships" xmlns:p188="http://schemas.microsoft.com/office/powerpoint/2018/8/main">
  <p188:cm id="{2CA34AD9-7DC0-420A-B689-61F0168C33B1}" authorId="{413655D3-8835-C768-74B2-8F86EBBA20BE}" created="2024-05-27T09:56:35.952">
    <pc:sldMkLst xmlns:pc="http://schemas.microsoft.com/office/powerpoint/2013/main/command">
      <pc:docMk/>
      <pc:sldMk cId="2235453863" sldId="285"/>
    </pc:sldMkLst>
    <p188:txBody>
      <a:bodyPr/>
      <a:lstStyle/>
      <a:p>
        <a:r>
          <a:rPr lang="nl-BE"/>
          <a:t>Hoort dit ook neit bij reflectie (terugblik)</a:t>
        </a:r>
      </a:p>
    </p188:txBody>
  </p188:cm>
</p188:cmLst>
</file>

<file path=ppt/comments/modernComment_11F_DD631CB3.xml><?xml version="1.0" encoding="utf-8"?>
<p188:cmLst xmlns:a="http://schemas.openxmlformats.org/drawingml/2006/main" xmlns:r="http://schemas.openxmlformats.org/officeDocument/2006/relationships" xmlns:p188="http://schemas.microsoft.com/office/powerpoint/2018/8/main">
  <p188:cm id="{D35C7B4C-8E83-49A4-A151-A3274A1802DD}" authorId="{413655D3-8835-C768-74B2-8F86EBBA20BE}" created="2024-05-27T09:56:13.704">
    <pc:sldMkLst xmlns:pc="http://schemas.microsoft.com/office/powerpoint/2013/main/command">
      <pc:docMk/>
      <pc:sldMk cId="3714260147" sldId="287"/>
    </pc:sldMkLst>
    <p188:txBody>
      <a:bodyPr/>
      <a:lstStyle/>
      <a:p>
        <a:r>
          <a:rPr lang="nl-BE"/>
          <a:t>Hoort dit ook neit bij reflectie (terugblik)</a:t>
        </a:r>
      </a:p>
    </p188:txBody>
  </p188:cm>
</p188:cmLst>
</file>

<file path=ppt/comments/modernComment_120_18DEF3F8.xml><?xml version="1.0" encoding="utf-8"?>
<p188:cmLst xmlns:a="http://schemas.openxmlformats.org/drawingml/2006/main" xmlns:r="http://schemas.openxmlformats.org/officeDocument/2006/relationships" xmlns:p188="http://schemas.microsoft.com/office/powerpoint/2018/8/main">
  <p188:cm id="{E80D27DE-10AF-4E0E-9BA5-1E5C67F0F995}" authorId="{413655D3-8835-C768-74B2-8F86EBBA20BE}" created="2024-05-27T09:57:27.240">
    <pc:sldMkLst xmlns:pc="http://schemas.microsoft.com/office/powerpoint/2013/main/command">
      <pc:docMk/>
      <pc:sldMk cId="417264632" sldId="288"/>
    </pc:sldMkLst>
    <p188:txBody>
      <a:bodyPr/>
      <a:lstStyle/>
      <a:p>
        <a:r>
          <a:rPr lang="nl-BE"/>
          <a:t>Ik vermoed dat dit hoofdstuk nog todo is?</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8CCED-1BED-4029-BE4F-B5B67DB621D2}"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AD38C38E-67F8-46D4-84D2-16E5BE18EF2A}">
      <dgm:prSet custT="1"/>
      <dgm:spPr/>
      <dgm:t>
        <a:bodyPr/>
        <a:lstStyle/>
        <a:p>
          <a:pPr>
            <a:lnSpc>
              <a:spcPct val="100000"/>
            </a:lnSpc>
          </a:pPr>
          <a:r>
            <a:rPr lang="nl-NL" sz="1200" dirty="0"/>
            <a:t>25 jaar ervaring in productieprocessen als technische consultants</a:t>
          </a:r>
          <a:endParaRPr lang="en-US" sz="1200" dirty="0"/>
        </a:p>
      </dgm:t>
    </dgm:pt>
    <dgm:pt modelId="{53468D1D-9371-465C-BE97-82E93AC227BB}" type="parTrans" cxnId="{7FB3237D-BA74-4152-9BAD-14D4EF75BDEF}">
      <dgm:prSet/>
      <dgm:spPr/>
      <dgm:t>
        <a:bodyPr/>
        <a:lstStyle/>
        <a:p>
          <a:endParaRPr lang="en-US"/>
        </a:p>
      </dgm:t>
    </dgm:pt>
    <dgm:pt modelId="{3738A778-228F-4178-824E-1A061AFDCD47}" type="sibTrans" cxnId="{7FB3237D-BA74-4152-9BAD-14D4EF75BDEF}">
      <dgm:prSet/>
      <dgm:spPr/>
      <dgm:t>
        <a:bodyPr/>
        <a:lstStyle/>
        <a:p>
          <a:endParaRPr lang="en-US"/>
        </a:p>
      </dgm:t>
    </dgm:pt>
    <dgm:pt modelId="{60C40A59-AD2C-4C4D-8E96-5CDFE7A6721E}">
      <dgm:prSet custT="1"/>
      <dgm:spPr/>
      <dgm:t>
        <a:bodyPr/>
        <a:lstStyle/>
        <a:p>
          <a:pPr>
            <a:lnSpc>
              <a:spcPct val="100000"/>
            </a:lnSpc>
          </a:pPr>
          <a:r>
            <a:rPr lang="nl-NL" sz="1200" dirty="0"/>
            <a:t>Levering van software voor industrie en productie</a:t>
          </a:r>
          <a:endParaRPr lang="en-US" sz="1200" dirty="0"/>
        </a:p>
      </dgm:t>
    </dgm:pt>
    <dgm:pt modelId="{F83E700F-7A64-4353-AF7D-8B7E3716F68B}" type="parTrans" cxnId="{3DA12D47-11B1-4941-A31F-92784DA1A5C5}">
      <dgm:prSet/>
      <dgm:spPr/>
      <dgm:t>
        <a:bodyPr/>
        <a:lstStyle/>
        <a:p>
          <a:endParaRPr lang="en-US"/>
        </a:p>
      </dgm:t>
    </dgm:pt>
    <dgm:pt modelId="{FAC04CC8-02A5-4607-96BA-A90ADCD1628C}" type="sibTrans" cxnId="{3DA12D47-11B1-4941-A31F-92784DA1A5C5}">
      <dgm:prSet/>
      <dgm:spPr/>
      <dgm:t>
        <a:bodyPr/>
        <a:lstStyle/>
        <a:p>
          <a:endParaRPr lang="en-US"/>
        </a:p>
      </dgm:t>
    </dgm:pt>
    <dgm:pt modelId="{72A40C1E-B9E1-4F88-80EB-9D19EEF5C9A5}">
      <dgm:prSet custT="1"/>
      <dgm:spPr/>
      <dgm:t>
        <a:bodyPr/>
        <a:lstStyle/>
        <a:p>
          <a:pPr>
            <a:lnSpc>
              <a:spcPct val="100000"/>
            </a:lnSpc>
          </a:pPr>
          <a:r>
            <a:rPr lang="nl-NL" sz="1200" dirty="0"/>
            <a:t>Integratie van productielijnen met MES en ERP-pakketten</a:t>
          </a:r>
          <a:endParaRPr lang="en-US" sz="1200" dirty="0"/>
        </a:p>
      </dgm:t>
    </dgm:pt>
    <dgm:pt modelId="{B18F051D-0438-4D58-947A-46B2B864CAA1}" type="parTrans" cxnId="{D605B6CB-904C-4A60-A696-D65B24E45A8F}">
      <dgm:prSet/>
      <dgm:spPr/>
      <dgm:t>
        <a:bodyPr/>
        <a:lstStyle/>
        <a:p>
          <a:endParaRPr lang="en-US"/>
        </a:p>
      </dgm:t>
    </dgm:pt>
    <dgm:pt modelId="{2A6F1C44-C265-4C21-9D2D-476F824ED1EA}" type="sibTrans" cxnId="{D605B6CB-904C-4A60-A696-D65B24E45A8F}">
      <dgm:prSet/>
      <dgm:spPr/>
      <dgm:t>
        <a:bodyPr/>
        <a:lstStyle/>
        <a:p>
          <a:endParaRPr lang="en-US"/>
        </a:p>
      </dgm:t>
    </dgm:pt>
    <dgm:pt modelId="{2BD8EF64-2B08-47C5-966E-40E44B9A5AE6}">
      <dgm:prSet custT="1"/>
      <dgm:spPr/>
      <dgm:t>
        <a:bodyPr/>
        <a:lstStyle/>
        <a:p>
          <a:pPr>
            <a:lnSpc>
              <a:spcPct val="100000"/>
            </a:lnSpc>
          </a:pPr>
          <a:r>
            <a:rPr lang="nl-NL" sz="1200" dirty="0" err="1"/>
            <a:t>TrendWatch</a:t>
          </a:r>
          <a:r>
            <a:rPr lang="nl-NL" sz="1200" dirty="0"/>
            <a:t>: App voor analyse van product- en productieproceskwaliteit, garandeert efficiënte en duurzame productie</a:t>
          </a:r>
          <a:endParaRPr lang="en-US" sz="1200" dirty="0"/>
        </a:p>
      </dgm:t>
    </dgm:pt>
    <dgm:pt modelId="{5E982286-8D86-4A86-86E7-0AA8FC917601}" type="parTrans" cxnId="{1779EA4B-8C35-41B6-A552-8CBD99A4A1CF}">
      <dgm:prSet/>
      <dgm:spPr/>
      <dgm:t>
        <a:bodyPr/>
        <a:lstStyle/>
        <a:p>
          <a:endParaRPr lang="en-US"/>
        </a:p>
      </dgm:t>
    </dgm:pt>
    <dgm:pt modelId="{95503D90-F86C-4AD1-ABFA-7C524682EBB4}" type="sibTrans" cxnId="{1779EA4B-8C35-41B6-A552-8CBD99A4A1CF}">
      <dgm:prSet/>
      <dgm:spPr/>
      <dgm:t>
        <a:bodyPr/>
        <a:lstStyle/>
        <a:p>
          <a:endParaRPr lang="en-US"/>
        </a:p>
      </dgm:t>
    </dgm:pt>
    <dgm:pt modelId="{423088F3-9EE5-42E6-BDE9-15CC0DFF4ECF}" type="pres">
      <dgm:prSet presAssocID="{4E68CCED-1BED-4029-BE4F-B5B67DB621D2}" presName="root" presStyleCnt="0">
        <dgm:presLayoutVars>
          <dgm:dir/>
          <dgm:resizeHandles val="exact"/>
        </dgm:presLayoutVars>
      </dgm:prSet>
      <dgm:spPr/>
    </dgm:pt>
    <dgm:pt modelId="{DC5EFD69-B940-454D-AECA-255A5A7A7012}" type="pres">
      <dgm:prSet presAssocID="{AD38C38E-67F8-46D4-84D2-16E5BE18EF2A}" presName="compNode" presStyleCnt="0"/>
      <dgm:spPr/>
    </dgm:pt>
    <dgm:pt modelId="{E9B96720-A0C5-4D53-983B-2827B25AADCD}" type="pres">
      <dgm:prSet presAssocID="{AD38C38E-67F8-46D4-84D2-16E5BE18EF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6D256755-972E-490D-975B-AB40065A898E}" type="pres">
      <dgm:prSet presAssocID="{AD38C38E-67F8-46D4-84D2-16E5BE18EF2A}" presName="spaceRect" presStyleCnt="0"/>
      <dgm:spPr/>
    </dgm:pt>
    <dgm:pt modelId="{9ABFB39E-2E68-40F2-838F-F50C6B51705D}" type="pres">
      <dgm:prSet presAssocID="{AD38C38E-67F8-46D4-84D2-16E5BE18EF2A}" presName="textRect" presStyleLbl="revTx" presStyleIdx="0" presStyleCnt="4">
        <dgm:presLayoutVars>
          <dgm:chMax val="1"/>
          <dgm:chPref val="1"/>
        </dgm:presLayoutVars>
      </dgm:prSet>
      <dgm:spPr/>
    </dgm:pt>
    <dgm:pt modelId="{5559417D-99E4-4C76-8C5F-485EE42E7278}" type="pres">
      <dgm:prSet presAssocID="{3738A778-228F-4178-824E-1A061AFDCD47}" presName="sibTrans" presStyleCnt="0"/>
      <dgm:spPr/>
    </dgm:pt>
    <dgm:pt modelId="{C6382A2E-A185-42A2-BF6B-653F70743E46}" type="pres">
      <dgm:prSet presAssocID="{60C40A59-AD2C-4C4D-8E96-5CDFE7A6721E}" presName="compNode" presStyleCnt="0"/>
      <dgm:spPr/>
    </dgm:pt>
    <dgm:pt modelId="{A7C6D3FA-C953-4F96-9E2C-D6E6FDE9BB57}" type="pres">
      <dgm:prSet presAssocID="{60C40A59-AD2C-4C4D-8E96-5CDFE7A672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929F970A-BFEB-4DB7-92DD-083ACA2C779D}" type="pres">
      <dgm:prSet presAssocID="{60C40A59-AD2C-4C4D-8E96-5CDFE7A6721E}" presName="spaceRect" presStyleCnt="0"/>
      <dgm:spPr/>
    </dgm:pt>
    <dgm:pt modelId="{B3E401E6-A53B-44F3-BFFF-7A4EF1D48C4F}" type="pres">
      <dgm:prSet presAssocID="{60C40A59-AD2C-4C4D-8E96-5CDFE7A6721E}" presName="textRect" presStyleLbl="revTx" presStyleIdx="1" presStyleCnt="4">
        <dgm:presLayoutVars>
          <dgm:chMax val="1"/>
          <dgm:chPref val="1"/>
        </dgm:presLayoutVars>
      </dgm:prSet>
      <dgm:spPr/>
    </dgm:pt>
    <dgm:pt modelId="{92047CF6-3748-4AC0-996C-05938D8C7DCF}" type="pres">
      <dgm:prSet presAssocID="{FAC04CC8-02A5-4607-96BA-A90ADCD1628C}" presName="sibTrans" presStyleCnt="0"/>
      <dgm:spPr/>
    </dgm:pt>
    <dgm:pt modelId="{D0CAD87B-9AF4-4CB9-B9EC-2EB4B42C6A5A}" type="pres">
      <dgm:prSet presAssocID="{72A40C1E-B9E1-4F88-80EB-9D19EEF5C9A5}" presName="compNode" presStyleCnt="0"/>
      <dgm:spPr/>
    </dgm:pt>
    <dgm:pt modelId="{A1EFC62E-5AF3-45D7-A5F5-0C200BDA88CC}" type="pres">
      <dgm:prSet presAssocID="{72A40C1E-B9E1-4F88-80EB-9D19EEF5C9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cket knife"/>
        </a:ext>
      </dgm:extLst>
    </dgm:pt>
    <dgm:pt modelId="{4C573007-D816-4BF6-9F6A-3297E8C56B5B}" type="pres">
      <dgm:prSet presAssocID="{72A40C1E-B9E1-4F88-80EB-9D19EEF5C9A5}" presName="spaceRect" presStyleCnt="0"/>
      <dgm:spPr/>
    </dgm:pt>
    <dgm:pt modelId="{2AA585A5-FAD5-430D-BD1C-15B191BB0FDD}" type="pres">
      <dgm:prSet presAssocID="{72A40C1E-B9E1-4F88-80EB-9D19EEF5C9A5}" presName="textRect" presStyleLbl="revTx" presStyleIdx="2" presStyleCnt="4">
        <dgm:presLayoutVars>
          <dgm:chMax val="1"/>
          <dgm:chPref val="1"/>
        </dgm:presLayoutVars>
      </dgm:prSet>
      <dgm:spPr/>
    </dgm:pt>
    <dgm:pt modelId="{980165AF-12C1-436A-906B-AB6B561E6C27}" type="pres">
      <dgm:prSet presAssocID="{2A6F1C44-C265-4C21-9D2D-476F824ED1EA}" presName="sibTrans" presStyleCnt="0"/>
      <dgm:spPr/>
    </dgm:pt>
    <dgm:pt modelId="{CA9B0322-73E9-4811-9F07-DBB45DEEA85C}" type="pres">
      <dgm:prSet presAssocID="{2BD8EF64-2B08-47C5-966E-40E44B9A5AE6}" presName="compNode" presStyleCnt="0"/>
      <dgm:spPr/>
    </dgm:pt>
    <dgm:pt modelId="{DCEE16B7-20AB-493F-A198-965BD84A5949}" type="pres">
      <dgm:prSet presAssocID="{2BD8EF64-2B08-47C5-966E-40E44B9A5A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0EA33EE0-26D4-4F30-B1F6-B627F1DC03FE}" type="pres">
      <dgm:prSet presAssocID="{2BD8EF64-2B08-47C5-966E-40E44B9A5AE6}" presName="spaceRect" presStyleCnt="0"/>
      <dgm:spPr/>
    </dgm:pt>
    <dgm:pt modelId="{BD00FBE8-3DCF-42A0-8D0A-2256BD11F4F1}" type="pres">
      <dgm:prSet presAssocID="{2BD8EF64-2B08-47C5-966E-40E44B9A5AE6}" presName="textRect" presStyleLbl="revTx" presStyleIdx="3" presStyleCnt="4">
        <dgm:presLayoutVars>
          <dgm:chMax val="1"/>
          <dgm:chPref val="1"/>
        </dgm:presLayoutVars>
      </dgm:prSet>
      <dgm:spPr/>
    </dgm:pt>
  </dgm:ptLst>
  <dgm:cxnLst>
    <dgm:cxn modelId="{C8A99204-5E92-4DF7-ADB0-D3A1FEF4F240}" type="presOf" srcId="{72A40C1E-B9E1-4F88-80EB-9D19EEF5C9A5}" destId="{2AA585A5-FAD5-430D-BD1C-15B191BB0FDD}" srcOrd="0" destOrd="0" presId="urn:microsoft.com/office/officeart/2018/2/layout/IconLabelList"/>
    <dgm:cxn modelId="{F10BBC3B-D398-4A5F-8F0C-04F6C232741D}" type="presOf" srcId="{60C40A59-AD2C-4C4D-8E96-5CDFE7A6721E}" destId="{B3E401E6-A53B-44F3-BFFF-7A4EF1D48C4F}" srcOrd="0" destOrd="0" presId="urn:microsoft.com/office/officeart/2018/2/layout/IconLabelList"/>
    <dgm:cxn modelId="{3DA12D47-11B1-4941-A31F-92784DA1A5C5}" srcId="{4E68CCED-1BED-4029-BE4F-B5B67DB621D2}" destId="{60C40A59-AD2C-4C4D-8E96-5CDFE7A6721E}" srcOrd="1" destOrd="0" parTransId="{F83E700F-7A64-4353-AF7D-8B7E3716F68B}" sibTransId="{FAC04CC8-02A5-4607-96BA-A90ADCD1628C}"/>
    <dgm:cxn modelId="{1779EA4B-8C35-41B6-A552-8CBD99A4A1CF}" srcId="{4E68CCED-1BED-4029-BE4F-B5B67DB621D2}" destId="{2BD8EF64-2B08-47C5-966E-40E44B9A5AE6}" srcOrd="3" destOrd="0" parTransId="{5E982286-8D86-4A86-86E7-0AA8FC917601}" sibTransId="{95503D90-F86C-4AD1-ABFA-7C524682EBB4}"/>
    <dgm:cxn modelId="{7FB3237D-BA74-4152-9BAD-14D4EF75BDEF}" srcId="{4E68CCED-1BED-4029-BE4F-B5B67DB621D2}" destId="{AD38C38E-67F8-46D4-84D2-16E5BE18EF2A}" srcOrd="0" destOrd="0" parTransId="{53468D1D-9371-465C-BE97-82E93AC227BB}" sibTransId="{3738A778-228F-4178-824E-1A061AFDCD47}"/>
    <dgm:cxn modelId="{78307698-5D71-4BB8-B76F-5B4433C120D9}" type="presOf" srcId="{4E68CCED-1BED-4029-BE4F-B5B67DB621D2}" destId="{423088F3-9EE5-42E6-BDE9-15CC0DFF4ECF}" srcOrd="0" destOrd="0" presId="urn:microsoft.com/office/officeart/2018/2/layout/IconLabelList"/>
    <dgm:cxn modelId="{BC28C1BC-2AE6-4780-965C-0525FC50AE22}" type="presOf" srcId="{2BD8EF64-2B08-47C5-966E-40E44B9A5AE6}" destId="{BD00FBE8-3DCF-42A0-8D0A-2256BD11F4F1}" srcOrd="0" destOrd="0" presId="urn:microsoft.com/office/officeart/2018/2/layout/IconLabelList"/>
    <dgm:cxn modelId="{822B41C5-DC3D-4DF8-9652-4154838747AF}" type="presOf" srcId="{AD38C38E-67F8-46D4-84D2-16E5BE18EF2A}" destId="{9ABFB39E-2E68-40F2-838F-F50C6B51705D}" srcOrd="0" destOrd="0" presId="urn:microsoft.com/office/officeart/2018/2/layout/IconLabelList"/>
    <dgm:cxn modelId="{D605B6CB-904C-4A60-A696-D65B24E45A8F}" srcId="{4E68CCED-1BED-4029-BE4F-B5B67DB621D2}" destId="{72A40C1E-B9E1-4F88-80EB-9D19EEF5C9A5}" srcOrd="2" destOrd="0" parTransId="{B18F051D-0438-4D58-947A-46B2B864CAA1}" sibTransId="{2A6F1C44-C265-4C21-9D2D-476F824ED1EA}"/>
    <dgm:cxn modelId="{5E45F0A2-718A-4056-9555-8C0C8FB52EE6}" type="presParOf" srcId="{423088F3-9EE5-42E6-BDE9-15CC0DFF4ECF}" destId="{DC5EFD69-B940-454D-AECA-255A5A7A7012}" srcOrd="0" destOrd="0" presId="urn:microsoft.com/office/officeart/2018/2/layout/IconLabelList"/>
    <dgm:cxn modelId="{8C3A45D4-1EDC-4D1A-9BF9-06042641F974}" type="presParOf" srcId="{DC5EFD69-B940-454D-AECA-255A5A7A7012}" destId="{E9B96720-A0C5-4D53-983B-2827B25AADCD}" srcOrd="0" destOrd="0" presId="urn:microsoft.com/office/officeart/2018/2/layout/IconLabelList"/>
    <dgm:cxn modelId="{7E08FDBA-F1BF-4689-A7D9-250892331460}" type="presParOf" srcId="{DC5EFD69-B940-454D-AECA-255A5A7A7012}" destId="{6D256755-972E-490D-975B-AB40065A898E}" srcOrd="1" destOrd="0" presId="urn:microsoft.com/office/officeart/2018/2/layout/IconLabelList"/>
    <dgm:cxn modelId="{840B8081-115B-4270-ABD1-2EAB56BF0478}" type="presParOf" srcId="{DC5EFD69-B940-454D-AECA-255A5A7A7012}" destId="{9ABFB39E-2E68-40F2-838F-F50C6B51705D}" srcOrd="2" destOrd="0" presId="urn:microsoft.com/office/officeart/2018/2/layout/IconLabelList"/>
    <dgm:cxn modelId="{B477D06E-E037-438A-BD98-4E0704EC7D81}" type="presParOf" srcId="{423088F3-9EE5-42E6-BDE9-15CC0DFF4ECF}" destId="{5559417D-99E4-4C76-8C5F-485EE42E7278}" srcOrd="1" destOrd="0" presId="urn:microsoft.com/office/officeart/2018/2/layout/IconLabelList"/>
    <dgm:cxn modelId="{4DE96043-13AA-4B36-8EA6-E105ED48D70A}" type="presParOf" srcId="{423088F3-9EE5-42E6-BDE9-15CC0DFF4ECF}" destId="{C6382A2E-A185-42A2-BF6B-653F70743E46}" srcOrd="2" destOrd="0" presId="urn:microsoft.com/office/officeart/2018/2/layout/IconLabelList"/>
    <dgm:cxn modelId="{38F1DE34-E6A3-44C9-BD0A-2CE499D9BD1A}" type="presParOf" srcId="{C6382A2E-A185-42A2-BF6B-653F70743E46}" destId="{A7C6D3FA-C953-4F96-9E2C-D6E6FDE9BB57}" srcOrd="0" destOrd="0" presId="urn:microsoft.com/office/officeart/2018/2/layout/IconLabelList"/>
    <dgm:cxn modelId="{23AB0C07-7053-479A-B6BD-80F6C194F7DE}" type="presParOf" srcId="{C6382A2E-A185-42A2-BF6B-653F70743E46}" destId="{929F970A-BFEB-4DB7-92DD-083ACA2C779D}" srcOrd="1" destOrd="0" presId="urn:microsoft.com/office/officeart/2018/2/layout/IconLabelList"/>
    <dgm:cxn modelId="{413CBABA-BC8C-4F47-A290-4823815F85AA}" type="presParOf" srcId="{C6382A2E-A185-42A2-BF6B-653F70743E46}" destId="{B3E401E6-A53B-44F3-BFFF-7A4EF1D48C4F}" srcOrd="2" destOrd="0" presId="urn:microsoft.com/office/officeart/2018/2/layout/IconLabelList"/>
    <dgm:cxn modelId="{5B86DF90-1501-45F9-A530-F768D5340123}" type="presParOf" srcId="{423088F3-9EE5-42E6-BDE9-15CC0DFF4ECF}" destId="{92047CF6-3748-4AC0-996C-05938D8C7DCF}" srcOrd="3" destOrd="0" presId="urn:microsoft.com/office/officeart/2018/2/layout/IconLabelList"/>
    <dgm:cxn modelId="{11B7068B-97A0-45C2-8025-226CF2A2F4A6}" type="presParOf" srcId="{423088F3-9EE5-42E6-BDE9-15CC0DFF4ECF}" destId="{D0CAD87B-9AF4-4CB9-B9EC-2EB4B42C6A5A}" srcOrd="4" destOrd="0" presId="urn:microsoft.com/office/officeart/2018/2/layout/IconLabelList"/>
    <dgm:cxn modelId="{424C116A-CF29-4BEE-8856-00FEEB70388A}" type="presParOf" srcId="{D0CAD87B-9AF4-4CB9-B9EC-2EB4B42C6A5A}" destId="{A1EFC62E-5AF3-45D7-A5F5-0C200BDA88CC}" srcOrd="0" destOrd="0" presId="urn:microsoft.com/office/officeart/2018/2/layout/IconLabelList"/>
    <dgm:cxn modelId="{B230AE35-968A-4A5A-8547-9FC5DBB7EEE4}" type="presParOf" srcId="{D0CAD87B-9AF4-4CB9-B9EC-2EB4B42C6A5A}" destId="{4C573007-D816-4BF6-9F6A-3297E8C56B5B}" srcOrd="1" destOrd="0" presId="urn:microsoft.com/office/officeart/2018/2/layout/IconLabelList"/>
    <dgm:cxn modelId="{BFDE3C8A-763E-4902-8EC0-FCE9277DEB0C}" type="presParOf" srcId="{D0CAD87B-9AF4-4CB9-B9EC-2EB4B42C6A5A}" destId="{2AA585A5-FAD5-430D-BD1C-15B191BB0FDD}" srcOrd="2" destOrd="0" presId="urn:microsoft.com/office/officeart/2018/2/layout/IconLabelList"/>
    <dgm:cxn modelId="{400DD32B-57BF-4BE3-BF04-B0BBA32E3A04}" type="presParOf" srcId="{423088F3-9EE5-42E6-BDE9-15CC0DFF4ECF}" destId="{980165AF-12C1-436A-906B-AB6B561E6C27}" srcOrd="5" destOrd="0" presId="urn:microsoft.com/office/officeart/2018/2/layout/IconLabelList"/>
    <dgm:cxn modelId="{52A80400-A615-4C23-B994-7676D6D90A07}" type="presParOf" srcId="{423088F3-9EE5-42E6-BDE9-15CC0DFF4ECF}" destId="{CA9B0322-73E9-4811-9F07-DBB45DEEA85C}" srcOrd="6" destOrd="0" presId="urn:microsoft.com/office/officeart/2018/2/layout/IconLabelList"/>
    <dgm:cxn modelId="{27AA7151-5B0E-4C16-B438-08B7DB0FD7DD}" type="presParOf" srcId="{CA9B0322-73E9-4811-9F07-DBB45DEEA85C}" destId="{DCEE16B7-20AB-493F-A198-965BD84A5949}" srcOrd="0" destOrd="0" presId="urn:microsoft.com/office/officeart/2018/2/layout/IconLabelList"/>
    <dgm:cxn modelId="{A7DCF120-2D94-4157-9CED-74AF34E54225}" type="presParOf" srcId="{CA9B0322-73E9-4811-9F07-DBB45DEEA85C}" destId="{0EA33EE0-26D4-4F30-B1F6-B627F1DC03FE}" srcOrd="1" destOrd="0" presId="urn:microsoft.com/office/officeart/2018/2/layout/IconLabelList"/>
    <dgm:cxn modelId="{7BE17F69-D1D0-41FF-A370-C496DEAE3C83}" type="presParOf" srcId="{CA9B0322-73E9-4811-9F07-DBB45DEEA85C}" destId="{BD00FBE8-3DCF-42A0-8D0A-2256BD11F4F1}" srcOrd="2" destOrd="0" presId="urn:microsoft.com/office/officeart/2018/2/layout/IconLabel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96720-A0C5-4D53-983B-2827B25AADCD}">
      <dsp:nvSpPr>
        <dsp:cNvPr id="0" name=""/>
        <dsp:cNvSpPr/>
      </dsp:nvSpPr>
      <dsp:spPr>
        <a:xfrm>
          <a:off x="1137588" y="602403"/>
          <a:ext cx="932518" cy="932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BFB39E-2E68-40F2-838F-F50C6B51705D}">
      <dsp:nvSpPr>
        <dsp:cNvPr id="0" name=""/>
        <dsp:cNvSpPr/>
      </dsp:nvSpPr>
      <dsp:spPr>
        <a:xfrm>
          <a:off x="567716" y="1866540"/>
          <a:ext cx="2072263"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nl-NL" sz="1200" kern="1200" dirty="0"/>
            <a:t>25 jaar ervaring in productieprocessen als technische consultants</a:t>
          </a:r>
          <a:endParaRPr lang="en-US" sz="1200" kern="1200" dirty="0"/>
        </a:p>
      </dsp:txBody>
      <dsp:txXfrm>
        <a:off x="567716" y="1866540"/>
        <a:ext cx="2072263" cy="945000"/>
      </dsp:txXfrm>
    </dsp:sp>
    <dsp:sp modelId="{A7C6D3FA-C953-4F96-9E2C-D6E6FDE9BB57}">
      <dsp:nvSpPr>
        <dsp:cNvPr id="0" name=""/>
        <dsp:cNvSpPr/>
      </dsp:nvSpPr>
      <dsp:spPr>
        <a:xfrm>
          <a:off x="3572498" y="602403"/>
          <a:ext cx="932518" cy="932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401E6-A53B-44F3-BFFF-7A4EF1D48C4F}">
      <dsp:nvSpPr>
        <dsp:cNvPr id="0" name=""/>
        <dsp:cNvSpPr/>
      </dsp:nvSpPr>
      <dsp:spPr>
        <a:xfrm>
          <a:off x="3002625" y="1866540"/>
          <a:ext cx="2072263"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nl-NL" sz="1200" kern="1200" dirty="0"/>
            <a:t>Levering van software voor industrie en productie</a:t>
          </a:r>
          <a:endParaRPr lang="en-US" sz="1200" kern="1200" dirty="0"/>
        </a:p>
      </dsp:txBody>
      <dsp:txXfrm>
        <a:off x="3002625" y="1866540"/>
        <a:ext cx="2072263" cy="945000"/>
      </dsp:txXfrm>
    </dsp:sp>
    <dsp:sp modelId="{A1EFC62E-5AF3-45D7-A5F5-0C200BDA88CC}">
      <dsp:nvSpPr>
        <dsp:cNvPr id="0" name=""/>
        <dsp:cNvSpPr/>
      </dsp:nvSpPr>
      <dsp:spPr>
        <a:xfrm>
          <a:off x="6007407" y="602403"/>
          <a:ext cx="932518" cy="932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585A5-FAD5-430D-BD1C-15B191BB0FDD}">
      <dsp:nvSpPr>
        <dsp:cNvPr id="0" name=""/>
        <dsp:cNvSpPr/>
      </dsp:nvSpPr>
      <dsp:spPr>
        <a:xfrm>
          <a:off x="5437535" y="1866540"/>
          <a:ext cx="2072263"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nl-NL" sz="1200" kern="1200" dirty="0"/>
            <a:t>Integratie van productielijnen met MES en ERP-pakketten</a:t>
          </a:r>
          <a:endParaRPr lang="en-US" sz="1200" kern="1200" dirty="0"/>
        </a:p>
      </dsp:txBody>
      <dsp:txXfrm>
        <a:off x="5437535" y="1866540"/>
        <a:ext cx="2072263" cy="945000"/>
      </dsp:txXfrm>
    </dsp:sp>
    <dsp:sp modelId="{DCEE16B7-20AB-493F-A198-965BD84A5949}">
      <dsp:nvSpPr>
        <dsp:cNvPr id="0" name=""/>
        <dsp:cNvSpPr/>
      </dsp:nvSpPr>
      <dsp:spPr>
        <a:xfrm>
          <a:off x="8442316" y="602403"/>
          <a:ext cx="932518" cy="9325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0FBE8-3DCF-42A0-8D0A-2256BD11F4F1}">
      <dsp:nvSpPr>
        <dsp:cNvPr id="0" name=""/>
        <dsp:cNvSpPr/>
      </dsp:nvSpPr>
      <dsp:spPr>
        <a:xfrm>
          <a:off x="7872444" y="1866540"/>
          <a:ext cx="2072263"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nl-NL" sz="1200" kern="1200" dirty="0" err="1"/>
            <a:t>TrendWatch</a:t>
          </a:r>
          <a:r>
            <a:rPr lang="nl-NL" sz="1200" kern="1200" dirty="0"/>
            <a:t>: App voor analyse van product- en productieproceskwaliteit, garandeert efficiënte en duurzame productie</a:t>
          </a:r>
          <a:endParaRPr lang="en-US" sz="1200" kern="1200" dirty="0"/>
        </a:p>
      </dsp:txBody>
      <dsp:txXfrm>
        <a:off x="7872444" y="1866540"/>
        <a:ext cx="2072263"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7331-D660-4A8E-A6EC-8A3EEF28878A}" type="datetimeFigureOut">
              <a:rPr lang="nl-BE" smtClean="0"/>
              <a:t>28/05/2024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7E0FA-22D0-4F10-83AC-E666461F68F4}" type="slidenum">
              <a:rPr lang="nl-BE" smtClean="0"/>
              <a:t>‹nr.›</a:t>
            </a:fld>
            <a:endParaRPr lang="nl-BE"/>
          </a:p>
        </p:txBody>
      </p:sp>
    </p:spTree>
    <p:extLst>
      <p:ext uri="{BB962C8B-B14F-4D97-AF65-F5344CB8AC3E}">
        <p14:creationId xmlns:p14="http://schemas.microsoft.com/office/powerpoint/2010/main" val="100188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AE57E0FA-22D0-4F10-83AC-E666461F68F4}" type="slidenum">
              <a:rPr lang="nl-BE" smtClean="0"/>
              <a:t>1</a:t>
            </a:fld>
            <a:endParaRPr lang="nl-BE"/>
          </a:p>
        </p:txBody>
      </p:sp>
    </p:spTree>
    <p:extLst>
      <p:ext uri="{BB962C8B-B14F-4D97-AF65-F5344CB8AC3E}">
        <p14:creationId xmlns:p14="http://schemas.microsoft.com/office/powerpoint/2010/main" val="313549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7494-9047-8F7C-D411-BE09E49A7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05B36D4C-A0E0-3EF2-0125-FA5EF632C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DE25FC05-E148-3701-A3B1-C5DC061784C5}"/>
              </a:ext>
            </a:extLst>
          </p:cNvPr>
          <p:cNvSpPr>
            <a:spLocks noGrp="1"/>
          </p:cNvSpPr>
          <p:nvPr>
            <p:ph type="dt" sz="half" idx="10"/>
          </p:nvPr>
        </p:nvSpPr>
        <p:spPr/>
        <p:txBody>
          <a:bodyPr/>
          <a:lstStyle/>
          <a:p>
            <a:fld id="{02AC24A9-CCB6-4F8D-B8DB-C2F3692CFA5A}" type="datetimeFigureOut">
              <a:rPr lang="en-US" smtClean="0"/>
              <a:t>5/28/2024</a:t>
            </a:fld>
            <a:endParaRPr lang="en-US" dirty="0"/>
          </a:p>
        </p:txBody>
      </p:sp>
      <p:sp>
        <p:nvSpPr>
          <p:cNvPr id="5" name="Footer Placeholder 4">
            <a:extLst>
              <a:ext uri="{FF2B5EF4-FFF2-40B4-BE49-F238E27FC236}">
                <a16:creationId xmlns:a16="http://schemas.microsoft.com/office/drawing/2014/main" id="{CA41F49B-3613-D781-FC49-4D3033155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BB1820-4ECB-35C4-3967-8F95765FB575}"/>
              </a:ext>
            </a:extLst>
          </p:cNvPr>
          <p:cNvSpPr>
            <a:spLocks noGrp="1"/>
          </p:cNvSpPr>
          <p:nvPr>
            <p:ph type="sldNum" sz="quarter" idx="12"/>
          </p:nvPr>
        </p:nvSpPr>
        <p:spPr/>
        <p:txBody>
          <a:bodyPr/>
          <a:lstStyle/>
          <a:p>
            <a:fld id="{B2DC25EE-239B-4C5F-AAD1-255A7D5F1EE2}" type="slidenum">
              <a:rPr lang="en-US" smtClean="0"/>
              <a:t>‹nr.›</a:t>
            </a:fld>
            <a:endParaRPr lang="en-US" dirty="0"/>
          </a:p>
        </p:txBody>
      </p:sp>
    </p:spTree>
    <p:extLst>
      <p:ext uri="{BB962C8B-B14F-4D97-AF65-F5344CB8AC3E}">
        <p14:creationId xmlns:p14="http://schemas.microsoft.com/office/powerpoint/2010/main" val="368006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C188-9141-DA54-1871-F3688315D37F}"/>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9E7C52F8-FBCD-105B-7D46-0D7D3CF61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A95655D2-63A3-51FC-AAB3-F38AA0EBD0CD}"/>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5" name="Footer Placeholder 4">
            <a:extLst>
              <a:ext uri="{FF2B5EF4-FFF2-40B4-BE49-F238E27FC236}">
                <a16:creationId xmlns:a16="http://schemas.microsoft.com/office/drawing/2014/main" id="{3D4C0296-DE62-3C1B-8E5A-5907C313E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2F88C-C8B2-5144-A24C-7BCB0053845F}"/>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7557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2F3DE-C9E9-DC68-2965-D5613EDE1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4EECAA9C-11DC-04EF-85D8-FD5EF1581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6F042AD7-9711-48BB-7C8F-2275517BE23E}"/>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5" name="Footer Placeholder 4">
            <a:extLst>
              <a:ext uri="{FF2B5EF4-FFF2-40B4-BE49-F238E27FC236}">
                <a16:creationId xmlns:a16="http://schemas.microsoft.com/office/drawing/2014/main" id="{E05DD949-DBFD-DCAB-7F16-F1400AB4D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B2784-0376-E328-F14E-A93B3EE8D8E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23786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86D1-1B3A-4F51-035F-6635C5B60265}"/>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C35ED0A6-C34F-08D3-230F-9076E6B6A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F5BE13E1-5FB1-8CA2-2487-CE17003123B1}"/>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5" name="Footer Placeholder 4">
            <a:extLst>
              <a:ext uri="{FF2B5EF4-FFF2-40B4-BE49-F238E27FC236}">
                <a16:creationId xmlns:a16="http://schemas.microsoft.com/office/drawing/2014/main" id="{5B92F6F9-812B-D9F1-98F5-B9A1EF73F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0CC98-BC3A-D76F-C319-C9B5012E3E29}"/>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23452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AED8-94A4-1CA2-7661-C466133576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0A9F44A3-E55F-2E25-8D6F-8BC2FCA3FF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2CAD5-FF51-1166-7916-FA329C498215}"/>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5" name="Footer Placeholder 4">
            <a:extLst>
              <a:ext uri="{FF2B5EF4-FFF2-40B4-BE49-F238E27FC236}">
                <a16:creationId xmlns:a16="http://schemas.microsoft.com/office/drawing/2014/main" id="{9AD9DCFF-4628-0E67-4450-AB9688770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36EE5-0FC6-5744-954C-E7E7E344A0EE}"/>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49199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BF5-5C42-5DF8-5B7E-666D137005AF}"/>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60AB1C11-F74A-B394-F456-F458CA3951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9610BB35-BE3D-90FC-168D-9D9717D960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9AB3A38C-D969-6213-DF79-2B33D70921A0}"/>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6" name="Footer Placeholder 5">
            <a:extLst>
              <a:ext uri="{FF2B5EF4-FFF2-40B4-BE49-F238E27FC236}">
                <a16:creationId xmlns:a16="http://schemas.microsoft.com/office/drawing/2014/main" id="{D4CF4CE9-3224-3330-914F-AC8B171E4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6B4F7-C5C3-AB23-76B6-1FFF016B8F2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127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311F-E2B5-476E-F3CD-1DE706E941B8}"/>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DAC077A4-7654-AE10-A97D-99C097E6B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40722-FA97-6A9F-8DDA-30D4E8EE9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812D093F-4762-69E8-DAB4-C17E6A166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3A639-E845-15AE-7A20-EE195E6A2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8133FA65-7747-80FB-430B-3920B7BAA3C4}"/>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8" name="Footer Placeholder 7">
            <a:extLst>
              <a:ext uri="{FF2B5EF4-FFF2-40B4-BE49-F238E27FC236}">
                <a16:creationId xmlns:a16="http://schemas.microsoft.com/office/drawing/2014/main" id="{0E298ABD-2707-2FBB-F7C7-6F3CF5C8B9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27062F-ACE3-2953-79C7-449EE3DEAFBD}"/>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8751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5357-0F11-9D32-3104-72A49F25C742}"/>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A2FF7DB5-BF6D-15D3-E095-931103F292F6}"/>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4" name="Footer Placeholder 3">
            <a:extLst>
              <a:ext uri="{FF2B5EF4-FFF2-40B4-BE49-F238E27FC236}">
                <a16:creationId xmlns:a16="http://schemas.microsoft.com/office/drawing/2014/main" id="{5F3FB06E-C913-BB4C-92D3-CF16736012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9B04B9-0918-DA34-AB7E-932CFE9C374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22798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27806-B1D7-3FDD-BFDC-6C65EF21FA97}"/>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3" name="Footer Placeholder 2">
            <a:extLst>
              <a:ext uri="{FF2B5EF4-FFF2-40B4-BE49-F238E27FC236}">
                <a16:creationId xmlns:a16="http://schemas.microsoft.com/office/drawing/2014/main" id="{EE3B7C7A-4550-3132-B256-B135877EC0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DC5765-7E0B-E7A6-AA93-CF97A4F73CF4}"/>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42456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829-8188-9EB9-5E97-9C5ACE4B3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626D5397-2921-D034-7BBB-A8BE74A61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61BA9BF4-81DB-D11D-7B33-DBCDDC4DA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92856-4427-B63A-FD9D-ABEDDBCA42E7}"/>
              </a:ext>
            </a:extLst>
          </p:cNvPr>
          <p:cNvSpPr>
            <a:spLocks noGrp="1"/>
          </p:cNvSpPr>
          <p:nvPr>
            <p:ph type="dt" sz="half" idx="10"/>
          </p:nvPr>
        </p:nvSpPr>
        <p:spPr/>
        <p:txBody>
          <a:bodyPr/>
          <a:lstStyle/>
          <a:p>
            <a:fld id="{02AC24A9-CCB6-4F8D-B8DB-C2F3692CFA5A}" type="datetimeFigureOut">
              <a:rPr lang="en-US" smtClean="0"/>
              <a:t>5/28/2024</a:t>
            </a:fld>
            <a:endParaRPr lang="en-US" dirty="0"/>
          </a:p>
        </p:txBody>
      </p:sp>
      <p:sp>
        <p:nvSpPr>
          <p:cNvPr id="6" name="Footer Placeholder 5">
            <a:extLst>
              <a:ext uri="{FF2B5EF4-FFF2-40B4-BE49-F238E27FC236}">
                <a16:creationId xmlns:a16="http://schemas.microsoft.com/office/drawing/2014/main" id="{CF8BE6B0-01D3-C874-BAC5-EF9768707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63916-0332-9157-309E-B269AB5BCDCA}"/>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10835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8774-DEF9-8E3E-4A58-88292589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3F44ED9C-1B51-A585-6D99-5FBFB3C1B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3E30C04A-37B7-8F25-15F1-419F9FEF5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E71F4-2DAF-056B-48AB-94CDBD06BCC7}"/>
              </a:ext>
            </a:extLst>
          </p:cNvPr>
          <p:cNvSpPr>
            <a:spLocks noGrp="1"/>
          </p:cNvSpPr>
          <p:nvPr>
            <p:ph type="dt" sz="half" idx="10"/>
          </p:nvPr>
        </p:nvSpPr>
        <p:spPr/>
        <p:txBody>
          <a:bodyPr/>
          <a:lstStyle/>
          <a:p>
            <a:fld id="{02AC24A9-CCB6-4F8D-B8DB-C2F3692CFA5A}" type="datetimeFigureOut">
              <a:rPr lang="en-US" smtClean="0"/>
              <a:t>5/28/2024</a:t>
            </a:fld>
            <a:endParaRPr lang="en-US"/>
          </a:p>
        </p:txBody>
      </p:sp>
      <p:sp>
        <p:nvSpPr>
          <p:cNvPr id="6" name="Footer Placeholder 5">
            <a:extLst>
              <a:ext uri="{FF2B5EF4-FFF2-40B4-BE49-F238E27FC236}">
                <a16:creationId xmlns:a16="http://schemas.microsoft.com/office/drawing/2014/main" id="{E5A7B0C5-6CC5-A27D-0E12-1AA67F47D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D4258-F8E4-70EB-EE92-BAFE262E298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57364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397F2-D174-B8BA-1847-B007F2D40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893424D3-B8C7-A597-31E2-3A741569D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C2BE7331-BCAF-3F29-4933-A5D78C906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AC24A9-CCB6-4F8D-B8DB-C2F3692CFA5A}" type="datetimeFigureOut">
              <a:rPr lang="en-US" smtClean="0"/>
              <a:t>5/28/2024</a:t>
            </a:fld>
            <a:endParaRPr lang="en-US"/>
          </a:p>
        </p:txBody>
      </p:sp>
      <p:sp>
        <p:nvSpPr>
          <p:cNvPr id="5" name="Footer Placeholder 4">
            <a:extLst>
              <a:ext uri="{FF2B5EF4-FFF2-40B4-BE49-F238E27FC236}">
                <a16:creationId xmlns:a16="http://schemas.microsoft.com/office/drawing/2014/main" id="{626A4A7D-4E5B-B3F3-FB7B-CC54C474E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256434-B19C-6027-96C6-B3278EF99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80765187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microsoft.com/office/2018/10/relationships/comments" Target="../comments/modernComment_10B_A4402D8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microsoft.com/office/2018/10/relationships/comments" Target="../comments/modernComment_11A_DAB5323A.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microsoft.com/office/2018/10/relationships/comments" Target="../comments/modernComment_11F_DD631CB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microsoft.com/office/2018/10/relationships/comments" Target="../comments/modernComment_11D_853E51A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20_18DEF3F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gif"/><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3_ECEB31A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colorful light bulb with business icons">
            <a:extLst>
              <a:ext uri="{FF2B5EF4-FFF2-40B4-BE49-F238E27FC236}">
                <a16:creationId xmlns:a16="http://schemas.microsoft.com/office/drawing/2014/main" id="{A6145CCB-AF68-3EE9-154C-DD56728B5ACF}"/>
              </a:ext>
            </a:extLst>
          </p:cNvPr>
          <p:cNvPicPr>
            <a:picLocks noChangeAspect="1"/>
          </p:cNvPicPr>
          <p:nvPr/>
        </p:nvPicPr>
        <p:blipFill rotWithShape="1">
          <a:blip r:embed="rId3"/>
          <a:srcRect l="4661" r="1284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F86A30D1-6EE1-B927-FEEB-C116B2E6543B}"/>
              </a:ext>
            </a:extLst>
          </p:cNvPr>
          <p:cNvSpPr>
            <a:spLocks noGrp="1"/>
          </p:cNvSpPr>
          <p:nvPr>
            <p:ph type="ctrTitle"/>
          </p:nvPr>
        </p:nvSpPr>
        <p:spPr>
          <a:xfrm>
            <a:off x="477981" y="1122363"/>
            <a:ext cx="4023360" cy="3204134"/>
          </a:xfrm>
        </p:spPr>
        <p:txBody>
          <a:bodyPr anchor="b">
            <a:normAutofit/>
          </a:bodyPr>
          <a:lstStyle/>
          <a:p>
            <a:r>
              <a:rPr lang="nl-BE" sz="4100" dirty="0"/>
              <a:t>Realisatiefase Stageopdracht</a:t>
            </a:r>
          </a:p>
        </p:txBody>
      </p:sp>
      <p:sp>
        <p:nvSpPr>
          <p:cNvPr id="3" name="Subtitle 2">
            <a:extLst>
              <a:ext uri="{FF2B5EF4-FFF2-40B4-BE49-F238E27FC236}">
                <a16:creationId xmlns:a16="http://schemas.microsoft.com/office/drawing/2014/main" id="{D4855BCC-8F00-484D-56C6-CC134EB38C04}"/>
              </a:ext>
            </a:extLst>
          </p:cNvPr>
          <p:cNvSpPr>
            <a:spLocks noGrp="1"/>
          </p:cNvSpPr>
          <p:nvPr>
            <p:ph type="subTitle" idx="1"/>
          </p:nvPr>
        </p:nvSpPr>
        <p:spPr>
          <a:xfrm>
            <a:off x="477981" y="4872922"/>
            <a:ext cx="3933306" cy="1208141"/>
          </a:xfrm>
        </p:spPr>
        <p:txBody>
          <a:bodyPr>
            <a:normAutofit/>
          </a:bodyPr>
          <a:lstStyle/>
          <a:p>
            <a:r>
              <a:rPr lang="nl-BE" sz="2000" dirty="0"/>
              <a:t>Murrel Venlo</a:t>
            </a:r>
          </a:p>
        </p:txBody>
      </p:sp>
      <p:pic>
        <p:nvPicPr>
          <p:cNvPr id="12" name="Picture 11" descr="A logo for a company&#10;&#10;Description automatically generated">
            <a:extLst>
              <a:ext uri="{FF2B5EF4-FFF2-40B4-BE49-F238E27FC236}">
                <a16:creationId xmlns:a16="http://schemas.microsoft.com/office/drawing/2014/main" id="{0471E244-3FDE-C344-C1B7-4E8B58E78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pic>
        <p:nvPicPr>
          <p:cNvPr id="5" name="Picture 4" descr="A blue and purple letter in a circle&#10;&#10;Description automatically generated">
            <a:extLst>
              <a:ext uri="{FF2B5EF4-FFF2-40B4-BE49-F238E27FC236}">
                <a16:creationId xmlns:a16="http://schemas.microsoft.com/office/drawing/2014/main" id="{5B508F25-8039-002C-1CB9-2FA8D094A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08141" cy="1208141"/>
          </a:xfrm>
          <a:prstGeom prst="rect">
            <a:avLst/>
          </a:prstGeom>
        </p:spPr>
      </p:pic>
    </p:spTree>
    <p:extLst>
      <p:ext uri="{BB962C8B-B14F-4D97-AF65-F5344CB8AC3E}">
        <p14:creationId xmlns:p14="http://schemas.microsoft.com/office/powerpoint/2010/main" val="312776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i="1" dirty="0">
                <a:solidFill>
                  <a:srgbClr val="797DD2"/>
                </a:solidFill>
              </a:rPr>
              <a:t>Foto’s bekijken</a:t>
            </a: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Prototypes</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8" name="Picture 5" descr="A screenshot of a computer&#10;&#10;Description automatically generated">
            <a:extLst>
              <a:ext uri="{FF2B5EF4-FFF2-40B4-BE49-F238E27FC236}">
                <a16:creationId xmlns:a16="http://schemas.microsoft.com/office/drawing/2014/main" id="{AC02D1B0-CB38-5EEF-DA0A-1500187518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395469"/>
            <a:ext cx="8979236" cy="3781493"/>
          </a:xfrm>
          <a:prstGeom prst="rect">
            <a:avLst/>
          </a:prstGeom>
          <a:noFill/>
          <a:ln>
            <a:noFill/>
          </a:ln>
        </p:spPr>
      </p:pic>
    </p:spTree>
    <p:extLst>
      <p:ext uri="{BB962C8B-B14F-4D97-AF65-F5344CB8AC3E}">
        <p14:creationId xmlns:p14="http://schemas.microsoft.com/office/powerpoint/2010/main" val="83511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i="1" dirty="0">
                <a:solidFill>
                  <a:srgbClr val="797DD2"/>
                </a:solidFill>
              </a:rPr>
              <a:t>Foto’s opslaan</a:t>
            </a: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Prototypes</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4" name="Picture 6" descr="A screenshot of a computer&#10;&#10;Description automatically generated">
            <a:extLst>
              <a:ext uri="{FF2B5EF4-FFF2-40B4-BE49-F238E27FC236}">
                <a16:creationId xmlns:a16="http://schemas.microsoft.com/office/drawing/2014/main" id="{4CE58A74-18A4-008F-900A-805287493B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10" y="2395469"/>
            <a:ext cx="9037193" cy="3831466"/>
          </a:xfrm>
          <a:prstGeom prst="rect">
            <a:avLst/>
          </a:prstGeom>
          <a:noFill/>
          <a:ln>
            <a:noFill/>
          </a:ln>
        </p:spPr>
      </p:pic>
    </p:spTree>
    <p:extLst>
      <p:ext uri="{BB962C8B-B14F-4D97-AF65-F5344CB8AC3E}">
        <p14:creationId xmlns:p14="http://schemas.microsoft.com/office/powerpoint/2010/main" val="285090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i="1" dirty="0">
                <a:solidFill>
                  <a:srgbClr val="797DD2"/>
                </a:solidFill>
              </a:rPr>
              <a:t>Foto’s raadplegen</a:t>
            </a: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Prototypes</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6" name="Picture 7" descr="A screenshot of a computer&#10;&#10;Description automatically generated">
            <a:extLst>
              <a:ext uri="{FF2B5EF4-FFF2-40B4-BE49-F238E27FC236}">
                <a16:creationId xmlns:a16="http://schemas.microsoft.com/office/drawing/2014/main" id="{8B3E268F-BB55-635A-33A4-1738247191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10" y="2395468"/>
            <a:ext cx="8979237" cy="3781493"/>
          </a:xfrm>
          <a:prstGeom prst="rect">
            <a:avLst/>
          </a:prstGeom>
          <a:noFill/>
          <a:ln>
            <a:noFill/>
          </a:ln>
        </p:spPr>
      </p:pic>
    </p:spTree>
    <p:extLst>
      <p:ext uri="{BB962C8B-B14F-4D97-AF65-F5344CB8AC3E}">
        <p14:creationId xmlns:p14="http://schemas.microsoft.com/office/powerpoint/2010/main" val="53259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i="1" dirty="0">
                <a:solidFill>
                  <a:srgbClr val="797DD2"/>
                </a:solidFill>
              </a:rPr>
              <a:t>Foto’s raadplegen</a:t>
            </a: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Prototypes</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4" name="Picture 9" descr="A screenshot of a computer&#10;&#10;Description automatically generated">
            <a:extLst>
              <a:ext uri="{FF2B5EF4-FFF2-40B4-BE49-F238E27FC236}">
                <a16:creationId xmlns:a16="http://schemas.microsoft.com/office/drawing/2014/main" id="{2204DE01-3E57-7B2C-1399-BF46EDAA48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09" y="2395469"/>
            <a:ext cx="8979237" cy="3781493"/>
          </a:xfrm>
          <a:prstGeom prst="rect">
            <a:avLst/>
          </a:prstGeom>
          <a:noFill/>
          <a:ln>
            <a:noFill/>
          </a:ln>
        </p:spPr>
      </p:pic>
    </p:spTree>
    <p:extLst>
      <p:ext uri="{BB962C8B-B14F-4D97-AF65-F5344CB8AC3E}">
        <p14:creationId xmlns:p14="http://schemas.microsoft.com/office/powerpoint/2010/main" val="38928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i="1" dirty="0">
                <a:solidFill>
                  <a:srgbClr val="797DD2"/>
                </a:solidFill>
              </a:rPr>
              <a:t>Foto aanpassen en bewerken</a:t>
            </a: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Prototypes</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6" name="Picture 10" descr="A screenshot of a computer&#10;&#10;Description automatically generated">
            <a:extLst>
              <a:ext uri="{FF2B5EF4-FFF2-40B4-BE49-F238E27FC236}">
                <a16:creationId xmlns:a16="http://schemas.microsoft.com/office/drawing/2014/main" id="{1203B153-178D-E9D9-32DA-1BC1AA34B0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10" y="2395469"/>
            <a:ext cx="8979237" cy="3781493"/>
          </a:xfrm>
          <a:prstGeom prst="rect">
            <a:avLst/>
          </a:prstGeom>
          <a:noFill/>
          <a:ln>
            <a:noFill/>
          </a:ln>
        </p:spPr>
      </p:pic>
    </p:spTree>
    <p:extLst>
      <p:ext uri="{BB962C8B-B14F-4D97-AF65-F5344CB8AC3E}">
        <p14:creationId xmlns:p14="http://schemas.microsoft.com/office/powerpoint/2010/main" val="8397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i="1" dirty="0">
                <a:solidFill>
                  <a:srgbClr val="797DD2"/>
                </a:solidFill>
              </a:rPr>
              <a:t>Scrum-planning</a:t>
            </a: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Planning</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4" name="Picture 1" descr="A screenshot of a spreadsheet&#10;&#10;Description automatically generated">
            <a:extLst>
              <a:ext uri="{FF2B5EF4-FFF2-40B4-BE49-F238E27FC236}">
                <a16:creationId xmlns:a16="http://schemas.microsoft.com/office/drawing/2014/main" id="{7F00924B-9D69-80ED-F00C-F2366738CF51}"/>
              </a:ext>
            </a:extLst>
          </p:cNvPr>
          <p:cNvPicPr>
            <a:picLocks noChangeAspect="1"/>
          </p:cNvPicPr>
          <p:nvPr/>
        </p:nvPicPr>
        <p:blipFill>
          <a:blip r:embed="rId2"/>
          <a:stretch>
            <a:fillRect/>
          </a:stretch>
        </p:blipFill>
        <p:spPr>
          <a:xfrm>
            <a:off x="989009" y="2395469"/>
            <a:ext cx="8979237" cy="3928058"/>
          </a:xfrm>
          <a:prstGeom prst="rect">
            <a:avLst/>
          </a:prstGeom>
        </p:spPr>
      </p:pic>
    </p:spTree>
    <p:extLst>
      <p:ext uri="{BB962C8B-B14F-4D97-AF65-F5344CB8AC3E}">
        <p14:creationId xmlns:p14="http://schemas.microsoft.com/office/powerpoint/2010/main" val="186568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T</a:t>
            </a:r>
            <a:r>
              <a:rPr lang="nl-BE" sz="2400" i="1" dirty="0" err="1">
                <a:solidFill>
                  <a:srgbClr val="797DD2"/>
                </a:solidFill>
              </a:rPr>
              <a:t>rello</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Planning</a:t>
            </a:r>
          </a:p>
        </p:txBody>
      </p:sp>
      <p:sp>
        <p:nvSpPr>
          <p:cNvPr id="7" name="Tijdelijke aanduiding voor inhoud 6">
            <a:extLst>
              <a:ext uri="{FF2B5EF4-FFF2-40B4-BE49-F238E27FC236}">
                <a16:creationId xmlns:a16="http://schemas.microsoft.com/office/drawing/2014/main" id="{8E59D3C5-A4C4-E148-26A9-74FB835D713B}"/>
              </a:ext>
            </a:extLst>
          </p:cNvPr>
          <p:cNvSpPr>
            <a:spLocks noGrp="1"/>
          </p:cNvSpPr>
          <p:nvPr>
            <p:ph idx="1"/>
          </p:nvPr>
        </p:nvSpPr>
        <p:spPr>
          <a:xfrm>
            <a:off x="989010" y="2395469"/>
            <a:ext cx="8979237" cy="3781493"/>
          </a:xfrm>
        </p:spPr>
        <p:txBody>
          <a:bodyPr/>
          <a:lstStyle/>
          <a:p>
            <a:endParaRPr lang="nl-BE" dirty="0"/>
          </a:p>
        </p:txBody>
      </p:sp>
      <p:pic>
        <p:nvPicPr>
          <p:cNvPr id="6" name="Content Placeholder 6">
            <a:extLst>
              <a:ext uri="{FF2B5EF4-FFF2-40B4-BE49-F238E27FC236}">
                <a16:creationId xmlns:a16="http://schemas.microsoft.com/office/drawing/2014/main" id="{99F0045D-C893-51A8-BDB4-84F625A08484}"/>
              </a:ext>
            </a:extLst>
          </p:cNvPr>
          <p:cNvPicPr>
            <a:picLocks noChangeAspect="1"/>
          </p:cNvPicPr>
          <p:nvPr/>
        </p:nvPicPr>
        <p:blipFill>
          <a:blip r:embed="rId2"/>
          <a:stretch>
            <a:fillRect/>
          </a:stretch>
        </p:blipFill>
        <p:spPr>
          <a:xfrm>
            <a:off x="989011" y="2408170"/>
            <a:ext cx="8979236" cy="3781493"/>
          </a:xfrm>
          <a:prstGeom prst="rect">
            <a:avLst/>
          </a:prstGeom>
        </p:spPr>
      </p:pic>
    </p:spTree>
    <p:extLst>
      <p:ext uri="{BB962C8B-B14F-4D97-AF65-F5344CB8AC3E}">
        <p14:creationId xmlns:p14="http://schemas.microsoft.com/office/powerpoint/2010/main" val="101721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9B2C-FF2F-5F4B-0905-D0BC5E9905A4}"/>
              </a:ext>
            </a:extLst>
          </p:cNvPr>
          <p:cNvSpPr>
            <a:spLocks noGrp="1"/>
          </p:cNvSpPr>
          <p:nvPr>
            <p:ph sz="half" idx="1"/>
          </p:nvPr>
        </p:nvSpPr>
        <p:spPr>
          <a:xfrm>
            <a:off x="838200" y="786581"/>
            <a:ext cx="5181600" cy="5390382"/>
          </a:xfrm>
        </p:spPr>
        <p:txBody>
          <a:bodyPr/>
          <a:lstStyle/>
          <a:p>
            <a:pPr marL="0" indent="0">
              <a:buNone/>
            </a:pPr>
            <a:endParaRPr lang="nl-BE" dirty="0"/>
          </a:p>
        </p:txBody>
      </p:sp>
      <p:sp>
        <p:nvSpPr>
          <p:cNvPr id="4" name="Content Placeholder 3">
            <a:extLst>
              <a:ext uri="{FF2B5EF4-FFF2-40B4-BE49-F238E27FC236}">
                <a16:creationId xmlns:a16="http://schemas.microsoft.com/office/drawing/2014/main" id="{3681339B-8CA2-C1D6-D5DA-87203EBFF243}"/>
              </a:ext>
            </a:extLst>
          </p:cNvPr>
          <p:cNvSpPr>
            <a:spLocks noGrp="1"/>
          </p:cNvSpPr>
          <p:nvPr>
            <p:ph sz="half" idx="2"/>
          </p:nvPr>
        </p:nvSpPr>
        <p:spPr>
          <a:xfrm>
            <a:off x="6290187" y="2369574"/>
            <a:ext cx="5063613" cy="2340078"/>
          </a:xfrm>
        </p:spPr>
        <p:txBody>
          <a:bodyPr anchor="ctr">
            <a:normAutofit/>
          </a:bodyPr>
          <a:lstStyle/>
          <a:p>
            <a:pPr marL="0" indent="0" algn="ctr">
              <a:buNone/>
            </a:pPr>
            <a:r>
              <a:rPr lang="nl-BE" sz="6000" dirty="0" err="1">
                <a:solidFill>
                  <a:schemeClr val="tx2"/>
                </a:solidFill>
              </a:rPr>
              <a:t>Proof</a:t>
            </a:r>
            <a:r>
              <a:rPr lang="nl-BE" sz="6000" dirty="0">
                <a:solidFill>
                  <a:schemeClr val="tx2"/>
                </a:solidFill>
              </a:rPr>
              <a:t> of Concept</a:t>
            </a:r>
            <a:endParaRPr lang="nl-BE" sz="6000" dirty="0"/>
          </a:p>
        </p:txBody>
      </p:sp>
      <p:sp>
        <p:nvSpPr>
          <p:cNvPr id="5" name="Flowchart: Connector 4">
            <a:extLst>
              <a:ext uri="{FF2B5EF4-FFF2-40B4-BE49-F238E27FC236}">
                <a16:creationId xmlns:a16="http://schemas.microsoft.com/office/drawing/2014/main" id="{2ADEABE3-EFBF-B8F4-E422-676A8AD33AD4}"/>
              </a:ext>
            </a:extLst>
          </p:cNvPr>
          <p:cNvSpPr/>
          <p:nvPr/>
        </p:nvSpPr>
        <p:spPr>
          <a:xfrm>
            <a:off x="1750142" y="1721798"/>
            <a:ext cx="3628103" cy="3519948"/>
          </a:xfrm>
          <a:prstGeom prst="flowChartConnector">
            <a:avLst/>
          </a:prstGeom>
          <a:solidFill>
            <a:srgbClr val="797DD2"/>
          </a:solidFill>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9600" dirty="0"/>
              <a:t>3</a:t>
            </a:r>
            <a:endParaRPr lang="nl-BE" sz="9600" dirty="0"/>
          </a:p>
        </p:txBody>
      </p:sp>
    </p:spTree>
    <p:extLst>
      <p:ext uri="{BB962C8B-B14F-4D97-AF65-F5344CB8AC3E}">
        <p14:creationId xmlns:p14="http://schemas.microsoft.com/office/powerpoint/2010/main" val="164051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Wat</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3684588"/>
          </a:xfrm>
        </p:spPr>
        <p:txBody>
          <a:bodyPr>
            <a:normAutofit/>
          </a:bodyPr>
          <a:lstStyle/>
          <a:p>
            <a:r>
              <a:rPr lang="nl-NL" dirty="0"/>
              <a:t>Een webapplicatie</a:t>
            </a:r>
          </a:p>
          <a:p>
            <a:r>
              <a:rPr lang="nl-NL" dirty="0"/>
              <a:t>Een flexibele backend</a:t>
            </a:r>
          </a:p>
          <a:p>
            <a:r>
              <a:rPr lang="nl-NL" dirty="0"/>
              <a:t>Een front-end in Vue.js of </a:t>
            </a:r>
            <a:r>
              <a:rPr lang="nl-NL" dirty="0" err="1"/>
              <a:t>Nuxt</a:t>
            </a:r>
            <a:r>
              <a:rPr lang="nl-NL" dirty="0"/>
              <a:t> met Typescript</a:t>
            </a:r>
          </a:p>
          <a:p>
            <a:r>
              <a:rPr lang="nl-NL" dirty="0"/>
              <a:t>Opslag foto in </a:t>
            </a:r>
            <a:r>
              <a:rPr lang="nl-NL" dirty="0" err="1"/>
              <a:t>NoSQL</a:t>
            </a:r>
            <a:r>
              <a:rPr lang="nl-NL" dirty="0"/>
              <a:t> database</a:t>
            </a:r>
          </a:p>
          <a:p>
            <a:r>
              <a:rPr lang="nl-NL" dirty="0"/>
              <a:t>Brug tussen huidige database en nieuwe database</a:t>
            </a:r>
            <a:endParaRPr lang="nl-BE" dirty="0"/>
          </a:p>
        </p:txBody>
      </p:sp>
      <p:pic>
        <p:nvPicPr>
          <p:cNvPr id="4" name="Picture 3" descr="A logo for a company&#10;&#10;Description automatically generated">
            <a:extLst>
              <a:ext uri="{FF2B5EF4-FFF2-40B4-BE49-F238E27FC236}">
                <a16:creationId xmlns:a16="http://schemas.microsoft.com/office/drawing/2014/main" id="{11E15131-9E09-3AE8-106B-F6EEFCF5E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2755669378"/>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Wat</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3684588"/>
          </a:xfrm>
        </p:spPr>
        <p:txBody>
          <a:bodyPr>
            <a:normAutofit/>
          </a:bodyPr>
          <a:lstStyle/>
          <a:p>
            <a:r>
              <a:rPr lang="nl-NL" dirty="0"/>
              <a:t>Een webapplicatie</a:t>
            </a:r>
          </a:p>
          <a:p>
            <a:r>
              <a:rPr lang="nl-NL" dirty="0"/>
              <a:t>Een flexibele backend</a:t>
            </a:r>
          </a:p>
          <a:p>
            <a:r>
              <a:rPr lang="nl-NL" dirty="0"/>
              <a:t>Een front-end in Vue.js of </a:t>
            </a:r>
            <a:r>
              <a:rPr lang="nl-NL" dirty="0" err="1"/>
              <a:t>Nuxt</a:t>
            </a:r>
            <a:r>
              <a:rPr lang="nl-NL" dirty="0"/>
              <a:t> met Typescript</a:t>
            </a:r>
          </a:p>
          <a:p>
            <a:r>
              <a:rPr lang="nl-NL" dirty="0"/>
              <a:t>Opslag foto in </a:t>
            </a:r>
            <a:r>
              <a:rPr lang="nl-NL" dirty="0" err="1"/>
              <a:t>NoSQL</a:t>
            </a:r>
            <a:r>
              <a:rPr lang="nl-NL" dirty="0"/>
              <a:t> database</a:t>
            </a:r>
          </a:p>
          <a:p>
            <a:r>
              <a:rPr lang="nl-NL" dirty="0"/>
              <a:t>Brug tussen huidige database en nieuwe database</a:t>
            </a:r>
            <a:endParaRPr lang="nl-BE" dirty="0"/>
          </a:p>
        </p:txBody>
      </p:sp>
      <p:pic>
        <p:nvPicPr>
          <p:cNvPr id="4" name="Picture 3" descr="A logo for a company&#10;&#10;Description automatically generated">
            <a:extLst>
              <a:ext uri="{FF2B5EF4-FFF2-40B4-BE49-F238E27FC236}">
                <a16:creationId xmlns:a16="http://schemas.microsoft.com/office/drawing/2014/main" id="{11E15131-9E09-3AE8-106B-F6EEFCF5E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101820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Zandloper en een kalender">
            <a:extLst>
              <a:ext uri="{FF2B5EF4-FFF2-40B4-BE49-F238E27FC236}">
                <a16:creationId xmlns:a16="http://schemas.microsoft.com/office/drawing/2014/main" id="{6FB8CE6C-D631-8ADD-EBF3-DA7A7D44E55D}"/>
              </a:ext>
            </a:extLst>
          </p:cNvPr>
          <p:cNvPicPr>
            <a:picLocks noChangeAspect="1"/>
          </p:cNvPicPr>
          <p:nvPr/>
        </p:nvPicPr>
        <p:blipFill rotWithShape="1">
          <a:blip r:embed="rId2"/>
          <a:srcRect l="40512" r="2" b="2"/>
          <a:stretch/>
        </p:blipFill>
        <p:spPr>
          <a:xfrm>
            <a:off x="6103027" y="10"/>
            <a:ext cx="6088971" cy="6857990"/>
          </a:xfrm>
          <a:prstGeom prst="rect">
            <a:avLst/>
          </a:prstGeom>
        </p:spPr>
      </p:pic>
      <p:sp useBgFill="1">
        <p:nvSpPr>
          <p:cNvPr id="32" name="Rectangle 3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563BD-C5EE-21BD-6636-1D50C400F938}"/>
              </a:ext>
            </a:extLst>
          </p:cNvPr>
          <p:cNvSpPr>
            <a:spLocks noGrp="1"/>
          </p:cNvSpPr>
          <p:nvPr>
            <p:ph type="title"/>
          </p:nvPr>
        </p:nvSpPr>
        <p:spPr>
          <a:xfrm>
            <a:off x="761801" y="328512"/>
            <a:ext cx="4778387" cy="1628970"/>
          </a:xfrm>
        </p:spPr>
        <p:txBody>
          <a:bodyPr anchor="ctr">
            <a:normAutofit/>
          </a:bodyPr>
          <a:lstStyle/>
          <a:p>
            <a:r>
              <a:rPr lang="nl-BE" sz="4000"/>
              <a:t>Inhoud</a:t>
            </a:r>
          </a:p>
        </p:txBody>
      </p:sp>
      <p:sp>
        <p:nvSpPr>
          <p:cNvPr id="69" name="Content Placeholder 12">
            <a:extLst>
              <a:ext uri="{FF2B5EF4-FFF2-40B4-BE49-F238E27FC236}">
                <a16:creationId xmlns:a16="http://schemas.microsoft.com/office/drawing/2014/main" id="{78E61981-5324-8859-8CAB-97A65A4A4C37}"/>
              </a:ext>
            </a:extLst>
          </p:cNvPr>
          <p:cNvSpPr>
            <a:spLocks noGrp="1"/>
          </p:cNvSpPr>
          <p:nvPr>
            <p:ph idx="1"/>
          </p:nvPr>
        </p:nvSpPr>
        <p:spPr>
          <a:xfrm>
            <a:off x="761801" y="2884929"/>
            <a:ext cx="4659756" cy="3374137"/>
          </a:xfrm>
        </p:spPr>
        <p:txBody>
          <a:bodyPr anchor="ctr">
            <a:normAutofit/>
          </a:bodyPr>
          <a:lstStyle/>
          <a:p>
            <a:r>
              <a:rPr lang="nl-BE" sz="2000" dirty="0"/>
              <a:t>Introductie</a:t>
            </a:r>
          </a:p>
          <a:p>
            <a:r>
              <a:rPr lang="nl-BE" sz="2000" dirty="0"/>
              <a:t>Plan van aanpak</a:t>
            </a:r>
          </a:p>
          <a:p>
            <a:r>
              <a:rPr lang="nl-BE" sz="2000" dirty="0" err="1"/>
              <a:t>Proof</a:t>
            </a:r>
            <a:r>
              <a:rPr lang="nl-BE" sz="2000" dirty="0"/>
              <a:t> of concept</a:t>
            </a:r>
          </a:p>
          <a:p>
            <a:r>
              <a:rPr lang="nl-BE" sz="2000" dirty="0"/>
              <a:t>Terugblik teamwerk</a:t>
            </a:r>
          </a:p>
          <a:p>
            <a:r>
              <a:rPr lang="nl-BE" sz="2000" dirty="0"/>
              <a:t>Conclusie</a:t>
            </a:r>
          </a:p>
        </p:txBody>
      </p:sp>
    </p:spTree>
    <p:extLst>
      <p:ext uri="{BB962C8B-B14F-4D97-AF65-F5344CB8AC3E}">
        <p14:creationId xmlns:p14="http://schemas.microsoft.com/office/powerpoint/2010/main" val="32412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Hoe</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3684588"/>
          </a:xfrm>
        </p:spPr>
        <p:txBody>
          <a:bodyPr>
            <a:normAutofit/>
          </a:bodyPr>
          <a:lstStyle/>
          <a:p>
            <a:r>
              <a:rPr lang="nl-NL" dirty="0"/>
              <a:t>Backend: .NET 8</a:t>
            </a:r>
          </a:p>
          <a:p>
            <a:r>
              <a:rPr lang="nl-NL" dirty="0" err="1"/>
              <a:t>Frontend</a:t>
            </a:r>
            <a:r>
              <a:rPr lang="nl-NL" dirty="0"/>
              <a:t>: </a:t>
            </a:r>
            <a:r>
              <a:rPr lang="nl-NL" dirty="0" err="1"/>
              <a:t>Nuxt</a:t>
            </a:r>
            <a:r>
              <a:rPr lang="nl-NL" dirty="0"/>
              <a:t> 3 (Typescript) </a:t>
            </a:r>
          </a:p>
          <a:p>
            <a:r>
              <a:rPr lang="nl-NL" dirty="0"/>
              <a:t>Opslag foto in </a:t>
            </a:r>
            <a:r>
              <a:rPr lang="nl-NL" dirty="0" err="1"/>
              <a:t>MongoDB</a:t>
            </a:r>
            <a:endParaRPr lang="nl-NL" dirty="0"/>
          </a:p>
          <a:p>
            <a:r>
              <a:rPr lang="nl-NL" dirty="0" err="1"/>
              <a:t>GenericMappingTable</a:t>
            </a:r>
            <a:endParaRPr lang="nl-BE" dirty="0"/>
          </a:p>
        </p:txBody>
      </p:sp>
      <p:pic>
        <p:nvPicPr>
          <p:cNvPr id="4" name="Picture 3" descr="A logo for a company&#10;&#10;Description automatically generated">
            <a:extLst>
              <a:ext uri="{FF2B5EF4-FFF2-40B4-BE49-F238E27FC236}">
                <a16:creationId xmlns:a16="http://schemas.microsoft.com/office/drawing/2014/main" id="{11E15131-9E09-3AE8-106B-F6EEFCF5E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3669307962"/>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err="1">
                <a:solidFill>
                  <a:srgbClr val="797DD2"/>
                </a:solidFill>
              </a:rPr>
              <a:t>Handler</a:t>
            </a:r>
            <a:r>
              <a:rPr lang="nl-NL" sz="2400" i="1" dirty="0">
                <a:solidFill>
                  <a:srgbClr val="797DD2"/>
                </a:solidFill>
              </a:rPr>
              <a:t> voor foto-opslag</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Backend</a:t>
            </a:r>
          </a:p>
        </p:txBody>
      </p:sp>
      <p:pic>
        <p:nvPicPr>
          <p:cNvPr id="4" name="Picture 1" descr="A screen shot of a computer program&#10;&#10;Description automatically generated">
            <a:extLst>
              <a:ext uri="{FF2B5EF4-FFF2-40B4-BE49-F238E27FC236}">
                <a16:creationId xmlns:a16="http://schemas.microsoft.com/office/drawing/2014/main" id="{86632AA5-BB95-C6F9-FDAB-10D93B90B222}"/>
              </a:ext>
            </a:extLst>
          </p:cNvPr>
          <p:cNvPicPr>
            <a:picLocks noGrp="1" noChangeAspect="1"/>
          </p:cNvPicPr>
          <p:nvPr>
            <p:ph idx="1"/>
          </p:nvPr>
        </p:nvPicPr>
        <p:blipFill>
          <a:blip r:embed="rId2"/>
          <a:stretch>
            <a:fillRect/>
          </a:stretch>
        </p:blipFill>
        <p:spPr>
          <a:xfrm>
            <a:off x="1236373" y="2343955"/>
            <a:ext cx="6259131" cy="3960253"/>
          </a:xfrm>
          <a:prstGeom prst="rect">
            <a:avLst/>
          </a:prstGeom>
        </p:spPr>
      </p:pic>
    </p:spTree>
    <p:extLst>
      <p:ext uri="{BB962C8B-B14F-4D97-AF65-F5344CB8AC3E}">
        <p14:creationId xmlns:p14="http://schemas.microsoft.com/office/powerpoint/2010/main" val="744924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Controller voor foto-opslag</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Backend</a:t>
            </a:r>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8" name="Picture 1" descr="A computer screen shot of code&#10;&#10;Description automatically generated">
            <a:extLst>
              <a:ext uri="{FF2B5EF4-FFF2-40B4-BE49-F238E27FC236}">
                <a16:creationId xmlns:a16="http://schemas.microsoft.com/office/drawing/2014/main" id="{7AC90163-C374-20A0-0538-8894B78B5BA3}"/>
              </a:ext>
            </a:extLst>
          </p:cNvPr>
          <p:cNvPicPr>
            <a:picLocks noChangeAspect="1"/>
          </p:cNvPicPr>
          <p:nvPr/>
        </p:nvPicPr>
        <p:blipFill>
          <a:blip r:embed="rId2"/>
          <a:stretch>
            <a:fillRect/>
          </a:stretch>
        </p:blipFill>
        <p:spPr>
          <a:xfrm>
            <a:off x="838200" y="2446986"/>
            <a:ext cx="6882685" cy="3729976"/>
          </a:xfrm>
          <a:prstGeom prst="rect">
            <a:avLst/>
          </a:prstGeom>
        </p:spPr>
      </p:pic>
    </p:spTree>
    <p:extLst>
      <p:ext uri="{BB962C8B-B14F-4D97-AF65-F5344CB8AC3E}">
        <p14:creationId xmlns:p14="http://schemas.microsoft.com/office/powerpoint/2010/main" val="302521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596981"/>
            <a:ext cx="10512424" cy="4250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API-Calls</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242813"/>
            <a:ext cx="10512424" cy="4250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Backend</a:t>
            </a:r>
          </a:p>
        </p:txBody>
      </p:sp>
      <p:sp>
        <p:nvSpPr>
          <p:cNvPr id="7" name="Tijdelijke aanduiding voor inhoud 6">
            <a:extLst>
              <a:ext uri="{FF2B5EF4-FFF2-40B4-BE49-F238E27FC236}">
                <a16:creationId xmlns:a16="http://schemas.microsoft.com/office/drawing/2014/main" id="{7926C179-9CB1-EFCE-C49F-6626AA25BB13}"/>
              </a:ext>
            </a:extLst>
          </p:cNvPr>
          <p:cNvSpPr>
            <a:spLocks noGrp="1"/>
          </p:cNvSpPr>
          <p:nvPr>
            <p:ph idx="1"/>
          </p:nvPr>
        </p:nvSpPr>
        <p:spPr>
          <a:xfrm>
            <a:off x="940158" y="2021985"/>
            <a:ext cx="10413642" cy="4154977"/>
          </a:xfrm>
        </p:spPr>
        <p:txBody>
          <a:bodyPr/>
          <a:lstStyle/>
          <a:p>
            <a:endParaRPr lang="nl-BE" dirty="0"/>
          </a:p>
        </p:txBody>
      </p:sp>
      <p:pic>
        <p:nvPicPr>
          <p:cNvPr id="8" name="Picture 1" descr="A screenshot of a computer&#10;&#10;Description automatically generated">
            <a:extLst>
              <a:ext uri="{FF2B5EF4-FFF2-40B4-BE49-F238E27FC236}">
                <a16:creationId xmlns:a16="http://schemas.microsoft.com/office/drawing/2014/main" id="{EE6C7F22-8528-B87A-CD4E-5C0499968465}"/>
              </a:ext>
            </a:extLst>
          </p:cNvPr>
          <p:cNvPicPr>
            <a:picLocks noChangeAspect="1"/>
          </p:cNvPicPr>
          <p:nvPr/>
        </p:nvPicPr>
        <p:blipFill>
          <a:blip r:embed="rId2"/>
          <a:stretch>
            <a:fillRect/>
          </a:stretch>
        </p:blipFill>
        <p:spPr>
          <a:xfrm>
            <a:off x="989013" y="2021986"/>
            <a:ext cx="8509156" cy="4224268"/>
          </a:xfrm>
          <a:prstGeom prst="rect">
            <a:avLst/>
          </a:prstGeom>
        </p:spPr>
      </p:pic>
    </p:spTree>
    <p:extLst>
      <p:ext uri="{BB962C8B-B14F-4D97-AF65-F5344CB8AC3E}">
        <p14:creationId xmlns:p14="http://schemas.microsoft.com/office/powerpoint/2010/main" val="195300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Het Dashboard</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Frontend</a:t>
            </a:r>
            <a:endParaRPr lang="nl-BE" dirty="0"/>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4" name="Picture 1" descr="A screenshot of a computer&#10;&#10;Description automatically generated">
            <a:extLst>
              <a:ext uri="{FF2B5EF4-FFF2-40B4-BE49-F238E27FC236}">
                <a16:creationId xmlns:a16="http://schemas.microsoft.com/office/drawing/2014/main" id="{CA9121EE-82A3-4850-BB0E-3046342E088E}"/>
              </a:ext>
            </a:extLst>
          </p:cNvPr>
          <p:cNvPicPr>
            <a:picLocks noChangeAspect="1"/>
          </p:cNvPicPr>
          <p:nvPr/>
        </p:nvPicPr>
        <p:blipFill>
          <a:blip r:embed="rId2"/>
          <a:stretch>
            <a:fillRect/>
          </a:stretch>
        </p:blipFill>
        <p:spPr>
          <a:xfrm>
            <a:off x="838201" y="2395468"/>
            <a:ext cx="7884244" cy="3709117"/>
          </a:xfrm>
          <a:prstGeom prst="rect">
            <a:avLst/>
          </a:prstGeom>
        </p:spPr>
      </p:pic>
    </p:spTree>
    <p:extLst>
      <p:ext uri="{BB962C8B-B14F-4D97-AF65-F5344CB8AC3E}">
        <p14:creationId xmlns:p14="http://schemas.microsoft.com/office/powerpoint/2010/main" val="309737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Menu items</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Frontend</a:t>
            </a:r>
            <a:endParaRPr lang="nl-BE" dirty="0"/>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6" name="Picture 1" descr="A screenshot of a computer&#10;&#10;Description automatically generated">
            <a:extLst>
              <a:ext uri="{FF2B5EF4-FFF2-40B4-BE49-F238E27FC236}">
                <a16:creationId xmlns:a16="http://schemas.microsoft.com/office/drawing/2014/main" id="{1A04779A-0085-CA07-82FA-4D669B6F9952}"/>
              </a:ext>
            </a:extLst>
          </p:cNvPr>
          <p:cNvPicPr>
            <a:picLocks noChangeAspect="1"/>
          </p:cNvPicPr>
          <p:nvPr/>
        </p:nvPicPr>
        <p:blipFill>
          <a:blip r:embed="rId2"/>
          <a:stretch>
            <a:fillRect/>
          </a:stretch>
        </p:blipFill>
        <p:spPr>
          <a:xfrm>
            <a:off x="833864" y="2395469"/>
            <a:ext cx="7788542" cy="3781493"/>
          </a:xfrm>
          <a:prstGeom prst="rect">
            <a:avLst/>
          </a:prstGeom>
        </p:spPr>
      </p:pic>
    </p:spTree>
    <p:extLst>
      <p:ext uri="{BB962C8B-B14F-4D97-AF65-F5344CB8AC3E}">
        <p14:creationId xmlns:p14="http://schemas.microsoft.com/office/powerpoint/2010/main" val="5511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Foto toevoegen</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Frontend</a:t>
            </a:r>
            <a:endParaRPr lang="nl-BE" dirty="0"/>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4" name="Picture 1" descr="A screenshot of a computer&#10;&#10;Description automatically generated">
            <a:extLst>
              <a:ext uri="{FF2B5EF4-FFF2-40B4-BE49-F238E27FC236}">
                <a16:creationId xmlns:a16="http://schemas.microsoft.com/office/drawing/2014/main" id="{0F86DEF0-02B0-F05E-90E3-DB5B81EA8FA1}"/>
              </a:ext>
            </a:extLst>
          </p:cNvPr>
          <p:cNvPicPr>
            <a:picLocks noChangeAspect="1"/>
          </p:cNvPicPr>
          <p:nvPr/>
        </p:nvPicPr>
        <p:blipFill>
          <a:blip r:embed="rId2"/>
          <a:stretch>
            <a:fillRect/>
          </a:stretch>
        </p:blipFill>
        <p:spPr>
          <a:xfrm>
            <a:off x="838199" y="2410147"/>
            <a:ext cx="7771327" cy="3766815"/>
          </a:xfrm>
          <a:prstGeom prst="rect">
            <a:avLst/>
          </a:prstGeom>
        </p:spPr>
      </p:pic>
    </p:spTree>
    <p:extLst>
      <p:ext uri="{BB962C8B-B14F-4D97-AF65-F5344CB8AC3E}">
        <p14:creationId xmlns:p14="http://schemas.microsoft.com/office/powerpoint/2010/main" val="4099465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Foto toevoegen</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Frontend</a:t>
            </a:r>
            <a:endParaRPr lang="nl-BE" dirty="0"/>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8" name="Picture 1" descr="A screenshot of a computer&#10;&#10;Description automatically generated">
            <a:extLst>
              <a:ext uri="{FF2B5EF4-FFF2-40B4-BE49-F238E27FC236}">
                <a16:creationId xmlns:a16="http://schemas.microsoft.com/office/drawing/2014/main" id="{A53F8024-620E-A1A1-276D-D2219F0E99F1}"/>
              </a:ext>
            </a:extLst>
          </p:cNvPr>
          <p:cNvPicPr>
            <a:picLocks noChangeAspect="1"/>
          </p:cNvPicPr>
          <p:nvPr/>
        </p:nvPicPr>
        <p:blipFill>
          <a:blip r:embed="rId2"/>
          <a:stretch>
            <a:fillRect/>
          </a:stretch>
        </p:blipFill>
        <p:spPr>
          <a:xfrm>
            <a:off x="838199" y="2395469"/>
            <a:ext cx="6876245" cy="3781493"/>
          </a:xfrm>
          <a:prstGeom prst="rect">
            <a:avLst/>
          </a:prstGeom>
        </p:spPr>
      </p:pic>
    </p:spTree>
    <p:extLst>
      <p:ext uri="{BB962C8B-B14F-4D97-AF65-F5344CB8AC3E}">
        <p14:creationId xmlns:p14="http://schemas.microsoft.com/office/powerpoint/2010/main" val="3666121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Foto bekijken</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Frontend</a:t>
            </a:r>
            <a:endParaRPr lang="nl-BE" dirty="0"/>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4" name="Picture 1" descr="A screenshot of a computer&#10;&#10;Description automatically generated">
            <a:extLst>
              <a:ext uri="{FF2B5EF4-FFF2-40B4-BE49-F238E27FC236}">
                <a16:creationId xmlns:a16="http://schemas.microsoft.com/office/drawing/2014/main" id="{F5C0B40C-A94C-4659-D691-D819C86AEEDE}"/>
              </a:ext>
            </a:extLst>
          </p:cNvPr>
          <p:cNvPicPr>
            <a:picLocks noChangeAspect="1"/>
          </p:cNvPicPr>
          <p:nvPr/>
        </p:nvPicPr>
        <p:blipFill>
          <a:blip r:embed="rId2"/>
          <a:stretch>
            <a:fillRect/>
          </a:stretch>
        </p:blipFill>
        <p:spPr>
          <a:xfrm>
            <a:off x="838200" y="2395469"/>
            <a:ext cx="7249732" cy="3781492"/>
          </a:xfrm>
          <a:prstGeom prst="rect">
            <a:avLst/>
          </a:prstGeom>
        </p:spPr>
      </p:pic>
    </p:spTree>
    <p:extLst>
      <p:ext uri="{BB962C8B-B14F-4D97-AF65-F5344CB8AC3E}">
        <p14:creationId xmlns:p14="http://schemas.microsoft.com/office/powerpoint/2010/main" val="1157243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err="1">
                <a:solidFill>
                  <a:schemeClr val="tx2"/>
                </a:solidFill>
              </a:rPr>
              <a:t>Proof</a:t>
            </a:r>
            <a:r>
              <a:rPr lang="nl-BE" sz="4400" dirty="0">
                <a:solidFill>
                  <a:schemeClr val="tx2"/>
                </a:solidFill>
              </a:rPr>
              <a:t> of Concept</a:t>
            </a:r>
            <a:endParaRPr lang="nl-BE" dirty="0"/>
          </a:p>
        </p:txBody>
      </p:sp>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989012" y="1869583"/>
            <a:ext cx="10512424" cy="425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2400" i="1" dirty="0">
                <a:solidFill>
                  <a:srgbClr val="797DD2"/>
                </a:solidFill>
              </a:rPr>
              <a:t>Foto bekijken en bewerken</a:t>
            </a:r>
            <a:endParaRPr lang="nl-BE" sz="2400" i="1" dirty="0">
              <a:solidFill>
                <a:srgbClr val="797DD2"/>
              </a:solidFill>
            </a:endParaRPr>
          </a:p>
        </p:txBody>
      </p:sp>
      <p:sp>
        <p:nvSpPr>
          <p:cNvPr id="3" name="Text Placeholder 2">
            <a:extLst>
              <a:ext uri="{FF2B5EF4-FFF2-40B4-BE49-F238E27FC236}">
                <a16:creationId xmlns:a16="http://schemas.microsoft.com/office/drawing/2014/main" id="{0C0E3DE5-06F4-42F7-E00A-BEC39DCAFB23}"/>
              </a:ext>
            </a:extLst>
          </p:cNvPr>
          <p:cNvSpPr txBox="1">
            <a:spLocks/>
          </p:cNvSpPr>
          <p:nvPr/>
        </p:nvSpPr>
        <p:spPr>
          <a:xfrm>
            <a:off x="989012" y="14531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Frontend</a:t>
            </a:r>
            <a:endParaRPr lang="nl-BE" dirty="0"/>
          </a:p>
        </p:txBody>
      </p:sp>
      <p:sp>
        <p:nvSpPr>
          <p:cNvPr id="7" name="Tijdelijke aanduiding voor inhoud 6">
            <a:extLst>
              <a:ext uri="{FF2B5EF4-FFF2-40B4-BE49-F238E27FC236}">
                <a16:creationId xmlns:a16="http://schemas.microsoft.com/office/drawing/2014/main" id="{E31023CA-2C02-563A-34A5-C191450FBD08}"/>
              </a:ext>
            </a:extLst>
          </p:cNvPr>
          <p:cNvSpPr>
            <a:spLocks noGrp="1"/>
          </p:cNvSpPr>
          <p:nvPr>
            <p:ph idx="1"/>
          </p:nvPr>
        </p:nvSpPr>
        <p:spPr>
          <a:xfrm>
            <a:off x="838200" y="2395469"/>
            <a:ext cx="10515600" cy="3781493"/>
          </a:xfrm>
        </p:spPr>
        <p:txBody>
          <a:bodyPr/>
          <a:lstStyle/>
          <a:p>
            <a:endParaRPr lang="nl-BE" dirty="0"/>
          </a:p>
        </p:txBody>
      </p:sp>
      <p:pic>
        <p:nvPicPr>
          <p:cNvPr id="6" name="Picture 1" descr="A screenshot of a computer&#10;&#10;Description automatically generated">
            <a:extLst>
              <a:ext uri="{FF2B5EF4-FFF2-40B4-BE49-F238E27FC236}">
                <a16:creationId xmlns:a16="http://schemas.microsoft.com/office/drawing/2014/main" id="{DD5F9783-FDEF-88AD-050B-467D312B3ABB}"/>
              </a:ext>
            </a:extLst>
          </p:cNvPr>
          <p:cNvPicPr>
            <a:picLocks noChangeAspect="1"/>
          </p:cNvPicPr>
          <p:nvPr/>
        </p:nvPicPr>
        <p:blipFill>
          <a:blip r:embed="rId2"/>
          <a:stretch>
            <a:fillRect/>
          </a:stretch>
        </p:blipFill>
        <p:spPr>
          <a:xfrm>
            <a:off x="838200" y="2395469"/>
            <a:ext cx="7530075" cy="3781493"/>
          </a:xfrm>
          <a:prstGeom prst="rect">
            <a:avLst/>
          </a:prstGeom>
        </p:spPr>
      </p:pic>
    </p:spTree>
    <p:extLst>
      <p:ext uri="{BB962C8B-B14F-4D97-AF65-F5344CB8AC3E}">
        <p14:creationId xmlns:p14="http://schemas.microsoft.com/office/powerpoint/2010/main" val="411303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9B2C-FF2F-5F4B-0905-D0BC5E9905A4}"/>
              </a:ext>
            </a:extLst>
          </p:cNvPr>
          <p:cNvSpPr>
            <a:spLocks noGrp="1"/>
          </p:cNvSpPr>
          <p:nvPr>
            <p:ph sz="half" idx="1"/>
          </p:nvPr>
        </p:nvSpPr>
        <p:spPr>
          <a:xfrm>
            <a:off x="838200" y="786581"/>
            <a:ext cx="5181600" cy="5390382"/>
          </a:xfrm>
        </p:spPr>
        <p:txBody>
          <a:bodyPr/>
          <a:lstStyle/>
          <a:p>
            <a:pPr marL="0" indent="0">
              <a:buNone/>
            </a:pPr>
            <a:endParaRPr lang="nl-BE" dirty="0"/>
          </a:p>
        </p:txBody>
      </p:sp>
      <p:sp>
        <p:nvSpPr>
          <p:cNvPr id="4" name="Content Placeholder 3">
            <a:extLst>
              <a:ext uri="{FF2B5EF4-FFF2-40B4-BE49-F238E27FC236}">
                <a16:creationId xmlns:a16="http://schemas.microsoft.com/office/drawing/2014/main" id="{3681339B-8CA2-C1D6-D5DA-87203EBFF243}"/>
              </a:ext>
            </a:extLst>
          </p:cNvPr>
          <p:cNvSpPr>
            <a:spLocks noGrp="1"/>
          </p:cNvSpPr>
          <p:nvPr>
            <p:ph sz="half" idx="2"/>
          </p:nvPr>
        </p:nvSpPr>
        <p:spPr>
          <a:xfrm>
            <a:off x="6172200" y="2379406"/>
            <a:ext cx="5181600" cy="2536724"/>
          </a:xfrm>
        </p:spPr>
        <p:txBody>
          <a:bodyPr anchor="ctr">
            <a:normAutofit/>
          </a:bodyPr>
          <a:lstStyle/>
          <a:p>
            <a:pPr marL="0" indent="0" algn="ctr">
              <a:buNone/>
            </a:pPr>
            <a:r>
              <a:rPr lang="nl-BE" sz="6000" dirty="0">
                <a:solidFill>
                  <a:schemeClr val="tx2"/>
                </a:solidFill>
              </a:rPr>
              <a:t>Introductie</a:t>
            </a:r>
            <a:endParaRPr lang="nl-BE" sz="6000" dirty="0"/>
          </a:p>
        </p:txBody>
      </p:sp>
      <p:sp>
        <p:nvSpPr>
          <p:cNvPr id="5" name="Flowchart: Connector 4">
            <a:extLst>
              <a:ext uri="{FF2B5EF4-FFF2-40B4-BE49-F238E27FC236}">
                <a16:creationId xmlns:a16="http://schemas.microsoft.com/office/drawing/2014/main" id="{2ADEABE3-EFBF-B8F4-E422-676A8AD33AD4}"/>
              </a:ext>
            </a:extLst>
          </p:cNvPr>
          <p:cNvSpPr/>
          <p:nvPr/>
        </p:nvSpPr>
        <p:spPr>
          <a:xfrm>
            <a:off x="1750142" y="1721798"/>
            <a:ext cx="3628103" cy="3519948"/>
          </a:xfrm>
          <a:prstGeom prst="flowChartConnector">
            <a:avLst/>
          </a:prstGeom>
          <a:solidFill>
            <a:srgbClr val="797DD2"/>
          </a:solidFill>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9600" dirty="0"/>
              <a:t>1</a:t>
            </a:r>
          </a:p>
        </p:txBody>
      </p:sp>
    </p:spTree>
    <p:extLst>
      <p:ext uri="{BB962C8B-B14F-4D97-AF65-F5344CB8AC3E}">
        <p14:creationId xmlns:p14="http://schemas.microsoft.com/office/powerpoint/2010/main" val="3631567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9B2C-FF2F-5F4B-0905-D0BC5E9905A4}"/>
              </a:ext>
            </a:extLst>
          </p:cNvPr>
          <p:cNvSpPr>
            <a:spLocks noGrp="1"/>
          </p:cNvSpPr>
          <p:nvPr>
            <p:ph sz="half" idx="1"/>
          </p:nvPr>
        </p:nvSpPr>
        <p:spPr>
          <a:xfrm>
            <a:off x="838199" y="786581"/>
            <a:ext cx="10164097" cy="5390382"/>
          </a:xfrm>
        </p:spPr>
        <p:txBody>
          <a:bodyPr>
            <a:normAutofit/>
          </a:bodyPr>
          <a:lstStyle/>
          <a:p>
            <a:pPr marL="0" indent="0">
              <a:buNone/>
            </a:pPr>
            <a:endParaRPr lang="nl-BE" dirty="0"/>
          </a:p>
        </p:txBody>
      </p:sp>
      <p:sp>
        <p:nvSpPr>
          <p:cNvPr id="5" name="Flowchart: Connector 4">
            <a:extLst>
              <a:ext uri="{FF2B5EF4-FFF2-40B4-BE49-F238E27FC236}">
                <a16:creationId xmlns:a16="http://schemas.microsoft.com/office/drawing/2014/main" id="{2ADEABE3-EFBF-B8F4-E422-676A8AD33AD4}"/>
              </a:ext>
            </a:extLst>
          </p:cNvPr>
          <p:cNvSpPr/>
          <p:nvPr/>
        </p:nvSpPr>
        <p:spPr>
          <a:xfrm>
            <a:off x="1750142" y="1681316"/>
            <a:ext cx="8445910" cy="3814916"/>
          </a:xfrm>
          <a:prstGeom prst="flowChartConnector">
            <a:avLst/>
          </a:prstGeom>
          <a:solidFill>
            <a:srgbClr val="797DD2"/>
          </a:solidFill>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9600" dirty="0"/>
              <a:t>Demo</a:t>
            </a:r>
          </a:p>
        </p:txBody>
      </p:sp>
    </p:spTree>
    <p:extLst>
      <p:ext uri="{BB962C8B-B14F-4D97-AF65-F5344CB8AC3E}">
        <p14:creationId xmlns:p14="http://schemas.microsoft.com/office/powerpoint/2010/main" val="395304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9B2C-FF2F-5F4B-0905-D0BC5E9905A4}"/>
              </a:ext>
            </a:extLst>
          </p:cNvPr>
          <p:cNvSpPr>
            <a:spLocks noGrp="1"/>
          </p:cNvSpPr>
          <p:nvPr>
            <p:ph sz="half" idx="1"/>
          </p:nvPr>
        </p:nvSpPr>
        <p:spPr>
          <a:xfrm>
            <a:off x="838200" y="786581"/>
            <a:ext cx="5181600" cy="5390382"/>
          </a:xfrm>
        </p:spPr>
        <p:txBody>
          <a:bodyPr>
            <a:normAutofit/>
          </a:bodyPr>
          <a:lstStyle/>
          <a:p>
            <a:pPr marL="0" indent="0">
              <a:buNone/>
            </a:pPr>
            <a:endParaRPr lang="nl-BE" dirty="0"/>
          </a:p>
        </p:txBody>
      </p:sp>
      <p:sp>
        <p:nvSpPr>
          <p:cNvPr id="4" name="Content Placeholder 3">
            <a:extLst>
              <a:ext uri="{FF2B5EF4-FFF2-40B4-BE49-F238E27FC236}">
                <a16:creationId xmlns:a16="http://schemas.microsoft.com/office/drawing/2014/main" id="{3681339B-8CA2-C1D6-D5DA-87203EBFF243}"/>
              </a:ext>
            </a:extLst>
          </p:cNvPr>
          <p:cNvSpPr>
            <a:spLocks noGrp="1"/>
          </p:cNvSpPr>
          <p:nvPr>
            <p:ph sz="half" idx="2"/>
          </p:nvPr>
        </p:nvSpPr>
        <p:spPr>
          <a:xfrm>
            <a:off x="6172200" y="2349910"/>
            <a:ext cx="5181600" cy="2172930"/>
          </a:xfrm>
        </p:spPr>
        <p:txBody>
          <a:bodyPr anchor="ctr">
            <a:normAutofit/>
          </a:bodyPr>
          <a:lstStyle/>
          <a:p>
            <a:pPr marL="0" indent="0" algn="ctr">
              <a:buNone/>
            </a:pPr>
            <a:r>
              <a:rPr lang="nl-BE" sz="6000" dirty="0">
                <a:solidFill>
                  <a:schemeClr val="tx2"/>
                </a:solidFill>
              </a:rPr>
              <a:t>Terugblik Teamwerk </a:t>
            </a:r>
            <a:endParaRPr lang="nl-BE" sz="6000" dirty="0"/>
          </a:p>
        </p:txBody>
      </p:sp>
      <p:sp>
        <p:nvSpPr>
          <p:cNvPr id="5" name="Flowchart: Connector 4">
            <a:extLst>
              <a:ext uri="{FF2B5EF4-FFF2-40B4-BE49-F238E27FC236}">
                <a16:creationId xmlns:a16="http://schemas.microsoft.com/office/drawing/2014/main" id="{2ADEABE3-EFBF-B8F4-E422-676A8AD33AD4}"/>
              </a:ext>
            </a:extLst>
          </p:cNvPr>
          <p:cNvSpPr/>
          <p:nvPr/>
        </p:nvSpPr>
        <p:spPr>
          <a:xfrm>
            <a:off x="1750142" y="1721798"/>
            <a:ext cx="3628103" cy="3519948"/>
          </a:xfrm>
          <a:prstGeom prst="flowChartConnector">
            <a:avLst/>
          </a:prstGeom>
          <a:solidFill>
            <a:srgbClr val="797DD2"/>
          </a:solidFill>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9600" dirty="0"/>
              <a:t>3</a:t>
            </a:r>
          </a:p>
        </p:txBody>
      </p:sp>
    </p:spTree>
    <p:extLst>
      <p:ext uri="{BB962C8B-B14F-4D97-AF65-F5344CB8AC3E}">
        <p14:creationId xmlns:p14="http://schemas.microsoft.com/office/powerpoint/2010/main" val="2716175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Terugblik teamwerk</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Technische skills</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9" y="2505075"/>
            <a:ext cx="9246044" cy="3181350"/>
          </a:xfrm>
        </p:spPr>
        <p:txBody>
          <a:bodyPr>
            <a:normAutofit fontScale="92500" lnSpcReduction="10000"/>
          </a:bodyPr>
          <a:lstStyle/>
          <a:p>
            <a:r>
              <a:rPr lang="nl-NL" dirty="0"/>
              <a:t>Snel oppakken van nieuwe functies.</a:t>
            </a:r>
          </a:p>
          <a:p>
            <a:r>
              <a:rPr lang="nl-NL" dirty="0"/>
              <a:t>Consistentie binnen het gekozen </a:t>
            </a:r>
            <a:r>
              <a:rPr lang="nl-NL" dirty="0" err="1"/>
              <a:t>framework</a:t>
            </a:r>
            <a:r>
              <a:rPr lang="nl-NL" dirty="0"/>
              <a:t>.</a:t>
            </a:r>
          </a:p>
          <a:p>
            <a:r>
              <a:rPr lang="nl-NL" dirty="0"/>
              <a:t>Goede evolutie en begrip van het </a:t>
            </a:r>
            <a:r>
              <a:rPr lang="nl-NL" dirty="0" err="1"/>
              <a:t>framework</a:t>
            </a:r>
            <a:r>
              <a:rPr lang="nl-NL" dirty="0"/>
              <a:t>.</a:t>
            </a:r>
          </a:p>
          <a:p>
            <a:r>
              <a:rPr lang="nl-NL" dirty="0"/>
              <a:t>Effectief gebruik van technische tools.</a:t>
            </a:r>
          </a:p>
          <a:p>
            <a:r>
              <a:rPr lang="nl-NL" dirty="0"/>
              <a:t>Efficiëntie bij het implementeren van oplossingen.</a:t>
            </a:r>
          </a:p>
          <a:p>
            <a:r>
              <a:rPr lang="nl-NL" dirty="0"/>
              <a:t>Proactief onderzoek naar nieuwe technologieën.</a:t>
            </a:r>
          </a:p>
          <a:p>
            <a:r>
              <a:rPr lang="nl-NL" dirty="0"/>
              <a:t>Goed begrip van programmeerconcepten.</a:t>
            </a:r>
            <a:endParaRPr lang="nl-BE" dirty="0"/>
          </a:p>
        </p:txBody>
      </p:sp>
      <p:pic>
        <p:nvPicPr>
          <p:cNvPr id="4" name="Picture 3" descr="A logo for a company&#10;&#10;Description automatically generated">
            <a:extLst>
              <a:ext uri="{FF2B5EF4-FFF2-40B4-BE49-F238E27FC236}">
                <a16:creationId xmlns:a16="http://schemas.microsoft.com/office/drawing/2014/main" id="{5508AD43-E612-3DC9-9282-E02BE842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1078471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Terugblik teamwerk</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Soft skills</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9" y="2505075"/>
            <a:ext cx="9246044" cy="3181350"/>
          </a:xfrm>
        </p:spPr>
        <p:txBody>
          <a:bodyPr>
            <a:normAutofit fontScale="92500" lnSpcReduction="10000"/>
          </a:bodyPr>
          <a:lstStyle/>
          <a:p>
            <a:r>
              <a:rPr lang="nl-NL" dirty="0"/>
              <a:t>Duidelijke communicatie</a:t>
            </a:r>
          </a:p>
          <a:p>
            <a:r>
              <a:rPr lang="nl-NL" dirty="0"/>
              <a:t>Feedback acceptatie</a:t>
            </a:r>
          </a:p>
          <a:p>
            <a:r>
              <a:rPr lang="nl-NL" dirty="0"/>
              <a:t>Proactief probleemoplossend vermogen</a:t>
            </a:r>
          </a:p>
          <a:p>
            <a:r>
              <a:rPr lang="nl-NL" dirty="0"/>
              <a:t>Flexibiliteit</a:t>
            </a:r>
          </a:p>
          <a:p>
            <a:r>
              <a:rPr lang="nl-NL" dirty="0"/>
              <a:t>Teamwork</a:t>
            </a:r>
          </a:p>
          <a:p>
            <a:r>
              <a:rPr lang="nl-NL" dirty="0"/>
              <a:t>Constructieve kritiek ontvangen</a:t>
            </a:r>
          </a:p>
          <a:p>
            <a:r>
              <a:rPr lang="nl-NL" dirty="0"/>
              <a:t>Zelfreflectie</a:t>
            </a:r>
            <a:endParaRPr lang="nl-BE" dirty="0"/>
          </a:p>
        </p:txBody>
      </p:sp>
      <p:pic>
        <p:nvPicPr>
          <p:cNvPr id="4" name="Picture 3" descr="A logo for a company&#10;&#10;Description automatically generated">
            <a:extLst>
              <a:ext uri="{FF2B5EF4-FFF2-40B4-BE49-F238E27FC236}">
                <a16:creationId xmlns:a16="http://schemas.microsoft.com/office/drawing/2014/main" id="{5508AD43-E612-3DC9-9282-E02BE842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125009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Terugblik teamwerk</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Sterke punten</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9" y="2505075"/>
            <a:ext cx="9840404" cy="3181350"/>
          </a:xfrm>
        </p:spPr>
        <p:txBody>
          <a:bodyPr>
            <a:normAutofit fontScale="92500" lnSpcReduction="10000"/>
          </a:bodyPr>
          <a:lstStyle/>
          <a:p>
            <a:pPr marL="514350" indent="-514350">
              <a:buFont typeface="+mj-lt"/>
              <a:buAutoNum type="arabicPeriod"/>
            </a:pPr>
            <a:r>
              <a:rPr lang="nl-NL" dirty="0"/>
              <a:t>Efficiënte implementatie</a:t>
            </a:r>
          </a:p>
          <a:p>
            <a:pPr marL="514350" indent="-514350">
              <a:buFont typeface="+mj-lt"/>
              <a:buAutoNum type="arabicPeriod"/>
            </a:pPr>
            <a:r>
              <a:rPr lang="nl-NL" dirty="0"/>
              <a:t>Kwalitatieve code</a:t>
            </a:r>
          </a:p>
          <a:p>
            <a:pPr marL="514350" indent="-514350">
              <a:buFont typeface="+mj-lt"/>
              <a:buAutoNum type="arabicPeriod"/>
            </a:pPr>
            <a:r>
              <a:rPr lang="nl-NL" dirty="0"/>
              <a:t>Snelheid van feature ontwikkeling</a:t>
            </a:r>
          </a:p>
          <a:p>
            <a:pPr marL="514350" indent="-514350">
              <a:buFont typeface="+mj-lt"/>
              <a:buAutoNum type="arabicPeriod"/>
            </a:pPr>
            <a:r>
              <a:rPr lang="nl-NL" dirty="0"/>
              <a:t>Consistente toepassing van </a:t>
            </a:r>
            <a:r>
              <a:rPr lang="nl-NL" dirty="0" err="1"/>
              <a:t>frameworks</a:t>
            </a:r>
            <a:endParaRPr lang="nl-NL" dirty="0"/>
          </a:p>
          <a:p>
            <a:pPr marL="514350" indent="-514350">
              <a:buFont typeface="+mj-lt"/>
              <a:buAutoNum type="arabicPeriod"/>
            </a:pPr>
            <a:r>
              <a:rPr lang="nl-NL" dirty="0"/>
              <a:t>Zelfstandigheid in coderen</a:t>
            </a:r>
          </a:p>
          <a:p>
            <a:pPr marL="514350" indent="-514350">
              <a:buFont typeface="+mj-lt"/>
              <a:buAutoNum type="arabicPeriod"/>
            </a:pPr>
            <a:r>
              <a:rPr lang="nl-NL" dirty="0"/>
              <a:t>Innovatieve oplossingen</a:t>
            </a:r>
          </a:p>
          <a:p>
            <a:pPr marL="514350" indent="-514350">
              <a:buFont typeface="+mj-lt"/>
              <a:buAutoNum type="arabicPeriod"/>
            </a:pPr>
            <a:r>
              <a:rPr lang="nl-NL" dirty="0"/>
              <a:t>Diepgaand begrip van de technologie</a:t>
            </a:r>
            <a:endParaRPr lang="nl-BE" dirty="0"/>
          </a:p>
        </p:txBody>
      </p:sp>
      <p:pic>
        <p:nvPicPr>
          <p:cNvPr id="4" name="Picture 3" descr="A logo for a company&#10;&#10;Description automatically generated">
            <a:extLst>
              <a:ext uri="{FF2B5EF4-FFF2-40B4-BE49-F238E27FC236}">
                <a16:creationId xmlns:a16="http://schemas.microsoft.com/office/drawing/2014/main" id="{CA05B015-6B3F-19F0-2A2E-225EEF25A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3714260147"/>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Terugblik teamwerk</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Verbeterpunten</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3684588"/>
          </a:xfrm>
        </p:spPr>
        <p:txBody>
          <a:bodyPr>
            <a:normAutofit/>
          </a:bodyPr>
          <a:lstStyle/>
          <a:p>
            <a:r>
              <a:rPr lang="nl-NL" dirty="0"/>
              <a:t>Meer kwalitatieve data gebruiken in plaats van kwantitatieve (onderzoeksfase).</a:t>
            </a:r>
          </a:p>
          <a:p>
            <a:r>
              <a:rPr lang="nl-NL" dirty="0"/>
              <a:t>Meer tijd besteden aan debuggen tijdens de implementatie.</a:t>
            </a:r>
          </a:p>
          <a:p>
            <a:r>
              <a:rPr lang="nl-NL" dirty="0"/>
              <a:t>Meer initiatief nemen bij het plannen van projecttaken.</a:t>
            </a:r>
          </a:p>
          <a:p>
            <a:r>
              <a:rPr lang="nl-NL" dirty="0"/>
              <a:t>Duidelijker en zelfverzekerder communiceren.</a:t>
            </a:r>
          </a:p>
          <a:p>
            <a:r>
              <a:rPr lang="nl-NL" dirty="0"/>
              <a:t>Actiever zijn en meer op de voorgrond treden tijdens samenwerkingen.</a:t>
            </a:r>
            <a:endParaRPr lang="nl-BE" dirty="0"/>
          </a:p>
        </p:txBody>
      </p:sp>
      <p:pic>
        <p:nvPicPr>
          <p:cNvPr id="4" name="Picture 3" descr="A logo for a company&#10;&#10;Description automatically generated">
            <a:extLst>
              <a:ext uri="{FF2B5EF4-FFF2-40B4-BE49-F238E27FC236}">
                <a16:creationId xmlns:a16="http://schemas.microsoft.com/office/drawing/2014/main" id="{CA05B015-6B3F-19F0-2A2E-225EEF25A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2235453863"/>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9B2C-FF2F-5F4B-0905-D0BC5E9905A4}"/>
              </a:ext>
            </a:extLst>
          </p:cNvPr>
          <p:cNvSpPr>
            <a:spLocks noGrp="1"/>
          </p:cNvSpPr>
          <p:nvPr>
            <p:ph sz="half" idx="1"/>
          </p:nvPr>
        </p:nvSpPr>
        <p:spPr>
          <a:xfrm>
            <a:off x="838200" y="786581"/>
            <a:ext cx="5181600" cy="5390382"/>
          </a:xfrm>
        </p:spPr>
        <p:txBody>
          <a:bodyPr>
            <a:normAutofit/>
          </a:bodyPr>
          <a:lstStyle/>
          <a:p>
            <a:pPr marL="0" indent="0">
              <a:buNone/>
            </a:pPr>
            <a:endParaRPr lang="nl-BE" dirty="0"/>
          </a:p>
        </p:txBody>
      </p:sp>
      <p:sp>
        <p:nvSpPr>
          <p:cNvPr id="4" name="Content Placeholder 3">
            <a:extLst>
              <a:ext uri="{FF2B5EF4-FFF2-40B4-BE49-F238E27FC236}">
                <a16:creationId xmlns:a16="http://schemas.microsoft.com/office/drawing/2014/main" id="{3681339B-8CA2-C1D6-D5DA-87203EBFF243}"/>
              </a:ext>
            </a:extLst>
          </p:cNvPr>
          <p:cNvSpPr>
            <a:spLocks noGrp="1"/>
          </p:cNvSpPr>
          <p:nvPr>
            <p:ph sz="half" idx="2"/>
          </p:nvPr>
        </p:nvSpPr>
        <p:spPr>
          <a:xfrm>
            <a:off x="6172200" y="2349910"/>
            <a:ext cx="5181600" cy="2172930"/>
          </a:xfrm>
        </p:spPr>
        <p:txBody>
          <a:bodyPr anchor="ctr">
            <a:normAutofit/>
          </a:bodyPr>
          <a:lstStyle/>
          <a:p>
            <a:pPr marL="0" indent="0" algn="ctr">
              <a:buNone/>
            </a:pPr>
            <a:r>
              <a:rPr lang="nl-BE" sz="6000" dirty="0">
                <a:solidFill>
                  <a:schemeClr val="tx2"/>
                </a:solidFill>
              </a:rPr>
              <a:t>Conclusie</a:t>
            </a:r>
            <a:endParaRPr lang="nl-BE" sz="6000" dirty="0"/>
          </a:p>
        </p:txBody>
      </p:sp>
      <p:sp>
        <p:nvSpPr>
          <p:cNvPr id="5" name="Flowchart: Connector 4">
            <a:extLst>
              <a:ext uri="{FF2B5EF4-FFF2-40B4-BE49-F238E27FC236}">
                <a16:creationId xmlns:a16="http://schemas.microsoft.com/office/drawing/2014/main" id="{2ADEABE3-EFBF-B8F4-E422-676A8AD33AD4}"/>
              </a:ext>
            </a:extLst>
          </p:cNvPr>
          <p:cNvSpPr/>
          <p:nvPr/>
        </p:nvSpPr>
        <p:spPr>
          <a:xfrm>
            <a:off x="1750142" y="1721798"/>
            <a:ext cx="3628103" cy="3519948"/>
          </a:xfrm>
          <a:prstGeom prst="flowChartConnector">
            <a:avLst/>
          </a:prstGeom>
          <a:solidFill>
            <a:srgbClr val="797DD2"/>
          </a:solidFill>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9600" dirty="0"/>
              <a:t>4</a:t>
            </a:r>
          </a:p>
        </p:txBody>
      </p:sp>
    </p:spTree>
    <p:extLst>
      <p:ext uri="{BB962C8B-B14F-4D97-AF65-F5344CB8AC3E}">
        <p14:creationId xmlns:p14="http://schemas.microsoft.com/office/powerpoint/2010/main" val="417264632"/>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Conclusie</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6612" y="3619112"/>
            <a:ext cx="10512424" cy="300277"/>
          </a:xfrm>
        </p:spPr>
        <p:txBody>
          <a:bodyPr>
            <a:normAutofit fontScale="70000" lnSpcReduction="20000"/>
          </a:bodyPr>
          <a:lstStyle/>
          <a:p>
            <a:r>
              <a:rPr lang="nl-BE" dirty="0">
                <a:solidFill>
                  <a:srgbClr val="797DD2"/>
                </a:solidFill>
              </a:rPr>
              <a:t>Belangrijke Aandachtspunten</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952649"/>
          </a:xfrm>
        </p:spPr>
        <p:txBody>
          <a:bodyPr>
            <a:normAutofit lnSpcReduction="10000"/>
          </a:bodyPr>
          <a:lstStyle/>
          <a:p>
            <a:r>
              <a:rPr lang="nl-NL" dirty="0"/>
              <a:t>Naadloze ervaring voor het opslaan en beheren van foto's.</a:t>
            </a:r>
          </a:p>
          <a:p>
            <a:r>
              <a:rPr lang="nl-NL" dirty="0"/>
              <a:t>Gebruikersbehoeften centraal.</a:t>
            </a:r>
            <a:endParaRPr lang="nl-BE" dirty="0"/>
          </a:p>
        </p:txBody>
      </p:sp>
      <p:pic>
        <p:nvPicPr>
          <p:cNvPr id="4" name="Picture 3" descr="A logo for a company&#10;&#10;Description automatically generated">
            <a:extLst>
              <a:ext uri="{FF2B5EF4-FFF2-40B4-BE49-F238E27FC236}">
                <a16:creationId xmlns:a16="http://schemas.microsoft.com/office/drawing/2014/main" id="{CA05B015-6B3F-19F0-2A2E-225EEF25A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
        <p:nvSpPr>
          <p:cNvPr id="6" name="Text Placeholder 2">
            <a:extLst>
              <a:ext uri="{FF2B5EF4-FFF2-40B4-BE49-F238E27FC236}">
                <a16:creationId xmlns:a16="http://schemas.microsoft.com/office/drawing/2014/main" id="{2BD9E3C3-06CA-8EC5-2647-7B930C9A8879}"/>
              </a:ext>
            </a:extLst>
          </p:cNvPr>
          <p:cNvSpPr txBox="1">
            <a:spLocks/>
          </p:cNvSpPr>
          <p:nvPr/>
        </p:nvSpPr>
        <p:spPr>
          <a:xfrm>
            <a:off x="836612" y="1298449"/>
            <a:ext cx="10236772" cy="53829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t>Overzicht van het Ontwikkelingsproces</a:t>
            </a:r>
          </a:p>
        </p:txBody>
      </p:sp>
      <p:sp>
        <p:nvSpPr>
          <p:cNvPr id="7" name="Text Placeholder 2">
            <a:extLst>
              <a:ext uri="{FF2B5EF4-FFF2-40B4-BE49-F238E27FC236}">
                <a16:creationId xmlns:a16="http://schemas.microsoft.com/office/drawing/2014/main" id="{A047537A-C285-39BB-CE25-F135243717C1}"/>
              </a:ext>
            </a:extLst>
          </p:cNvPr>
          <p:cNvSpPr txBox="1">
            <a:spLocks/>
          </p:cNvSpPr>
          <p:nvPr/>
        </p:nvSpPr>
        <p:spPr>
          <a:xfrm>
            <a:off x="836612" y="2204484"/>
            <a:ext cx="10512424" cy="30027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solidFill>
                  <a:srgbClr val="797DD2"/>
                </a:solidFill>
              </a:rPr>
              <a:t>Focus van het project</a:t>
            </a:r>
          </a:p>
        </p:txBody>
      </p:sp>
      <p:sp>
        <p:nvSpPr>
          <p:cNvPr id="10" name="Content Placeholder 4">
            <a:extLst>
              <a:ext uri="{FF2B5EF4-FFF2-40B4-BE49-F238E27FC236}">
                <a16:creationId xmlns:a16="http://schemas.microsoft.com/office/drawing/2014/main" id="{FBE3B61D-D109-C887-F72C-6160560A5069}"/>
              </a:ext>
            </a:extLst>
          </p:cNvPr>
          <p:cNvSpPr txBox="1">
            <a:spLocks/>
          </p:cNvSpPr>
          <p:nvPr/>
        </p:nvSpPr>
        <p:spPr>
          <a:xfrm rot="10800000" flipV="1">
            <a:off x="836612" y="4080777"/>
            <a:ext cx="10162509" cy="10369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Doelstellingen en verwachtingen.</a:t>
            </a:r>
          </a:p>
          <a:p>
            <a:r>
              <a:rPr lang="nl-NL" dirty="0"/>
              <a:t>Technologieën en hulpmiddelen grondig geanalyseerd en toegepast.</a:t>
            </a:r>
            <a:endParaRPr lang="nl-BE" dirty="0"/>
          </a:p>
        </p:txBody>
      </p:sp>
    </p:spTree>
    <p:extLst>
      <p:ext uri="{BB962C8B-B14F-4D97-AF65-F5344CB8AC3E}">
        <p14:creationId xmlns:p14="http://schemas.microsoft.com/office/powerpoint/2010/main" val="417917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Conclusie</a:t>
            </a:r>
            <a:endParaRPr lang="nl-BE" dirty="0"/>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2066925"/>
          </a:xfrm>
        </p:spPr>
        <p:txBody>
          <a:bodyPr>
            <a:normAutofit fontScale="92500"/>
          </a:bodyPr>
          <a:lstStyle/>
          <a:p>
            <a:r>
              <a:rPr lang="nl-NL" dirty="0"/>
              <a:t>Backend: .NET</a:t>
            </a:r>
          </a:p>
          <a:p>
            <a:r>
              <a:rPr lang="nl-NL" dirty="0"/>
              <a:t>Databases: </a:t>
            </a:r>
            <a:r>
              <a:rPr lang="nl-NL" dirty="0" err="1"/>
              <a:t>MongoDB</a:t>
            </a:r>
            <a:r>
              <a:rPr lang="nl-NL" dirty="0"/>
              <a:t>, Microsoft SQL</a:t>
            </a:r>
          </a:p>
          <a:p>
            <a:r>
              <a:rPr lang="nl-NL" dirty="0" err="1"/>
              <a:t>Frontend</a:t>
            </a:r>
            <a:r>
              <a:rPr lang="nl-NL" dirty="0"/>
              <a:t>: </a:t>
            </a:r>
            <a:r>
              <a:rPr lang="nl-NL" dirty="0" err="1"/>
              <a:t>Nuxt.Js</a:t>
            </a:r>
            <a:endParaRPr lang="nl-NL" dirty="0"/>
          </a:p>
          <a:p>
            <a:r>
              <a:rPr lang="nl-NL" dirty="0"/>
              <a:t>Selectie op basis van compatibiliteit, betrouwbaarheid, prestaties.</a:t>
            </a:r>
            <a:endParaRPr lang="nl-BE" dirty="0"/>
          </a:p>
        </p:txBody>
      </p:sp>
      <p:pic>
        <p:nvPicPr>
          <p:cNvPr id="4" name="Picture 3" descr="A logo for a company&#10;&#10;Description automatically generated">
            <a:extLst>
              <a:ext uri="{FF2B5EF4-FFF2-40B4-BE49-F238E27FC236}">
                <a16:creationId xmlns:a16="http://schemas.microsoft.com/office/drawing/2014/main" id="{CA05B015-6B3F-19F0-2A2E-225EEF25A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
        <p:nvSpPr>
          <p:cNvPr id="6" name="Text Placeholder 2">
            <a:extLst>
              <a:ext uri="{FF2B5EF4-FFF2-40B4-BE49-F238E27FC236}">
                <a16:creationId xmlns:a16="http://schemas.microsoft.com/office/drawing/2014/main" id="{2BD9E3C3-06CA-8EC5-2647-7B930C9A8879}"/>
              </a:ext>
            </a:extLst>
          </p:cNvPr>
          <p:cNvSpPr txBox="1">
            <a:spLocks/>
          </p:cNvSpPr>
          <p:nvPr/>
        </p:nvSpPr>
        <p:spPr>
          <a:xfrm>
            <a:off x="836612" y="1298449"/>
            <a:ext cx="10236772" cy="53829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t>Overzicht van het Ontwikkelingsproces</a:t>
            </a:r>
          </a:p>
        </p:txBody>
      </p:sp>
      <p:sp>
        <p:nvSpPr>
          <p:cNvPr id="7" name="Text Placeholder 2">
            <a:extLst>
              <a:ext uri="{FF2B5EF4-FFF2-40B4-BE49-F238E27FC236}">
                <a16:creationId xmlns:a16="http://schemas.microsoft.com/office/drawing/2014/main" id="{A047537A-C285-39BB-CE25-F135243717C1}"/>
              </a:ext>
            </a:extLst>
          </p:cNvPr>
          <p:cNvSpPr txBox="1">
            <a:spLocks/>
          </p:cNvSpPr>
          <p:nvPr/>
        </p:nvSpPr>
        <p:spPr>
          <a:xfrm>
            <a:off x="836612" y="2204484"/>
            <a:ext cx="10512424" cy="30027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solidFill>
                  <a:srgbClr val="797DD2"/>
                </a:solidFill>
              </a:rPr>
              <a:t>Gekozen Stack</a:t>
            </a:r>
          </a:p>
        </p:txBody>
      </p:sp>
    </p:spTree>
    <p:extLst>
      <p:ext uri="{BB962C8B-B14F-4D97-AF65-F5344CB8AC3E}">
        <p14:creationId xmlns:p14="http://schemas.microsoft.com/office/powerpoint/2010/main" val="309640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Conclusie</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6612" y="3619112"/>
            <a:ext cx="10512424" cy="300277"/>
          </a:xfrm>
        </p:spPr>
        <p:txBody>
          <a:bodyPr>
            <a:normAutofit fontScale="70000" lnSpcReduction="20000"/>
          </a:bodyPr>
          <a:lstStyle/>
          <a:p>
            <a:r>
              <a:rPr lang="nl-BE" dirty="0">
                <a:solidFill>
                  <a:srgbClr val="797DD2"/>
                </a:solidFill>
              </a:rPr>
              <a:t>Functionele Implementaties</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952649"/>
          </a:xfrm>
        </p:spPr>
        <p:txBody>
          <a:bodyPr>
            <a:normAutofit lnSpcReduction="10000"/>
          </a:bodyPr>
          <a:lstStyle/>
          <a:p>
            <a:r>
              <a:rPr lang="nl-NL" dirty="0"/>
              <a:t>Optimalisatie van app-functionaliteiten.</a:t>
            </a:r>
          </a:p>
          <a:p>
            <a:r>
              <a:rPr lang="nl-NL" dirty="0"/>
              <a:t>Verbetering van de gebruikerservaring.</a:t>
            </a:r>
            <a:endParaRPr lang="nl-BE" dirty="0"/>
          </a:p>
        </p:txBody>
      </p:sp>
      <p:pic>
        <p:nvPicPr>
          <p:cNvPr id="4" name="Picture 3" descr="A logo for a company&#10;&#10;Description automatically generated">
            <a:extLst>
              <a:ext uri="{FF2B5EF4-FFF2-40B4-BE49-F238E27FC236}">
                <a16:creationId xmlns:a16="http://schemas.microsoft.com/office/drawing/2014/main" id="{CA05B015-6B3F-19F0-2A2E-225EEF25A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
        <p:nvSpPr>
          <p:cNvPr id="6" name="Text Placeholder 2">
            <a:extLst>
              <a:ext uri="{FF2B5EF4-FFF2-40B4-BE49-F238E27FC236}">
                <a16:creationId xmlns:a16="http://schemas.microsoft.com/office/drawing/2014/main" id="{2BD9E3C3-06CA-8EC5-2647-7B930C9A8879}"/>
              </a:ext>
            </a:extLst>
          </p:cNvPr>
          <p:cNvSpPr txBox="1">
            <a:spLocks/>
          </p:cNvSpPr>
          <p:nvPr/>
        </p:nvSpPr>
        <p:spPr>
          <a:xfrm>
            <a:off x="836612" y="1298449"/>
            <a:ext cx="10236772" cy="53829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t>UI Design en Eindresultaat</a:t>
            </a:r>
          </a:p>
        </p:txBody>
      </p:sp>
      <p:sp>
        <p:nvSpPr>
          <p:cNvPr id="7" name="Text Placeholder 2">
            <a:extLst>
              <a:ext uri="{FF2B5EF4-FFF2-40B4-BE49-F238E27FC236}">
                <a16:creationId xmlns:a16="http://schemas.microsoft.com/office/drawing/2014/main" id="{A047537A-C285-39BB-CE25-F135243717C1}"/>
              </a:ext>
            </a:extLst>
          </p:cNvPr>
          <p:cNvSpPr txBox="1">
            <a:spLocks/>
          </p:cNvSpPr>
          <p:nvPr/>
        </p:nvSpPr>
        <p:spPr>
          <a:xfrm>
            <a:off x="836612" y="2204484"/>
            <a:ext cx="10512424" cy="30027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solidFill>
                  <a:srgbClr val="797DD2"/>
                </a:solidFill>
              </a:rPr>
              <a:t>UI Design</a:t>
            </a:r>
          </a:p>
        </p:txBody>
      </p:sp>
      <p:sp>
        <p:nvSpPr>
          <p:cNvPr id="10" name="Content Placeholder 4">
            <a:extLst>
              <a:ext uri="{FF2B5EF4-FFF2-40B4-BE49-F238E27FC236}">
                <a16:creationId xmlns:a16="http://schemas.microsoft.com/office/drawing/2014/main" id="{FBE3B61D-D109-C887-F72C-6160560A5069}"/>
              </a:ext>
            </a:extLst>
          </p:cNvPr>
          <p:cNvSpPr txBox="1">
            <a:spLocks/>
          </p:cNvSpPr>
          <p:nvPr/>
        </p:nvSpPr>
        <p:spPr>
          <a:xfrm rot="10800000" flipV="1">
            <a:off x="836612" y="4080777"/>
            <a:ext cx="10162509" cy="1036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Opslaan, raadplegen, aanpassen, verwijderen van foto's.</a:t>
            </a:r>
          </a:p>
          <a:p>
            <a:r>
              <a:rPr lang="nl-NL" dirty="0"/>
              <a:t>Gebruikersgemak en efficiëntie als kernpunten.</a:t>
            </a:r>
            <a:endParaRPr lang="nl-BE" dirty="0"/>
          </a:p>
        </p:txBody>
      </p:sp>
    </p:spTree>
    <p:extLst>
      <p:ext uri="{BB962C8B-B14F-4D97-AF65-F5344CB8AC3E}">
        <p14:creationId xmlns:p14="http://schemas.microsoft.com/office/powerpoint/2010/main" val="31497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pPr marL="0" indent="0">
              <a:buNone/>
            </a:pPr>
            <a:r>
              <a:rPr lang="nl-BE" sz="4400" dirty="0">
                <a:solidFill>
                  <a:schemeClr val="tx2"/>
                </a:solidFill>
              </a:rPr>
              <a:t>Introductie</a:t>
            </a:r>
            <a:endParaRPr lang="nl-BE" sz="4400"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Teamleden</a:t>
            </a:r>
          </a:p>
        </p:txBody>
      </p:sp>
      <p:graphicFrame>
        <p:nvGraphicFramePr>
          <p:cNvPr id="6" name="Content Placeholder 5">
            <a:extLst>
              <a:ext uri="{FF2B5EF4-FFF2-40B4-BE49-F238E27FC236}">
                <a16:creationId xmlns:a16="http://schemas.microsoft.com/office/drawing/2014/main" id="{150174B6-DC5A-8A12-2D30-50D0954D5416}"/>
              </a:ext>
            </a:extLst>
          </p:cNvPr>
          <p:cNvGraphicFramePr>
            <a:graphicFrameLocks noGrp="1"/>
          </p:cNvGraphicFramePr>
          <p:nvPr>
            <p:ph sz="half" idx="2"/>
            <p:extLst>
              <p:ext uri="{D42A27DB-BD31-4B8C-83A1-F6EECF244321}">
                <p14:modId xmlns:p14="http://schemas.microsoft.com/office/powerpoint/2010/main" val="1525270577"/>
              </p:ext>
            </p:extLst>
          </p:nvPr>
        </p:nvGraphicFramePr>
        <p:xfrm>
          <a:off x="839788" y="2505074"/>
          <a:ext cx="10512424" cy="1527430"/>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439758329"/>
                    </a:ext>
                  </a:extLst>
                </a:gridCol>
                <a:gridCol w="2628106">
                  <a:extLst>
                    <a:ext uri="{9D8B030D-6E8A-4147-A177-3AD203B41FA5}">
                      <a16:colId xmlns:a16="http://schemas.microsoft.com/office/drawing/2014/main" val="3366540532"/>
                    </a:ext>
                  </a:extLst>
                </a:gridCol>
                <a:gridCol w="2628106">
                  <a:extLst>
                    <a:ext uri="{9D8B030D-6E8A-4147-A177-3AD203B41FA5}">
                      <a16:colId xmlns:a16="http://schemas.microsoft.com/office/drawing/2014/main" val="2468685550"/>
                    </a:ext>
                  </a:extLst>
                </a:gridCol>
                <a:gridCol w="2628106">
                  <a:extLst>
                    <a:ext uri="{9D8B030D-6E8A-4147-A177-3AD203B41FA5}">
                      <a16:colId xmlns:a16="http://schemas.microsoft.com/office/drawing/2014/main" val="3655486999"/>
                    </a:ext>
                  </a:extLst>
                </a:gridCol>
              </a:tblGrid>
              <a:tr h="763715">
                <a:tc>
                  <a:txBody>
                    <a:bodyPr/>
                    <a:lstStyle/>
                    <a:p>
                      <a:r>
                        <a:rPr lang="nl-BE" dirty="0"/>
                        <a:t>Tussenpersoon School en Bedrijf</a:t>
                      </a:r>
                    </a:p>
                  </a:txBody>
                  <a:tcPr>
                    <a:solidFill>
                      <a:srgbClr val="797DD2"/>
                    </a:solidFill>
                  </a:tcPr>
                </a:tc>
                <a:tc>
                  <a:txBody>
                    <a:bodyPr/>
                    <a:lstStyle/>
                    <a:p>
                      <a:r>
                        <a:rPr lang="nl-BE" dirty="0"/>
                        <a:t>Technische begeleider</a:t>
                      </a:r>
                    </a:p>
                  </a:txBody>
                  <a:tcPr>
                    <a:solidFill>
                      <a:srgbClr val="797DD2"/>
                    </a:solidFill>
                  </a:tcPr>
                </a:tc>
                <a:tc>
                  <a:txBody>
                    <a:bodyPr/>
                    <a:lstStyle/>
                    <a:p>
                      <a:r>
                        <a:rPr lang="nl-BE" dirty="0"/>
                        <a:t>Technische begeleider</a:t>
                      </a:r>
                    </a:p>
                  </a:txBody>
                  <a:tcPr>
                    <a:solidFill>
                      <a:srgbClr val="797DD2"/>
                    </a:solidFill>
                  </a:tcPr>
                </a:tc>
                <a:tc>
                  <a:txBody>
                    <a:bodyPr/>
                    <a:lstStyle/>
                    <a:p>
                      <a:r>
                        <a:rPr lang="nl-BE" dirty="0"/>
                        <a:t>Stagiair</a:t>
                      </a:r>
                    </a:p>
                  </a:txBody>
                  <a:tcPr>
                    <a:solidFill>
                      <a:srgbClr val="797DD2"/>
                    </a:solidFill>
                  </a:tcPr>
                </a:tc>
                <a:extLst>
                  <a:ext uri="{0D108BD9-81ED-4DB2-BD59-A6C34878D82A}">
                    <a16:rowId xmlns:a16="http://schemas.microsoft.com/office/drawing/2014/main" val="3052005836"/>
                  </a:ext>
                </a:extLst>
              </a:tr>
              <a:tr h="763715">
                <a:tc>
                  <a:txBody>
                    <a:bodyPr/>
                    <a:lstStyle/>
                    <a:p>
                      <a:r>
                        <a:rPr lang="nl-BE" dirty="0"/>
                        <a:t>Arne De </a:t>
                      </a:r>
                      <a:r>
                        <a:rPr lang="nl-BE" dirty="0" err="1"/>
                        <a:t>Cnodder</a:t>
                      </a:r>
                      <a:endParaRPr lang="nl-BE" dirty="0"/>
                    </a:p>
                  </a:txBody>
                  <a:tcPr/>
                </a:tc>
                <a:tc>
                  <a:txBody>
                    <a:bodyPr/>
                    <a:lstStyle/>
                    <a:p>
                      <a:r>
                        <a:rPr lang="nl-BE" dirty="0"/>
                        <a:t>Glenn Cools</a:t>
                      </a:r>
                    </a:p>
                  </a:txBody>
                  <a:tcPr/>
                </a:tc>
                <a:tc>
                  <a:txBody>
                    <a:bodyPr/>
                    <a:lstStyle/>
                    <a:p>
                      <a:r>
                        <a:rPr lang="nl-BE" dirty="0"/>
                        <a:t>Lennert </a:t>
                      </a:r>
                      <a:r>
                        <a:rPr lang="nl-BE" dirty="0" err="1"/>
                        <a:t>Grootjans</a:t>
                      </a:r>
                      <a:endParaRPr lang="nl-BE" dirty="0"/>
                    </a:p>
                  </a:txBody>
                  <a:tcPr/>
                </a:tc>
                <a:tc>
                  <a:txBody>
                    <a:bodyPr/>
                    <a:lstStyle/>
                    <a:p>
                      <a:r>
                        <a:rPr lang="nl-BE" dirty="0"/>
                        <a:t>Murrel Venlo</a:t>
                      </a:r>
                    </a:p>
                  </a:txBody>
                  <a:tcPr/>
                </a:tc>
                <a:extLst>
                  <a:ext uri="{0D108BD9-81ED-4DB2-BD59-A6C34878D82A}">
                    <a16:rowId xmlns:a16="http://schemas.microsoft.com/office/drawing/2014/main" val="1594360275"/>
                  </a:ext>
                </a:extLst>
              </a:tr>
            </a:tbl>
          </a:graphicData>
        </a:graphic>
      </p:graphicFrame>
      <p:pic>
        <p:nvPicPr>
          <p:cNvPr id="4" name="Picture 3" descr="A logo for a company&#10;&#10;Description automatically generated">
            <a:extLst>
              <a:ext uri="{FF2B5EF4-FFF2-40B4-BE49-F238E27FC236}">
                <a16:creationId xmlns:a16="http://schemas.microsoft.com/office/drawing/2014/main" id="{442BE842-0D21-CECB-CE9C-F4BB961C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1042706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Conclusie</a:t>
            </a:r>
            <a:endParaRPr lang="nl-BE" dirty="0"/>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2066925"/>
          </a:xfrm>
        </p:spPr>
        <p:txBody>
          <a:bodyPr>
            <a:normAutofit/>
          </a:bodyPr>
          <a:lstStyle/>
          <a:p>
            <a:r>
              <a:rPr lang="nl-NL" dirty="0"/>
              <a:t>Hoogwaardig product dat voldoet aan verwachtingen en doelstellingen.</a:t>
            </a:r>
          </a:p>
          <a:p>
            <a:r>
              <a:rPr lang="nl-NL" dirty="0"/>
              <a:t>Functioneel, efficiënt, aantrekkelijk en gebruiksvriendelijk.</a:t>
            </a:r>
          </a:p>
          <a:p>
            <a:r>
              <a:rPr lang="nl-NL" dirty="0"/>
              <a:t>Toegevoegde waarde voor </a:t>
            </a:r>
            <a:r>
              <a:rPr lang="nl-NL" dirty="0" err="1"/>
              <a:t>Qubris</a:t>
            </a:r>
            <a:r>
              <a:rPr lang="nl-NL" dirty="0"/>
              <a:t>.</a:t>
            </a:r>
            <a:endParaRPr lang="nl-BE" dirty="0"/>
          </a:p>
        </p:txBody>
      </p:sp>
      <p:pic>
        <p:nvPicPr>
          <p:cNvPr id="4" name="Picture 3" descr="A logo for a company&#10;&#10;Description automatically generated">
            <a:extLst>
              <a:ext uri="{FF2B5EF4-FFF2-40B4-BE49-F238E27FC236}">
                <a16:creationId xmlns:a16="http://schemas.microsoft.com/office/drawing/2014/main" id="{CA05B015-6B3F-19F0-2A2E-225EEF25A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
        <p:nvSpPr>
          <p:cNvPr id="6" name="Text Placeholder 2">
            <a:extLst>
              <a:ext uri="{FF2B5EF4-FFF2-40B4-BE49-F238E27FC236}">
                <a16:creationId xmlns:a16="http://schemas.microsoft.com/office/drawing/2014/main" id="{2BD9E3C3-06CA-8EC5-2647-7B930C9A8879}"/>
              </a:ext>
            </a:extLst>
          </p:cNvPr>
          <p:cNvSpPr txBox="1">
            <a:spLocks/>
          </p:cNvSpPr>
          <p:nvPr/>
        </p:nvSpPr>
        <p:spPr>
          <a:xfrm>
            <a:off x="836612" y="1298449"/>
            <a:ext cx="10236772" cy="53829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t>Eindresultaat</a:t>
            </a:r>
          </a:p>
        </p:txBody>
      </p:sp>
      <p:sp>
        <p:nvSpPr>
          <p:cNvPr id="7" name="Text Placeholder 2">
            <a:extLst>
              <a:ext uri="{FF2B5EF4-FFF2-40B4-BE49-F238E27FC236}">
                <a16:creationId xmlns:a16="http://schemas.microsoft.com/office/drawing/2014/main" id="{A047537A-C285-39BB-CE25-F135243717C1}"/>
              </a:ext>
            </a:extLst>
          </p:cNvPr>
          <p:cNvSpPr txBox="1">
            <a:spLocks/>
          </p:cNvSpPr>
          <p:nvPr/>
        </p:nvSpPr>
        <p:spPr>
          <a:xfrm>
            <a:off x="836612" y="2204484"/>
            <a:ext cx="10512424" cy="30027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BE" dirty="0">
                <a:solidFill>
                  <a:srgbClr val="797DD2"/>
                </a:solidFill>
              </a:rPr>
              <a:t>Eindresultaat</a:t>
            </a:r>
          </a:p>
        </p:txBody>
      </p:sp>
    </p:spTree>
    <p:extLst>
      <p:ext uri="{BB962C8B-B14F-4D97-AF65-F5344CB8AC3E}">
        <p14:creationId xmlns:p14="http://schemas.microsoft.com/office/powerpoint/2010/main" val="51752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E248E0-55F8-4E45-A07F-B49E0EEA9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92014">
            <a:off x="3109564" y="70484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blue and black logo&#10;&#10;Description automatically generated">
            <a:extLst>
              <a:ext uri="{FF2B5EF4-FFF2-40B4-BE49-F238E27FC236}">
                <a16:creationId xmlns:a16="http://schemas.microsoft.com/office/drawing/2014/main" id="{D4709F7D-9403-EAD9-5E4F-1658530BB83F}"/>
              </a:ext>
            </a:extLst>
          </p:cNvPr>
          <p:cNvPicPr>
            <a:picLocks noChangeAspect="1"/>
          </p:cNvPicPr>
          <p:nvPr/>
        </p:nvPicPr>
        <p:blipFill rotWithShape="1">
          <a:blip r:embed="rId2">
            <a:extLst>
              <a:ext uri="{28A0092B-C50C-407E-A947-70E740481C1C}">
                <a14:useLocalDpi xmlns:a14="http://schemas.microsoft.com/office/drawing/2010/main" val="0"/>
              </a:ext>
            </a:extLst>
          </a:blip>
          <a:srcRect t="13375" r="-1" b="10149"/>
          <a:stretch/>
        </p:blipFill>
        <p:spPr>
          <a:xfrm>
            <a:off x="4252394" y="2577601"/>
            <a:ext cx="7462838" cy="4280399"/>
          </a:xfrm>
          <a:custGeom>
            <a:avLst/>
            <a:gdLst/>
            <a:ahLst/>
            <a:cxnLst/>
            <a:rect l="l" t="t" r="r" b="b"/>
            <a:pathLst>
              <a:path w="7462838" h="4280399">
                <a:moveTo>
                  <a:pt x="3731419" y="0"/>
                </a:moveTo>
                <a:cubicBezTo>
                  <a:pt x="5792225" y="0"/>
                  <a:pt x="7462838" y="1670613"/>
                  <a:pt x="7462838" y="3731419"/>
                </a:cubicBezTo>
                <a:cubicBezTo>
                  <a:pt x="7462838" y="3828019"/>
                  <a:pt x="7459167" y="3923762"/>
                  <a:pt x="7451957" y="4018516"/>
                </a:cubicBezTo>
                <a:lnTo>
                  <a:pt x="7422046" y="4280399"/>
                </a:lnTo>
                <a:lnTo>
                  <a:pt x="40793" y="4280399"/>
                </a:lnTo>
                <a:lnTo>
                  <a:pt x="10881" y="4018516"/>
                </a:lnTo>
                <a:cubicBezTo>
                  <a:pt x="3671" y="3923762"/>
                  <a:pt x="0" y="3828019"/>
                  <a:pt x="0" y="3731419"/>
                </a:cubicBezTo>
                <a:cubicBezTo>
                  <a:pt x="0" y="1670613"/>
                  <a:pt x="1670614" y="0"/>
                  <a:pt x="3731419" y="0"/>
                </a:cubicBezTo>
                <a:close/>
              </a:path>
            </a:pathLst>
          </a:custGeom>
        </p:spPr>
      </p:pic>
      <p:sp>
        <p:nvSpPr>
          <p:cNvPr id="2" name="Title 1">
            <a:extLst>
              <a:ext uri="{FF2B5EF4-FFF2-40B4-BE49-F238E27FC236}">
                <a16:creationId xmlns:a16="http://schemas.microsoft.com/office/drawing/2014/main" id="{674AAA83-D570-4092-9D97-F217CBFB13E9}"/>
              </a:ext>
            </a:extLst>
          </p:cNvPr>
          <p:cNvSpPr>
            <a:spLocks noGrp="1"/>
          </p:cNvSpPr>
          <p:nvPr>
            <p:ph type="title"/>
          </p:nvPr>
        </p:nvSpPr>
        <p:spPr>
          <a:xfrm>
            <a:off x="860742" y="754840"/>
            <a:ext cx="4001034" cy="2757748"/>
          </a:xfrm>
        </p:spPr>
        <p:txBody>
          <a:bodyPr vert="horz" lIns="91440" tIns="45720" rIns="91440" bIns="45720" rtlCol="0" anchor="b">
            <a:normAutofit/>
          </a:bodyPr>
          <a:lstStyle/>
          <a:p>
            <a:r>
              <a:rPr lang="en-US" sz="6000" kern="1200">
                <a:solidFill>
                  <a:schemeClr val="tx1"/>
                </a:solidFill>
                <a:latin typeface="+mj-lt"/>
                <a:ea typeface="+mj-ea"/>
                <a:cs typeface="+mj-cs"/>
              </a:rPr>
              <a:t>Dank u!</a:t>
            </a:r>
          </a:p>
        </p:txBody>
      </p:sp>
      <p:sp>
        <p:nvSpPr>
          <p:cNvPr id="3" name="Content Placeholder 2">
            <a:extLst>
              <a:ext uri="{FF2B5EF4-FFF2-40B4-BE49-F238E27FC236}">
                <a16:creationId xmlns:a16="http://schemas.microsoft.com/office/drawing/2014/main" id="{5A5BD275-DBC9-A722-6DC8-D31DDCDB7497}"/>
              </a:ext>
            </a:extLst>
          </p:cNvPr>
          <p:cNvSpPr>
            <a:spLocks noGrp="1"/>
          </p:cNvSpPr>
          <p:nvPr>
            <p:ph idx="1"/>
          </p:nvPr>
        </p:nvSpPr>
        <p:spPr>
          <a:xfrm>
            <a:off x="860742" y="3633690"/>
            <a:ext cx="4001034" cy="209932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Zijn er vragen?</a:t>
            </a:r>
          </a:p>
        </p:txBody>
      </p:sp>
      <p:pic>
        <p:nvPicPr>
          <p:cNvPr id="5" name="Picture 4" descr="A blue and purple letter in a circle&#10;&#10;Description automatically generated">
            <a:extLst>
              <a:ext uri="{FF2B5EF4-FFF2-40B4-BE49-F238E27FC236}">
                <a16:creationId xmlns:a16="http://schemas.microsoft.com/office/drawing/2014/main" id="{27064052-BEA8-CEBD-614F-9AF887EE96AB}"/>
              </a:ext>
            </a:extLst>
          </p:cNvPr>
          <p:cNvPicPr>
            <a:picLocks noChangeAspect="1"/>
          </p:cNvPicPr>
          <p:nvPr/>
        </p:nvPicPr>
        <p:blipFill rotWithShape="1">
          <a:blip r:embed="rId3">
            <a:extLst>
              <a:ext uri="{28A0092B-C50C-407E-A947-70E740481C1C}">
                <a14:useLocalDpi xmlns:a14="http://schemas.microsoft.com/office/drawing/2010/main" val="0"/>
              </a:ext>
            </a:extLst>
          </a:blip>
          <a:srcRect l="4982"/>
          <a:stretch/>
        </p:blipFill>
        <p:spPr>
          <a:xfrm>
            <a:off x="8610600" y="10"/>
            <a:ext cx="3581400" cy="3769196"/>
          </a:xfrm>
          <a:custGeom>
            <a:avLst/>
            <a:gdLst/>
            <a:ahLst/>
            <a:cxnLst/>
            <a:rect l="l" t="t" r="r" b="b"/>
            <a:pathLst>
              <a:path w="3581400" h="3769206">
                <a:moveTo>
                  <a:pt x="366014" y="0"/>
                </a:moveTo>
                <a:lnTo>
                  <a:pt x="3581400" y="0"/>
                </a:lnTo>
                <a:lnTo>
                  <a:pt x="3581400" y="3507525"/>
                </a:lnTo>
                <a:lnTo>
                  <a:pt x="3442408" y="3574481"/>
                </a:lnTo>
                <a:cubicBezTo>
                  <a:pt x="3145957" y="3699869"/>
                  <a:pt x="2820025" y="3769206"/>
                  <a:pt x="2477898" y="3769206"/>
                </a:cubicBezTo>
                <a:cubicBezTo>
                  <a:pt x="1109392" y="3769206"/>
                  <a:pt x="0" y="2659814"/>
                  <a:pt x="0" y="1291308"/>
                </a:cubicBezTo>
                <a:cubicBezTo>
                  <a:pt x="0" y="863650"/>
                  <a:pt x="108339" y="461296"/>
                  <a:pt x="299069" y="110194"/>
                </a:cubicBezTo>
                <a:close/>
              </a:path>
            </a:pathLst>
          </a:custGeom>
        </p:spPr>
      </p:pic>
    </p:spTree>
    <p:extLst>
      <p:ext uri="{BB962C8B-B14F-4D97-AF65-F5344CB8AC3E}">
        <p14:creationId xmlns:p14="http://schemas.microsoft.com/office/powerpoint/2010/main" val="357055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Introductie</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Bedrijf</a:t>
            </a:r>
          </a:p>
        </p:txBody>
      </p:sp>
      <p:graphicFrame>
        <p:nvGraphicFramePr>
          <p:cNvPr id="32" name="Content Placeholder 3">
            <a:extLst>
              <a:ext uri="{FF2B5EF4-FFF2-40B4-BE49-F238E27FC236}">
                <a16:creationId xmlns:a16="http://schemas.microsoft.com/office/drawing/2014/main" id="{222A4262-BC2F-E6E3-C747-F5FC828716E0}"/>
              </a:ext>
            </a:extLst>
          </p:cNvPr>
          <p:cNvGraphicFramePr>
            <a:graphicFrameLocks noGrp="1"/>
          </p:cNvGraphicFramePr>
          <p:nvPr>
            <p:ph sz="half" idx="2"/>
            <p:extLst>
              <p:ext uri="{D42A27DB-BD31-4B8C-83A1-F6EECF244321}">
                <p14:modId xmlns:p14="http://schemas.microsoft.com/office/powerpoint/2010/main" val="1017549015"/>
              </p:ext>
            </p:extLst>
          </p:nvPr>
        </p:nvGraphicFramePr>
        <p:xfrm>
          <a:off x="839788" y="2505075"/>
          <a:ext cx="10512424" cy="3413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logo for a company&#10;&#10;Description automatically generated">
            <a:extLst>
              <a:ext uri="{FF2B5EF4-FFF2-40B4-BE49-F238E27FC236}">
                <a16:creationId xmlns:a16="http://schemas.microsoft.com/office/drawing/2014/main" id="{72399B4B-C4B0-D1F6-58DB-02941EA400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4063" y="483009"/>
            <a:ext cx="2846491" cy="1382509"/>
          </a:xfrm>
          <a:prstGeom prst="rect">
            <a:avLst/>
          </a:prstGeom>
        </p:spPr>
      </p:pic>
      <p:pic>
        <p:nvPicPr>
          <p:cNvPr id="4" name="Picture 3" descr="A logo for a company&#10;&#10;Description automatically generated">
            <a:extLst>
              <a:ext uri="{FF2B5EF4-FFF2-40B4-BE49-F238E27FC236}">
                <a16:creationId xmlns:a16="http://schemas.microsoft.com/office/drawing/2014/main" id="{CA2BC609-C20A-FD0C-7305-3E451FA5DF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409412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04-0C12-9E87-11E6-AC8ED12AA48A}"/>
              </a:ext>
            </a:extLst>
          </p:cNvPr>
          <p:cNvSpPr>
            <a:spLocks noGrp="1"/>
          </p:cNvSpPr>
          <p:nvPr>
            <p:ph type="title"/>
          </p:nvPr>
        </p:nvSpPr>
        <p:spPr/>
        <p:txBody>
          <a:bodyPr/>
          <a:lstStyle/>
          <a:p>
            <a:r>
              <a:rPr lang="nl-BE" sz="4400" dirty="0">
                <a:solidFill>
                  <a:schemeClr val="tx2"/>
                </a:solidFill>
              </a:rPr>
              <a:t>Introductie</a:t>
            </a:r>
            <a:endParaRPr lang="nl-BE" dirty="0"/>
          </a:p>
        </p:txBody>
      </p:sp>
      <p:sp>
        <p:nvSpPr>
          <p:cNvPr id="3" name="Text Placeholder 2">
            <a:extLst>
              <a:ext uri="{FF2B5EF4-FFF2-40B4-BE49-F238E27FC236}">
                <a16:creationId xmlns:a16="http://schemas.microsoft.com/office/drawing/2014/main" id="{71533203-C862-189E-538E-57199E7ED6D7}"/>
              </a:ext>
            </a:extLst>
          </p:cNvPr>
          <p:cNvSpPr>
            <a:spLocks noGrp="1"/>
          </p:cNvSpPr>
          <p:nvPr>
            <p:ph type="body" idx="1"/>
          </p:nvPr>
        </p:nvSpPr>
        <p:spPr>
          <a:xfrm>
            <a:off x="839788" y="1582994"/>
            <a:ext cx="10512424" cy="747251"/>
          </a:xfrm>
        </p:spPr>
        <p:txBody>
          <a:bodyPr/>
          <a:lstStyle/>
          <a:p>
            <a:r>
              <a:rPr lang="nl-BE" dirty="0"/>
              <a:t>Opdracht</a:t>
            </a:r>
          </a:p>
        </p:txBody>
      </p:sp>
      <p:sp>
        <p:nvSpPr>
          <p:cNvPr id="5" name="Content Placeholder 4">
            <a:extLst>
              <a:ext uri="{FF2B5EF4-FFF2-40B4-BE49-F238E27FC236}">
                <a16:creationId xmlns:a16="http://schemas.microsoft.com/office/drawing/2014/main" id="{5513DC24-0747-48B8-8649-467A3787208F}"/>
              </a:ext>
            </a:extLst>
          </p:cNvPr>
          <p:cNvSpPr>
            <a:spLocks noGrp="1"/>
          </p:cNvSpPr>
          <p:nvPr>
            <p:ph sz="half" idx="2"/>
          </p:nvPr>
        </p:nvSpPr>
        <p:spPr>
          <a:xfrm>
            <a:off x="839788" y="2505075"/>
            <a:ext cx="10162509" cy="3684588"/>
          </a:xfrm>
        </p:spPr>
        <p:txBody>
          <a:bodyPr>
            <a:normAutofit/>
          </a:bodyPr>
          <a:lstStyle/>
          <a:p>
            <a:r>
              <a:rPr lang="nl-NL" dirty="0"/>
              <a:t>Efficiënte foto-opslagapp voor verschillende entiteiten</a:t>
            </a:r>
          </a:p>
          <a:p>
            <a:r>
              <a:rPr lang="nl-NL" dirty="0"/>
              <a:t>Opslaan, bewerken en weergeven van foto's</a:t>
            </a:r>
          </a:p>
          <a:p>
            <a:r>
              <a:rPr lang="nl-NL" dirty="0"/>
              <a:t>Gebruikersauthenticatie en database voor opslag</a:t>
            </a:r>
          </a:p>
          <a:p>
            <a:r>
              <a:rPr lang="nl-NL" dirty="0"/>
              <a:t>Onderzoek beste praktijken voor foto-opslag en -weergave</a:t>
            </a:r>
          </a:p>
          <a:p>
            <a:r>
              <a:rPr lang="nl-NL" dirty="0"/>
              <a:t>Herbruikbaar en </a:t>
            </a:r>
            <a:r>
              <a:rPr lang="nl-NL" dirty="0" err="1"/>
              <a:t>uitbreidbaar</a:t>
            </a:r>
            <a:r>
              <a:rPr lang="nl-NL" dirty="0"/>
              <a:t> ontwerp</a:t>
            </a:r>
          </a:p>
          <a:p>
            <a:r>
              <a:rPr lang="nl-NL" dirty="0"/>
              <a:t>Transformeer naar plug-in voor breder gebruik</a:t>
            </a:r>
            <a:endParaRPr lang="nl-BE" dirty="0"/>
          </a:p>
        </p:txBody>
      </p:sp>
      <p:pic>
        <p:nvPicPr>
          <p:cNvPr id="4" name="Picture 3" descr="A logo for a company&#10;&#10;Description automatically generated">
            <a:extLst>
              <a:ext uri="{FF2B5EF4-FFF2-40B4-BE49-F238E27FC236}">
                <a16:creationId xmlns:a16="http://schemas.microsoft.com/office/drawing/2014/main" id="{3D879226-C974-AAA9-D046-5C8F7DF0D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5686425"/>
            <a:ext cx="2381250" cy="1171575"/>
          </a:xfrm>
          <a:prstGeom prst="rect">
            <a:avLst/>
          </a:prstGeom>
        </p:spPr>
      </p:pic>
    </p:spTree>
    <p:extLst>
      <p:ext uri="{BB962C8B-B14F-4D97-AF65-F5344CB8AC3E}">
        <p14:creationId xmlns:p14="http://schemas.microsoft.com/office/powerpoint/2010/main" val="385172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9B2C-FF2F-5F4B-0905-D0BC5E9905A4}"/>
              </a:ext>
            </a:extLst>
          </p:cNvPr>
          <p:cNvSpPr>
            <a:spLocks noGrp="1"/>
          </p:cNvSpPr>
          <p:nvPr>
            <p:ph sz="half" idx="1"/>
          </p:nvPr>
        </p:nvSpPr>
        <p:spPr>
          <a:xfrm>
            <a:off x="838200" y="786581"/>
            <a:ext cx="5181600" cy="5390382"/>
          </a:xfrm>
        </p:spPr>
        <p:txBody>
          <a:bodyPr/>
          <a:lstStyle/>
          <a:p>
            <a:pPr marL="0" indent="0">
              <a:buNone/>
            </a:pPr>
            <a:endParaRPr lang="nl-BE" dirty="0"/>
          </a:p>
        </p:txBody>
      </p:sp>
      <p:sp>
        <p:nvSpPr>
          <p:cNvPr id="4" name="Content Placeholder 3">
            <a:extLst>
              <a:ext uri="{FF2B5EF4-FFF2-40B4-BE49-F238E27FC236}">
                <a16:creationId xmlns:a16="http://schemas.microsoft.com/office/drawing/2014/main" id="{3681339B-8CA2-C1D6-D5DA-87203EBFF243}"/>
              </a:ext>
            </a:extLst>
          </p:cNvPr>
          <p:cNvSpPr>
            <a:spLocks noGrp="1"/>
          </p:cNvSpPr>
          <p:nvPr>
            <p:ph sz="half" idx="2"/>
          </p:nvPr>
        </p:nvSpPr>
        <p:spPr>
          <a:xfrm>
            <a:off x="6290187" y="2369574"/>
            <a:ext cx="5320788" cy="2340078"/>
          </a:xfrm>
        </p:spPr>
        <p:txBody>
          <a:bodyPr anchor="ctr">
            <a:normAutofit/>
          </a:bodyPr>
          <a:lstStyle/>
          <a:p>
            <a:pPr marL="0" indent="0" algn="ctr">
              <a:buNone/>
            </a:pPr>
            <a:r>
              <a:rPr lang="nl-BE" sz="6000" dirty="0">
                <a:solidFill>
                  <a:schemeClr val="tx2"/>
                </a:solidFill>
              </a:rPr>
              <a:t>Plan van Aanpak</a:t>
            </a:r>
            <a:endParaRPr lang="nl-BE" sz="6000" dirty="0"/>
          </a:p>
        </p:txBody>
      </p:sp>
      <p:sp>
        <p:nvSpPr>
          <p:cNvPr id="5" name="Flowchart: Connector 4">
            <a:extLst>
              <a:ext uri="{FF2B5EF4-FFF2-40B4-BE49-F238E27FC236}">
                <a16:creationId xmlns:a16="http://schemas.microsoft.com/office/drawing/2014/main" id="{2ADEABE3-EFBF-B8F4-E422-676A8AD33AD4}"/>
              </a:ext>
            </a:extLst>
          </p:cNvPr>
          <p:cNvSpPr/>
          <p:nvPr/>
        </p:nvSpPr>
        <p:spPr>
          <a:xfrm>
            <a:off x="1750142" y="1721798"/>
            <a:ext cx="3628103" cy="3519948"/>
          </a:xfrm>
          <a:prstGeom prst="flowChartConnector">
            <a:avLst/>
          </a:prstGeom>
          <a:solidFill>
            <a:srgbClr val="797DD2"/>
          </a:solidFill>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9600" dirty="0"/>
              <a:t>2</a:t>
            </a:r>
          </a:p>
        </p:txBody>
      </p:sp>
    </p:spTree>
    <p:extLst>
      <p:ext uri="{BB962C8B-B14F-4D97-AF65-F5344CB8AC3E}">
        <p14:creationId xmlns:p14="http://schemas.microsoft.com/office/powerpoint/2010/main" val="397483664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C249F-4C50-B63C-8DF3-441795A93811}"/>
              </a:ext>
            </a:extLst>
          </p:cNvPr>
          <p:cNvSpPr>
            <a:spLocks noGrp="1"/>
          </p:cNvSpPr>
          <p:nvPr>
            <p:ph type="title"/>
          </p:nvPr>
        </p:nvSpPr>
        <p:spPr>
          <a:xfrm>
            <a:off x="838200" y="365126"/>
            <a:ext cx="10515600" cy="877686"/>
          </a:xfrm>
        </p:spPr>
        <p:txBody>
          <a:bodyPr/>
          <a:lstStyle/>
          <a:p>
            <a:r>
              <a:rPr lang="nl-BE" sz="4400" dirty="0">
                <a:solidFill>
                  <a:schemeClr val="tx2"/>
                </a:solidFill>
              </a:rPr>
              <a:t>Plan van aanpak</a:t>
            </a:r>
            <a:endParaRPr lang="nl-BE" dirty="0"/>
          </a:p>
        </p:txBody>
      </p:sp>
      <p:pic>
        <p:nvPicPr>
          <p:cNvPr id="4" name="Picture 1" descr="A diagram of a company&#10;&#10;Description automatically generated">
            <a:extLst>
              <a:ext uri="{FF2B5EF4-FFF2-40B4-BE49-F238E27FC236}">
                <a16:creationId xmlns:a16="http://schemas.microsoft.com/office/drawing/2014/main" id="{9D57DE6C-990A-AFFC-BA19-2C485F269A3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9938" y="2028423"/>
            <a:ext cx="7400157" cy="4224270"/>
          </a:xfrm>
          <a:prstGeom prst="rect">
            <a:avLst/>
          </a:prstGeom>
          <a:noFill/>
          <a:ln>
            <a:noFill/>
          </a:ln>
        </p:spPr>
      </p:pic>
      <p:sp>
        <p:nvSpPr>
          <p:cNvPr id="5" name="Text Placeholder 2">
            <a:extLst>
              <a:ext uri="{FF2B5EF4-FFF2-40B4-BE49-F238E27FC236}">
                <a16:creationId xmlns:a16="http://schemas.microsoft.com/office/drawing/2014/main" id="{2824FC9D-DB84-2B77-9A41-1E1575263CCC}"/>
              </a:ext>
            </a:extLst>
          </p:cNvPr>
          <p:cNvSpPr txBox="1">
            <a:spLocks/>
          </p:cNvSpPr>
          <p:nvPr/>
        </p:nvSpPr>
        <p:spPr>
          <a:xfrm>
            <a:off x="836612" y="1300766"/>
            <a:ext cx="10512424" cy="42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err="1"/>
              <a:t>Use</a:t>
            </a:r>
            <a:r>
              <a:rPr lang="nl-BE" dirty="0"/>
              <a:t>-Case Diagram</a:t>
            </a:r>
          </a:p>
        </p:txBody>
      </p:sp>
    </p:spTree>
    <p:extLst>
      <p:ext uri="{BB962C8B-B14F-4D97-AF65-F5344CB8AC3E}">
        <p14:creationId xmlns:p14="http://schemas.microsoft.com/office/powerpoint/2010/main" val="2427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77B0C-F062-A255-3778-B89B0645043E}"/>
              </a:ext>
            </a:extLst>
          </p:cNvPr>
          <p:cNvSpPr>
            <a:spLocks noGrp="1"/>
          </p:cNvSpPr>
          <p:nvPr>
            <p:ph type="title"/>
          </p:nvPr>
        </p:nvSpPr>
        <p:spPr/>
        <p:txBody>
          <a:bodyPr/>
          <a:lstStyle/>
          <a:p>
            <a:r>
              <a:rPr lang="nl-NL" dirty="0">
                <a:solidFill>
                  <a:schemeClr val="tx2"/>
                </a:solidFill>
              </a:rPr>
              <a:t>Plan van aanpak</a:t>
            </a:r>
            <a:endParaRPr lang="nl-BE" dirty="0">
              <a:solidFill>
                <a:schemeClr val="tx2"/>
              </a:solidFill>
            </a:endParaRPr>
          </a:p>
        </p:txBody>
      </p:sp>
      <p:pic>
        <p:nvPicPr>
          <p:cNvPr id="5" name="Picture 3">
            <a:extLst>
              <a:ext uri="{FF2B5EF4-FFF2-40B4-BE49-F238E27FC236}">
                <a16:creationId xmlns:a16="http://schemas.microsoft.com/office/drawing/2014/main" id="{BC0DFC27-FB48-AB88-88B7-911199388D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37062" y="2459865"/>
            <a:ext cx="3827784" cy="2846536"/>
          </a:xfrm>
          <a:prstGeom prst="rect">
            <a:avLst/>
          </a:prstGeom>
          <a:noFill/>
          <a:ln>
            <a:noFill/>
          </a:ln>
        </p:spPr>
      </p:pic>
      <p:pic>
        <p:nvPicPr>
          <p:cNvPr id="6" name="Picture 4">
            <a:extLst>
              <a:ext uri="{FF2B5EF4-FFF2-40B4-BE49-F238E27FC236}">
                <a16:creationId xmlns:a16="http://schemas.microsoft.com/office/drawing/2014/main" id="{1C990274-BCDE-0637-3FBC-6BAD225F30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86365" y="2459865"/>
            <a:ext cx="3416355" cy="2846536"/>
          </a:xfrm>
          <a:prstGeom prst="rect">
            <a:avLst/>
          </a:prstGeom>
          <a:noFill/>
          <a:ln>
            <a:noFill/>
          </a:ln>
        </p:spPr>
      </p:pic>
      <p:sp>
        <p:nvSpPr>
          <p:cNvPr id="7" name="Text Placeholder 2">
            <a:extLst>
              <a:ext uri="{FF2B5EF4-FFF2-40B4-BE49-F238E27FC236}">
                <a16:creationId xmlns:a16="http://schemas.microsoft.com/office/drawing/2014/main" id="{E0584CB7-96DD-C2E0-9A57-CC382D8C56F9}"/>
              </a:ext>
            </a:extLst>
          </p:cNvPr>
          <p:cNvSpPr txBox="1">
            <a:spLocks/>
          </p:cNvSpPr>
          <p:nvPr/>
        </p:nvSpPr>
        <p:spPr>
          <a:xfrm>
            <a:off x="836612" y="1326524"/>
            <a:ext cx="10512424" cy="502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Datamodellering</a:t>
            </a:r>
          </a:p>
        </p:txBody>
      </p:sp>
    </p:spTree>
    <p:extLst>
      <p:ext uri="{BB962C8B-B14F-4D97-AF65-F5344CB8AC3E}">
        <p14:creationId xmlns:p14="http://schemas.microsoft.com/office/powerpoint/2010/main" val="2967943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09eb882-0193-4b37-b311-d6d3b3fca741" xsi:nil="true"/>
    <lcf76f155ced4ddcb4097134ff3c332f xmlns="4eab7342-d29e-443e-a633-0302e780254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1E5B8C5577E34284521112BC748093" ma:contentTypeVersion="16" ma:contentTypeDescription="Create a new document." ma:contentTypeScope="" ma:versionID="e2df10735150bdbf6f31c3fe8a9f8960">
  <xsd:schema xmlns:xsd="http://www.w3.org/2001/XMLSchema" xmlns:xs="http://www.w3.org/2001/XMLSchema" xmlns:p="http://schemas.microsoft.com/office/2006/metadata/properties" xmlns:ns2="4eab7342-d29e-443e-a633-0302e7802546" xmlns:ns3="709eb882-0193-4b37-b311-d6d3b3fca741" targetNamespace="http://schemas.microsoft.com/office/2006/metadata/properties" ma:root="true" ma:fieldsID="f6ac01da2304c7fef1ad0153253d99f9" ns2:_="" ns3:_="">
    <xsd:import namespace="4eab7342-d29e-443e-a633-0302e7802546"/>
    <xsd:import namespace="709eb882-0193-4b37-b311-d6d3b3fca7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b7342-d29e-443e-a633-0302e78025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6839984-181c-4b20-9b24-99ba2d27040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09eb882-0193-4b37-b311-d6d3b3fca74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9a4015a-9c28-4c0e-aaf7-c0fe1153aa81}" ma:internalName="TaxCatchAll" ma:showField="CatchAllData" ma:web="709eb882-0193-4b37-b311-d6d3b3fca7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927A58-B623-40DF-96F8-8231A4720E83}">
  <ds:schemaRefs>
    <ds:schemaRef ds:uri="4eab7342-d29e-443e-a633-0302e7802546"/>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709eb882-0193-4b37-b311-d6d3b3fca74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3FF13888-72E4-428C-9B5E-2A3620180228}">
  <ds:schemaRefs>
    <ds:schemaRef ds:uri="http://schemas.microsoft.com/sharepoint/v3/contenttype/forms"/>
  </ds:schemaRefs>
</ds:datastoreItem>
</file>

<file path=customXml/itemProps3.xml><?xml version="1.0" encoding="utf-8"?>
<ds:datastoreItem xmlns:ds="http://schemas.openxmlformats.org/officeDocument/2006/customXml" ds:itemID="{3ACFAFA0-9D16-433D-9512-125C24DCBD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b7342-d29e-443e-a633-0302e7802546"/>
    <ds:schemaRef ds:uri="709eb882-0193-4b37-b311-d6d3b3fca7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593</Words>
  <Application>Microsoft Office PowerPoint</Application>
  <PresentationFormat>Breedbeeld</PresentationFormat>
  <Paragraphs>181</Paragraphs>
  <Slides>41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41</vt:i4>
      </vt:variant>
    </vt:vector>
  </HeadingPairs>
  <TitlesOfParts>
    <vt:vector size="46" baseType="lpstr">
      <vt:lpstr>Aptos</vt:lpstr>
      <vt:lpstr>Aptos Display</vt:lpstr>
      <vt:lpstr>Arial</vt:lpstr>
      <vt:lpstr>Calibri</vt:lpstr>
      <vt:lpstr>Office Theme</vt:lpstr>
      <vt:lpstr>Realisatiefase Stageopdracht</vt:lpstr>
      <vt:lpstr>Inhoud</vt:lpstr>
      <vt:lpstr>PowerPoint-presentatie</vt:lpstr>
      <vt:lpstr>Introductie</vt:lpstr>
      <vt:lpstr>Introductie</vt:lpstr>
      <vt:lpstr>Introductie</vt:lpstr>
      <vt:lpstr>PowerPoint-presentatie</vt:lpstr>
      <vt:lpstr>Plan van aanpak</vt:lpstr>
      <vt:lpstr>Plan van aanpak</vt:lpstr>
      <vt:lpstr>Plan van aanpak</vt:lpstr>
      <vt:lpstr>Plan van aanpak</vt:lpstr>
      <vt:lpstr>Plan van aanpak</vt:lpstr>
      <vt:lpstr>Plan van aanpak</vt:lpstr>
      <vt:lpstr>Plan van aanpak</vt:lpstr>
      <vt:lpstr>Plan van aanpak</vt:lpstr>
      <vt:lpstr>Plan van aanpak</vt:lpstr>
      <vt:lpstr>PowerPoint-presentatie</vt:lpstr>
      <vt:lpstr>Proof of Concept</vt:lpstr>
      <vt:lpstr>Proof of Concept</vt:lpstr>
      <vt:lpstr>Proof of Concept</vt:lpstr>
      <vt:lpstr>Proof of Concept</vt:lpstr>
      <vt:lpstr>Proof of Concept</vt:lpstr>
      <vt:lpstr>Proof of Concept</vt:lpstr>
      <vt:lpstr>Proof of Concept</vt:lpstr>
      <vt:lpstr>Proof of Concept</vt:lpstr>
      <vt:lpstr>Proof of Concept</vt:lpstr>
      <vt:lpstr>Proof of Concept</vt:lpstr>
      <vt:lpstr>Proof of Concept</vt:lpstr>
      <vt:lpstr>Proof of Concept</vt:lpstr>
      <vt:lpstr>PowerPoint-presentatie</vt:lpstr>
      <vt:lpstr>PowerPoint-presentatie</vt:lpstr>
      <vt:lpstr>Terugblik teamwerk</vt:lpstr>
      <vt:lpstr>Terugblik teamwerk</vt:lpstr>
      <vt:lpstr>Terugblik teamwerk</vt:lpstr>
      <vt:lpstr>Terugblik teamwerk</vt:lpstr>
      <vt:lpstr>PowerPoint-presentatie</vt:lpstr>
      <vt:lpstr>Conclusie</vt:lpstr>
      <vt:lpstr>Conclusie</vt:lpstr>
      <vt:lpstr>Conclusie</vt:lpstr>
      <vt:lpstr>Conclusie</vt:lpstr>
      <vt:lpstr>Dank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van aanpak Stageopdracht</dc:title>
  <dc:creator>Murrel Venlo</dc:creator>
  <cp:lastModifiedBy>Murrel Venlo</cp:lastModifiedBy>
  <cp:revision>9</cp:revision>
  <dcterms:created xsi:type="dcterms:W3CDTF">2024-03-18T11:40:06Z</dcterms:created>
  <dcterms:modified xsi:type="dcterms:W3CDTF">2024-05-28T14:45:41Z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0x010100151E5B8C5577E34284521112BC748093</vt:lpwstr>
  </property>
  <property fmtid="{D5CDD505-2E9C-101B-9397-08002B2CF9AE}" pid="3" name="MediaServiceImageTags">
    <vt:lpwstr/>
  </property>
  <property fmtid="{D5CDD505-2E9C-101B-9397-08002B2CF9AE}" pid="4" name="MSIP_Label_c337be75-dfbb-4261-9834-ac247c7dde13_Enabled">
    <vt:lpwstr>true</vt:lpwstr>
  </property>
  <property fmtid="{D5CDD505-2E9C-101B-9397-08002B2CF9AE}" pid="5" name="MSIP_Label_c337be75-dfbb-4261-9834-ac247c7dde13_SetDate">
    <vt:lpwstr>2024-05-28T09:08:03Z</vt:lpwstr>
  </property>
  <property fmtid="{D5CDD505-2E9C-101B-9397-08002B2CF9AE}" pid="6" name="MSIP_Label_c337be75-dfbb-4261-9834-ac247c7dde13_Method">
    <vt:lpwstr>Standard</vt:lpwstr>
  </property>
  <property fmtid="{D5CDD505-2E9C-101B-9397-08002B2CF9AE}" pid="7" name="MSIP_Label_c337be75-dfbb-4261-9834-ac247c7dde13_Name">
    <vt:lpwstr>Algemeen</vt:lpwstr>
  </property>
  <property fmtid="{D5CDD505-2E9C-101B-9397-08002B2CF9AE}" pid="8" name="MSIP_Label_c337be75-dfbb-4261-9834-ac247c7dde13_SiteId">
    <vt:lpwstr>77d33cc5-c9b4-4766-95c7-ed5b515e1cce</vt:lpwstr>
  </property>
  <property fmtid="{D5CDD505-2E9C-101B-9397-08002B2CF9AE}" pid="9" name="MSIP_Label_c337be75-dfbb-4261-9834-ac247c7dde13_ActionId">
    <vt:lpwstr>44fa814c-26a6-42ad-a293-0fd452641b37</vt:lpwstr>
  </property>
  <property fmtid="{D5CDD505-2E9C-101B-9397-08002B2CF9AE}" pid="10" name="MSIP_Label_c337be75-dfbb-4261-9834-ac247c7dde13_ContentBits">
    <vt:lpwstr>0</vt:lpwstr>
  </property>
</Properties>
</file>