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1"/>
  </p:notes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7" r:id="rId9"/>
    <p:sldId id="268" r:id="rId10"/>
    <p:sldId id="260" r:id="rId11"/>
    <p:sldId id="269" r:id="rId12"/>
    <p:sldId id="270" r:id="rId13"/>
    <p:sldId id="261" r:id="rId14"/>
    <p:sldId id="271" r:id="rId15"/>
    <p:sldId id="272" r:id="rId16"/>
    <p:sldId id="273" r:id="rId17"/>
    <p:sldId id="274" r:id="rId18"/>
    <p:sldId id="262" r:id="rId19"/>
    <p:sldId id="275" r:id="rId20"/>
    <p:sldId id="276" r:id="rId21"/>
    <p:sldId id="263" r:id="rId22"/>
    <p:sldId id="278" r:id="rId23"/>
    <p:sldId id="282" r:id="rId24"/>
    <p:sldId id="283" r:id="rId25"/>
    <p:sldId id="284" r:id="rId26"/>
    <p:sldId id="277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8CCED-1BED-4029-BE4F-B5B67DB621D2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38C38E-67F8-46D4-84D2-16E5BE18EF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1200" dirty="0"/>
            <a:t>25 jaar ervaring in productieprocessen als technische consultants</a:t>
          </a:r>
          <a:endParaRPr lang="en-US" sz="1200" dirty="0"/>
        </a:p>
      </dgm:t>
    </dgm:pt>
    <dgm:pt modelId="{53468D1D-9371-465C-BE97-82E93AC227BB}" type="parTrans" cxnId="{7FB3237D-BA74-4152-9BAD-14D4EF75BDEF}">
      <dgm:prSet/>
      <dgm:spPr/>
      <dgm:t>
        <a:bodyPr/>
        <a:lstStyle/>
        <a:p>
          <a:endParaRPr lang="en-US"/>
        </a:p>
      </dgm:t>
    </dgm:pt>
    <dgm:pt modelId="{3738A778-228F-4178-824E-1A061AFDCD47}" type="sibTrans" cxnId="{7FB3237D-BA74-4152-9BAD-14D4EF75BDEF}">
      <dgm:prSet/>
      <dgm:spPr/>
      <dgm:t>
        <a:bodyPr/>
        <a:lstStyle/>
        <a:p>
          <a:endParaRPr lang="en-US"/>
        </a:p>
      </dgm:t>
    </dgm:pt>
    <dgm:pt modelId="{60C40A59-AD2C-4C4D-8E96-5CDFE7A672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1200" dirty="0"/>
            <a:t>Levering van software voor industrie en productie</a:t>
          </a:r>
          <a:endParaRPr lang="en-US" sz="1200" dirty="0"/>
        </a:p>
      </dgm:t>
    </dgm:pt>
    <dgm:pt modelId="{F83E700F-7A64-4353-AF7D-8B7E3716F68B}" type="parTrans" cxnId="{3DA12D47-11B1-4941-A31F-92784DA1A5C5}">
      <dgm:prSet/>
      <dgm:spPr/>
      <dgm:t>
        <a:bodyPr/>
        <a:lstStyle/>
        <a:p>
          <a:endParaRPr lang="en-US"/>
        </a:p>
      </dgm:t>
    </dgm:pt>
    <dgm:pt modelId="{FAC04CC8-02A5-4607-96BA-A90ADCD1628C}" type="sibTrans" cxnId="{3DA12D47-11B1-4941-A31F-92784DA1A5C5}">
      <dgm:prSet/>
      <dgm:spPr/>
      <dgm:t>
        <a:bodyPr/>
        <a:lstStyle/>
        <a:p>
          <a:endParaRPr lang="en-US"/>
        </a:p>
      </dgm:t>
    </dgm:pt>
    <dgm:pt modelId="{72A40C1E-B9E1-4F88-80EB-9D19EEF5C9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1200" dirty="0"/>
            <a:t>Integratie van productielijnen met MES en ERP-pakketten</a:t>
          </a:r>
          <a:endParaRPr lang="en-US" sz="1200" dirty="0"/>
        </a:p>
      </dgm:t>
    </dgm:pt>
    <dgm:pt modelId="{B18F051D-0438-4D58-947A-46B2B864CAA1}" type="parTrans" cxnId="{D605B6CB-904C-4A60-A696-D65B24E45A8F}">
      <dgm:prSet/>
      <dgm:spPr/>
      <dgm:t>
        <a:bodyPr/>
        <a:lstStyle/>
        <a:p>
          <a:endParaRPr lang="en-US"/>
        </a:p>
      </dgm:t>
    </dgm:pt>
    <dgm:pt modelId="{2A6F1C44-C265-4C21-9D2D-476F824ED1EA}" type="sibTrans" cxnId="{D605B6CB-904C-4A60-A696-D65B24E45A8F}">
      <dgm:prSet/>
      <dgm:spPr/>
      <dgm:t>
        <a:bodyPr/>
        <a:lstStyle/>
        <a:p>
          <a:endParaRPr lang="en-US"/>
        </a:p>
      </dgm:t>
    </dgm:pt>
    <dgm:pt modelId="{2BD8EF64-2B08-47C5-966E-40E44B9A5A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1200" dirty="0" err="1"/>
            <a:t>TrendWatch</a:t>
          </a:r>
          <a:r>
            <a:rPr lang="nl-NL" sz="1200" dirty="0"/>
            <a:t>: App voor analyse van product- en productieproceskwaliteit, garandeert efficiënte en duurzame productie</a:t>
          </a:r>
          <a:endParaRPr lang="en-US" sz="1200" dirty="0"/>
        </a:p>
      </dgm:t>
    </dgm:pt>
    <dgm:pt modelId="{5E982286-8D86-4A86-86E7-0AA8FC917601}" type="parTrans" cxnId="{1779EA4B-8C35-41B6-A552-8CBD99A4A1CF}">
      <dgm:prSet/>
      <dgm:spPr/>
      <dgm:t>
        <a:bodyPr/>
        <a:lstStyle/>
        <a:p>
          <a:endParaRPr lang="en-US"/>
        </a:p>
      </dgm:t>
    </dgm:pt>
    <dgm:pt modelId="{95503D90-F86C-4AD1-ABFA-7C524682EBB4}" type="sibTrans" cxnId="{1779EA4B-8C35-41B6-A552-8CBD99A4A1CF}">
      <dgm:prSet/>
      <dgm:spPr/>
      <dgm:t>
        <a:bodyPr/>
        <a:lstStyle/>
        <a:p>
          <a:endParaRPr lang="en-US"/>
        </a:p>
      </dgm:t>
    </dgm:pt>
    <dgm:pt modelId="{423088F3-9EE5-42E6-BDE9-15CC0DFF4ECF}" type="pres">
      <dgm:prSet presAssocID="{4E68CCED-1BED-4029-BE4F-B5B67DB621D2}" presName="root" presStyleCnt="0">
        <dgm:presLayoutVars>
          <dgm:dir/>
          <dgm:resizeHandles val="exact"/>
        </dgm:presLayoutVars>
      </dgm:prSet>
      <dgm:spPr/>
    </dgm:pt>
    <dgm:pt modelId="{DC5EFD69-B940-454D-AECA-255A5A7A7012}" type="pres">
      <dgm:prSet presAssocID="{AD38C38E-67F8-46D4-84D2-16E5BE18EF2A}" presName="compNode" presStyleCnt="0"/>
      <dgm:spPr/>
    </dgm:pt>
    <dgm:pt modelId="{E9B96720-A0C5-4D53-983B-2827B25AADCD}" type="pres">
      <dgm:prSet presAssocID="{AD38C38E-67F8-46D4-84D2-16E5BE18EF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D256755-972E-490D-975B-AB40065A898E}" type="pres">
      <dgm:prSet presAssocID="{AD38C38E-67F8-46D4-84D2-16E5BE18EF2A}" presName="spaceRect" presStyleCnt="0"/>
      <dgm:spPr/>
    </dgm:pt>
    <dgm:pt modelId="{9ABFB39E-2E68-40F2-838F-F50C6B51705D}" type="pres">
      <dgm:prSet presAssocID="{AD38C38E-67F8-46D4-84D2-16E5BE18EF2A}" presName="textRect" presStyleLbl="revTx" presStyleIdx="0" presStyleCnt="4">
        <dgm:presLayoutVars>
          <dgm:chMax val="1"/>
          <dgm:chPref val="1"/>
        </dgm:presLayoutVars>
      </dgm:prSet>
      <dgm:spPr/>
    </dgm:pt>
    <dgm:pt modelId="{5559417D-99E4-4C76-8C5F-485EE42E7278}" type="pres">
      <dgm:prSet presAssocID="{3738A778-228F-4178-824E-1A061AFDCD47}" presName="sibTrans" presStyleCnt="0"/>
      <dgm:spPr/>
    </dgm:pt>
    <dgm:pt modelId="{C6382A2E-A185-42A2-BF6B-653F70743E46}" type="pres">
      <dgm:prSet presAssocID="{60C40A59-AD2C-4C4D-8E96-5CDFE7A6721E}" presName="compNode" presStyleCnt="0"/>
      <dgm:spPr/>
    </dgm:pt>
    <dgm:pt modelId="{A7C6D3FA-C953-4F96-9E2C-D6E6FDE9BB57}" type="pres">
      <dgm:prSet presAssocID="{60C40A59-AD2C-4C4D-8E96-5CDFE7A672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929F970A-BFEB-4DB7-92DD-083ACA2C779D}" type="pres">
      <dgm:prSet presAssocID="{60C40A59-AD2C-4C4D-8E96-5CDFE7A6721E}" presName="spaceRect" presStyleCnt="0"/>
      <dgm:spPr/>
    </dgm:pt>
    <dgm:pt modelId="{B3E401E6-A53B-44F3-BFFF-7A4EF1D48C4F}" type="pres">
      <dgm:prSet presAssocID="{60C40A59-AD2C-4C4D-8E96-5CDFE7A6721E}" presName="textRect" presStyleLbl="revTx" presStyleIdx="1" presStyleCnt="4">
        <dgm:presLayoutVars>
          <dgm:chMax val="1"/>
          <dgm:chPref val="1"/>
        </dgm:presLayoutVars>
      </dgm:prSet>
      <dgm:spPr/>
    </dgm:pt>
    <dgm:pt modelId="{92047CF6-3748-4AC0-996C-05938D8C7DCF}" type="pres">
      <dgm:prSet presAssocID="{FAC04CC8-02A5-4607-96BA-A90ADCD1628C}" presName="sibTrans" presStyleCnt="0"/>
      <dgm:spPr/>
    </dgm:pt>
    <dgm:pt modelId="{D0CAD87B-9AF4-4CB9-B9EC-2EB4B42C6A5A}" type="pres">
      <dgm:prSet presAssocID="{72A40C1E-B9E1-4F88-80EB-9D19EEF5C9A5}" presName="compNode" presStyleCnt="0"/>
      <dgm:spPr/>
    </dgm:pt>
    <dgm:pt modelId="{A1EFC62E-5AF3-45D7-A5F5-0C200BDA88CC}" type="pres">
      <dgm:prSet presAssocID="{72A40C1E-B9E1-4F88-80EB-9D19EEF5C9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cket knife"/>
        </a:ext>
      </dgm:extLst>
    </dgm:pt>
    <dgm:pt modelId="{4C573007-D816-4BF6-9F6A-3297E8C56B5B}" type="pres">
      <dgm:prSet presAssocID="{72A40C1E-B9E1-4F88-80EB-9D19EEF5C9A5}" presName="spaceRect" presStyleCnt="0"/>
      <dgm:spPr/>
    </dgm:pt>
    <dgm:pt modelId="{2AA585A5-FAD5-430D-BD1C-15B191BB0FDD}" type="pres">
      <dgm:prSet presAssocID="{72A40C1E-B9E1-4F88-80EB-9D19EEF5C9A5}" presName="textRect" presStyleLbl="revTx" presStyleIdx="2" presStyleCnt="4">
        <dgm:presLayoutVars>
          <dgm:chMax val="1"/>
          <dgm:chPref val="1"/>
        </dgm:presLayoutVars>
      </dgm:prSet>
      <dgm:spPr/>
    </dgm:pt>
    <dgm:pt modelId="{980165AF-12C1-436A-906B-AB6B561E6C27}" type="pres">
      <dgm:prSet presAssocID="{2A6F1C44-C265-4C21-9D2D-476F824ED1EA}" presName="sibTrans" presStyleCnt="0"/>
      <dgm:spPr/>
    </dgm:pt>
    <dgm:pt modelId="{CA9B0322-73E9-4811-9F07-DBB45DEEA85C}" type="pres">
      <dgm:prSet presAssocID="{2BD8EF64-2B08-47C5-966E-40E44B9A5AE6}" presName="compNode" presStyleCnt="0"/>
      <dgm:spPr/>
    </dgm:pt>
    <dgm:pt modelId="{DCEE16B7-20AB-493F-A198-965BD84A5949}" type="pres">
      <dgm:prSet presAssocID="{2BD8EF64-2B08-47C5-966E-40E44B9A5A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0EA33EE0-26D4-4F30-B1F6-B627F1DC03FE}" type="pres">
      <dgm:prSet presAssocID="{2BD8EF64-2B08-47C5-966E-40E44B9A5AE6}" presName="spaceRect" presStyleCnt="0"/>
      <dgm:spPr/>
    </dgm:pt>
    <dgm:pt modelId="{BD00FBE8-3DCF-42A0-8D0A-2256BD11F4F1}" type="pres">
      <dgm:prSet presAssocID="{2BD8EF64-2B08-47C5-966E-40E44B9A5A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8A99204-5E92-4DF7-ADB0-D3A1FEF4F240}" type="presOf" srcId="{72A40C1E-B9E1-4F88-80EB-9D19EEF5C9A5}" destId="{2AA585A5-FAD5-430D-BD1C-15B191BB0FDD}" srcOrd="0" destOrd="0" presId="urn:microsoft.com/office/officeart/2018/2/layout/IconLabelList"/>
    <dgm:cxn modelId="{F10BBC3B-D398-4A5F-8F0C-04F6C232741D}" type="presOf" srcId="{60C40A59-AD2C-4C4D-8E96-5CDFE7A6721E}" destId="{B3E401E6-A53B-44F3-BFFF-7A4EF1D48C4F}" srcOrd="0" destOrd="0" presId="urn:microsoft.com/office/officeart/2018/2/layout/IconLabelList"/>
    <dgm:cxn modelId="{3DA12D47-11B1-4941-A31F-92784DA1A5C5}" srcId="{4E68CCED-1BED-4029-BE4F-B5B67DB621D2}" destId="{60C40A59-AD2C-4C4D-8E96-5CDFE7A6721E}" srcOrd="1" destOrd="0" parTransId="{F83E700F-7A64-4353-AF7D-8B7E3716F68B}" sibTransId="{FAC04CC8-02A5-4607-96BA-A90ADCD1628C}"/>
    <dgm:cxn modelId="{1779EA4B-8C35-41B6-A552-8CBD99A4A1CF}" srcId="{4E68CCED-1BED-4029-BE4F-B5B67DB621D2}" destId="{2BD8EF64-2B08-47C5-966E-40E44B9A5AE6}" srcOrd="3" destOrd="0" parTransId="{5E982286-8D86-4A86-86E7-0AA8FC917601}" sibTransId="{95503D90-F86C-4AD1-ABFA-7C524682EBB4}"/>
    <dgm:cxn modelId="{7FB3237D-BA74-4152-9BAD-14D4EF75BDEF}" srcId="{4E68CCED-1BED-4029-BE4F-B5B67DB621D2}" destId="{AD38C38E-67F8-46D4-84D2-16E5BE18EF2A}" srcOrd="0" destOrd="0" parTransId="{53468D1D-9371-465C-BE97-82E93AC227BB}" sibTransId="{3738A778-228F-4178-824E-1A061AFDCD47}"/>
    <dgm:cxn modelId="{78307698-5D71-4BB8-B76F-5B4433C120D9}" type="presOf" srcId="{4E68CCED-1BED-4029-BE4F-B5B67DB621D2}" destId="{423088F3-9EE5-42E6-BDE9-15CC0DFF4ECF}" srcOrd="0" destOrd="0" presId="urn:microsoft.com/office/officeart/2018/2/layout/IconLabelList"/>
    <dgm:cxn modelId="{BC28C1BC-2AE6-4780-965C-0525FC50AE22}" type="presOf" srcId="{2BD8EF64-2B08-47C5-966E-40E44B9A5AE6}" destId="{BD00FBE8-3DCF-42A0-8D0A-2256BD11F4F1}" srcOrd="0" destOrd="0" presId="urn:microsoft.com/office/officeart/2018/2/layout/IconLabelList"/>
    <dgm:cxn modelId="{822B41C5-DC3D-4DF8-9652-4154838747AF}" type="presOf" srcId="{AD38C38E-67F8-46D4-84D2-16E5BE18EF2A}" destId="{9ABFB39E-2E68-40F2-838F-F50C6B51705D}" srcOrd="0" destOrd="0" presId="urn:microsoft.com/office/officeart/2018/2/layout/IconLabelList"/>
    <dgm:cxn modelId="{D605B6CB-904C-4A60-A696-D65B24E45A8F}" srcId="{4E68CCED-1BED-4029-BE4F-B5B67DB621D2}" destId="{72A40C1E-B9E1-4F88-80EB-9D19EEF5C9A5}" srcOrd="2" destOrd="0" parTransId="{B18F051D-0438-4D58-947A-46B2B864CAA1}" sibTransId="{2A6F1C44-C265-4C21-9D2D-476F824ED1EA}"/>
    <dgm:cxn modelId="{5E45F0A2-718A-4056-9555-8C0C8FB52EE6}" type="presParOf" srcId="{423088F3-9EE5-42E6-BDE9-15CC0DFF4ECF}" destId="{DC5EFD69-B940-454D-AECA-255A5A7A7012}" srcOrd="0" destOrd="0" presId="urn:microsoft.com/office/officeart/2018/2/layout/IconLabelList"/>
    <dgm:cxn modelId="{8C3A45D4-1EDC-4D1A-9BF9-06042641F974}" type="presParOf" srcId="{DC5EFD69-B940-454D-AECA-255A5A7A7012}" destId="{E9B96720-A0C5-4D53-983B-2827B25AADCD}" srcOrd="0" destOrd="0" presId="urn:microsoft.com/office/officeart/2018/2/layout/IconLabelList"/>
    <dgm:cxn modelId="{7E08FDBA-F1BF-4689-A7D9-250892331460}" type="presParOf" srcId="{DC5EFD69-B940-454D-AECA-255A5A7A7012}" destId="{6D256755-972E-490D-975B-AB40065A898E}" srcOrd="1" destOrd="0" presId="urn:microsoft.com/office/officeart/2018/2/layout/IconLabelList"/>
    <dgm:cxn modelId="{840B8081-115B-4270-ABD1-2EAB56BF0478}" type="presParOf" srcId="{DC5EFD69-B940-454D-AECA-255A5A7A7012}" destId="{9ABFB39E-2E68-40F2-838F-F50C6B51705D}" srcOrd="2" destOrd="0" presId="urn:microsoft.com/office/officeart/2018/2/layout/IconLabelList"/>
    <dgm:cxn modelId="{B477D06E-E037-438A-BD98-4E0704EC7D81}" type="presParOf" srcId="{423088F3-9EE5-42E6-BDE9-15CC0DFF4ECF}" destId="{5559417D-99E4-4C76-8C5F-485EE42E7278}" srcOrd="1" destOrd="0" presId="urn:microsoft.com/office/officeart/2018/2/layout/IconLabelList"/>
    <dgm:cxn modelId="{4DE96043-13AA-4B36-8EA6-E105ED48D70A}" type="presParOf" srcId="{423088F3-9EE5-42E6-BDE9-15CC0DFF4ECF}" destId="{C6382A2E-A185-42A2-BF6B-653F70743E46}" srcOrd="2" destOrd="0" presId="urn:microsoft.com/office/officeart/2018/2/layout/IconLabelList"/>
    <dgm:cxn modelId="{38F1DE34-E6A3-44C9-BD0A-2CE499D9BD1A}" type="presParOf" srcId="{C6382A2E-A185-42A2-BF6B-653F70743E46}" destId="{A7C6D3FA-C953-4F96-9E2C-D6E6FDE9BB57}" srcOrd="0" destOrd="0" presId="urn:microsoft.com/office/officeart/2018/2/layout/IconLabelList"/>
    <dgm:cxn modelId="{23AB0C07-7053-479A-B6BD-80F6C194F7DE}" type="presParOf" srcId="{C6382A2E-A185-42A2-BF6B-653F70743E46}" destId="{929F970A-BFEB-4DB7-92DD-083ACA2C779D}" srcOrd="1" destOrd="0" presId="urn:microsoft.com/office/officeart/2018/2/layout/IconLabelList"/>
    <dgm:cxn modelId="{413CBABA-BC8C-4F47-A290-4823815F85AA}" type="presParOf" srcId="{C6382A2E-A185-42A2-BF6B-653F70743E46}" destId="{B3E401E6-A53B-44F3-BFFF-7A4EF1D48C4F}" srcOrd="2" destOrd="0" presId="urn:microsoft.com/office/officeart/2018/2/layout/IconLabelList"/>
    <dgm:cxn modelId="{5B86DF90-1501-45F9-A530-F768D5340123}" type="presParOf" srcId="{423088F3-9EE5-42E6-BDE9-15CC0DFF4ECF}" destId="{92047CF6-3748-4AC0-996C-05938D8C7DCF}" srcOrd="3" destOrd="0" presId="urn:microsoft.com/office/officeart/2018/2/layout/IconLabelList"/>
    <dgm:cxn modelId="{11B7068B-97A0-45C2-8025-226CF2A2F4A6}" type="presParOf" srcId="{423088F3-9EE5-42E6-BDE9-15CC0DFF4ECF}" destId="{D0CAD87B-9AF4-4CB9-B9EC-2EB4B42C6A5A}" srcOrd="4" destOrd="0" presId="urn:microsoft.com/office/officeart/2018/2/layout/IconLabelList"/>
    <dgm:cxn modelId="{424C116A-CF29-4BEE-8856-00FEEB70388A}" type="presParOf" srcId="{D0CAD87B-9AF4-4CB9-B9EC-2EB4B42C6A5A}" destId="{A1EFC62E-5AF3-45D7-A5F5-0C200BDA88CC}" srcOrd="0" destOrd="0" presId="urn:microsoft.com/office/officeart/2018/2/layout/IconLabelList"/>
    <dgm:cxn modelId="{B230AE35-968A-4A5A-8547-9FC5DBB7EEE4}" type="presParOf" srcId="{D0CAD87B-9AF4-4CB9-B9EC-2EB4B42C6A5A}" destId="{4C573007-D816-4BF6-9F6A-3297E8C56B5B}" srcOrd="1" destOrd="0" presId="urn:microsoft.com/office/officeart/2018/2/layout/IconLabelList"/>
    <dgm:cxn modelId="{BFDE3C8A-763E-4902-8EC0-FCE9277DEB0C}" type="presParOf" srcId="{D0CAD87B-9AF4-4CB9-B9EC-2EB4B42C6A5A}" destId="{2AA585A5-FAD5-430D-BD1C-15B191BB0FDD}" srcOrd="2" destOrd="0" presId="urn:microsoft.com/office/officeart/2018/2/layout/IconLabelList"/>
    <dgm:cxn modelId="{400DD32B-57BF-4BE3-BF04-B0BBA32E3A04}" type="presParOf" srcId="{423088F3-9EE5-42E6-BDE9-15CC0DFF4ECF}" destId="{980165AF-12C1-436A-906B-AB6B561E6C27}" srcOrd="5" destOrd="0" presId="urn:microsoft.com/office/officeart/2018/2/layout/IconLabelList"/>
    <dgm:cxn modelId="{52A80400-A615-4C23-B994-7676D6D90A07}" type="presParOf" srcId="{423088F3-9EE5-42E6-BDE9-15CC0DFF4ECF}" destId="{CA9B0322-73E9-4811-9F07-DBB45DEEA85C}" srcOrd="6" destOrd="0" presId="urn:microsoft.com/office/officeart/2018/2/layout/IconLabelList"/>
    <dgm:cxn modelId="{27AA7151-5B0E-4C16-B438-08B7DB0FD7DD}" type="presParOf" srcId="{CA9B0322-73E9-4811-9F07-DBB45DEEA85C}" destId="{DCEE16B7-20AB-493F-A198-965BD84A5949}" srcOrd="0" destOrd="0" presId="urn:microsoft.com/office/officeart/2018/2/layout/IconLabelList"/>
    <dgm:cxn modelId="{A7DCF120-2D94-4157-9CED-74AF34E54225}" type="presParOf" srcId="{CA9B0322-73E9-4811-9F07-DBB45DEEA85C}" destId="{0EA33EE0-26D4-4F30-B1F6-B627F1DC03FE}" srcOrd="1" destOrd="0" presId="urn:microsoft.com/office/officeart/2018/2/layout/IconLabelList"/>
    <dgm:cxn modelId="{7BE17F69-D1D0-41FF-A370-C496DEAE3C83}" type="presParOf" srcId="{CA9B0322-73E9-4811-9F07-DBB45DEEA85C}" destId="{BD00FBE8-3DCF-42A0-8D0A-2256BD11F4F1}" srcOrd="2" destOrd="0" presId="urn:microsoft.com/office/officeart/2018/2/layout/IconLabel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96720-A0C5-4D53-983B-2827B25AADCD}">
      <dsp:nvSpPr>
        <dsp:cNvPr id="0" name=""/>
        <dsp:cNvSpPr/>
      </dsp:nvSpPr>
      <dsp:spPr>
        <a:xfrm>
          <a:off x="1137588" y="602403"/>
          <a:ext cx="932518" cy="932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FB39E-2E68-40F2-838F-F50C6B51705D}">
      <dsp:nvSpPr>
        <dsp:cNvPr id="0" name=""/>
        <dsp:cNvSpPr/>
      </dsp:nvSpPr>
      <dsp:spPr>
        <a:xfrm>
          <a:off x="567716" y="1866540"/>
          <a:ext cx="2072263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25 jaar ervaring in productieprocessen als technische consultants</a:t>
          </a:r>
          <a:endParaRPr lang="en-US" sz="1200" kern="1200" dirty="0"/>
        </a:p>
      </dsp:txBody>
      <dsp:txXfrm>
        <a:off x="567716" y="1866540"/>
        <a:ext cx="2072263" cy="945000"/>
      </dsp:txXfrm>
    </dsp:sp>
    <dsp:sp modelId="{A7C6D3FA-C953-4F96-9E2C-D6E6FDE9BB57}">
      <dsp:nvSpPr>
        <dsp:cNvPr id="0" name=""/>
        <dsp:cNvSpPr/>
      </dsp:nvSpPr>
      <dsp:spPr>
        <a:xfrm>
          <a:off x="3572498" y="602403"/>
          <a:ext cx="932518" cy="932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401E6-A53B-44F3-BFFF-7A4EF1D48C4F}">
      <dsp:nvSpPr>
        <dsp:cNvPr id="0" name=""/>
        <dsp:cNvSpPr/>
      </dsp:nvSpPr>
      <dsp:spPr>
        <a:xfrm>
          <a:off x="3002625" y="1866540"/>
          <a:ext cx="2072263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Levering van software voor industrie en productie</a:t>
          </a:r>
          <a:endParaRPr lang="en-US" sz="1200" kern="1200" dirty="0"/>
        </a:p>
      </dsp:txBody>
      <dsp:txXfrm>
        <a:off x="3002625" y="1866540"/>
        <a:ext cx="2072263" cy="945000"/>
      </dsp:txXfrm>
    </dsp:sp>
    <dsp:sp modelId="{A1EFC62E-5AF3-45D7-A5F5-0C200BDA88CC}">
      <dsp:nvSpPr>
        <dsp:cNvPr id="0" name=""/>
        <dsp:cNvSpPr/>
      </dsp:nvSpPr>
      <dsp:spPr>
        <a:xfrm>
          <a:off x="6007407" y="602403"/>
          <a:ext cx="932518" cy="932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585A5-FAD5-430D-BD1C-15B191BB0FDD}">
      <dsp:nvSpPr>
        <dsp:cNvPr id="0" name=""/>
        <dsp:cNvSpPr/>
      </dsp:nvSpPr>
      <dsp:spPr>
        <a:xfrm>
          <a:off x="5437535" y="1866540"/>
          <a:ext cx="2072263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Integratie van productielijnen met MES en ERP-pakketten</a:t>
          </a:r>
          <a:endParaRPr lang="en-US" sz="1200" kern="1200" dirty="0"/>
        </a:p>
      </dsp:txBody>
      <dsp:txXfrm>
        <a:off x="5437535" y="1866540"/>
        <a:ext cx="2072263" cy="945000"/>
      </dsp:txXfrm>
    </dsp:sp>
    <dsp:sp modelId="{DCEE16B7-20AB-493F-A198-965BD84A5949}">
      <dsp:nvSpPr>
        <dsp:cNvPr id="0" name=""/>
        <dsp:cNvSpPr/>
      </dsp:nvSpPr>
      <dsp:spPr>
        <a:xfrm>
          <a:off x="8442316" y="602403"/>
          <a:ext cx="932518" cy="9325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0FBE8-3DCF-42A0-8D0A-2256BD11F4F1}">
      <dsp:nvSpPr>
        <dsp:cNvPr id="0" name=""/>
        <dsp:cNvSpPr/>
      </dsp:nvSpPr>
      <dsp:spPr>
        <a:xfrm>
          <a:off x="7872444" y="1866540"/>
          <a:ext cx="2072263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TrendWatch</a:t>
          </a:r>
          <a:r>
            <a:rPr lang="nl-NL" sz="1200" kern="1200" dirty="0"/>
            <a:t>: App voor analyse van product- en productieproceskwaliteit, garandeert efficiënte en duurzame productie</a:t>
          </a:r>
          <a:endParaRPr lang="en-US" sz="1200" kern="1200" dirty="0"/>
        </a:p>
      </dsp:txBody>
      <dsp:txXfrm>
        <a:off x="7872444" y="1866540"/>
        <a:ext cx="2072263" cy="94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17331-D660-4A8E-A6EC-8A3EEF28878A}" type="datetimeFigureOut">
              <a:rPr lang="nl-BE" smtClean="0"/>
              <a:t>26/04/2024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7E0FA-22D0-4F10-83AC-E666461F6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188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7E0FA-22D0-4F10-83AC-E666461F68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9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494-9047-8F7C-D411-BE09E49A7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36D4C-A0E0-3EF2-0125-FA5EF632C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FC05-E148-3701-A3B1-C5DC0617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F49B-3613-D781-FC49-4D303315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B1820-4ECB-35C4-3967-8F95765F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6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C188-9141-DA54-1871-F3688315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C52F8-FBCD-105B-7D46-0D7D3CF61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55D2-63A3-51FC-AAB3-F38AA0EB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C0296-DE62-3C1B-8E5A-5907C313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2F88C-C8B2-5144-A24C-7BCB0053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7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2F3DE-C9E9-DC68-2965-D5613EDE1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CAA9C-11DC-04EF-85D8-FD5EF1581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42AD7-9711-48BB-7C8F-2275517B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DD949-DBFD-DCAB-7F16-F1400AB4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B2784-0376-E328-F14E-A93B3EE8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6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86D1-1B3A-4F51-035F-6635C5B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D0A6-C34F-08D3-230F-9076E6B6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E13E1-5FB1-8CA2-2487-CE170031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F6F9-812B-D9F1-98F5-B9A1EF7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0CC98-BC3A-D76F-C319-C9B5012E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2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AED8-94A4-1CA2-7661-C4661335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F44A3-E55F-2E25-8D6F-8BC2FCA3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CAD5-FF51-1166-7916-FA329C49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DCFF-4628-0E67-4450-AB968877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6EE5-0FC6-5744-954C-E7E7E344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9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3BF5-5C42-5DF8-5B7E-666D1370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1C11-F74A-B394-F456-F458CA395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0BB35-BE3D-90FC-168D-9D9717D96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3A38C-D969-6213-DF79-2B33D709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F4CE9-3224-3330-914F-AC8B171E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6B4F7-C5C3-AB23-76B6-1FFF016B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311F-E2B5-476E-F3CD-1DE706E9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077A4-7654-AE10-A97D-99C097E6B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40722-FA97-6A9F-8DDA-30D4E8EE9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D093F-4762-69E8-DAB4-C17E6A166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3A639-E845-15AE-7A20-EE195E6A2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3FA65-7747-80FB-430B-3920B7BA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98ABD-2707-2FBB-F7C7-6F3CF5C8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7062F-ACE3-2953-79C7-449EE3DE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5357-0F11-9D32-3104-72A49F25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F7DB5-BF6D-15D3-E095-931103F2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FB06E-C913-BB4C-92D3-CF167360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B04B9-0918-DA34-AB7E-932CFE9C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8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27806-B1D7-3FDD-BFDC-6C65EF21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B7C7A-4550-3132-B256-B135877E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C5765-7E0B-E7A6-AA93-CF97A4F7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6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829-8188-9EB9-5E97-9C5ACE4B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5397-2921-D034-7BBB-A8BE74A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A9BF4-81DB-D11D-7B33-DBCDDC4DA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92856-4427-B63A-FD9D-ABEDDBCA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BE6B0-01D3-C874-BAC5-EF976870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63916-0332-9157-309E-B269AB5B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5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774-DEF9-8E3E-4A58-88292589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4ED9C-1B51-A585-6D99-5FBFB3C1B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0C04A-37B7-8F25-15F1-419F9FEF5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E71F4-2DAF-056B-48AB-94CDBD06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7B0C5-6CC5-A27D-0E12-1AA67F47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D4258-F8E4-70EB-EE92-BAFE262E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397F2-D174-B8BA-1847-B007F2D4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424D3-B8C7-A597-31E2-3A741569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7331-BCAF-3F29-4933-A5D78C906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4A7D-4E5B-B3F3-FB7B-CC54C474E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6434-B19C-6027-96C6-B3278EF99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5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olorful light bulb with business icons">
            <a:extLst>
              <a:ext uri="{FF2B5EF4-FFF2-40B4-BE49-F238E27FC236}">
                <a16:creationId xmlns:a16="http://schemas.microsoft.com/office/drawing/2014/main" id="{A6145CCB-AF68-3EE9-154C-DD56728B5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1" r="12848" b="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6A30D1-6EE1-B927-FEEB-C116B2E65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nl-BE" sz="4100"/>
              <a:t>Plan van aanpak Stageopdracht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55BCC-8F00-484D-56C6-CC134EB38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nl-BE" sz="2000" dirty="0"/>
              <a:t>Murrel Venlo</a:t>
            </a:r>
          </a:p>
        </p:txBody>
      </p:sp>
      <p:pic>
        <p:nvPicPr>
          <p:cNvPr id="12" name="Picture 11" descr="A logo for a company&#10;&#10;Description automatically generated">
            <a:extLst>
              <a:ext uri="{FF2B5EF4-FFF2-40B4-BE49-F238E27FC236}">
                <a16:creationId xmlns:a16="http://schemas.microsoft.com/office/drawing/2014/main" id="{0471E244-3FDE-C344-C1B7-4E8B58E78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  <p:pic>
        <p:nvPicPr>
          <p:cNvPr id="5" name="Picture 4" descr="A blue and purple letter in a circle&#10;&#10;Description automatically generated">
            <a:extLst>
              <a:ext uri="{FF2B5EF4-FFF2-40B4-BE49-F238E27FC236}">
                <a16:creationId xmlns:a16="http://schemas.microsoft.com/office/drawing/2014/main" id="{5B508F25-8039-002C-1CB9-2FA8D094A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8141" cy="120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6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9B2C-FF2F-5F4B-0905-D0BC5E990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86581"/>
            <a:ext cx="5181600" cy="53903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1339B-8CA2-C1D6-D5DA-87203EBF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9910"/>
            <a:ext cx="5181600" cy="217293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l-BE" sz="6000" dirty="0">
                <a:solidFill>
                  <a:schemeClr val="tx2"/>
                </a:solidFill>
              </a:rPr>
              <a:t>Business case en doelgroep</a:t>
            </a:r>
            <a:endParaRPr lang="nl-BE" sz="6000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ADEABE3-EFBF-B8F4-E422-676A8AD33AD4}"/>
              </a:ext>
            </a:extLst>
          </p:cNvPr>
          <p:cNvSpPr/>
          <p:nvPr/>
        </p:nvSpPr>
        <p:spPr>
          <a:xfrm>
            <a:off x="1750142" y="1721798"/>
            <a:ext cx="3628103" cy="3519948"/>
          </a:xfrm>
          <a:prstGeom prst="flowChartConnector">
            <a:avLst/>
          </a:prstGeom>
          <a:solidFill>
            <a:srgbClr val="797DD2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304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solidFill>
                  <a:schemeClr val="tx2"/>
                </a:solidFill>
              </a:rPr>
              <a:t>Business case en doelgroep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/>
              <a:t>Doelgroep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13DC24-0747-48B8-8649-467A37872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162509" cy="3684588"/>
          </a:xfrm>
        </p:spPr>
        <p:txBody>
          <a:bodyPr>
            <a:normAutofit/>
          </a:bodyPr>
          <a:lstStyle/>
          <a:p>
            <a:r>
              <a:rPr lang="nl-BE" dirty="0"/>
              <a:t>Klanten </a:t>
            </a:r>
            <a:r>
              <a:rPr lang="nl-BE" dirty="0" err="1"/>
              <a:t>Qubris</a:t>
            </a:r>
            <a:endParaRPr lang="nl-BE" dirty="0"/>
          </a:p>
          <a:p>
            <a:r>
              <a:rPr lang="nl-BE" dirty="0"/>
              <a:t>Werknemers </a:t>
            </a:r>
            <a:r>
              <a:rPr lang="nl-BE" dirty="0" err="1"/>
              <a:t>Qubris</a:t>
            </a:r>
            <a:endParaRPr lang="nl-BE" dirty="0"/>
          </a:p>
          <a:p>
            <a:endParaRPr lang="nl-BE" dirty="0"/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CA05B015-6B3F-19F0-2A2E-225EEF25A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7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solidFill>
                  <a:schemeClr val="tx2"/>
                </a:solidFill>
              </a:rPr>
              <a:t>Business case en doelgroep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/>
              <a:t>Business case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13DC24-0747-48B8-8649-467A37872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162509" cy="3684588"/>
          </a:xfrm>
        </p:spPr>
        <p:txBody>
          <a:bodyPr>
            <a:normAutofit/>
          </a:bodyPr>
          <a:lstStyle/>
          <a:p>
            <a:r>
              <a:rPr lang="nl-BE" sz="2400" b="1" dirty="0"/>
              <a:t>Duidelijkheid bij informatieoverdracht: </a:t>
            </a:r>
            <a:r>
              <a:rPr lang="nl-BE" sz="2400" dirty="0"/>
              <a:t>gebruikers van de applicatie hebben behoefte aan meer en duidelijker informatie</a:t>
            </a:r>
          </a:p>
          <a:p>
            <a:r>
              <a:rPr lang="nl-BE" sz="2400" b="1" dirty="0"/>
              <a:t>Efficiëntie en gebruiksvriendelijkheid: </a:t>
            </a:r>
            <a:r>
              <a:rPr lang="nl-BE" sz="2400" dirty="0"/>
              <a:t>de applicatie moet op een efficiënte en gebruiksvriendelijke manier foto’s kunnen opslaan</a:t>
            </a:r>
          </a:p>
          <a:p>
            <a:r>
              <a:rPr lang="nl-BE" sz="2400" b="1" dirty="0"/>
              <a:t>Opslag van data: </a:t>
            </a:r>
            <a:r>
              <a:rPr lang="nl-BE" sz="2400" dirty="0"/>
              <a:t>de opslag van de grote hoeveelheid foto is belangrijk</a:t>
            </a:r>
          </a:p>
          <a:p>
            <a:endParaRPr lang="nl-BE" dirty="0"/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5508AD43-E612-3DC9-9282-E02BE842C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7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9B2C-FF2F-5F4B-0905-D0BC5E990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86581"/>
            <a:ext cx="5181600" cy="5390382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1339B-8CA2-C1D6-D5DA-87203EBF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97393"/>
            <a:ext cx="5181600" cy="205494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l-BE" sz="6000" dirty="0">
                <a:solidFill>
                  <a:schemeClr val="tx2"/>
                </a:solidFill>
              </a:rPr>
              <a:t>Planning</a:t>
            </a:r>
            <a:endParaRPr lang="nl-BE" sz="6000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ADEABE3-EFBF-B8F4-E422-676A8AD33AD4}"/>
              </a:ext>
            </a:extLst>
          </p:cNvPr>
          <p:cNvSpPr/>
          <p:nvPr/>
        </p:nvSpPr>
        <p:spPr>
          <a:xfrm>
            <a:off x="1750142" y="1721798"/>
            <a:ext cx="3628103" cy="3519948"/>
          </a:xfrm>
          <a:prstGeom prst="flowChartConnector">
            <a:avLst/>
          </a:prstGeom>
          <a:solidFill>
            <a:srgbClr val="797DD2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6520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solidFill>
                  <a:schemeClr val="tx2"/>
                </a:solidFill>
              </a:rPr>
              <a:t>Planning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/>
              <a:t>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13DC24-0747-48B8-8649-467A37872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162509" cy="3684588"/>
          </a:xfrm>
        </p:spPr>
        <p:txBody>
          <a:bodyPr>
            <a:normAutofit/>
          </a:bodyPr>
          <a:lstStyle/>
          <a:p>
            <a:r>
              <a:rPr lang="nl-BE" sz="2400" b="1" dirty="0"/>
              <a:t>Fase 1: Onderzoeksfase</a:t>
            </a:r>
            <a:br>
              <a:rPr lang="nl-BE" sz="2400" b="1" dirty="0"/>
            </a:br>
            <a:r>
              <a:rPr lang="nl-BE" sz="2400" dirty="0"/>
              <a:t>26/02/2024 – 11/03/2024</a:t>
            </a:r>
          </a:p>
          <a:p>
            <a:r>
              <a:rPr lang="nl-BE" sz="2400" b="1" dirty="0"/>
              <a:t>Fase 2: Planningsfase</a:t>
            </a:r>
            <a:br>
              <a:rPr lang="nl-BE" sz="2400" b="1" dirty="0"/>
            </a:br>
            <a:r>
              <a:rPr lang="nl-BE" sz="2400" dirty="0"/>
              <a:t>11/03/2024 – 18/03/2024</a:t>
            </a:r>
            <a:endParaRPr lang="nl-BE" sz="2400" b="1" dirty="0"/>
          </a:p>
          <a:p>
            <a:r>
              <a:rPr lang="nl-BE" sz="2400" b="1" dirty="0"/>
              <a:t>Fase 3: Ontwikkelingsfase</a:t>
            </a:r>
            <a:br>
              <a:rPr lang="nl-BE" sz="2400" b="1" dirty="0"/>
            </a:br>
            <a:r>
              <a:rPr lang="nl-BE" sz="2400" dirty="0"/>
              <a:t>20/03/2024 </a:t>
            </a:r>
            <a:r>
              <a:rPr lang="nl-BE" sz="2400" dirty="0">
                <a:sym typeface="Wingdings" panose="05000000000000000000" pitchFamily="2" charset="2"/>
              </a:rPr>
              <a:t></a:t>
            </a:r>
            <a:endParaRPr lang="nl-BE" sz="2400" dirty="0"/>
          </a:p>
          <a:p>
            <a:endParaRPr lang="nl-BE" dirty="0"/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826E2DD1-97A6-A14C-B359-254B7454B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73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solidFill>
                  <a:schemeClr val="tx2"/>
                </a:solidFill>
              </a:rPr>
              <a:t>Planning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1601"/>
            <a:ext cx="10512424" cy="676656"/>
          </a:xfrm>
        </p:spPr>
        <p:txBody>
          <a:bodyPr/>
          <a:lstStyle/>
          <a:p>
            <a:r>
              <a:rPr lang="nl-BE" dirty="0"/>
              <a:t>Fase 1: Onderzoeksfase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13DC24-0747-48B8-8649-467A37872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4561"/>
            <a:ext cx="10162509" cy="3291838"/>
          </a:xfrm>
        </p:spPr>
        <p:txBody>
          <a:bodyPr>
            <a:normAutofit fontScale="85000" lnSpcReduction="10000"/>
          </a:bodyPr>
          <a:lstStyle/>
          <a:p>
            <a:r>
              <a:rPr lang="nl-BE" sz="2400" b="1" dirty="0" err="1"/>
              <a:t>Doelgroepbehoeften</a:t>
            </a:r>
            <a:r>
              <a:rPr lang="nl-BE" sz="2400" b="1" dirty="0"/>
              <a:t> onderzoeken:  </a:t>
            </a:r>
            <a:r>
              <a:rPr lang="nl-NL" sz="2400" dirty="0"/>
              <a:t>begrijpen wat de doelgroep nodig heeft met betrekking tot foto-opslag.</a:t>
            </a:r>
          </a:p>
          <a:p>
            <a:r>
              <a:rPr lang="nl-NL" sz="2400" b="1" dirty="0"/>
              <a:t>Onderzoek naar foto-opslagmethoden: </a:t>
            </a:r>
            <a:r>
              <a:rPr lang="nl-NL" sz="2400" dirty="0"/>
              <a:t>evalueren van verschillende methoden voor het opslaan van foto’s. Vergelijken van de efficiëntie en geschiktheid van elk opslagmethode.</a:t>
            </a:r>
            <a:endParaRPr lang="nl-BE" sz="2400" dirty="0"/>
          </a:p>
          <a:p>
            <a:r>
              <a:rPr lang="nl-NL" sz="2400" b="1" dirty="0"/>
              <a:t>Onderzoek naar methoden voor het opslaan van foto’s:</a:t>
            </a:r>
            <a:r>
              <a:rPr lang="nl-BE" sz="2400" b="1" dirty="0"/>
              <a:t> </a:t>
            </a:r>
            <a:r>
              <a:rPr lang="nl-NL" sz="2400" dirty="0"/>
              <a:t>Grondig onderzoeken hoe foto's het beste kunnen worden opgeslagen, met aandacht voor efficiëntie en flexibiliteit.</a:t>
            </a:r>
            <a:endParaRPr lang="nl-BE" sz="2400" dirty="0"/>
          </a:p>
          <a:p>
            <a:r>
              <a:rPr lang="nl-NL" sz="2400" b="1" dirty="0"/>
              <a:t>Evaluatie van methoden voor het linken van foto's aan entiteiten: </a:t>
            </a:r>
            <a:r>
              <a:rPr lang="nl-NL" sz="2400" dirty="0"/>
              <a:t>Analyseren van verschillende benaderingen voor het koppelen van foto's aan entiteiten in de database. Identificeren van de meest geschikte methode die voldoet aan de behoeften van de doelgroep.</a:t>
            </a:r>
            <a:endParaRPr lang="nl-BE" sz="2400" dirty="0"/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2EBCE2B-856D-5519-F78C-B4C8AEC3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6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solidFill>
                  <a:schemeClr val="tx2"/>
                </a:solidFill>
              </a:rPr>
              <a:t>Planning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/>
              <a:t>Fase 2: Planningsfase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13DC24-0747-48B8-8649-467A37872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162509" cy="3684588"/>
          </a:xfrm>
        </p:spPr>
        <p:txBody>
          <a:bodyPr>
            <a:normAutofit/>
          </a:bodyPr>
          <a:lstStyle/>
          <a:p>
            <a:r>
              <a:rPr lang="nl-NL" sz="2400" b="1" dirty="0" err="1"/>
              <a:t>Use</a:t>
            </a:r>
            <a:r>
              <a:rPr lang="nl-NL" sz="2400" b="1" dirty="0"/>
              <a:t> case en eisenanalyse: </a:t>
            </a:r>
            <a:r>
              <a:rPr lang="nl-NL" sz="2400" dirty="0"/>
              <a:t>Ontwikkeling van </a:t>
            </a:r>
            <a:r>
              <a:rPr lang="nl-NL" sz="2400" dirty="0" err="1"/>
              <a:t>use</a:t>
            </a:r>
            <a:r>
              <a:rPr lang="nl-NL" sz="2400" dirty="0"/>
              <a:t> cases en analyse van vereisten.</a:t>
            </a:r>
          </a:p>
          <a:p>
            <a:r>
              <a:rPr lang="nl-NL" sz="2400" b="1" dirty="0"/>
              <a:t>Database en </a:t>
            </a:r>
            <a:r>
              <a:rPr lang="nl-NL" sz="2400" b="1" dirty="0" err="1"/>
              <a:t>endpoints</a:t>
            </a:r>
            <a:r>
              <a:rPr lang="nl-NL" sz="2400" b="1" dirty="0"/>
              <a:t>: </a:t>
            </a:r>
            <a:r>
              <a:rPr lang="nl-NL" sz="2400" dirty="0"/>
              <a:t>Onderzoek naar de gekozen database-soort en structuur van de </a:t>
            </a:r>
            <a:r>
              <a:rPr lang="nl-NL" sz="2400" dirty="0" err="1"/>
              <a:t>endpoints</a:t>
            </a:r>
            <a:r>
              <a:rPr lang="nl-NL" sz="2400" dirty="0"/>
              <a:t>.</a:t>
            </a:r>
          </a:p>
          <a:p>
            <a:r>
              <a:rPr lang="nl-NL" sz="2400" b="1" dirty="0"/>
              <a:t>Ontwerptaken: </a:t>
            </a:r>
            <a:r>
              <a:rPr lang="nl-NL" sz="2400" dirty="0"/>
              <a:t>Creatie van een ERD-diagram en schermen.</a:t>
            </a:r>
          </a:p>
          <a:p>
            <a:r>
              <a:rPr lang="nl-NL" sz="2400" b="1" dirty="0"/>
              <a:t>Kritieke planning: </a:t>
            </a:r>
            <a:r>
              <a:rPr lang="nl-NL" sz="2400" dirty="0"/>
              <a:t>Plannen van essentiële taken en het identificeren van cruciale aspecten van het project.</a:t>
            </a:r>
            <a:endParaRPr lang="nl-BE" sz="2400" dirty="0"/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1BB9DB1D-AD64-9EE2-DC73-B73C5E4E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38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solidFill>
                  <a:schemeClr val="tx2"/>
                </a:solidFill>
              </a:rPr>
              <a:t>Planning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/>
              <a:t>Fase 3: Ontwikkelingsfase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13DC24-0747-48B8-8649-467A37872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162509" cy="3684588"/>
          </a:xfrm>
        </p:spPr>
        <p:txBody>
          <a:bodyPr>
            <a:normAutofit/>
          </a:bodyPr>
          <a:lstStyle/>
          <a:p>
            <a:r>
              <a:rPr lang="nl-BE" sz="2400" dirty="0"/>
              <a:t>Het starten met het ontwikkeling van de applicatie in samenspraak met de eisenanalyse</a:t>
            </a:r>
          </a:p>
          <a:p>
            <a:r>
              <a:rPr lang="nl-BE" sz="2400" dirty="0"/>
              <a:t>Werken met versiebeheer</a:t>
            </a:r>
          </a:p>
          <a:p>
            <a:r>
              <a:rPr lang="nl-BE" sz="2400" dirty="0"/>
              <a:t>Applicatie testen</a:t>
            </a:r>
          </a:p>
          <a:p>
            <a:r>
              <a:rPr lang="nl-BE" sz="2400" dirty="0"/>
              <a:t>In latere fase applicatie in productie brengen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99A03CC9-29BF-DD65-BACF-05889300D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2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9B2C-FF2F-5F4B-0905-D0BC5E990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86581"/>
            <a:ext cx="5181600" cy="53903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1339B-8CA2-C1D6-D5DA-87203EBF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163097"/>
            <a:ext cx="5832987" cy="246789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nl-BE" sz="5500" dirty="0">
                <a:solidFill>
                  <a:schemeClr val="tx2"/>
                </a:solidFill>
              </a:rPr>
              <a:t>Risicoanalyse en projectafbakening</a:t>
            </a:r>
            <a:endParaRPr lang="nl-BE" sz="5500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ADEABE3-EFBF-B8F4-E422-676A8AD33AD4}"/>
              </a:ext>
            </a:extLst>
          </p:cNvPr>
          <p:cNvSpPr/>
          <p:nvPr/>
        </p:nvSpPr>
        <p:spPr>
          <a:xfrm>
            <a:off x="1750142" y="1721798"/>
            <a:ext cx="3628103" cy="3519948"/>
          </a:xfrm>
          <a:prstGeom prst="flowChartConnector">
            <a:avLst/>
          </a:prstGeom>
          <a:solidFill>
            <a:srgbClr val="797DD2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78449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solidFill>
                  <a:schemeClr val="tx2"/>
                </a:solidFill>
              </a:rPr>
              <a:t>Risicoanalyse en projectafbakening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/>
              <a:t>Fase 3: Risicoanalyse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DC4A40-9BE1-E5CE-5F4C-F7CA25BED4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1505963"/>
              </p:ext>
            </p:extLst>
          </p:nvPr>
        </p:nvGraphicFramePr>
        <p:xfrm>
          <a:off x="931228" y="2918032"/>
          <a:ext cx="9940988" cy="1042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494">
                  <a:extLst>
                    <a:ext uri="{9D8B030D-6E8A-4147-A177-3AD203B41FA5}">
                      <a16:colId xmlns:a16="http://schemas.microsoft.com/office/drawing/2014/main" val="4118298051"/>
                    </a:ext>
                  </a:extLst>
                </a:gridCol>
                <a:gridCol w="4970494">
                  <a:extLst>
                    <a:ext uri="{9D8B030D-6E8A-4147-A177-3AD203B41FA5}">
                      <a16:colId xmlns:a16="http://schemas.microsoft.com/office/drawing/2014/main" val="999631305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Risico</a:t>
                      </a:r>
                    </a:p>
                  </a:txBody>
                  <a:tcPr>
                    <a:solidFill>
                      <a:srgbClr val="797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Maatregel</a:t>
                      </a:r>
                    </a:p>
                  </a:txBody>
                  <a:tcPr>
                    <a:solidFill>
                      <a:srgbClr val="797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02517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Klant wil of kan geen </a:t>
                      </a:r>
                      <a:r>
                        <a:rPr lang="nl-BE" dirty="0" err="1"/>
                        <a:t>MongoDB</a:t>
                      </a:r>
                      <a:r>
                        <a:rPr lang="nl-BE" dirty="0"/>
                        <a:t> gebruiken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De methode van opslag met de hoogste score na </a:t>
                      </a:r>
                      <a:r>
                        <a:rPr lang="nl-BE" dirty="0" err="1"/>
                        <a:t>MongoDB</a:t>
                      </a:r>
                      <a:r>
                        <a:rPr lang="nl-BE" dirty="0"/>
                        <a:t> gebruiken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782017"/>
                  </a:ext>
                </a:extLst>
              </a:tr>
            </a:tbl>
          </a:graphicData>
        </a:graphic>
      </p:graphicFrame>
      <p:pic>
        <p:nvPicPr>
          <p:cNvPr id="8" name="Picture 7" descr="A logo for a company&#10;&#10;Description automatically generated">
            <a:extLst>
              <a:ext uri="{FF2B5EF4-FFF2-40B4-BE49-F238E27FC236}">
                <a16:creationId xmlns:a16="http://schemas.microsoft.com/office/drawing/2014/main" id="{6C058463-3FC2-8292-378A-5015225B7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8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Zandloper en een kalender">
            <a:extLst>
              <a:ext uri="{FF2B5EF4-FFF2-40B4-BE49-F238E27FC236}">
                <a16:creationId xmlns:a16="http://schemas.microsoft.com/office/drawing/2014/main" id="{6FB8CE6C-D631-8ADD-EBF3-DA7A7D44E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2" r="2" b="2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563BD-C5EE-21BD-6636-1D50C400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nl-BE" sz="4000"/>
              <a:t>Inhoud</a:t>
            </a:r>
          </a:p>
        </p:txBody>
      </p:sp>
      <p:sp>
        <p:nvSpPr>
          <p:cNvPr id="69" name="Content Placeholder 12">
            <a:extLst>
              <a:ext uri="{FF2B5EF4-FFF2-40B4-BE49-F238E27FC236}">
                <a16:creationId xmlns:a16="http://schemas.microsoft.com/office/drawing/2014/main" id="{78E61981-5324-8859-8CAB-97A65A4A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nl-BE" sz="2000"/>
              <a:t>Aanleiding en Achtergrond</a:t>
            </a:r>
          </a:p>
          <a:p>
            <a:r>
              <a:rPr lang="nl-BE" sz="2000"/>
              <a:t>Verwacht resultaat</a:t>
            </a:r>
          </a:p>
          <a:p>
            <a:r>
              <a:rPr lang="nl-BE" sz="2000"/>
              <a:t>Business case en Doelgroep</a:t>
            </a:r>
          </a:p>
          <a:p>
            <a:r>
              <a:rPr lang="nl-BE" sz="2000"/>
              <a:t>Planning</a:t>
            </a:r>
          </a:p>
          <a:p>
            <a:r>
              <a:rPr lang="nl-BE" sz="2000"/>
              <a:t>Risicoanalyse en Projectafbakening</a:t>
            </a:r>
          </a:p>
          <a:p>
            <a:r>
              <a:rPr lang="nl-BE" sz="2000"/>
              <a:t>Informatieverzameling en Rapportering</a:t>
            </a:r>
          </a:p>
          <a:p>
            <a:r>
              <a:rPr lang="nl-BE" sz="2000"/>
              <a:t>Projectteam</a:t>
            </a:r>
          </a:p>
        </p:txBody>
      </p:sp>
    </p:spTree>
    <p:extLst>
      <p:ext uri="{BB962C8B-B14F-4D97-AF65-F5344CB8AC3E}">
        <p14:creationId xmlns:p14="http://schemas.microsoft.com/office/powerpoint/2010/main" val="324127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solidFill>
                  <a:schemeClr val="tx2"/>
                </a:solidFill>
              </a:rPr>
              <a:t>Risicoanalyse en projectafbakening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/>
              <a:t>Fase 3: Projectafbakening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13DC24-0747-48B8-8649-467A37872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162509" cy="3684588"/>
          </a:xfrm>
        </p:spPr>
        <p:txBody>
          <a:bodyPr>
            <a:normAutofit/>
          </a:bodyPr>
          <a:lstStyle/>
          <a:p>
            <a:r>
              <a:rPr lang="nl-BE" sz="2400" b="1" dirty="0"/>
              <a:t>Onderzoeksfase</a:t>
            </a:r>
            <a:br>
              <a:rPr lang="nl-BE" sz="2400" b="1" dirty="0"/>
            </a:br>
            <a:r>
              <a:rPr lang="nl-BE" sz="2400" dirty="0"/>
              <a:t>onderzoeken en informatieverzameling</a:t>
            </a:r>
          </a:p>
          <a:p>
            <a:r>
              <a:rPr lang="nl-BE" sz="2400" b="1" dirty="0"/>
              <a:t>Planningsfase</a:t>
            </a:r>
            <a:br>
              <a:rPr lang="nl-BE" sz="2400" b="1" dirty="0"/>
            </a:br>
            <a:r>
              <a:rPr lang="nl-BE" sz="2400" dirty="0"/>
              <a:t>Plannen wat er allemaal moet gebeuren tijdens de ontwikkelingsfase</a:t>
            </a:r>
          </a:p>
          <a:p>
            <a:r>
              <a:rPr lang="nl-BE" sz="2400" b="1" dirty="0"/>
              <a:t>Ontwikkelingsfase</a:t>
            </a:r>
            <a:br>
              <a:rPr lang="nl-BE" sz="2400" b="1" dirty="0"/>
            </a:br>
            <a:r>
              <a:rPr lang="nl-BE" sz="2400" dirty="0"/>
              <a:t>In dit onderdeel vindt de implementatie plaats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69453FBD-6E47-A3B2-7DF8-FB889D1A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04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9B2C-FF2F-5F4B-0905-D0BC5E990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86581"/>
            <a:ext cx="5181600" cy="53903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1339B-8CA2-C1D6-D5DA-87203EBF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163097"/>
            <a:ext cx="5832987" cy="246789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nl-BE" sz="4000" dirty="0">
                <a:solidFill>
                  <a:schemeClr val="tx2"/>
                </a:solidFill>
              </a:rPr>
              <a:t>Informatieverzameling en Rapportering</a:t>
            </a:r>
            <a:endParaRPr lang="nl-BE" sz="4000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ADEABE3-EFBF-B8F4-E422-676A8AD33AD4}"/>
              </a:ext>
            </a:extLst>
          </p:cNvPr>
          <p:cNvSpPr/>
          <p:nvPr/>
        </p:nvSpPr>
        <p:spPr>
          <a:xfrm>
            <a:off x="1750142" y="1721798"/>
            <a:ext cx="3628103" cy="3519948"/>
          </a:xfrm>
          <a:prstGeom prst="flowChartConnector">
            <a:avLst/>
          </a:prstGeom>
          <a:solidFill>
            <a:srgbClr val="797DD2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5447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solidFill>
                  <a:schemeClr val="tx2"/>
                </a:solidFill>
              </a:rPr>
              <a:t>Informatieverzameling en Rapportering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/>
              <a:t>Informatieverzameling van de opdrachtgever</a:t>
            </a:r>
          </a:p>
        </p:txBody>
      </p:sp>
      <p:pic>
        <p:nvPicPr>
          <p:cNvPr id="8" name="Picture 7" descr="A logo for a company&#10;&#10;Description automatically generated">
            <a:extLst>
              <a:ext uri="{FF2B5EF4-FFF2-40B4-BE49-F238E27FC236}">
                <a16:creationId xmlns:a16="http://schemas.microsoft.com/office/drawing/2014/main" id="{21BCE1A1-208F-DDCC-CE29-EA371AA74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39DA53-9128-CBE2-2B81-B41A4EDB2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9858692" cy="3684588"/>
          </a:xfrm>
        </p:spPr>
        <p:txBody>
          <a:bodyPr/>
          <a:lstStyle/>
          <a:p>
            <a:r>
              <a:rPr lang="nl-NL" dirty="0"/>
              <a:t>Bespreken van de behoeften en verwachtingen van de opdrachtgever.</a:t>
            </a:r>
          </a:p>
          <a:p>
            <a:r>
              <a:rPr lang="nl-NL" dirty="0"/>
              <a:t>Aangeven hoe informatie wordt verzameld, met focus op internetonderzoek en het raadplegen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5687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solidFill>
                  <a:schemeClr val="tx2"/>
                </a:solidFill>
              </a:rPr>
              <a:t>Informatieverzameling en Rapportering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/>
              <a:t>Rapportage</a:t>
            </a:r>
          </a:p>
        </p:txBody>
      </p:sp>
      <p:pic>
        <p:nvPicPr>
          <p:cNvPr id="8" name="Picture 7" descr="A logo for a company&#10;&#10;Description automatically generated">
            <a:extLst>
              <a:ext uri="{FF2B5EF4-FFF2-40B4-BE49-F238E27FC236}">
                <a16:creationId xmlns:a16="http://schemas.microsoft.com/office/drawing/2014/main" id="{21BCE1A1-208F-DDCC-CE29-EA371AA74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39DA53-9128-CBE2-2B81-B41A4EDB2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9858692" cy="3684588"/>
          </a:xfrm>
        </p:spPr>
        <p:txBody>
          <a:bodyPr/>
          <a:lstStyle/>
          <a:p>
            <a:r>
              <a:rPr lang="nl-NL" dirty="0"/>
              <a:t>Tussentijdse rapportage over de voortgang en resultaten aan de opdrachtgever.</a:t>
            </a:r>
          </a:p>
          <a:p>
            <a:r>
              <a:rPr lang="nl-NL" dirty="0"/>
              <a:t>Aangeven van de frequentie en het formaat van de rapportage, zoals wekelijkse updates of maandelijkse meetings.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62573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solidFill>
                  <a:schemeClr val="tx2"/>
                </a:solidFill>
              </a:rPr>
              <a:t>Informatieverzameling en Rapportering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/>
              <a:t>Oplevering</a:t>
            </a:r>
          </a:p>
        </p:txBody>
      </p:sp>
      <p:pic>
        <p:nvPicPr>
          <p:cNvPr id="8" name="Picture 7" descr="A logo for a company&#10;&#10;Description automatically generated">
            <a:extLst>
              <a:ext uri="{FF2B5EF4-FFF2-40B4-BE49-F238E27FC236}">
                <a16:creationId xmlns:a16="http://schemas.microsoft.com/office/drawing/2014/main" id="{21BCE1A1-208F-DDCC-CE29-EA371AA74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39DA53-9128-CBE2-2B81-B41A4EDB2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9858692" cy="3684588"/>
          </a:xfrm>
        </p:spPr>
        <p:txBody>
          <a:bodyPr/>
          <a:lstStyle/>
          <a:p>
            <a:r>
              <a:rPr lang="nl-NL" dirty="0"/>
              <a:t>Definiëren van wanneer en hoe de resultaten aan de opdrachtgever worden geleverd.</a:t>
            </a:r>
          </a:p>
          <a:p>
            <a:r>
              <a:rPr lang="nl-NL" dirty="0"/>
              <a:t>Beschrijven van de vorm van opleveringen, zoals documenten, presentaties, of prototypes.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0723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solidFill>
                  <a:schemeClr val="tx2"/>
                </a:solidFill>
              </a:rPr>
              <a:t>Informatieverzameling en Rapportering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/>
              <a:t>Feedback en aanpassingen</a:t>
            </a:r>
          </a:p>
        </p:txBody>
      </p:sp>
      <p:pic>
        <p:nvPicPr>
          <p:cNvPr id="8" name="Picture 7" descr="A logo for a company&#10;&#10;Description automatically generated">
            <a:extLst>
              <a:ext uri="{FF2B5EF4-FFF2-40B4-BE49-F238E27FC236}">
                <a16:creationId xmlns:a16="http://schemas.microsoft.com/office/drawing/2014/main" id="{21BCE1A1-208F-DDCC-CE29-EA371AA74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39DA53-9128-CBE2-2B81-B41A4EDB2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9858692" cy="3684588"/>
          </a:xfrm>
        </p:spPr>
        <p:txBody>
          <a:bodyPr/>
          <a:lstStyle/>
          <a:p>
            <a:r>
              <a:rPr lang="nl-NL" dirty="0"/>
              <a:t>Ontvangst van feedback van de opdrachtgever en de stagebegeleider.</a:t>
            </a:r>
          </a:p>
          <a:p>
            <a:r>
              <a:rPr lang="nl-NL" dirty="0"/>
              <a:t>Reflectie op ontvangen feedback en plannen voor eventuele aanpassingen.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5457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9B2C-FF2F-5F4B-0905-D0BC5E990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86581"/>
            <a:ext cx="5181600" cy="53903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1339B-8CA2-C1D6-D5DA-87203EBF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163097"/>
            <a:ext cx="5832987" cy="246789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nl-BE" sz="6000" dirty="0">
                <a:solidFill>
                  <a:schemeClr val="tx2"/>
                </a:solidFill>
              </a:rPr>
              <a:t>Projectteam</a:t>
            </a:r>
            <a:endParaRPr lang="nl-BE" sz="5500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ADEABE3-EFBF-B8F4-E422-676A8AD33AD4}"/>
              </a:ext>
            </a:extLst>
          </p:cNvPr>
          <p:cNvSpPr/>
          <p:nvPr/>
        </p:nvSpPr>
        <p:spPr>
          <a:xfrm>
            <a:off x="1750142" y="1721798"/>
            <a:ext cx="3628103" cy="3519948"/>
          </a:xfrm>
          <a:prstGeom prst="flowChartConnector">
            <a:avLst/>
          </a:prstGeom>
          <a:solidFill>
            <a:srgbClr val="797DD2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20885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4400" dirty="0">
                <a:solidFill>
                  <a:schemeClr val="tx2"/>
                </a:solidFill>
              </a:rPr>
              <a:t>Projectteam</a:t>
            </a:r>
            <a:endParaRPr lang="nl-BE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 err="1"/>
              <a:t>Teamskills</a:t>
            </a:r>
            <a:endParaRPr lang="nl-BE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08C75BE-4825-74F4-BD6F-2B80BD2065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1579919"/>
              </p:ext>
            </p:extLst>
          </p:nvPr>
        </p:nvGraphicFramePr>
        <p:xfrm>
          <a:off x="839788" y="2505075"/>
          <a:ext cx="653942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710">
                  <a:extLst>
                    <a:ext uri="{9D8B030D-6E8A-4147-A177-3AD203B41FA5}">
                      <a16:colId xmlns:a16="http://schemas.microsoft.com/office/drawing/2014/main" val="2435013856"/>
                    </a:ext>
                  </a:extLst>
                </a:gridCol>
                <a:gridCol w="3269710">
                  <a:extLst>
                    <a:ext uri="{9D8B030D-6E8A-4147-A177-3AD203B41FA5}">
                      <a16:colId xmlns:a16="http://schemas.microsoft.com/office/drawing/2014/main" val="4018670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Hard skills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7D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Soft skills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97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7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/>
                        <a:t>Ervaren .NET-ontwikkelaars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/>
                        <a:t>Ervaring met Vue + </a:t>
                      </a:r>
                      <a:r>
                        <a:rPr lang="nl-BE" dirty="0" err="1"/>
                        <a:t>Nuxt</a:t>
                      </a:r>
                      <a:r>
                        <a:rPr lang="nl-BE" dirty="0"/>
                        <a:t> en Typescript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/>
                        <a:t>Veelzijdigheid in SSMS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/>
                        <a:t>Communicatief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/>
                        <a:t>Probleemoplossend vermogen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/>
                        <a:t>Teamwork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/>
                        <a:t>Creativiteit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/>
                        <a:t>Zelflerend vermogen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5552689"/>
                  </a:ext>
                </a:extLst>
              </a:tr>
            </a:tbl>
          </a:graphicData>
        </a:graphic>
      </p:graphicFrame>
      <p:pic>
        <p:nvPicPr>
          <p:cNvPr id="11" name="Picture 10" descr="A logo for a company&#10;&#10;Description automatically generated">
            <a:extLst>
              <a:ext uri="{FF2B5EF4-FFF2-40B4-BE49-F238E27FC236}">
                <a16:creationId xmlns:a16="http://schemas.microsoft.com/office/drawing/2014/main" id="{F1989606-EF84-546C-5103-F504C4880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1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4400" dirty="0">
                <a:solidFill>
                  <a:schemeClr val="tx2"/>
                </a:solidFill>
              </a:rPr>
              <a:t>Projectteam</a:t>
            </a:r>
            <a:endParaRPr lang="nl-BE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/>
              <a:t>Teamleden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50174B6-DC5A-8A12-2D30-50D0954D541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4"/>
          <a:ext cx="10512424" cy="152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106">
                  <a:extLst>
                    <a:ext uri="{9D8B030D-6E8A-4147-A177-3AD203B41FA5}">
                      <a16:colId xmlns:a16="http://schemas.microsoft.com/office/drawing/2014/main" val="439758329"/>
                    </a:ext>
                  </a:extLst>
                </a:gridCol>
                <a:gridCol w="2628106">
                  <a:extLst>
                    <a:ext uri="{9D8B030D-6E8A-4147-A177-3AD203B41FA5}">
                      <a16:colId xmlns:a16="http://schemas.microsoft.com/office/drawing/2014/main" val="3366540532"/>
                    </a:ext>
                  </a:extLst>
                </a:gridCol>
                <a:gridCol w="2628106">
                  <a:extLst>
                    <a:ext uri="{9D8B030D-6E8A-4147-A177-3AD203B41FA5}">
                      <a16:colId xmlns:a16="http://schemas.microsoft.com/office/drawing/2014/main" val="2468685550"/>
                    </a:ext>
                  </a:extLst>
                </a:gridCol>
                <a:gridCol w="2628106">
                  <a:extLst>
                    <a:ext uri="{9D8B030D-6E8A-4147-A177-3AD203B41FA5}">
                      <a16:colId xmlns:a16="http://schemas.microsoft.com/office/drawing/2014/main" val="3655486999"/>
                    </a:ext>
                  </a:extLst>
                </a:gridCol>
              </a:tblGrid>
              <a:tr h="763715">
                <a:tc>
                  <a:txBody>
                    <a:bodyPr/>
                    <a:lstStyle/>
                    <a:p>
                      <a:r>
                        <a:rPr lang="nl-BE" dirty="0"/>
                        <a:t>Tussenpersoon School en Bedrijf</a:t>
                      </a:r>
                    </a:p>
                  </a:txBody>
                  <a:tcPr>
                    <a:solidFill>
                      <a:srgbClr val="797D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Technische begeleider</a:t>
                      </a:r>
                    </a:p>
                  </a:txBody>
                  <a:tcPr>
                    <a:solidFill>
                      <a:srgbClr val="797D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Technische begeleider</a:t>
                      </a:r>
                    </a:p>
                  </a:txBody>
                  <a:tcPr>
                    <a:solidFill>
                      <a:srgbClr val="797D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Stagiair</a:t>
                      </a:r>
                    </a:p>
                  </a:txBody>
                  <a:tcPr>
                    <a:solidFill>
                      <a:srgbClr val="797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005836"/>
                  </a:ext>
                </a:extLst>
              </a:tr>
              <a:tr h="763715">
                <a:tc>
                  <a:txBody>
                    <a:bodyPr/>
                    <a:lstStyle/>
                    <a:p>
                      <a:r>
                        <a:rPr lang="nl-BE" dirty="0"/>
                        <a:t>Arne De </a:t>
                      </a:r>
                      <a:r>
                        <a:rPr lang="nl-BE" dirty="0" err="1"/>
                        <a:t>Cnodder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Glen Cools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Lennert </a:t>
                      </a:r>
                      <a:r>
                        <a:rPr lang="nl-BE" dirty="0" err="1"/>
                        <a:t>Grootjans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Murrel Venlo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60275"/>
                  </a:ext>
                </a:extLst>
              </a:tr>
            </a:tbl>
          </a:graphicData>
        </a:graphic>
      </p:graphicFrame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442BE842-0D21-CECB-CE9C-F4BB961C7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06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E248E0-55F8-4E45-A07F-B49E0EEA9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92014">
            <a:off x="3109564" y="70484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D4709F7D-9403-EAD9-5E4F-1658530BB8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5" r="-1" b="10149"/>
          <a:stretch/>
        </p:blipFill>
        <p:spPr>
          <a:xfrm>
            <a:off x="4252394" y="2577601"/>
            <a:ext cx="7462838" cy="4280399"/>
          </a:xfrm>
          <a:custGeom>
            <a:avLst/>
            <a:gdLst/>
            <a:ahLst/>
            <a:cxnLst/>
            <a:rect l="l" t="t" r="r" b="b"/>
            <a:pathLst>
              <a:path w="7462838" h="4280399">
                <a:moveTo>
                  <a:pt x="3731419" y="0"/>
                </a:moveTo>
                <a:cubicBezTo>
                  <a:pt x="5792225" y="0"/>
                  <a:pt x="7462838" y="1670613"/>
                  <a:pt x="7462838" y="3731419"/>
                </a:cubicBezTo>
                <a:cubicBezTo>
                  <a:pt x="7462838" y="3828019"/>
                  <a:pt x="7459167" y="3923762"/>
                  <a:pt x="7451957" y="4018516"/>
                </a:cubicBezTo>
                <a:lnTo>
                  <a:pt x="7422046" y="4280399"/>
                </a:lnTo>
                <a:lnTo>
                  <a:pt x="40793" y="4280399"/>
                </a:lnTo>
                <a:lnTo>
                  <a:pt x="10881" y="4018516"/>
                </a:lnTo>
                <a:cubicBezTo>
                  <a:pt x="3671" y="3923762"/>
                  <a:pt x="0" y="3828019"/>
                  <a:pt x="0" y="3731419"/>
                </a:cubicBezTo>
                <a:cubicBezTo>
                  <a:pt x="0" y="1670613"/>
                  <a:pt x="1670614" y="0"/>
                  <a:pt x="373141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AAA83-D570-4092-9D97-F217CBFB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754840"/>
            <a:ext cx="4001034" cy="27577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Dank 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D275-DBC9-A722-6DC8-D31DDCDB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42" y="3633690"/>
            <a:ext cx="4001034" cy="20993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Zijn er vragen?</a:t>
            </a:r>
          </a:p>
        </p:txBody>
      </p:sp>
      <p:pic>
        <p:nvPicPr>
          <p:cNvPr id="5" name="Picture 4" descr="A blue and purple letter in a circle&#10;&#10;Description automatically generated">
            <a:extLst>
              <a:ext uri="{FF2B5EF4-FFF2-40B4-BE49-F238E27FC236}">
                <a16:creationId xmlns:a16="http://schemas.microsoft.com/office/drawing/2014/main" id="{27064052-BEA8-CEBD-614F-9AF887EE9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"/>
          <a:stretch/>
        </p:blipFill>
        <p:spPr>
          <a:xfrm>
            <a:off x="8610600" y="10"/>
            <a:ext cx="3581400" cy="3769196"/>
          </a:xfrm>
          <a:custGeom>
            <a:avLst/>
            <a:gdLst/>
            <a:ahLst/>
            <a:cxnLst/>
            <a:rect l="l" t="t" r="r" b="b"/>
            <a:pathLst>
              <a:path w="3581400" h="3769206">
                <a:moveTo>
                  <a:pt x="366014" y="0"/>
                </a:moveTo>
                <a:lnTo>
                  <a:pt x="3581400" y="0"/>
                </a:lnTo>
                <a:lnTo>
                  <a:pt x="3581400" y="3507525"/>
                </a:lnTo>
                <a:lnTo>
                  <a:pt x="3442408" y="3574481"/>
                </a:lnTo>
                <a:cubicBezTo>
                  <a:pt x="3145957" y="3699869"/>
                  <a:pt x="2820025" y="3769206"/>
                  <a:pt x="2477898" y="3769206"/>
                </a:cubicBezTo>
                <a:cubicBezTo>
                  <a:pt x="1109392" y="3769206"/>
                  <a:pt x="0" y="2659814"/>
                  <a:pt x="0" y="1291308"/>
                </a:cubicBezTo>
                <a:cubicBezTo>
                  <a:pt x="0" y="863650"/>
                  <a:pt x="108339" y="461296"/>
                  <a:pt x="299069" y="1101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055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9B2C-FF2F-5F4B-0905-D0BC5E990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86581"/>
            <a:ext cx="5181600" cy="5390382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1339B-8CA2-C1D6-D5DA-87203EBF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79406"/>
            <a:ext cx="5181600" cy="25367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l-BE" sz="6000" dirty="0">
                <a:solidFill>
                  <a:schemeClr val="tx2"/>
                </a:solidFill>
              </a:rPr>
              <a:t>Aanleiding en achtergrond</a:t>
            </a:r>
            <a:endParaRPr lang="nl-BE" sz="6000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ADEABE3-EFBF-B8F4-E422-676A8AD33AD4}"/>
              </a:ext>
            </a:extLst>
          </p:cNvPr>
          <p:cNvSpPr/>
          <p:nvPr/>
        </p:nvSpPr>
        <p:spPr>
          <a:xfrm>
            <a:off x="1750142" y="1721798"/>
            <a:ext cx="3628103" cy="3519948"/>
          </a:xfrm>
          <a:prstGeom prst="flowChartConnector">
            <a:avLst/>
          </a:prstGeom>
          <a:solidFill>
            <a:srgbClr val="797DD2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3156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solidFill>
                  <a:schemeClr val="tx2"/>
                </a:solidFill>
              </a:rPr>
              <a:t>Aanleiding en achtergrond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/>
              <a:t>Organisatie</a:t>
            </a:r>
          </a:p>
        </p:txBody>
      </p:sp>
      <p:graphicFrame>
        <p:nvGraphicFramePr>
          <p:cNvPr id="32" name="Content Placeholder 3">
            <a:extLst>
              <a:ext uri="{FF2B5EF4-FFF2-40B4-BE49-F238E27FC236}">
                <a16:creationId xmlns:a16="http://schemas.microsoft.com/office/drawing/2014/main" id="{222A4262-BC2F-E6E3-C747-F5FC828716E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7549015"/>
              </p:ext>
            </p:extLst>
          </p:nvPr>
        </p:nvGraphicFramePr>
        <p:xfrm>
          <a:off x="839788" y="2505075"/>
          <a:ext cx="10512424" cy="3413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A logo for a company&#10;&#10;Description automatically generated">
            <a:extLst>
              <a:ext uri="{FF2B5EF4-FFF2-40B4-BE49-F238E27FC236}">
                <a16:creationId xmlns:a16="http://schemas.microsoft.com/office/drawing/2014/main" id="{72399B4B-C4B0-D1F6-58DB-02941EA40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63" y="483009"/>
            <a:ext cx="2846491" cy="1382509"/>
          </a:xfrm>
          <a:prstGeom prst="rect">
            <a:avLst/>
          </a:prstGeom>
        </p:spPr>
      </p:pic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CA2BC609-C20A-FD0C-7305-3E451FA5DF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2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solidFill>
                  <a:schemeClr val="tx2"/>
                </a:solidFill>
              </a:rPr>
              <a:t>Aanleiding en achtergrond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/>
              <a:t>Huidige situatie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13DC24-0747-48B8-8649-467A37872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162509" cy="3684588"/>
          </a:xfrm>
        </p:spPr>
        <p:txBody>
          <a:bodyPr/>
          <a:lstStyle/>
          <a:p>
            <a:r>
              <a:rPr lang="nl-BE" dirty="0"/>
              <a:t>Applicatie met veel data</a:t>
            </a:r>
          </a:p>
          <a:p>
            <a:r>
              <a:rPr lang="nl-BE" dirty="0"/>
              <a:t>Veel afbeeldingen per entiteit</a:t>
            </a:r>
          </a:p>
          <a:p>
            <a:r>
              <a:rPr lang="nl-BE" dirty="0"/>
              <a:t>RDMS voor veel data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B02E7FD2-8C2A-48F2-C367-CB65AFD2F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9B2C-FF2F-5F4B-0905-D0BC5E990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86581"/>
            <a:ext cx="5181600" cy="5390382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1339B-8CA2-C1D6-D5DA-87203EBF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0187" y="2369574"/>
            <a:ext cx="5063613" cy="234007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l-BE" sz="6000" dirty="0">
                <a:solidFill>
                  <a:schemeClr val="tx2"/>
                </a:solidFill>
              </a:rPr>
              <a:t>Verwacht resultaat</a:t>
            </a:r>
            <a:endParaRPr lang="nl-BE" sz="6000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ADEABE3-EFBF-B8F4-E422-676A8AD33AD4}"/>
              </a:ext>
            </a:extLst>
          </p:cNvPr>
          <p:cNvSpPr/>
          <p:nvPr/>
        </p:nvSpPr>
        <p:spPr>
          <a:xfrm>
            <a:off x="1750142" y="1721798"/>
            <a:ext cx="3628103" cy="3519948"/>
          </a:xfrm>
          <a:prstGeom prst="flowChartConnector">
            <a:avLst/>
          </a:prstGeom>
          <a:solidFill>
            <a:srgbClr val="797DD2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483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solidFill>
                  <a:schemeClr val="tx2"/>
                </a:solidFill>
              </a:rPr>
              <a:t>Verwacht resultaat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/>
              <a:t>Algemeen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13DC24-0747-48B8-8649-467A37872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162509" cy="3246501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Efficiënte foto-opslag mogelijk maken voor diverse entiteiten, inclusief toevoegen, opslaan en bewerken.</a:t>
            </a:r>
          </a:p>
          <a:p>
            <a:r>
              <a:rPr lang="nl-NL" dirty="0"/>
              <a:t>Gebruikersauthenticatie implementeren voor veilige databaseopslag en gegevensbeveiliging.</a:t>
            </a:r>
          </a:p>
          <a:p>
            <a:r>
              <a:rPr lang="nl-NL" dirty="0"/>
              <a:t>Onderzoek doen naar en implementeren van beste praktijken voor foto-opslag en -weergave, met flexibiliteit voor verschillende databases.</a:t>
            </a:r>
          </a:p>
          <a:p>
            <a:r>
              <a:rPr lang="nl-NL" dirty="0"/>
              <a:t>Een herbruikbaar en </a:t>
            </a:r>
            <a:r>
              <a:rPr lang="nl-NL" dirty="0" err="1"/>
              <a:t>uitbreidbaar</a:t>
            </a:r>
            <a:r>
              <a:rPr lang="nl-NL" dirty="0"/>
              <a:t> ontwerp bieden voor integratie in andere projecten.</a:t>
            </a:r>
          </a:p>
          <a:p>
            <a:r>
              <a:rPr lang="nl-NL" dirty="0"/>
              <a:t>Transformeren naar een plug-in voor eenvoudige integratie in diverse omgevingen, met focus op flexibiliteit en gebruiksgemak.</a:t>
            </a:r>
            <a:endParaRPr lang="nl-BE" dirty="0"/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D879226-C974-AAA9-D046-5C8F7DF0D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2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solidFill>
                  <a:schemeClr val="tx2"/>
                </a:solidFill>
              </a:rPr>
              <a:t>Verwacht resultaat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/>
              <a:t>Applicatieontwikkeling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13DC24-0747-48B8-8649-467A37872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162509" cy="3684588"/>
          </a:xfrm>
        </p:spPr>
        <p:txBody>
          <a:bodyPr>
            <a:normAutofit/>
          </a:bodyPr>
          <a:lstStyle/>
          <a:p>
            <a:r>
              <a:rPr lang="nl-NL" dirty="0"/>
              <a:t>Een webapplicatie</a:t>
            </a:r>
          </a:p>
          <a:p>
            <a:r>
              <a:rPr lang="nl-NL" dirty="0"/>
              <a:t>Een flexibele backend</a:t>
            </a:r>
          </a:p>
          <a:p>
            <a:r>
              <a:rPr lang="nl-NL" dirty="0"/>
              <a:t>Een front-end in Vue.js of </a:t>
            </a:r>
            <a:r>
              <a:rPr lang="nl-NL" dirty="0" err="1"/>
              <a:t>Nuxt</a:t>
            </a:r>
            <a:r>
              <a:rPr lang="nl-NL" dirty="0"/>
              <a:t> met Typescript</a:t>
            </a:r>
            <a:endParaRPr lang="nl-BE" dirty="0"/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11E15131-9E09-3AE8-106B-F6EEFCF5E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6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D04-0C12-9E87-11E6-AC8ED12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solidFill>
                  <a:schemeClr val="tx2"/>
                </a:solidFill>
              </a:rPr>
              <a:t>Verwacht resultaat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3203-C862-189E-538E-57199E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994"/>
            <a:ext cx="10512424" cy="747251"/>
          </a:xfrm>
        </p:spPr>
        <p:txBody>
          <a:bodyPr/>
          <a:lstStyle/>
          <a:p>
            <a:r>
              <a:rPr lang="nl-BE" dirty="0"/>
              <a:t>Opslag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13DC24-0747-48B8-8649-467A37872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162509" cy="3684588"/>
          </a:xfrm>
        </p:spPr>
        <p:txBody>
          <a:bodyPr>
            <a:normAutofit/>
          </a:bodyPr>
          <a:lstStyle/>
          <a:p>
            <a:r>
              <a:rPr lang="nl-NL" dirty="0"/>
              <a:t>Onderzoeken welke type opslag toepasbaar is</a:t>
            </a:r>
          </a:p>
          <a:p>
            <a:r>
              <a:rPr lang="nl-NL" dirty="0"/>
              <a:t>Het type database kiezen</a:t>
            </a:r>
            <a:endParaRPr lang="nl-BE" dirty="0"/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69233787-BAD5-AB4C-C912-A82029AF5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686425"/>
            <a:ext cx="2381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4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731</Words>
  <Application>Microsoft Office PowerPoint</Application>
  <PresentationFormat>Widescreen</PresentationFormat>
  <Paragraphs>135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Wingdings</vt:lpstr>
      <vt:lpstr>Office Theme</vt:lpstr>
      <vt:lpstr>Plan van aanpak Stageopdracht</vt:lpstr>
      <vt:lpstr>Inhoud</vt:lpstr>
      <vt:lpstr>PowerPoint Presentation</vt:lpstr>
      <vt:lpstr>Aanleiding en achtergrond</vt:lpstr>
      <vt:lpstr>Aanleiding en achtergrond</vt:lpstr>
      <vt:lpstr>PowerPoint Presentation</vt:lpstr>
      <vt:lpstr>Verwacht resultaat</vt:lpstr>
      <vt:lpstr>Verwacht resultaat</vt:lpstr>
      <vt:lpstr>Verwacht resultaat</vt:lpstr>
      <vt:lpstr>PowerPoint Presentation</vt:lpstr>
      <vt:lpstr>Business case en doelgroep</vt:lpstr>
      <vt:lpstr>Business case en doelgroep</vt:lpstr>
      <vt:lpstr>PowerPoint Presentation</vt:lpstr>
      <vt:lpstr>Planning</vt:lpstr>
      <vt:lpstr>Planning</vt:lpstr>
      <vt:lpstr>Planning</vt:lpstr>
      <vt:lpstr>Planning</vt:lpstr>
      <vt:lpstr>PowerPoint Presentation</vt:lpstr>
      <vt:lpstr>Risicoanalyse en projectafbakening</vt:lpstr>
      <vt:lpstr>Risicoanalyse en projectafbakening</vt:lpstr>
      <vt:lpstr>PowerPoint Presentation</vt:lpstr>
      <vt:lpstr>Informatieverzameling en Rapportering</vt:lpstr>
      <vt:lpstr>Informatieverzameling en Rapportering</vt:lpstr>
      <vt:lpstr>Informatieverzameling en Rapportering</vt:lpstr>
      <vt:lpstr>Informatieverzameling en Rapportering</vt:lpstr>
      <vt:lpstr>PowerPoint Presentation</vt:lpstr>
      <vt:lpstr>Projectteam</vt:lpstr>
      <vt:lpstr>Projectteam</vt:lpstr>
      <vt:lpstr>Dank 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van aanpak Stageopdracht</dc:title>
  <dc:creator>Murrel Venlo</dc:creator>
  <cp:lastModifiedBy>Murrel Venlo</cp:lastModifiedBy>
  <cp:revision>6</cp:revision>
  <dcterms:created xsi:type="dcterms:W3CDTF">2024-03-18T11:40:06Z</dcterms:created>
  <dcterms:modified xsi:type="dcterms:W3CDTF">2024-04-26T12:19:12Z</dcterms:modified>
</cp:coreProperties>
</file>