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3"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hyperlink" Target="https://purplesec.us/learn/black-box-penetration-testing/" TargetMode="External"/><Relationship Id="rId6" Type="http://schemas.openxmlformats.org/officeDocument/2006/relationships/image" Target="../media/image6.png"/><Relationship Id="rId5" Type="http://schemas.openxmlformats.org/officeDocument/2006/relationships/hyperlink" Target="https://www.bbb.org/us/dc/washington/profile/cyber-security/purplesec-0241-236069676" TargetMode="External"/><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hyperlink" Target="https://purplesec.us/resources/sample-penetration-test-report/" TargetMode="Externa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purplesec.us/learn/white-box-penetration-testing/" TargetMode="External"/><Relationship Id="rId2" Type="http://schemas.openxmlformats.org/officeDocument/2006/relationships/hyperlink" Target="https://purplesec.us/external-vs-internal-network-penetration-tests/" TargetMode="External"/><Relationship Id="rId1" Type="http://schemas.openxmlformats.org/officeDocument/2006/relationships/hyperlink" Target="https://purplesec.us/types-penetration-testing/#Gra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purplesec.us/prevent-buffer-overflow-attack/"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purplesec.us/common-malware-types/" TargetMode="External"/><Relationship Id="rId1" Type="http://schemas.openxmlformats.org/officeDocument/2006/relationships/hyperlink" Target="https://purplesec.us/phishing-whaling-differences/"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purplesec.us/resources/cyber-security-policy-templat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www.imperva.com/learn/application-security/apt-advanced-persistent-threat/" TargetMode="External"/><Relationship Id="rId3" Type="http://schemas.openxmlformats.org/officeDocument/2006/relationships/hyperlink" Target="https://www.imperva.com/learn/application-security/backdoor-shell-attack/" TargetMode="External"/><Relationship Id="rId2" Type="http://schemas.openxmlformats.org/officeDocument/2006/relationships/hyperlink" Target="https://www.imperva.com/learn/application-security/sql-injection-sqli/" TargetMode="External"/><Relationship Id="rId1" Type="http://schemas.openxmlformats.org/officeDocument/2006/relationships/hyperlink" Target="https://www.imperva.com/learn/application-security/cross-site-scripting-xss-attac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synopsys.com/glossary/what-is-ethical-hacking.html" TargetMode="Externa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www.synopsys.com/glossary/what-is-network-security.html" TargetMode="External"/><Relationship Id="rId2" Type="http://schemas.openxmlformats.org/officeDocument/2006/relationships/hyperlink" Target="https://www.synopsys.com/glossary/what-is-sql-injection.html" TargetMode="External"/><Relationship Id="rId1" Type="http://schemas.openxmlformats.org/officeDocument/2006/relationships/hyperlink" Target="https://www.synopsys.com/glossary/what-is-web-application-security.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devqa.io/footprinting-overvi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Network </a:t>
            </a:r>
            <a:r>
              <a:rPr lang="en-US" dirty="0" err="1"/>
              <a:t>pentesting</a:t>
            </a:r>
            <a:r>
              <a:rPr lang="en-US" dirty="0"/>
              <a:t>            network scanning techniques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47" y="218941"/>
            <a:ext cx="8989454" cy="1477328"/>
          </a:xfrm>
          <a:prstGeom prst="rect">
            <a:avLst/>
          </a:prstGeom>
        </p:spPr>
        <p:txBody>
          <a:bodyPr wrap="square">
            <a:spAutoFit/>
          </a:bodyPr>
          <a:lstStyle/>
          <a:p>
            <a:pPr fontAlgn="base"/>
            <a:r>
              <a:rPr lang="en-US" b="1" dirty="0">
                <a:solidFill>
                  <a:srgbClr val="0A0A23"/>
                </a:solidFill>
                <a:latin typeface="Lato"/>
              </a:rPr>
              <a:t>ACK Flag Probe Scanning</a:t>
            </a:r>
            <a:endParaRPr lang="en-US" b="1" dirty="0">
              <a:solidFill>
                <a:srgbClr val="0A0A23"/>
              </a:solidFill>
              <a:latin typeface="Lato"/>
            </a:endParaRPr>
          </a:p>
          <a:p>
            <a:pPr fontAlgn="base"/>
            <a:r>
              <a:rPr lang="en-US" dirty="0">
                <a:solidFill>
                  <a:srgbClr val="0A0A23"/>
                </a:solidFill>
                <a:latin typeface="Lato"/>
              </a:rPr>
              <a:t>ACK flag probe scanning works by sending TCP probe packets with ACK flag set in order to determine whether the port is open or closed. This is done by analyzing the TTL and WINDOW field of the received RST packet’s header. The port is open if the TTL value is less than 64.</a:t>
            </a:r>
            <a:endParaRPr lang="en-US" b="0" i="0" dirty="0">
              <a:solidFill>
                <a:srgbClr val="0A0A23"/>
              </a:solidFill>
              <a:effectLst/>
              <a:latin typeface="Lato"/>
            </a:endParaRPr>
          </a:p>
        </p:txBody>
      </p:sp>
      <p:sp>
        <p:nvSpPr>
          <p:cNvPr id="3" name="Rectangle 2"/>
          <p:cNvSpPr/>
          <p:nvPr/>
        </p:nvSpPr>
        <p:spPr>
          <a:xfrm>
            <a:off x="154547" y="1969119"/>
            <a:ext cx="9144000" cy="1200329"/>
          </a:xfrm>
          <a:prstGeom prst="rect">
            <a:avLst/>
          </a:prstGeom>
        </p:spPr>
        <p:txBody>
          <a:bodyPr wrap="square">
            <a:spAutoFit/>
          </a:bodyPr>
          <a:lstStyle/>
          <a:p>
            <a:pPr fontAlgn="base"/>
            <a:r>
              <a:rPr lang="en-US" dirty="0">
                <a:solidFill>
                  <a:srgbClr val="0A0A23"/>
                </a:solidFill>
                <a:latin typeface="Lato"/>
              </a:rPr>
              <a:t>Similarly, the port is also considered to be open if the WINDOW value is not 0 (zero). Otherwise, the port is considered to be closed.</a:t>
            </a:r>
            <a:endParaRPr lang="en-US" dirty="0">
              <a:solidFill>
                <a:srgbClr val="0A0A23"/>
              </a:solidFill>
              <a:latin typeface="Lato"/>
            </a:endParaRPr>
          </a:p>
          <a:p>
            <a:br>
              <a:rPr lang="en-US" dirty="0"/>
            </a:br>
            <a:endParaRPr lang="en-US" dirty="0"/>
          </a:p>
        </p:txBody>
      </p:sp>
      <p:sp>
        <p:nvSpPr>
          <p:cNvPr id="4" name="Rectangle 3"/>
          <p:cNvSpPr/>
          <p:nvPr/>
        </p:nvSpPr>
        <p:spPr>
          <a:xfrm>
            <a:off x="154547" y="2795967"/>
            <a:ext cx="11668259" cy="646331"/>
          </a:xfrm>
          <a:prstGeom prst="rect">
            <a:avLst/>
          </a:prstGeom>
        </p:spPr>
        <p:txBody>
          <a:bodyPr wrap="square">
            <a:spAutoFit/>
          </a:bodyPr>
          <a:lstStyle/>
          <a:p>
            <a:r>
              <a:rPr lang="en-US" dirty="0">
                <a:solidFill>
                  <a:srgbClr val="0A0A23"/>
                </a:solidFill>
                <a:latin typeface="Lato"/>
              </a:rPr>
              <a:t>ACK flag probe is also used to determine the filtering rules of the target network. If there is no response, then that means that a </a:t>
            </a:r>
            <a:r>
              <a:rPr lang="en-US" dirty="0" err="1">
                <a:solidFill>
                  <a:srgbClr val="0A0A23"/>
                </a:solidFill>
                <a:latin typeface="Lato"/>
              </a:rPr>
              <a:t>stateful</a:t>
            </a:r>
            <a:r>
              <a:rPr lang="en-US" dirty="0">
                <a:solidFill>
                  <a:srgbClr val="0A0A23"/>
                </a:solidFill>
                <a:latin typeface="Lato"/>
              </a:rPr>
              <a:t> firewall is present. If the response is RST, then the port is not filtered.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192001" cy="1477328"/>
          </a:xfrm>
          <a:prstGeom prst="rect">
            <a:avLst/>
          </a:prstGeom>
        </p:spPr>
        <p:txBody>
          <a:bodyPr wrap="square">
            <a:spAutoFit/>
          </a:bodyPr>
          <a:lstStyle/>
          <a:p>
            <a:pPr fontAlgn="base"/>
            <a:r>
              <a:rPr lang="en-US" b="1" dirty="0">
                <a:solidFill>
                  <a:srgbClr val="0A0A23"/>
                </a:solidFill>
                <a:latin typeface="Lato"/>
              </a:rPr>
              <a:t>Scanning UDP Network Services</a:t>
            </a:r>
            <a:endParaRPr lang="en-US" b="1" dirty="0">
              <a:solidFill>
                <a:srgbClr val="0A0A23"/>
              </a:solidFill>
              <a:latin typeface="Lato"/>
            </a:endParaRPr>
          </a:p>
          <a:p>
            <a:pPr fontAlgn="base"/>
            <a:r>
              <a:rPr lang="en-US" b="1" dirty="0">
                <a:solidFill>
                  <a:srgbClr val="0A0A23"/>
                </a:solidFill>
                <a:latin typeface="Lato"/>
              </a:rPr>
              <a:t>IDLE/IPID Header Scan</a:t>
            </a:r>
            <a:endParaRPr lang="en-US" b="1" dirty="0">
              <a:solidFill>
                <a:srgbClr val="0A0A23"/>
              </a:solidFill>
              <a:latin typeface="Lato"/>
            </a:endParaRPr>
          </a:p>
          <a:p>
            <a:pPr fontAlgn="base"/>
            <a:r>
              <a:rPr lang="en-US" dirty="0">
                <a:solidFill>
                  <a:srgbClr val="0A0A23"/>
                </a:solidFill>
                <a:latin typeface="Lato"/>
              </a:rPr>
              <a:t>IDLE/IPID header scan works by sending a spoofed source address to the target to determine which services are available. In this scan, hackers use IP address of a zombie machine for sending out the packets. Based on the IPID of the packer (fragment identification number), it is possible to determine whether the port is open or closed.</a:t>
            </a:r>
            <a:endParaRPr lang="en-US" b="0" i="0" dirty="0">
              <a:solidFill>
                <a:srgbClr val="0A0A23"/>
              </a:solidFill>
              <a:effectLst/>
              <a:latin typeface="Lato"/>
            </a:endParaRPr>
          </a:p>
        </p:txBody>
      </p:sp>
      <p:sp>
        <p:nvSpPr>
          <p:cNvPr id="3" name="Rectangle 2"/>
          <p:cNvSpPr/>
          <p:nvPr/>
        </p:nvSpPr>
        <p:spPr>
          <a:xfrm>
            <a:off x="-1" y="1477328"/>
            <a:ext cx="12192001" cy="1477328"/>
          </a:xfrm>
          <a:prstGeom prst="rect">
            <a:avLst/>
          </a:prstGeom>
        </p:spPr>
        <p:txBody>
          <a:bodyPr wrap="square">
            <a:spAutoFit/>
          </a:bodyPr>
          <a:lstStyle/>
          <a:p>
            <a:pPr fontAlgn="base"/>
            <a:r>
              <a:rPr lang="en-US" b="1" dirty="0">
                <a:solidFill>
                  <a:srgbClr val="0A0A23"/>
                </a:solidFill>
                <a:latin typeface="Lato"/>
              </a:rPr>
              <a:t>UDP Scanning</a:t>
            </a:r>
            <a:endParaRPr lang="en-US" b="1" dirty="0">
              <a:solidFill>
                <a:srgbClr val="0A0A23"/>
              </a:solidFill>
              <a:latin typeface="Lato"/>
            </a:endParaRPr>
          </a:p>
          <a:p>
            <a:pPr fontAlgn="base"/>
            <a:r>
              <a:rPr lang="en-US" dirty="0">
                <a:solidFill>
                  <a:srgbClr val="0A0A23"/>
                </a:solidFill>
                <a:latin typeface="Lato"/>
              </a:rPr>
              <a:t>UDP scanning uses UDP protocol to test whether the port is open or closed. In this scan there is no flag manipulation. Instead, ICMP is used to determine if the port is open or not. So, if a packet is sent to a port and the ICMP port unreachable packet is returned, then that means that the port is closed. If, however, there is no response, then the port is open</a:t>
            </a:r>
            <a:endParaRPr lang="en-US" b="0" i="0" dirty="0">
              <a:solidFill>
                <a:srgbClr val="0A0A23"/>
              </a:solidFill>
              <a:effectLst/>
              <a:latin typeface="Lato"/>
            </a:endParaRPr>
          </a:p>
        </p:txBody>
      </p:sp>
      <p:sp>
        <p:nvSpPr>
          <p:cNvPr id="4" name="Rectangle 3"/>
          <p:cNvSpPr/>
          <p:nvPr/>
        </p:nvSpPr>
        <p:spPr>
          <a:xfrm>
            <a:off x="-1" y="3372342"/>
            <a:ext cx="12192001" cy="1477328"/>
          </a:xfrm>
          <a:prstGeom prst="rect">
            <a:avLst/>
          </a:prstGeom>
        </p:spPr>
        <p:txBody>
          <a:bodyPr wrap="square">
            <a:spAutoFit/>
          </a:bodyPr>
          <a:lstStyle/>
          <a:p>
            <a:pPr fontAlgn="base"/>
            <a:r>
              <a:rPr lang="en-US" b="1" dirty="0">
                <a:solidFill>
                  <a:srgbClr val="0A0A23"/>
                </a:solidFill>
                <a:latin typeface="Lato"/>
              </a:rPr>
              <a:t>SSDP and List Scanning</a:t>
            </a:r>
            <a:endParaRPr lang="en-US" b="1" dirty="0">
              <a:solidFill>
                <a:srgbClr val="0A0A23"/>
              </a:solidFill>
              <a:latin typeface="Lato"/>
            </a:endParaRPr>
          </a:p>
          <a:p>
            <a:pPr fontAlgn="base"/>
            <a:r>
              <a:rPr lang="en-US" dirty="0">
                <a:solidFill>
                  <a:srgbClr val="0A0A23"/>
                </a:solidFill>
                <a:latin typeface="Lato"/>
              </a:rPr>
              <a:t>SSDP, or Simple Service Discovery Protocol, service responds to queries sent over IPv4 and IPv6 broadcast addresses. Attackers use this scan to exploit UPnP vulnerabilities and carry out buffer overflow or </a:t>
            </a:r>
            <a:r>
              <a:rPr lang="en-US" dirty="0" err="1">
                <a:solidFill>
                  <a:srgbClr val="0A0A23"/>
                </a:solidFill>
                <a:latin typeface="Lato"/>
              </a:rPr>
              <a:t>DoS</a:t>
            </a:r>
            <a:r>
              <a:rPr lang="en-US" dirty="0">
                <a:solidFill>
                  <a:srgbClr val="0A0A23"/>
                </a:solidFill>
                <a:latin typeface="Lato"/>
              </a:rPr>
              <a:t> attacks. List scanning indirectly discovers hosts. This scan works by listing out IP addresses and names without pinging the hosts and with performing a reverse DNS resolution to identify the names of the hosts.</a:t>
            </a:r>
            <a:endParaRPr lang="en-US" b="0" i="0" dirty="0">
              <a:solidFill>
                <a:srgbClr val="0A0A23"/>
              </a:solidFill>
              <a:effectLst/>
              <a:latin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00329"/>
          </a:xfrm>
          <a:prstGeom prst="rect">
            <a:avLst/>
          </a:prstGeom>
        </p:spPr>
        <p:txBody>
          <a:bodyPr wrap="square">
            <a:spAutoFit/>
          </a:bodyPr>
          <a:lstStyle/>
          <a:p>
            <a:pPr algn="just"/>
            <a:r>
              <a:rPr lang="en-US" b="1" dirty="0">
                <a:solidFill>
                  <a:srgbClr val="4A4A4A"/>
                </a:solidFill>
                <a:latin typeface="Open Sans"/>
              </a:rPr>
              <a:t>Types of Network Scanning for Ethical Hacking</a:t>
            </a:r>
            <a:endParaRPr lang="en-US" dirty="0">
              <a:solidFill>
                <a:srgbClr val="4A4A4A"/>
              </a:solidFill>
              <a:latin typeface="Open Sans"/>
            </a:endParaRPr>
          </a:p>
          <a:p>
            <a:pPr algn="just"/>
            <a:r>
              <a:rPr lang="en-US" dirty="0">
                <a:solidFill>
                  <a:srgbClr val="4A4A4A"/>
                </a:solidFill>
                <a:latin typeface="Open Sans"/>
              </a:rPr>
              <a:t>Network Scanning can be classified into two main categories:</a:t>
            </a:r>
            <a:endParaRPr lang="en-US" dirty="0">
              <a:solidFill>
                <a:srgbClr val="4A4A4A"/>
              </a:solidFill>
              <a:latin typeface="Open Sans"/>
            </a:endParaRPr>
          </a:p>
          <a:p>
            <a:pPr algn="just">
              <a:buFont typeface="+mj-lt"/>
              <a:buAutoNum type="arabicPeriod"/>
            </a:pPr>
            <a:r>
              <a:rPr lang="en-US" b="1" dirty="0">
                <a:solidFill>
                  <a:srgbClr val="4A4A4A"/>
                </a:solidFill>
                <a:latin typeface="Open Sans"/>
              </a:rPr>
              <a:t>Port Scanning</a:t>
            </a:r>
            <a:endParaRPr lang="en-US" dirty="0">
              <a:solidFill>
                <a:srgbClr val="4A4A4A"/>
              </a:solidFill>
              <a:latin typeface="Open Sans"/>
            </a:endParaRPr>
          </a:p>
          <a:p>
            <a:pPr algn="just">
              <a:buFont typeface="+mj-lt"/>
              <a:buAutoNum type="arabicPeriod"/>
            </a:pPr>
            <a:r>
              <a:rPr lang="en-US" b="1" dirty="0">
                <a:solidFill>
                  <a:srgbClr val="4A4A4A"/>
                </a:solidFill>
                <a:latin typeface="Open Sans"/>
              </a:rPr>
              <a:t>Vulnerability Scanning</a:t>
            </a:r>
            <a:endParaRPr lang="en-US" b="0" i="0" dirty="0">
              <a:solidFill>
                <a:srgbClr val="4A4A4A"/>
              </a:solidFill>
              <a:effectLst/>
              <a:latin typeface="Open Sans"/>
            </a:endParaRPr>
          </a:p>
        </p:txBody>
      </p:sp>
      <p:sp>
        <p:nvSpPr>
          <p:cNvPr id="3" name="Rectangle 2"/>
          <p:cNvSpPr/>
          <p:nvPr/>
        </p:nvSpPr>
        <p:spPr>
          <a:xfrm>
            <a:off x="-1" y="1200330"/>
            <a:ext cx="12192001" cy="3139321"/>
          </a:xfrm>
          <a:prstGeom prst="rect">
            <a:avLst/>
          </a:prstGeom>
        </p:spPr>
        <p:txBody>
          <a:bodyPr wrap="square">
            <a:spAutoFit/>
          </a:bodyPr>
          <a:lstStyle/>
          <a:p>
            <a:pPr algn="just"/>
            <a:r>
              <a:rPr lang="en-US" b="1" dirty="0">
                <a:solidFill>
                  <a:srgbClr val="4A4A4A"/>
                </a:solidFill>
                <a:latin typeface="Open Sans"/>
              </a:rPr>
              <a:t>Port Scanning</a:t>
            </a:r>
            <a:endParaRPr lang="en-US" dirty="0">
              <a:solidFill>
                <a:srgbClr val="4A4A4A"/>
              </a:solidFill>
              <a:latin typeface="Open Sans"/>
            </a:endParaRPr>
          </a:p>
          <a:p>
            <a:pPr algn="just"/>
            <a:r>
              <a:rPr lang="en-US" dirty="0">
                <a:solidFill>
                  <a:srgbClr val="4A4A4A"/>
                </a:solidFill>
                <a:latin typeface="Open Sans"/>
              </a:rPr>
              <a:t>As the name suggests, Port Scanning is a process used to find out active ports on the network. A Port Scanner sends client requests to the range of ports on the target network and then saves the details about the ports that send a response back. This is how active ports are found.</a:t>
            </a:r>
            <a:endParaRPr lang="en-US" dirty="0">
              <a:solidFill>
                <a:srgbClr val="4A4A4A"/>
              </a:solidFill>
              <a:latin typeface="Open Sans"/>
            </a:endParaRPr>
          </a:p>
          <a:p>
            <a:pPr algn="just"/>
            <a:r>
              <a:rPr lang="en-US" dirty="0">
                <a:solidFill>
                  <a:srgbClr val="4A4A4A"/>
                </a:solidFill>
                <a:latin typeface="Open Sans"/>
              </a:rPr>
              <a:t>There are different types of Port Scanning. Below is a list of some of the most used ones:</a:t>
            </a:r>
            <a:endParaRPr lang="en-US" dirty="0">
              <a:solidFill>
                <a:srgbClr val="4A4A4A"/>
              </a:solidFill>
              <a:latin typeface="Open Sans"/>
            </a:endParaRPr>
          </a:p>
          <a:p>
            <a:pPr algn="just">
              <a:buFont typeface="Arial" panose="020B0604020202020204" pitchFamily="34" charset="0"/>
              <a:buChar char="•"/>
            </a:pPr>
            <a:r>
              <a:rPr lang="en-US" dirty="0">
                <a:solidFill>
                  <a:srgbClr val="4A4A4A"/>
                </a:solidFill>
                <a:latin typeface="Open Sans"/>
              </a:rPr>
              <a:t>TCP scanning</a:t>
            </a:r>
            <a:endParaRPr lang="en-US" dirty="0">
              <a:solidFill>
                <a:srgbClr val="4A4A4A"/>
              </a:solidFill>
              <a:latin typeface="Open Sans"/>
            </a:endParaRPr>
          </a:p>
          <a:p>
            <a:pPr algn="just">
              <a:buFont typeface="Arial" panose="020B0604020202020204" pitchFamily="34" charset="0"/>
              <a:buChar char="•"/>
            </a:pPr>
            <a:r>
              <a:rPr lang="en-US" dirty="0">
                <a:solidFill>
                  <a:srgbClr val="4A4A4A"/>
                </a:solidFill>
                <a:latin typeface="Open Sans"/>
              </a:rPr>
              <a:t>SYN scanning</a:t>
            </a:r>
            <a:endParaRPr lang="en-US" dirty="0">
              <a:solidFill>
                <a:srgbClr val="4A4A4A"/>
              </a:solidFill>
              <a:latin typeface="Open Sans"/>
            </a:endParaRPr>
          </a:p>
          <a:p>
            <a:pPr algn="just">
              <a:buFont typeface="Arial" panose="020B0604020202020204" pitchFamily="34" charset="0"/>
              <a:buChar char="•"/>
            </a:pPr>
            <a:r>
              <a:rPr lang="en-US" dirty="0">
                <a:solidFill>
                  <a:srgbClr val="4A4A4A"/>
                </a:solidFill>
                <a:latin typeface="Open Sans"/>
              </a:rPr>
              <a:t>UDP scanning</a:t>
            </a:r>
            <a:endParaRPr lang="en-US" dirty="0">
              <a:solidFill>
                <a:srgbClr val="4A4A4A"/>
              </a:solidFill>
              <a:latin typeface="Open Sans"/>
            </a:endParaRPr>
          </a:p>
          <a:p>
            <a:pPr algn="just">
              <a:buFont typeface="Arial" panose="020B0604020202020204" pitchFamily="34" charset="0"/>
              <a:buChar char="•"/>
            </a:pPr>
            <a:r>
              <a:rPr lang="en-US" dirty="0">
                <a:solidFill>
                  <a:srgbClr val="4A4A4A"/>
                </a:solidFill>
                <a:latin typeface="Open Sans"/>
              </a:rPr>
              <a:t>ACK scanning</a:t>
            </a:r>
            <a:endParaRPr lang="en-US" dirty="0">
              <a:solidFill>
                <a:srgbClr val="4A4A4A"/>
              </a:solidFill>
              <a:latin typeface="Open Sans"/>
            </a:endParaRPr>
          </a:p>
          <a:p>
            <a:pPr algn="just">
              <a:buFont typeface="Arial" panose="020B0604020202020204" pitchFamily="34" charset="0"/>
              <a:buChar char="•"/>
            </a:pPr>
            <a:r>
              <a:rPr lang="en-US" dirty="0">
                <a:solidFill>
                  <a:srgbClr val="4A4A4A"/>
                </a:solidFill>
                <a:latin typeface="Open Sans"/>
              </a:rPr>
              <a:t>WINDOW scanning</a:t>
            </a:r>
            <a:endParaRPr lang="en-US" dirty="0">
              <a:solidFill>
                <a:srgbClr val="4A4A4A"/>
              </a:solidFill>
              <a:latin typeface="Open Sans"/>
            </a:endParaRPr>
          </a:p>
          <a:p>
            <a:pPr algn="just">
              <a:buFont typeface="Arial" panose="020B0604020202020204" pitchFamily="34" charset="0"/>
              <a:buChar char="•"/>
            </a:pPr>
            <a:r>
              <a:rPr lang="en-US" b="0" i="0" dirty="0">
                <a:solidFill>
                  <a:srgbClr val="4A4A4A"/>
                </a:solidFill>
                <a:effectLst/>
                <a:latin typeface="Open Sans"/>
              </a:rPr>
              <a:t>FIN scanning</a:t>
            </a:r>
            <a:endParaRPr lang="en-US" b="0" i="0" dirty="0">
              <a:solidFill>
                <a:srgbClr val="4A4A4A"/>
              </a:solidFill>
              <a:effectLst/>
              <a:latin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8902"/>
            <a:ext cx="11951594" cy="1754326"/>
          </a:xfrm>
          <a:prstGeom prst="rect">
            <a:avLst/>
          </a:prstGeom>
        </p:spPr>
        <p:txBody>
          <a:bodyPr wrap="square">
            <a:spAutoFit/>
          </a:bodyPr>
          <a:lstStyle/>
          <a:p>
            <a:pPr algn="just"/>
            <a:r>
              <a:rPr lang="en-US" b="1" dirty="0">
                <a:solidFill>
                  <a:srgbClr val="4A4A4A"/>
                </a:solidFill>
                <a:latin typeface="Open Sans"/>
              </a:rPr>
              <a:t>Vulnerability Scanning</a:t>
            </a:r>
            <a:endParaRPr lang="en-US" dirty="0">
              <a:solidFill>
                <a:srgbClr val="4A4A4A"/>
              </a:solidFill>
              <a:latin typeface="Open Sans"/>
            </a:endParaRPr>
          </a:p>
          <a:p>
            <a:pPr algn="just"/>
            <a:r>
              <a:rPr lang="en-US" dirty="0">
                <a:solidFill>
                  <a:srgbClr val="4A4A4A"/>
                </a:solidFill>
                <a:latin typeface="Open Sans"/>
              </a:rPr>
              <a:t>Vulnerability Scanning is a type of Network Scanning for Ethical Hacking used to find out weaknesses in the network. This type of scanning identifies vulnerabilities that occur due to poor programming or misconfiguration of the network.</a:t>
            </a:r>
            <a:endParaRPr lang="en-US" dirty="0">
              <a:solidFill>
                <a:srgbClr val="4A4A4A"/>
              </a:solidFill>
              <a:latin typeface="Open Sans"/>
            </a:endParaRPr>
          </a:p>
          <a:p>
            <a:r>
              <a:rPr lang="en-US" dirty="0">
                <a:solidFill>
                  <a:srgbClr val="4A4A4A"/>
                </a:solidFill>
                <a:latin typeface="Open Sans"/>
              </a:rPr>
              <a:t>Now that you know what Network Scanning is, I will introduce you to some tools and tell you how to use them for Network Scanning.</a:t>
            </a:r>
            <a:endParaRPr lang="en-US" b="0" i="0" dirty="0">
              <a:solidFill>
                <a:srgbClr val="4A4A4A"/>
              </a:solidFill>
              <a:effectLst/>
              <a:latin typeface="Open Sans"/>
            </a:endParaRPr>
          </a:p>
        </p:txBody>
      </p:sp>
      <p:sp>
        <p:nvSpPr>
          <p:cNvPr id="3" name="Rectangle 2"/>
          <p:cNvSpPr/>
          <p:nvPr/>
        </p:nvSpPr>
        <p:spPr>
          <a:xfrm>
            <a:off x="1" y="2253803"/>
            <a:ext cx="7796946" cy="369332"/>
          </a:xfrm>
          <a:prstGeom prst="rect">
            <a:avLst/>
          </a:prstGeom>
        </p:spPr>
        <p:txBody>
          <a:bodyPr wrap="square">
            <a:spAutoFit/>
          </a:bodyPr>
          <a:lstStyle/>
          <a:p>
            <a:r>
              <a:rPr lang="en-US" b="1" dirty="0">
                <a:solidFill>
                  <a:srgbClr val="333333"/>
                </a:solidFill>
                <a:latin typeface="Verdana" panose="020B0604030504040204" pitchFamily="34" charset="0"/>
              </a:rPr>
              <a:t>Network </a:t>
            </a:r>
            <a:r>
              <a:rPr lang="en-US" b="1" dirty="0" err="1">
                <a:solidFill>
                  <a:srgbClr val="333333"/>
                </a:solidFill>
                <a:latin typeface="Verdana" panose="020B0604030504040204" pitchFamily="34" charset="0"/>
              </a:rPr>
              <a:t>pentesting</a:t>
            </a:r>
            <a:endParaRPr lang="en-US" dirty="0"/>
          </a:p>
        </p:txBody>
      </p:sp>
      <p:pic>
        <p:nvPicPr>
          <p:cNvPr id="2049" name="Picture 1" descr="https://purplesec.us/wp-content/uploads/2019/07/wireless-penetration-testing-300x25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50736" y="3024503"/>
            <a:ext cx="189547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xternal VS Internal Penetration Testing - Types of Pen Tes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24" y="3024504"/>
            <a:ext cx="1905000" cy="1590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554163" y="1803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ChangeArrowheads="1"/>
          </p:cNvSpPr>
          <p:nvPr/>
        </p:nvSpPr>
        <p:spPr bwMode="auto">
          <a:xfrm>
            <a:off x="334963" y="5100836"/>
            <a:ext cx="65" cy="2000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300" b="1" i="0" u="none" strike="noStrike" cap="none" normalizeH="0" baseline="0" dirty="0">
              <a:ln>
                <a:noFill/>
              </a:ln>
              <a:solidFill>
                <a:srgbClr val="B175FF"/>
              </a:solidFill>
              <a:effectLst/>
              <a:latin typeface="Raleway"/>
            </a:endParaRPr>
          </a:p>
        </p:txBody>
      </p:sp>
      <p:sp>
        <p:nvSpPr>
          <p:cNvPr id="11" name="Rectangle 22"/>
          <p:cNvSpPr>
            <a:spLocks noChangeArrowheads="1"/>
          </p:cNvSpPr>
          <p:nvPr/>
        </p:nvSpPr>
        <p:spPr bwMode="auto">
          <a:xfrm>
            <a:off x="7489825" y="30287776"/>
            <a:ext cx="3206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a:ln>
                  <a:noFill/>
                </a:ln>
                <a:solidFill>
                  <a:srgbClr val="797979"/>
                </a:solidFill>
                <a:effectLst/>
                <a:latin typeface="Raleway"/>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80" name="Picture 8" descr="download sample penetration test report">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3596737"/>
            <a:ext cx="15392400" cy="52578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secure.gravatar.com/avatar/dcacc39a8560604bba190a74910e91a0?s=75&amp;d=mm&amp;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131" y="15783582"/>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https://secure.gravatar.com/avatar/ba6c52ff4270be7bb95d9108661875fd?s=75&amp;d=mm&amp;r=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200" y="14758851"/>
            <a:ext cx="714375" cy="714375"/>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19" descr="🔒"/>
          <p:cNvSpPr>
            <a:spLocks noChangeAspect="1" noChangeArrowheads="1"/>
          </p:cNvSpPr>
          <p:nvPr/>
        </p:nvSpPr>
        <p:spPr bwMode="auto">
          <a:xfrm>
            <a:off x="8210550" y="2549352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3093" name="Picture 21" descr="A+ better business bureau accredited - PupleSec">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5128063"/>
            <a:ext cx="1714500" cy="60007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0" y="0"/>
            <a:ext cx="12192000" cy="3139321"/>
          </a:xfrm>
          <a:prstGeom prst="rect">
            <a:avLst/>
          </a:prstGeom>
        </p:spPr>
        <p:txBody>
          <a:bodyPr wrap="square">
            <a:spAutoFit/>
          </a:bodyPr>
          <a:lstStyle/>
          <a:p>
            <a:pPr fontAlgn="base"/>
            <a:r>
              <a:rPr lang="en-US" b="1" dirty="0">
                <a:solidFill>
                  <a:srgbClr val="222222"/>
                </a:solidFill>
                <a:latin typeface="Raleway"/>
              </a:rPr>
              <a:t>Step 1: Information Gathering And Client Expectations</a:t>
            </a:r>
            <a:endParaRPr lang="en-US" b="1" dirty="0">
              <a:solidFill>
                <a:srgbClr val="222222"/>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When you are discussing the goals of the network penetration test, there are a few important things to consider.</a:t>
            </a:r>
            <a:endParaRPr lang="en-US" b="1" dirty="0">
              <a:solidFill>
                <a:srgbClr val="333333"/>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Penetration tests fall into three main categories:</a:t>
            </a:r>
            <a:endParaRPr lang="en-US" b="1" dirty="0">
              <a:solidFill>
                <a:srgbClr val="333333"/>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buFont typeface="+mj-lt"/>
              <a:buAutoNum type="arabicPeriod"/>
            </a:pPr>
            <a:r>
              <a:rPr lang="en-US" b="1" dirty="0">
                <a:solidFill>
                  <a:srgbClr val="212121"/>
                </a:solidFill>
                <a:latin typeface="Raleway"/>
              </a:rPr>
              <a:t>Black box testing</a:t>
            </a:r>
            <a:endParaRPr lang="en-US" b="1" dirty="0">
              <a:solidFill>
                <a:srgbClr val="212121"/>
              </a:solidFill>
              <a:latin typeface="Raleway"/>
            </a:endParaRPr>
          </a:p>
          <a:p>
            <a:pPr fontAlgn="base">
              <a:buFont typeface="+mj-lt"/>
              <a:buAutoNum type="arabicPeriod"/>
            </a:pPr>
            <a:r>
              <a:rPr lang="en-US" b="1" dirty="0">
                <a:solidFill>
                  <a:srgbClr val="212121"/>
                </a:solidFill>
                <a:latin typeface="Raleway"/>
              </a:rPr>
              <a:t>Gray box testing</a:t>
            </a:r>
            <a:endParaRPr lang="en-US" b="1" dirty="0">
              <a:solidFill>
                <a:srgbClr val="212121"/>
              </a:solidFill>
              <a:latin typeface="Raleway"/>
            </a:endParaRPr>
          </a:p>
          <a:p>
            <a:pPr fontAlgn="base">
              <a:buFont typeface="+mj-lt"/>
              <a:buAutoNum type="arabicPeriod"/>
            </a:pPr>
            <a:r>
              <a:rPr lang="en-US" b="1" dirty="0">
                <a:solidFill>
                  <a:srgbClr val="212121"/>
                </a:solidFill>
                <a:latin typeface="Raleway"/>
              </a:rPr>
              <a:t>White box testing</a:t>
            </a:r>
            <a:endParaRPr lang="en-US" b="1" dirty="0">
              <a:solidFill>
                <a:srgbClr val="212121"/>
              </a:solidFill>
              <a:latin typeface="Raleway"/>
            </a:endParaRPr>
          </a:p>
          <a:p>
            <a:pPr fontAlgn="base"/>
            <a:r>
              <a:rPr lang="en-US" b="1" dirty="0">
                <a:solidFill>
                  <a:srgbClr val="333333"/>
                </a:solidFill>
                <a:latin typeface="Raleway"/>
              </a:rPr>
              <a:t> </a:t>
            </a:r>
            <a:endParaRPr lang="en-US" b="1" i="0" dirty="0">
              <a:solidFill>
                <a:srgbClr val="333333"/>
              </a:solidFill>
              <a:effectLst/>
              <a:latin typeface="Raleway"/>
            </a:endParaRPr>
          </a:p>
        </p:txBody>
      </p:sp>
      <p:sp>
        <p:nvSpPr>
          <p:cNvPr id="14" name="Rectangle 13"/>
          <p:cNvSpPr/>
          <p:nvPr/>
        </p:nvSpPr>
        <p:spPr>
          <a:xfrm>
            <a:off x="-1" y="2962654"/>
            <a:ext cx="12192001" cy="1200329"/>
          </a:xfrm>
          <a:prstGeom prst="rect">
            <a:avLst/>
          </a:prstGeom>
        </p:spPr>
        <p:txBody>
          <a:bodyPr wrap="square">
            <a:spAutoFit/>
          </a:bodyPr>
          <a:lstStyle/>
          <a:p>
            <a:pPr fontAlgn="base"/>
            <a:r>
              <a:rPr lang="en-US" b="1" dirty="0">
                <a:solidFill>
                  <a:srgbClr val="222222"/>
                </a:solidFill>
                <a:latin typeface="Raleway"/>
              </a:rPr>
              <a:t>Black Box Testing</a:t>
            </a:r>
            <a:endParaRPr lang="en-US" dirty="0">
              <a:solidFill>
                <a:srgbClr val="222222"/>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A network penetration test that is performed from the position of an average hacker, with minimal internal knowledge of the system or the network, is known as </a:t>
            </a:r>
            <a:r>
              <a:rPr lang="en-US" b="1" dirty="0">
                <a:solidFill>
                  <a:srgbClr val="B175FF"/>
                </a:solidFill>
                <a:latin typeface="Raleway"/>
                <a:hlinkClick r:id="rId7"/>
              </a:rPr>
              <a:t>black box testing</a:t>
            </a:r>
            <a:r>
              <a:rPr lang="en-US" b="1" dirty="0">
                <a:solidFill>
                  <a:srgbClr val="333333"/>
                </a:solidFill>
                <a:latin typeface="Raleway"/>
              </a:rPr>
              <a:t>.</a:t>
            </a:r>
            <a:endParaRPr lang="en-US" b="1" i="0" dirty="0">
              <a:solidFill>
                <a:srgbClr val="333333"/>
              </a:solidFill>
              <a:effectLst/>
              <a:latin typeface="Raleway"/>
            </a:endParaRPr>
          </a:p>
        </p:txBody>
      </p:sp>
      <p:sp>
        <p:nvSpPr>
          <p:cNvPr id="15" name="Rectangle 14"/>
          <p:cNvSpPr/>
          <p:nvPr/>
        </p:nvSpPr>
        <p:spPr>
          <a:xfrm rot="10800000" flipV="1">
            <a:off x="-2" y="4347649"/>
            <a:ext cx="12192001" cy="1754326"/>
          </a:xfrm>
          <a:prstGeom prst="rect">
            <a:avLst/>
          </a:prstGeom>
        </p:spPr>
        <p:txBody>
          <a:bodyPr wrap="square">
            <a:spAutoFit/>
          </a:bodyPr>
          <a:lstStyle/>
          <a:p>
            <a:pPr fontAlgn="base"/>
            <a:r>
              <a:rPr lang="en-US" b="1" dirty="0">
                <a:solidFill>
                  <a:srgbClr val="333333"/>
                </a:solidFill>
                <a:latin typeface="Raleway"/>
              </a:rPr>
              <a:t>This type of test is typically the quickest as it employs tools to identify and exploit vulnerabilities in the outward-facing network.</a:t>
            </a:r>
            <a:endParaRPr lang="en-US" b="1" dirty="0">
              <a:solidFill>
                <a:srgbClr val="333333"/>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It is important to note that if the perimeter cannot be breached in this type of penetration test, any internal vulnerabilities will remain undiscovered.</a:t>
            </a:r>
            <a:endParaRPr lang="en-US" b="1" dirty="0">
              <a:solidFill>
                <a:srgbClr val="333333"/>
              </a:solidFill>
              <a:latin typeface="Raleway"/>
            </a:endParaRPr>
          </a:p>
          <a:p>
            <a:pPr fontAlgn="base"/>
            <a:r>
              <a:rPr lang="en-US" b="1" dirty="0">
                <a:solidFill>
                  <a:srgbClr val="333333"/>
                </a:solidFill>
                <a:latin typeface="Raleway"/>
              </a:rPr>
              <a:t> </a:t>
            </a:r>
            <a:endParaRPr lang="en-US" b="1" i="0" dirty="0">
              <a:solidFill>
                <a:srgbClr val="333333"/>
              </a:solidFill>
              <a:effectLst/>
              <a:latin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152" y="141668"/>
            <a:ext cx="12101848" cy="2031325"/>
          </a:xfrm>
          <a:prstGeom prst="rect">
            <a:avLst/>
          </a:prstGeom>
        </p:spPr>
        <p:txBody>
          <a:bodyPr wrap="square">
            <a:spAutoFit/>
          </a:bodyPr>
          <a:lstStyle/>
          <a:p>
            <a:pPr fontAlgn="base"/>
            <a:r>
              <a:rPr lang="en-US" b="1" dirty="0">
                <a:solidFill>
                  <a:srgbClr val="222222"/>
                </a:solidFill>
                <a:latin typeface="Raleway"/>
              </a:rPr>
              <a:t>Gray Box Testing</a:t>
            </a:r>
            <a:endParaRPr lang="en-US" dirty="0">
              <a:solidFill>
                <a:srgbClr val="222222"/>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A network penetration test that is performed from the position of a user, that has access to the system, potentially including elevated privileges, is known as </a:t>
            </a:r>
            <a:r>
              <a:rPr lang="en-US" b="1" dirty="0">
                <a:solidFill>
                  <a:srgbClr val="B175FF"/>
                </a:solidFill>
                <a:latin typeface="Raleway"/>
                <a:hlinkClick r:id="rId1"/>
              </a:rPr>
              <a:t>gray box testing</a:t>
            </a:r>
            <a:r>
              <a:rPr lang="en-US" b="1" dirty="0">
                <a:solidFill>
                  <a:srgbClr val="333333"/>
                </a:solidFill>
                <a:latin typeface="Raleway"/>
              </a:rPr>
              <a:t>.</a:t>
            </a:r>
            <a:endParaRPr lang="en-US" b="1" dirty="0">
              <a:solidFill>
                <a:srgbClr val="333333"/>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This type of test aims to provide a more focused assessment of the network’s security, with </a:t>
            </a:r>
            <a:r>
              <a:rPr lang="en-US" b="1" dirty="0">
                <a:solidFill>
                  <a:srgbClr val="B175FF"/>
                </a:solidFill>
                <a:latin typeface="Raleway"/>
                <a:hlinkClick r:id="rId2"/>
              </a:rPr>
              <a:t>insights into the external and internal vulnerabilities</a:t>
            </a:r>
            <a:r>
              <a:rPr lang="en-US" b="1" dirty="0">
                <a:solidFill>
                  <a:srgbClr val="333333"/>
                </a:solidFill>
                <a:latin typeface="Raleway"/>
              </a:rPr>
              <a:t>.</a:t>
            </a:r>
            <a:endParaRPr lang="en-US" b="1" i="0" dirty="0">
              <a:solidFill>
                <a:srgbClr val="333333"/>
              </a:solidFill>
              <a:effectLst/>
              <a:latin typeface="Raleway"/>
            </a:endParaRPr>
          </a:p>
        </p:txBody>
      </p:sp>
      <p:sp>
        <p:nvSpPr>
          <p:cNvPr id="3" name="Rectangle 2"/>
          <p:cNvSpPr/>
          <p:nvPr/>
        </p:nvSpPr>
        <p:spPr>
          <a:xfrm>
            <a:off x="90152" y="2172993"/>
            <a:ext cx="12101848" cy="2862322"/>
          </a:xfrm>
          <a:prstGeom prst="rect">
            <a:avLst/>
          </a:prstGeom>
        </p:spPr>
        <p:txBody>
          <a:bodyPr wrap="square">
            <a:spAutoFit/>
          </a:bodyPr>
          <a:lstStyle/>
          <a:p>
            <a:pPr fontAlgn="base"/>
            <a:r>
              <a:rPr lang="en-US" b="1" dirty="0">
                <a:solidFill>
                  <a:srgbClr val="222222"/>
                </a:solidFill>
                <a:latin typeface="Raleway"/>
              </a:rPr>
              <a:t>White Box Testing</a:t>
            </a:r>
            <a:endParaRPr lang="en-US" dirty="0">
              <a:solidFill>
                <a:srgbClr val="222222"/>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A network penetration test that is performed from the position of an IT or IS user, that has access to the source code and architecture documentation, is known as </a:t>
            </a:r>
            <a:r>
              <a:rPr lang="en-US" b="1" dirty="0">
                <a:solidFill>
                  <a:srgbClr val="B175FF"/>
                </a:solidFill>
                <a:latin typeface="Raleway"/>
                <a:hlinkClick r:id="rId3"/>
              </a:rPr>
              <a:t>white box testing</a:t>
            </a:r>
            <a:r>
              <a:rPr lang="en-US" b="1" dirty="0">
                <a:solidFill>
                  <a:srgbClr val="333333"/>
                </a:solidFill>
                <a:latin typeface="Raleway"/>
              </a:rPr>
              <a:t>.</a:t>
            </a:r>
            <a:endParaRPr lang="en-US" b="1" dirty="0">
              <a:solidFill>
                <a:srgbClr val="333333"/>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This type of penetration test typically takes the longest, with the most challenging aspects being the large amounts of data that must be scrutinized to identify vulnerabilities.</a:t>
            </a:r>
            <a:endParaRPr lang="en-US" b="1" dirty="0">
              <a:solidFill>
                <a:srgbClr val="333333"/>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It is important to know the types of network penetration tests that can be performed, whether you are a penetration tester or a business owner because they all provide specific benefits to the businesses.</a:t>
            </a:r>
            <a:endParaRPr lang="en-US" b="1" i="0" dirty="0">
              <a:solidFill>
                <a:srgbClr val="333333"/>
              </a:solidFill>
              <a:effectLst/>
              <a:latin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614" y="0"/>
            <a:ext cx="12080385" cy="1754326"/>
          </a:xfrm>
          <a:prstGeom prst="rect">
            <a:avLst/>
          </a:prstGeom>
        </p:spPr>
        <p:txBody>
          <a:bodyPr wrap="square">
            <a:spAutoFit/>
          </a:bodyPr>
          <a:lstStyle/>
          <a:p>
            <a:pPr fontAlgn="base"/>
            <a:r>
              <a:rPr lang="en-US" b="1" dirty="0">
                <a:solidFill>
                  <a:srgbClr val="222222"/>
                </a:solidFill>
                <a:latin typeface="Raleway"/>
              </a:rPr>
              <a:t>Performing The Network Penetration Test</a:t>
            </a:r>
            <a:endParaRPr lang="en-US" b="1" dirty="0">
              <a:solidFill>
                <a:srgbClr val="222222"/>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During step 3, the pen tester will perform the network penetration test based on the vulnerabilities that you identified in step 2.</a:t>
            </a:r>
            <a:endParaRPr lang="en-US" b="1" dirty="0">
              <a:solidFill>
                <a:srgbClr val="333333"/>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This step often uses tools that include exploit scripts or custom scripts you may code yourself.</a:t>
            </a:r>
            <a:endParaRPr lang="en-US" b="1" i="0" dirty="0">
              <a:solidFill>
                <a:srgbClr val="333333"/>
              </a:solidFill>
              <a:effectLst/>
              <a:latin typeface="Raleway"/>
            </a:endParaRPr>
          </a:p>
        </p:txBody>
      </p:sp>
      <p:sp>
        <p:nvSpPr>
          <p:cNvPr id="3" name="Rectangle 2"/>
          <p:cNvSpPr/>
          <p:nvPr/>
        </p:nvSpPr>
        <p:spPr>
          <a:xfrm>
            <a:off x="-2" y="1891846"/>
            <a:ext cx="12192001" cy="1200329"/>
          </a:xfrm>
          <a:prstGeom prst="rect">
            <a:avLst/>
          </a:prstGeom>
        </p:spPr>
        <p:txBody>
          <a:bodyPr wrap="square">
            <a:spAutoFit/>
          </a:bodyPr>
          <a:lstStyle/>
          <a:p>
            <a:pPr fontAlgn="base"/>
            <a:r>
              <a:rPr lang="en-US" b="1" dirty="0">
                <a:solidFill>
                  <a:srgbClr val="333333"/>
                </a:solidFill>
                <a:latin typeface="Raleway"/>
              </a:rPr>
              <a:t>In many cases, the pen tester will choose the vulnerability they deem the easiest or most critical to exploit and begin the process of exploiting it.</a:t>
            </a:r>
            <a:endParaRPr lang="en-US" b="1" dirty="0">
              <a:solidFill>
                <a:srgbClr val="333333"/>
              </a:solidFill>
              <a:latin typeface="Raleway"/>
            </a:endParaRPr>
          </a:p>
          <a:p>
            <a:br>
              <a:rPr lang="en-US" dirty="0"/>
            </a:br>
            <a:endParaRPr lang="en-US" dirty="0"/>
          </a:p>
        </p:txBody>
      </p:sp>
      <p:sp>
        <p:nvSpPr>
          <p:cNvPr id="4" name="Rectangle 3"/>
          <p:cNvSpPr/>
          <p:nvPr/>
        </p:nvSpPr>
        <p:spPr>
          <a:xfrm rot="10800000" flipV="1">
            <a:off x="-30053" y="2492010"/>
            <a:ext cx="12363718" cy="2031325"/>
          </a:xfrm>
          <a:prstGeom prst="rect">
            <a:avLst/>
          </a:prstGeom>
        </p:spPr>
        <p:txBody>
          <a:bodyPr wrap="square">
            <a:spAutoFit/>
          </a:bodyPr>
          <a:lstStyle/>
          <a:p>
            <a:pPr fontAlgn="base"/>
            <a:r>
              <a:rPr lang="en-US" b="1" dirty="0">
                <a:solidFill>
                  <a:srgbClr val="333333"/>
                </a:solidFill>
                <a:latin typeface="Raleway"/>
              </a:rPr>
              <a:t>However, this approach is not foolproof, requiring multiple vulnerabilities to be tested to successfully gain access to the network.</a:t>
            </a:r>
            <a:endParaRPr lang="en-US" b="1" dirty="0">
              <a:solidFill>
                <a:srgbClr val="333333"/>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This information is important when relaying the results to the client as it will be beneficial for them to know the strong and weak points in their network security.</a:t>
            </a:r>
            <a:endParaRPr lang="en-US" b="1" dirty="0">
              <a:solidFill>
                <a:srgbClr val="333333"/>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Take a look at the example below on how a successful penetration test could be performed.</a:t>
            </a:r>
            <a:endParaRPr lang="en-US" b="1" i="0" dirty="0">
              <a:solidFill>
                <a:srgbClr val="333333"/>
              </a:solidFill>
              <a:effectLst/>
              <a:latin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12192001" cy="2862322"/>
          </a:xfrm>
          <a:prstGeom prst="rect">
            <a:avLst/>
          </a:prstGeom>
        </p:spPr>
        <p:txBody>
          <a:bodyPr wrap="square">
            <a:spAutoFit/>
          </a:bodyPr>
          <a:lstStyle/>
          <a:p>
            <a:pPr fontAlgn="base"/>
            <a:r>
              <a:rPr lang="en-US" b="1" dirty="0">
                <a:solidFill>
                  <a:srgbClr val="222222"/>
                </a:solidFill>
                <a:latin typeface="Raleway"/>
              </a:rPr>
              <a:t>Technical Approach</a:t>
            </a:r>
            <a:endParaRPr lang="en-US" dirty="0">
              <a:solidFill>
                <a:srgbClr val="222222"/>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During reconnaissance and discovery, a pen tester runs a port scanner and vulnerability scanner tools on the network.</a:t>
            </a:r>
            <a:endParaRPr lang="en-US" b="1" dirty="0">
              <a:solidFill>
                <a:srgbClr val="333333"/>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You saw that there was a client system that has an open port on Port 80, which is unusual for that system as it typically doesn’t need to connect to the internet, which is on Port 80.</a:t>
            </a:r>
            <a:endParaRPr lang="en-US" b="1" dirty="0">
              <a:solidFill>
                <a:srgbClr val="333333"/>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You deduce that this system may not have the proper defenses for an attack that originates from Port 80. You run an SQL Injection or </a:t>
            </a:r>
            <a:r>
              <a:rPr lang="en-US" b="1" dirty="0">
                <a:solidFill>
                  <a:srgbClr val="B175FF"/>
                </a:solidFill>
                <a:latin typeface="Raleway"/>
                <a:hlinkClick r:id="rId1"/>
              </a:rPr>
              <a:t>Buffer Overflow attack</a:t>
            </a:r>
            <a:r>
              <a:rPr lang="en-US" b="1" dirty="0">
                <a:solidFill>
                  <a:srgbClr val="333333"/>
                </a:solidFill>
                <a:latin typeface="Raleway"/>
              </a:rPr>
              <a:t> to attempt to gain access to that system.</a:t>
            </a:r>
            <a:endParaRPr lang="en-US" b="1" i="0" dirty="0">
              <a:solidFill>
                <a:srgbClr val="333333"/>
              </a:solidFill>
              <a:effectLst/>
              <a:latin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789" y="677652"/>
            <a:ext cx="11938715" cy="2585323"/>
          </a:xfrm>
          <a:prstGeom prst="rect">
            <a:avLst/>
          </a:prstGeom>
        </p:spPr>
        <p:txBody>
          <a:bodyPr wrap="square">
            <a:spAutoFit/>
          </a:bodyPr>
          <a:lstStyle/>
          <a:p>
            <a:pPr fontAlgn="base"/>
            <a:r>
              <a:rPr lang="en-US" b="1" dirty="0">
                <a:solidFill>
                  <a:srgbClr val="222222"/>
                </a:solidFill>
                <a:latin typeface="Raleway"/>
              </a:rPr>
              <a:t>Human Approach</a:t>
            </a:r>
            <a:endParaRPr lang="en-US" dirty="0">
              <a:solidFill>
                <a:srgbClr val="222222"/>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During your reconnaissance and discovery, your scanning tools revealed that there no technical vulnerabilities existing in the systems.</a:t>
            </a:r>
            <a:endParaRPr lang="en-US" b="1" dirty="0">
              <a:solidFill>
                <a:srgbClr val="333333"/>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However, you noticed that social engineering and the use of </a:t>
            </a:r>
            <a:r>
              <a:rPr lang="en-US" b="1" dirty="0">
                <a:solidFill>
                  <a:srgbClr val="B175FF"/>
                </a:solidFill>
                <a:latin typeface="Raleway"/>
                <a:hlinkClick r:id="rId1"/>
              </a:rPr>
              <a:t>phishing attacks</a:t>
            </a:r>
            <a:r>
              <a:rPr lang="en-US" b="1" dirty="0">
                <a:solidFill>
                  <a:srgbClr val="333333"/>
                </a:solidFill>
                <a:latin typeface="Raleway"/>
              </a:rPr>
              <a:t> may be the best approach in this penetration test as you easily identified key employees and their contact information in the company through the social media search.</a:t>
            </a:r>
            <a:endParaRPr lang="en-US" b="1" dirty="0">
              <a:solidFill>
                <a:srgbClr val="333333"/>
              </a:solidFill>
              <a:latin typeface="Raleway"/>
            </a:endParaRPr>
          </a:p>
          <a:p>
            <a:pPr fontAlgn="base"/>
            <a:r>
              <a:rPr lang="en-US" b="1" dirty="0">
                <a:solidFill>
                  <a:srgbClr val="333333"/>
                </a:solidFill>
                <a:latin typeface="Raleway"/>
              </a:rPr>
              <a:t> </a:t>
            </a:r>
            <a:endParaRPr lang="en-US" b="1" i="0" dirty="0">
              <a:solidFill>
                <a:srgbClr val="333333"/>
              </a:solidFill>
              <a:effectLst/>
              <a:latin typeface="Raleway"/>
            </a:endParaRPr>
          </a:p>
        </p:txBody>
      </p:sp>
      <p:sp>
        <p:nvSpPr>
          <p:cNvPr id="3" name="Rectangle 2"/>
          <p:cNvSpPr/>
          <p:nvPr/>
        </p:nvSpPr>
        <p:spPr>
          <a:xfrm>
            <a:off x="128788" y="3168203"/>
            <a:ext cx="12063211" cy="923330"/>
          </a:xfrm>
          <a:prstGeom prst="rect">
            <a:avLst/>
          </a:prstGeom>
        </p:spPr>
        <p:txBody>
          <a:bodyPr wrap="square">
            <a:spAutoFit/>
          </a:bodyPr>
          <a:lstStyle/>
          <a:p>
            <a:pPr fontAlgn="base"/>
            <a:r>
              <a:rPr lang="en-US" b="1" dirty="0">
                <a:solidFill>
                  <a:srgbClr val="333333"/>
                </a:solidFill>
                <a:latin typeface="Raleway"/>
              </a:rPr>
              <a:t>You then craft a phishing email that looks like a company email from Human Resources, asking them to download the file and fill out for HR purposes, and embed </a:t>
            </a:r>
            <a:r>
              <a:rPr lang="en-US" b="1" dirty="0">
                <a:solidFill>
                  <a:srgbClr val="B175FF"/>
                </a:solidFill>
                <a:latin typeface="Raleway"/>
                <a:hlinkClick r:id="rId2"/>
              </a:rPr>
              <a:t>Key Logger or Rootkit malware in the attachment</a:t>
            </a:r>
            <a:r>
              <a:rPr lang="en-US" b="1" dirty="0">
                <a:solidFill>
                  <a:srgbClr val="333333"/>
                </a:solidFill>
                <a:latin typeface="Raleway"/>
              </a:rPr>
              <a:t>.</a:t>
            </a:r>
            <a:endParaRPr lang="en-US" b="1" dirty="0">
              <a:solidFill>
                <a:srgbClr val="333333"/>
              </a:solidFill>
              <a:latin typeface="Raleway"/>
            </a:endParaRPr>
          </a:p>
          <a:p>
            <a:pPr fontAlgn="base"/>
            <a:r>
              <a:rPr lang="en-US" b="1" dirty="0">
                <a:solidFill>
                  <a:srgbClr val="333333"/>
                </a:solidFill>
                <a:latin typeface="Raleway"/>
              </a:rPr>
              <a:t> </a:t>
            </a:r>
            <a:endParaRPr lang="en-US" b="1" i="0" dirty="0">
              <a:solidFill>
                <a:srgbClr val="333333"/>
              </a:solidFill>
              <a:effectLst/>
              <a:latin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350839" cy="1754326"/>
          </a:xfrm>
          <a:prstGeom prst="rect">
            <a:avLst/>
          </a:prstGeom>
        </p:spPr>
        <p:txBody>
          <a:bodyPr wrap="square">
            <a:spAutoFit/>
          </a:bodyPr>
          <a:lstStyle/>
          <a:p>
            <a:pPr fontAlgn="base"/>
            <a:r>
              <a:rPr lang="en-US" b="1" dirty="0">
                <a:solidFill>
                  <a:srgbClr val="222222"/>
                </a:solidFill>
                <a:latin typeface="Raleway"/>
              </a:rPr>
              <a:t>Reporting, Recommendations, And Remediation</a:t>
            </a:r>
            <a:endParaRPr lang="en-US" b="1" dirty="0">
              <a:solidFill>
                <a:srgbClr val="222222"/>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Following a penetration test, a report is written specific to the type of network penetration test performed for the client, that details the process, the vulnerabilities and evidence collected, and recommendations for remediation.</a:t>
            </a:r>
            <a:endParaRPr lang="en-US" b="1" dirty="0">
              <a:solidFill>
                <a:srgbClr val="333333"/>
              </a:solidFill>
              <a:latin typeface="Raleway"/>
            </a:endParaRPr>
          </a:p>
          <a:p>
            <a:pPr fontAlgn="base"/>
            <a:r>
              <a:rPr lang="en-US" b="1" dirty="0">
                <a:solidFill>
                  <a:srgbClr val="333333"/>
                </a:solidFill>
                <a:latin typeface="Raleway"/>
              </a:rPr>
              <a:t> </a:t>
            </a:r>
            <a:endParaRPr lang="en-US" b="1" i="0" dirty="0">
              <a:solidFill>
                <a:srgbClr val="333333"/>
              </a:solidFill>
              <a:effectLst/>
              <a:latin typeface="Raleway"/>
            </a:endParaRPr>
          </a:p>
        </p:txBody>
      </p:sp>
      <p:sp>
        <p:nvSpPr>
          <p:cNvPr id="3" name="Rectangle 2"/>
          <p:cNvSpPr/>
          <p:nvPr/>
        </p:nvSpPr>
        <p:spPr>
          <a:xfrm>
            <a:off x="0" y="1582341"/>
            <a:ext cx="12192000" cy="2308324"/>
          </a:xfrm>
          <a:prstGeom prst="rect">
            <a:avLst/>
          </a:prstGeom>
        </p:spPr>
        <p:txBody>
          <a:bodyPr wrap="square">
            <a:spAutoFit/>
          </a:bodyPr>
          <a:lstStyle/>
          <a:p>
            <a:pPr fontAlgn="base"/>
            <a:r>
              <a:rPr lang="en-US" b="1" dirty="0">
                <a:solidFill>
                  <a:srgbClr val="333333"/>
                </a:solidFill>
                <a:latin typeface="Raleway"/>
              </a:rPr>
              <a:t>It is vital to a data owner to understand the risk to their business that the vulnerabilities pose, and it is the job of the pen tester to provide them with a risk analysis that assists them in making the appropriate decision.</a:t>
            </a:r>
            <a:endParaRPr lang="en-US" b="1" dirty="0">
              <a:solidFill>
                <a:srgbClr val="333333"/>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Remediation may include implementing patches and updates.</a:t>
            </a:r>
            <a:endParaRPr lang="en-US" b="1" dirty="0">
              <a:solidFill>
                <a:srgbClr val="333333"/>
              </a:solidFill>
              <a:latin typeface="Raleway"/>
            </a:endParaRPr>
          </a:p>
          <a:p>
            <a:pPr fontAlgn="base"/>
            <a:r>
              <a:rPr lang="en-US" b="1" dirty="0">
                <a:solidFill>
                  <a:srgbClr val="333333"/>
                </a:solidFill>
                <a:latin typeface="Raleway"/>
              </a:rPr>
              <a:t> </a:t>
            </a:r>
            <a:endParaRPr lang="en-US" b="1" dirty="0">
              <a:solidFill>
                <a:srgbClr val="333333"/>
              </a:solidFill>
              <a:latin typeface="Raleway"/>
            </a:endParaRPr>
          </a:p>
          <a:p>
            <a:pPr fontAlgn="base"/>
            <a:r>
              <a:rPr lang="en-US" b="1" dirty="0">
                <a:solidFill>
                  <a:srgbClr val="333333"/>
                </a:solidFill>
                <a:latin typeface="Raleway"/>
              </a:rPr>
              <a:t>However, it can also include the implementation of specific policies like </a:t>
            </a:r>
            <a:r>
              <a:rPr lang="en-US" b="1" dirty="0">
                <a:solidFill>
                  <a:srgbClr val="B175FF"/>
                </a:solidFill>
                <a:latin typeface="Raleway"/>
                <a:hlinkClick r:id="rId1"/>
              </a:rPr>
              <a:t>Employee Use policies and IT Security policies</a:t>
            </a:r>
            <a:r>
              <a:rPr lang="en-US" b="1" dirty="0">
                <a:solidFill>
                  <a:srgbClr val="333333"/>
                </a:solidFill>
                <a:latin typeface="Raleway"/>
              </a:rPr>
              <a:t> if internal vulnerabilities.</a:t>
            </a:r>
            <a:endParaRPr lang="en-US" b="1" dirty="0">
              <a:solidFill>
                <a:srgbClr val="333333"/>
              </a:solidFill>
              <a:latin typeface="Raleway"/>
            </a:endParaRPr>
          </a:p>
          <a:p>
            <a:pPr fontAlgn="base"/>
            <a:r>
              <a:rPr lang="en-US" b="1" dirty="0">
                <a:solidFill>
                  <a:srgbClr val="333333"/>
                </a:solidFill>
                <a:latin typeface="Raleway"/>
              </a:rPr>
              <a:t> </a:t>
            </a:r>
            <a:endParaRPr lang="en-US" b="1" i="0" dirty="0">
              <a:solidFill>
                <a:srgbClr val="333333"/>
              </a:solidFill>
              <a:effectLst/>
              <a:latin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1926" y="819525"/>
            <a:ext cx="6096000" cy="2308324"/>
          </a:xfrm>
          <a:prstGeom prst="rect">
            <a:avLst/>
          </a:prstGeom>
        </p:spPr>
        <p:txBody>
          <a:bodyPr>
            <a:spAutoFit/>
          </a:bodyPr>
          <a:lstStyle/>
          <a:p>
            <a:r>
              <a:rPr lang="en-US" dirty="0">
                <a:solidFill>
                  <a:srgbClr val="202124"/>
                </a:solidFill>
                <a:latin typeface="Google Sans"/>
              </a:rPr>
              <a:t>Definition: Penetration testing, or pen testing, involves </a:t>
            </a:r>
            <a:r>
              <a:rPr lang="en-US" dirty="0">
                <a:solidFill>
                  <a:srgbClr val="040C28"/>
                </a:solidFill>
                <a:latin typeface="Google Sans"/>
              </a:rPr>
              <a:t>simulating cyberattacks against your own systems to help identify any vulnerabilities that could be potentially exploited</a:t>
            </a:r>
            <a:r>
              <a:rPr lang="en-US" dirty="0">
                <a:solidFill>
                  <a:srgbClr val="202124"/>
                </a:solidFill>
                <a:latin typeface="Google Sans"/>
              </a:rPr>
              <a:t>. Network penetration tests use various hacking techniques to identify security vulnerabilities in your networks.</a:t>
            </a:r>
            <a:endParaRPr lang="en-IN" dirty="0">
              <a:solidFill>
                <a:srgbClr val="202124"/>
              </a:solidFill>
              <a:latin typeface="Arial" panose="020B0604020202020204" pitchFamily="34" charset="0"/>
            </a:endParaRPr>
          </a:p>
          <a:p>
            <a:br>
              <a:rPr lang="en-US" dirty="0">
                <a:solidFill>
                  <a:srgbClr val="202124"/>
                </a:solidFill>
                <a:latin typeface="Arial" panose="020B0604020202020204" pitchFamily="34" charset="0"/>
              </a:rPr>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0153"/>
            <a:ext cx="12192000" cy="923330"/>
          </a:xfrm>
          <a:prstGeom prst="rect">
            <a:avLst/>
          </a:prstGeom>
        </p:spPr>
        <p:txBody>
          <a:bodyPr wrap="square">
            <a:spAutoFit/>
          </a:bodyPr>
          <a:lstStyle/>
          <a:p>
            <a:r>
              <a:rPr lang="en-US" dirty="0"/>
              <a:t>MAIN OUTCOME:</a:t>
            </a:r>
            <a:endParaRPr lang="en-US" dirty="0"/>
          </a:p>
          <a:p>
            <a:r>
              <a:rPr lang="en-US" dirty="0"/>
              <a:t>Upon completion of the course students should be able to: Plan a vulnerability assessment and penetration test for a network. Execute a penetration test using standard hacking tools in an ethical manner.</a:t>
            </a:r>
            <a:endParaRPr lang="en-US" dirty="0"/>
          </a:p>
        </p:txBody>
      </p:sp>
      <p:sp>
        <p:nvSpPr>
          <p:cNvPr id="3" name="Rectangle 2"/>
          <p:cNvSpPr/>
          <p:nvPr/>
        </p:nvSpPr>
        <p:spPr>
          <a:xfrm>
            <a:off x="0" y="1013483"/>
            <a:ext cx="12192000" cy="1200329"/>
          </a:xfrm>
          <a:prstGeom prst="rect">
            <a:avLst/>
          </a:prstGeom>
        </p:spPr>
        <p:txBody>
          <a:bodyPr wrap="square">
            <a:spAutoFit/>
          </a:bodyPr>
          <a:lstStyle/>
          <a:p>
            <a:r>
              <a:rPr lang="en-US" dirty="0">
                <a:solidFill>
                  <a:srgbClr val="202124"/>
                </a:solidFill>
                <a:latin typeface="Google Sans"/>
              </a:rPr>
              <a:t>What are the objectives and outcomes of ethical hacking?</a:t>
            </a:r>
            <a:endParaRPr lang="en-US" dirty="0">
              <a:solidFill>
                <a:srgbClr val="202124"/>
              </a:solidFill>
              <a:latin typeface="Arial" panose="020B0604020202020204" pitchFamily="34" charset="0"/>
            </a:endParaRPr>
          </a:p>
          <a:p>
            <a:r>
              <a:rPr lang="en-US" dirty="0">
                <a:solidFill>
                  <a:srgbClr val="4D5156"/>
                </a:solidFill>
                <a:latin typeface="Google Sans"/>
              </a:rPr>
              <a:t>The purpose of ethical hacking is </a:t>
            </a:r>
            <a:r>
              <a:rPr lang="en-US" dirty="0">
                <a:solidFill>
                  <a:srgbClr val="040C28"/>
                </a:solidFill>
                <a:latin typeface="Google Sans"/>
              </a:rPr>
              <a:t>to evaluate the security of and identify vulnerabilities in target systems, networks or system infrastructure</a:t>
            </a:r>
            <a:r>
              <a:rPr lang="en-US" dirty="0">
                <a:solidFill>
                  <a:srgbClr val="4D5156"/>
                </a:solidFill>
                <a:latin typeface="Google Sans"/>
              </a:rPr>
              <a:t>. The process entails finding and then attempting to exploit vulnerabilities to determine whether unauthorized access or other malicious activities are possible.</a:t>
            </a:r>
            <a:endParaRPr lang="en-US" b="0" i="0" dirty="0">
              <a:solidFill>
                <a:srgbClr val="202124"/>
              </a:solidFill>
              <a:effectLst/>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820" y="230471"/>
            <a:ext cx="8706118" cy="1200329"/>
          </a:xfrm>
          <a:prstGeom prst="rect">
            <a:avLst/>
          </a:prstGeom>
        </p:spPr>
        <p:txBody>
          <a:bodyPr wrap="square">
            <a:spAutoFit/>
          </a:bodyPr>
          <a:lstStyle/>
          <a:p>
            <a:r>
              <a:rPr lang="en-US" b="1" dirty="0">
                <a:solidFill>
                  <a:srgbClr val="000000"/>
                </a:solidFill>
                <a:latin typeface="Inter"/>
              </a:rPr>
              <a:t>Penetration testing stages</a:t>
            </a:r>
            <a:endParaRPr lang="en-US" b="1" dirty="0">
              <a:solidFill>
                <a:srgbClr val="000000"/>
              </a:solidFill>
              <a:latin typeface="Inter"/>
            </a:endParaRPr>
          </a:p>
          <a:p>
            <a:r>
              <a:rPr lang="en-US" dirty="0">
                <a:solidFill>
                  <a:srgbClr val="000000"/>
                </a:solidFill>
                <a:latin typeface="Inter"/>
              </a:rPr>
              <a:t>The pen testing process can be broken down into five stages.</a:t>
            </a:r>
            <a:endParaRPr lang="en-US" dirty="0">
              <a:solidFill>
                <a:srgbClr val="000000"/>
              </a:solidFill>
              <a:latin typeface="Inter"/>
            </a:endParaRPr>
          </a:p>
          <a:p>
            <a:br>
              <a:rPr lang="en-US" dirty="0"/>
            </a:br>
            <a:endParaRPr lang="en-US" dirty="0"/>
          </a:p>
        </p:txBody>
      </p:sp>
      <p:sp>
        <p:nvSpPr>
          <p:cNvPr id="4" name="Rectangle 3"/>
          <p:cNvSpPr/>
          <p:nvPr/>
        </p:nvSpPr>
        <p:spPr>
          <a:xfrm>
            <a:off x="231820" y="967736"/>
            <a:ext cx="9144000" cy="1477328"/>
          </a:xfrm>
          <a:prstGeom prst="rect">
            <a:avLst/>
          </a:prstGeom>
        </p:spPr>
        <p:txBody>
          <a:bodyPr wrap="square">
            <a:spAutoFit/>
          </a:bodyPr>
          <a:lstStyle/>
          <a:p>
            <a:r>
              <a:rPr lang="en-US" b="1" dirty="0">
                <a:solidFill>
                  <a:srgbClr val="000000"/>
                </a:solidFill>
                <a:latin typeface="Inter"/>
              </a:rPr>
              <a:t>1. Planning and reconnaissance</a:t>
            </a:r>
            <a:br>
              <a:rPr lang="en-US" dirty="0">
                <a:solidFill>
                  <a:srgbClr val="000000"/>
                </a:solidFill>
                <a:latin typeface="Inter"/>
              </a:rPr>
            </a:br>
            <a:r>
              <a:rPr lang="en-US" dirty="0">
                <a:solidFill>
                  <a:srgbClr val="000000"/>
                </a:solidFill>
                <a:latin typeface="Inter"/>
              </a:rPr>
              <a:t>The first stage involves:</a:t>
            </a:r>
            <a:endParaRPr lang="en-US" dirty="0">
              <a:solidFill>
                <a:srgbClr val="000000"/>
              </a:solidFill>
              <a:latin typeface="Inter"/>
            </a:endParaRPr>
          </a:p>
          <a:p>
            <a:pPr>
              <a:buFont typeface="Arial" panose="020B0604020202020204" pitchFamily="34" charset="0"/>
              <a:buChar char="•"/>
            </a:pPr>
            <a:r>
              <a:rPr lang="en-US" dirty="0">
                <a:solidFill>
                  <a:srgbClr val="000000"/>
                </a:solidFill>
                <a:latin typeface="Inter"/>
              </a:rPr>
              <a:t>Defining the scope and goals of a test, including the systems to be addressed and the testing methods to be used.</a:t>
            </a:r>
            <a:endParaRPr lang="en-US" dirty="0">
              <a:solidFill>
                <a:srgbClr val="000000"/>
              </a:solidFill>
              <a:latin typeface="Inter"/>
            </a:endParaRPr>
          </a:p>
          <a:p>
            <a:pPr>
              <a:buFont typeface="Arial" panose="020B0604020202020204" pitchFamily="34" charset="0"/>
              <a:buChar char="•"/>
            </a:pPr>
            <a:r>
              <a:rPr lang="en-US" dirty="0">
                <a:solidFill>
                  <a:srgbClr val="000000"/>
                </a:solidFill>
                <a:latin typeface="Inter"/>
              </a:rPr>
              <a:t>Gathering intelligence </a:t>
            </a:r>
            <a:endParaRPr lang="en-US" b="0" i="0" dirty="0">
              <a:solidFill>
                <a:srgbClr val="000000"/>
              </a:solidFill>
              <a:effectLst/>
              <a:latin typeface="Inter"/>
            </a:endParaRPr>
          </a:p>
        </p:txBody>
      </p:sp>
      <p:sp>
        <p:nvSpPr>
          <p:cNvPr id="5" name="Rectangle 4"/>
          <p:cNvSpPr/>
          <p:nvPr/>
        </p:nvSpPr>
        <p:spPr>
          <a:xfrm>
            <a:off x="128789" y="2445064"/>
            <a:ext cx="8912180" cy="2031325"/>
          </a:xfrm>
          <a:prstGeom prst="rect">
            <a:avLst/>
          </a:prstGeom>
        </p:spPr>
        <p:txBody>
          <a:bodyPr wrap="square">
            <a:spAutoFit/>
          </a:bodyPr>
          <a:lstStyle/>
          <a:p>
            <a:r>
              <a:rPr lang="en-US" b="1" dirty="0">
                <a:solidFill>
                  <a:srgbClr val="000000"/>
                </a:solidFill>
                <a:latin typeface="Inter"/>
              </a:rPr>
              <a:t>2. Scanning</a:t>
            </a:r>
            <a:br>
              <a:rPr lang="en-US" dirty="0">
                <a:solidFill>
                  <a:srgbClr val="000000"/>
                </a:solidFill>
                <a:latin typeface="Inter"/>
              </a:rPr>
            </a:br>
            <a:r>
              <a:rPr lang="en-US" dirty="0">
                <a:solidFill>
                  <a:srgbClr val="000000"/>
                </a:solidFill>
                <a:latin typeface="Inter"/>
              </a:rPr>
              <a:t>The next step is to understand how the target application will respond to various intrusion attempts. This is typically done using:</a:t>
            </a:r>
            <a:endParaRPr lang="en-US" dirty="0">
              <a:solidFill>
                <a:srgbClr val="000000"/>
              </a:solidFill>
              <a:latin typeface="Inter"/>
            </a:endParaRPr>
          </a:p>
          <a:p>
            <a:pPr>
              <a:buFont typeface="Arial" panose="020B0604020202020204" pitchFamily="34" charset="0"/>
              <a:buChar char="•"/>
            </a:pPr>
            <a:r>
              <a:rPr lang="en-US" b="1" dirty="0">
                <a:solidFill>
                  <a:srgbClr val="000000"/>
                </a:solidFill>
                <a:latin typeface="Inter"/>
              </a:rPr>
              <a:t>Static analysis</a:t>
            </a:r>
            <a:r>
              <a:rPr lang="en-US" dirty="0">
                <a:solidFill>
                  <a:srgbClr val="000000"/>
                </a:solidFill>
                <a:latin typeface="Inter"/>
              </a:rPr>
              <a:t> – Inspecting an application’s code to estimate the way it behaves while running. These tools can scan the entirety of the code in a single pass.</a:t>
            </a:r>
            <a:endParaRPr lang="en-US" dirty="0">
              <a:solidFill>
                <a:srgbClr val="000000"/>
              </a:solidFill>
              <a:latin typeface="Inter"/>
            </a:endParaRPr>
          </a:p>
          <a:p>
            <a:pPr>
              <a:buFont typeface="Arial" panose="020B0604020202020204" pitchFamily="34" charset="0"/>
              <a:buChar char="•"/>
            </a:pPr>
            <a:r>
              <a:rPr lang="en-US" b="1" dirty="0">
                <a:solidFill>
                  <a:srgbClr val="000000"/>
                </a:solidFill>
                <a:latin typeface="Inter"/>
              </a:rPr>
              <a:t>Dynamic analysis</a:t>
            </a:r>
            <a:r>
              <a:rPr lang="en-US" dirty="0">
                <a:solidFill>
                  <a:srgbClr val="000000"/>
                </a:solidFill>
                <a:latin typeface="Inter"/>
              </a:rPr>
              <a:t> – Inspecting an application’s code in a running state. This is a more practical way of scanning performance</a:t>
            </a:r>
            <a:endParaRPr lang="en-US" b="0" i="0" dirty="0">
              <a:solidFill>
                <a:srgbClr val="000000"/>
              </a:solidFill>
              <a:effectLst/>
              <a:latin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2308324"/>
          </a:xfrm>
          <a:prstGeom prst="rect">
            <a:avLst/>
          </a:prstGeom>
        </p:spPr>
        <p:txBody>
          <a:bodyPr wrap="square">
            <a:spAutoFit/>
          </a:bodyPr>
          <a:lstStyle/>
          <a:p>
            <a:r>
              <a:rPr lang="en-US" b="1" dirty="0">
                <a:solidFill>
                  <a:srgbClr val="000000"/>
                </a:solidFill>
                <a:latin typeface="Inter"/>
              </a:rPr>
              <a:t>3. Gaining Access</a:t>
            </a:r>
            <a:br>
              <a:rPr lang="en-US" dirty="0">
                <a:solidFill>
                  <a:srgbClr val="000000"/>
                </a:solidFill>
                <a:latin typeface="Inter"/>
              </a:rPr>
            </a:br>
            <a:r>
              <a:rPr lang="en-US" dirty="0">
                <a:solidFill>
                  <a:srgbClr val="000000"/>
                </a:solidFill>
                <a:latin typeface="Inter"/>
              </a:rPr>
              <a:t>This stage uses web application attacks, such as </a:t>
            </a:r>
            <a:r>
              <a:rPr lang="en-US" dirty="0">
                <a:solidFill>
                  <a:srgbClr val="285AE6"/>
                </a:solidFill>
                <a:latin typeface="Inter"/>
                <a:hlinkClick r:id="rId1"/>
              </a:rPr>
              <a:t>cross-site scripting</a:t>
            </a:r>
            <a:r>
              <a:rPr lang="en-US" dirty="0">
                <a:solidFill>
                  <a:srgbClr val="000000"/>
                </a:solidFill>
                <a:latin typeface="Inter"/>
              </a:rPr>
              <a:t>, </a:t>
            </a:r>
            <a:r>
              <a:rPr lang="en-US" dirty="0">
                <a:solidFill>
                  <a:srgbClr val="285AE6"/>
                </a:solidFill>
                <a:latin typeface="Inter"/>
                <a:hlinkClick r:id="rId2"/>
              </a:rPr>
              <a:t>SQL injection</a:t>
            </a:r>
            <a:r>
              <a:rPr lang="en-US" dirty="0">
                <a:solidFill>
                  <a:srgbClr val="000000"/>
                </a:solidFill>
                <a:latin typeface="Inter"/>
              </a:rPr>
              <a:t> and </a:t>
            </a:r>
            <a:r>
              <a:rPr lang="en-US" dirty="0">
                <a:solidFill>
                  <a:srgbClr val="285AE6"/>
                </a:solidFill>
                <a:latin typeface="Inter"/>
                <a:hlinkClick r:id="rId3"/>
              </a:rPr>
              <a:t>backdoors</a:t>
            </a:r>
            <a:r>
              <a:rPr lang="en-US" dirty="0">
                <a:solidFill>
                  <a:srgbClr val="000000"/>
                </a:solidFill>
                <a:latin typeface="Inter"/>
              </a:rPr>
              <a:t>, to uncover a target’s vulnerabilities. Testers then try and exploit these vulnerabilities, typically by escalating privileges, stealing data, intercepting traffic, etc., to understand the damage they can cause.</a:t>
            </a:r>
            <a:endParaRPr lang="en-US" dirty="0">
              <a:solidFill>
                <a:srgbClr val="000000"/>
              </a:solidFill>
              <a:latin typeface="Inter"/>
            </a:endParaRPr>
          </a:p>
          <a:p>
            <a:r>
              <a:rPr lang="en-US" b="1" dirty="0">
                <a:solidFill>
                  <a:srgbClr val="000000"/>
                </a:solidFill>
                <a:latin typeface="Inter"/>
              </a:rPr>
              <a:t>4. Maintaining access</a:t>
            </a:r>
            <a:br>
              <a:rPr lang="en-US" dirty="0">
                <a:solidFill>
                  <a:srgbClr val="000000"/>
                </a:solidFill>
                <a:latin typeface="Inter"/>
              </a:rPr>
            </a:br>
            <a:r>
              <a:rPr lang="en-US" dirty="0">
                <a:solidFill>
                  <a:srgbClr val="000000"/>
                </a:solidFill>
                <a:latin typeface="Inter"/>
              </a:rPr>
              <a:t>The goal of this stage is to see if the vulnerability can be used to achieve a persistent presence in the exploited system— long enough for a bad actor to gain in-depth access. The idea is to imitate </a:t>
            </a:r>
            <a:r>
              <a:rPr lang="en-US" dirty="0">
                <a:solidFill>
                  <a:srgbClr val="285AE6"/>
                </a:solidFill>
                <a:latin typeface="Inter"/>
                <a:hlinkClick r:id="rId4"/>
              </a:rPr>
              <a:t>advanced persistent threats</a:t>
            </a:r>
            <a:r>
              <a:rPr lang="en-US" dirty="0">
                <a:solidFill>
                  <a:srgbClr val="000000"/>
                </a:solidFill>
                <a:latin typeface="Inter"/>
              </a:rPr>
              <a:t>, which often remain in a system for months in order to steal an organization</a:t>
            </a:r>
            <a:endParaRPr lang="en-US" b="0" i="0" dirty="0">
              <a:solidFill>
                <a:srgbClr val="000000"/>
              </a:solidFill>
              <a:effectLst/>
              <a:latin typeface="Inter"/>
            </a:endParaRPr>
          </a:p>
        </p:txBody>
      </p:sp>
      <p:sp>
        <p:nvSpPr>
          <p:cNvPr id="3" name="Rectangle 2"/>
          <p:cNvSpPr/>
          <p:nvPr/>
        </p:nvSpPr>
        <p:spPr>
          <a:xfrm>
            <a:off x="0" y="2308324"/>
            <a:ext cx="12192000" cy="1200329"/>
          </a:xfrm>
          <a:prstGeom prst="rect">
            <a:avLst/>
          </a:prstGeom>
        </p:spPr>
        <p:txBody>
          <a:bodyPr wrap="square">
            <a:spAutoFit/>
          </a:bodyPr>
          <a:lstStyle/>
          <a:p>
            <a:r>
              <a:rPr lang="en-US" b="1" dirty="0">
                <a:solidFill>
                  <a:srgbClr val="000000"/>
                </a:solidFill>
                <a:latin typeface="Inter"/>
              </a:rPr>
              <a:t>5. Analysis</a:t>
            </a:r>
            <a:br>
              <a:rPr lang="en-US" dirty="0">
                <a:solidFill>
                  <a:srgbClr val="000000"/>
                </a:solidFill>
                <a:latin typeface="Inter"/>
              </a:rPr>
            </a:br>
            <a:r>
              <a:rPr lang="en-US" dirty="0">
                <a:solidFill>
                  <a:srgbClr val="000000"/>
                </a:solidFill>
                <a:latin typeface="Inter"/>
              </a:rPr>
              <a:t>The results of the penetration test are then compiled into a report detailing:</a:t>
            </a:r>
            <a:endParaRPr lang="en-US" dirty="0">
              <a:solidFill>
                <a:srgbClr val="000000"/>
              </a:solidFill>
              <a:latin typeface="Inter"/>
            </a:endParaRPr>
          </a:p>
          <a:p>
            <a:pPr>
              <a:buFont typeface="Arial" panose="020B0604020202020204" pitchFamily="34" charset="0"/>
              <a:buChar char="•"/>
            </a:pPr>
            <a:r>
              <a:rPr lang="en-US" dirty="0">
                <a:solidFill>
                  <a:srgbClr val="000000"/>
                </a:solidFill>
                <a:latin typeface="Inter"/>
              </a:rPr>
              <a:t>Specific vulnerabilities that were exploited</a:t>
            </a:r>
            <a:endParaRPr lang="en-US" dirty="0">
              <a:solidFill>
                <a:srgbClr val="000000"/>
              </a:solidFill>
              <a:latin typeface="Inter"/>
            </a:endParaRPr>
          </a:p>
          <a:p>
            <a:pPr>
              <a:buFont typeface="Arial" panose="020B0604020202020204" pitchFamily="34" charset="0"/>
              <a:buChar char="•"/>
            </a:pPr>
            <a:r>
              <a:rPr lang="en-US" dirty="0">
                <a:solidFill>
                  <a:srgbClr val="000000"/>
                </a:solidFill>
                <a:latin typeface="Inter"/>
              </a:rPr>
              <a:t>Sensitive data that was accessed</a:t>
            </a:r>
            <a:endParaRPr lang="en-US" b="0" i="0" dirty="0">
              <a:solidFill>
                <a:srgbClr val="000000"/>
              </a:solidFill>
              <a:effectLst/>
              <a:latin typeface="Inte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966" y="1210614"/>
            <a:ext cx="7340958" cy="3109531"/>
          </a:xfrm>
        </p:spPr>
        <p:txBody>
          <a:bodyPr/>
          <a:lstStyle/>
          <a:p>
            <a:r>
              <a:rPr lang="en-US" dirty="0"/>
              <a:t>conclusion</a:t>
            </a:r>
            <a:endParaRPr lang="en-US" dirty="0"/>
          </a:p>
        </p:txBody>
      </p:sp>
      <p:sp>
        <p:nvSpPr>
          <p:cNvPr id="3" name="Rectangle 2"/>
          <p:cNvSpPr/>
          <p:nvPr/>
        </p:nvSpPr>
        <p:spPr>
          <a:xfrm>
            <a:off x="3009364" y="3356869"/>
            <a:ext cx="6096000" cy="1200329"/>
          </a:xfrm>
          <a:prstGeom prst="rect">
            <a:avLst/>
          </a:prstGeom>
        </p:spPr>
        <p:txBody>
          <a:bodyPr>
            <a:spAutoFit/>
          </a:bodyPr>
          <a:lstStyle/>
          <a:p>
            <a:r>
              <a:rPr lang="en-US" dirty="0">
                <a:solidFill>
                  <a:srgbClr val="202124"/>
                </a:solidFill>
                <a:latin typeface="Google Sans"/>
              </a:rPr>
              <a:t> </a:t>
            </a:r>
            <a:r>
              <a:rPr lang="en-US" dirty="0">
                <a:solidFill>
                  <a:srgbClr val="040C28"/>
                </a:solidFill>
                <a:latin typeface="Google Sans"/>
              </a:rPr>
              <a:t>Penetration testing can help to mitigate the threats of the above risks that your business may face</a:t>
            </a:r>
            <a:r>
              <a:rPr lang="en-US" dirty="0">
                <a:solidFill>
                  <a:srgbClr val="202124"/>
                </a:solidFill>
                <a:latin typeface="Google Sans"/>
              </a:rPr>
              <a:t>. However, good security practices should be adopted in order to secure your business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1166" y="1318839"/>
            <a:ext cx="10045521" cy="2585323"/>
          </a:xfrm>
          <a:prstGeom prst="rect">
            <a:avLst/>
          </a:prstGeom>
        </p:spPr>
        <p:txBody>
          <a:bodyPr wrap="square">
            <a:spAutoFit/>
          </a:bodyPr>
          <a:lstStyle/>
          <a:p>
            <a:r>
              <a:rPr lang="en-US" dirty="0">
                <a:solidFill>
                  <a:srgbClr val="5A2A82"/>
                </a:solidFill>
                <a:latin typeface="inherit"/>
              </a:rPr>
              <a:t>How does network pen testing work?</a:t>
            </a:r>
            <a:endParaRPr lang="en-US" dirty="0">
              <a:solidFill>
                <a:srgbClr val="5A2A82"/>
              </a:solidFill>
              <a:latin typeface="inherit"/>
            </a:endParaRPr>
          </a:p>
          <a:p>
            <a:endParaRPr lang="en-US" dirty="0">
              <a:solidFill>
                <a:srgbClr val="5A2A82"/>
              </a:solidFill>
              <a:latin typeface="inherit"/>
            </a:endParaRPr>
          </a:p>
          <a:p>
            <a:r>
              <a:rPr lang="en-US" dirty="0"/>
              <a:t>             In simplest terms, network pen testing works by simulating a real-life attack, providing critical information about potential weaknesses hackers could use as entry points to gain access to your network(s). “</a:t>
            </a:r>
            <a:r>
              <a:rPr lang="en-US" dirty="0">
                <a:hlinkClick r:id="rId1"/>
              </a:rPr>
              <a:t>Ethical hackers</a:t>
            </a:r>
            <a:r>
              <a:rPr lang="en-US" dirty="0"/>
              <a:t>” (likely security specialists on your team or a third-party vendor) use a variety of methods to attempt to compromise your network(s).</a:t>
            </a:r>
            <a:endParaRPr lang="en-US" dirty="0"/>
          </a:p>
          <a:p>
            <a:r>
              <a:rPr lang="en-US" dirty="0"/>
              <a:t>A typical network pen testing approach involves the following steps:</a:t>
            </a:r>
            <a:endParaRPr lang="en-US" dirty="0"/>
          </a:p>
          <a:p>
            <a:r>
              <a:rPr lang="en-US" dirty="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61" y="439495"/>
            <a:ext cx="6096000" cy="2862322"/>
          </a:xfrm>
          <a:prstGeom prst="rect">
            <a:avLst/>
          </a:prstGeom>
        </p:spPr>
        <p:txBody>
          <a:bodyPr>
            <a:spAutoFit/>
          </a:bodyPr>
          <a:lstStyle/>
          <a:p>
            <a:pPr>
              <a:buFont typeface="+mj-lt"/>
              <a:buAutoNum type="arabicPeriod"/>
            </a:pPr>
            <a:r>
              <a:rPr lang="en-US" b="1" dirty="0">
                <a:solidFill>
                  <a:srgbClr val="111C24"/>
                </a:solidFill>
                <a:latin typeface="Roboto"/>
              </a:rPr>
              <a:t>Testing.</a:t>
            </a:r>
            <a:r>
              <a:rPr lang="en-US" dirty="0">
                <a:solidFill>
                  <a:srgbClr val="111C24"/>
                </a:solidFill>
                <a:latin typeface="Roboto"/>
              </a:rPr>
              <a:t> In this phase, hackers use either static or dynamic testing solutions to study and understand how the network responds to simulated attacks.</a:t>
            </a:r>
            <a:endParaRPr lang="en-US" dirty="0">
              <a:solidFill>
                <a:srgbClr val="111C24"/>
              </a:solidFill>
              <a:latin typeface="Roboto"/>
            </a:endParaRPr>
          </a:p>
          <a:p>
            <a:pPr>
              <a:buFont typeface="+mj-lt"/>
              <a:buAutoNum type="arabicPeriod"/>
            </a:pPr>
            <a:r>
              <a:rPr lang="en-US" b="1" dirty="0">
                <a:solidFill>
                  <a:srgbClr val="111C24"/>
                </a:solidFill>
                <a:latin typeface="Roboto"/>
              </a:rPr>
              <a:t>Accessing networks.</a:t>
            </a:r>
            <a:r>
              <a:rPr lang="en-US" dirty="0">
                <a:solidFill>
                  <a:srgbClr val="111C24"/>
                </a:solidFill>
                <a:latin typeface="Roboto"/>
              </a:rPr>
              <a:t> After testing the network to understand its behavior, ethical hackers will perform a variety of attacks on the network, including </a:t>
            </a:r>
            <a:r>
              <a:rPr lang="en-US" dirty="0">
                <a:solidFill>
                  <a:srgbClr val="316ACA"/>
                </a:solidFill>
                <a:latin typeface="Roboto"/>
                <a:hlinkClick r:id="rId1"/>
              </a:rPr>
              <a:t>web application attacks</a:t>
            </a:r>
            <a:r>
              <a:rPr lang="en-US" dirty="0">
                <a:solidFill>
                  <a:srgbClr val="111C24"/>
                </a:solidFill>
                <a:latin typeface="Roboto"/>
              </a:rPr>
              <a:t>, </a:t>
            </a:r>
            <a:r>
              <a:rPr lang="en-US" dirty="0">
                <a:solidFill>
                  <a:srgbClr val="316ACA"/>
                </a:solidFill>
                <a:latin typeface="Roboto"/>
                <a:hlinkClick r:id="rId2"/>
              </a:rPr>
              <a:t>SQL injections</a:t>
            </a:r>
            <a:r>
              <a:rPr lang="en-US" dirty="0">
                <a:solidFill>
                  <a:srgbClr val="111C24"/>
                </a:solidFill>
                <a:latin typeface="Roboto"/>
              </a:rPr>
              <a:t>, etc. These attacks will help identify the target </a:t>
            </a:r>
            <a:r>
              <a:rPr lang="en-US" dirty="0">
                <a:solidFill>
                  <a:srgbClr val="316ACA"/>
                </a:solidFill>
                <a:latin typeface="Roboto"/>
                <a:hlinkClick r:id="rId3"/>
              </a:rPr>
              <a:t>network’s vulnerabilities</a:t>
            </a:r>
            <a:r>
              <a:rPr lang="en-US" dirty="0">
                <a:solidFill>
                  <a:srgbClr val="111C24"/>
                </a:solidFill>
                <a:latin typeface="Roboto"/>
              </a:rPr>
              <a:t>. If the ethical hackers identify vulnerabilities, they will attempt to </a:t>
            </a:r>
            <a:r>
              <a:rPr lang="en-US" i="1" dirty="0">
                <a:solidFill>
                  <a:srgbClr val="111C24"/>
                </a:solidFill>
                <a:latin typeface="Roboto"/>
              </a:rPr>
              <a:t>actually</a:t>
            </a:r>
            <a:endParaRPr lang="en-US" b="0" i="0" dirty="0">
              <a:solidFill>
                <a:srgbClr val="111C24"/>
              </a:solidFill>
              <a:effectLst/>
              <a:latin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819" y="180305"/>
            <a:ext cx="8770513" cy="2308324"/>
          </a:xfrm>
          <a:prstGeom prst="rect">
            <a:avLst/>
          </a:prstGeom>
        </p:spPr>
        <p:txBody>
          <a:bodyPr wrap="square">
            <a:spAutoFit/>
          </a:bodyPr>
          <a:lstStyle/>
          <a:p>
            <a:r>
              <a:rPr lang="en-US" b="1" dirty="0">
                <a:solidFill>
                  <a:srgbClr val="111C24"/>
                </a:solidFill>
                <a:latin typeface="Roboto"/>
              </a:rPr>
              <a:t>3.Analysis.</a:t>
            </a:r>
            <a:r>
              <a:rPr lang="en-US" dirty="0">
                <a:solidFill>
                  <a:srgbClr val="111C24"/>
                </a:solidFill>
                <a:latin typeface="Roboto"/>
              </a:rPr>
              <a:t> After completing testing activities, pen testers will analyze their results and create a report showing their findings. This report will provide actionable insight into vulnerabilities, actual exploitability, and the chance for businesses to take necessary remediation action </a:t>
            </a:r>
            <a:r>
              <a:rPr lang="en-US" i="1" dirty="0">
                <a:solidFill>
                  <a:srgbClr val="111C24"/>
                </a:solidFill>
                <a:latin typeface="Roboto"/>
              </a:rPr>
              <a:t>before</a:t>
            </a:r>
            <a:r>
              <a:rPr lang="en-US" dirty="0">
                <a:solidFill>
                  <a:srgbClr val="111C24"/>
                </a:solidFill>
                <a:latin typeface="Roboto"/>
              </a:rPr>
              <a:t> a real hacker has the opportunity to exploit their system. </a:t>
            </a:r>
            <a:endParaRPr lang="en-US" dirty="0">
              <a:solidFill>
                <a:srgbClr val="111C24"/>
              </a:solidFill>
              <a:latin typeface="Roboto"/>
            </a:endParaRPr>
          </a:p>
          <a:p>
            <a:br>
              <a:rPr lang="en-US" dirty="0"/>
            </a:br>
            <a:r>
              <a:rPr lang="en-US" dirty="0">
                <a:solidFill>
                  <a:srgbClr val="5A2A82"/>
                </a:solidFill>
                <a:latin typeface="Roboto"/>
              </a:rPr>
              <a:t>What are the benefits of performing network penetration testing</a:t>
            </a:r>
            <a:endParaRPr lang="en-US" dirty="0">
              <a:solidFill>
                <a:srgbClr val="5A2A82"/>
              </a:solidFill>
              <a:latin typeface="Roboto"/>
            </a:endParaRPr>
          </a:p>
          <a:p>
            <a:endParaRPr lang="en-US" dirty="0"/>
          </a:p>
        </p:txBody>
      </p:sp>
      <p:sp>
        <p:nvSpPr>
          <p:cNvPr id="4" name="Rectangle 3"/>
          <p:cNvSpPr/>
          <p:nvPr/>
        </p:nvSpPr>
        <p:spPr>
          <a:xfrm>
            <a:off x="128790" y="2488629"/>
            <a:ext cx="12192000" cy="3416320"/>
          </a:xfrm>
          <a:prstGeom prst="rect">
            <a:avLst/>
          </a:prstGeom>
        </p:spPr>
        <p:txBody>
          <a:bodyPr wrap="square">
            <a:spAutoFit/>
          </a:bodyPr>
          <a:lstStyle/>
          <a:p>
            <a:r>
              <a:rPr lang="en-US" dirty="0">
                <a:solidFill>
                  <a:srgbClr val="111C24"/>
                </a:solidFill>
                <a:latin typeface="Roboto"/>
              </a:rPr>
              <a:t>The overarching benefit to implementing network pen testing is that it allows a business to gain valuable insight into its overall security posture and empowers it to take informed action to resolve problems </a:t>
            </a:r>
            <a:r>
              <a:rPr lang="en-US" i="1" dirty="0">
                <a:solidFill>
                  <a:srgbClr val="111C24"/>
                </a:solidFill>
                <a:latin typeface="Roboto"/>
              </a:rPr>
              <a:t>before </a:t>
            </a:r>
            <a:r>
              <a:rPr lang="en-US" dirty="0">
                <a:solidFill>
                  <a:srgbClr val="111C24"/>
                </a:solidFill>
                <a:latin typeface="Roboto"/>
              </a:rPr>
              <a:t>a malicious actor has the opportunity to exploit its systems.</a:t>
            </a:r>
            <a:br>
              <a:rPr lang="en-US" dirty="0">
                <a:solidFill>
                  <a:srgbClr val="111C24"/>
                </a:solidFill>
                <a:latin typeface="Roboto"/>
              </a:rPr>
            </a:br>
            <a:endParaRPr lang="en-US" dirty="0">
              <a:solidFill>
                <a:srgbClr val="111C24"/>
              </a:solidFill>
              <a:latin typeface="Roboto"/>
            </a:endParaRPr>
          </a:p>
          <a:p>
            <a:r>
              <a:rPr lang="en-US" dirty="0">
                <a:solidFill>
                  <a:srgbClr val="111C24"/>
                </a:solidFill>
                <a:latin typeface="Roboto"/>
              </a:rPr>
              <a:t>More specifically, network pen testing provides the following:</a:t>
            </a:r>
            <a:br>
              <a:rPr lang="en-US" dirty="0">
                <a:solidFill>
                  <a:srgbClr val="111C24"/>
                </a:solidFill>
                <a:latin typeface="Roboto"/>
              </a:rPr>
            </a:br>
            <a:endParaRPr lang="en-US" dirty="0">
              <a:solidFill>
                <a:srgbClr val="111C24"/>
              </a:solidFill>
              <a:latin typeface="Roboto"/>
            </a:endParaRPr>
          </a:p>
          <a:p>
            <a:pPr>
              <a:buFont typeface="Arial" panose="020B0604020202020204" pitchFamily="34" charset="0"/>
              <a:buChar char="•"/>
            </a:pPr>
            <a:r>
              <a:rPr lang="en-US" dirty="0">
                <a:solidFill>
                  <a:srgbClr val="111C24"/>
                </a:solidFill>
                <a:latin typeface="Roboto"/>
              </a:rPr>
              <a:t>The ability to analyze and understand security posture and controls</a:t>
            </a:r>
            <a:endParaRPr lang="en-US" dirty="0">
              <a:solidFill>
                <a:srgbClr val="111C24"/>
              </a:solidFill>
              <a:latin typeface="Roboto"/>
            </a:endParaRPr>
          </a:p>
          <a:p>
            <a:pPr>
              <a:buFont typeface="Arial" panose="020B0604020202020204" pitchFamily="34" charset="0"/>
              <a:buChar char="•"/>
            </a:pPr>
            <a:r>
              <a:rPr lang="en-US" dirty="0">
                <a:solidFill>
                  <a:srgbClr val="111C24"/>
                </a:solidFill>
                <a:latin typeface="Roboto"/>
              </a:rPr>
              <a:t>The ability to prevent breaches before they can happen</a:t>
            </a:r>
            <a:endParaRPr lang="en-US" dirty="0">
              <a:solidFill>
                <a:srgbClr val="111C24"/>
              </a:solidFill>
              <a:latin typeface="Roboto"/>
            </a:endParaRPr>
          </a:p>
          <a:p>
            <a:pPr>
              <a:buFont typeface="Arial" panose="020B0604020202020204" pitchFamily="34" charset="0"/>
              <a:buChar char="•"/>
            </a:pPr>
            <a:r>
              <a:rPr lang="en-US" dirty="0">
                <a:solidFill>
                  <a:srgbClr val="111C24"/>
                </a:solidFill>
                <a:latin typeface="Roboto"/>
              </a:rPr>
              <a:t>Help in learning what to do in case of an actual attack by understanding how a system responds to hacking activities</a:t>
            </a:r>
            <a:endParaRPr lang="en-US" dirty="0">
              <a:solidFill>
                <a:srgbClr val="111C24"/>
              </a:solidFill>
              <a:latin typeface="Roboto"/>
            </a:endParaRPr>
          </a:p>
          <a:p>
            <a:pPr>
              <a:buFont typeface="Arial" panose="020B0604020202020204" pitchFamily="34" charset="0"/>
              <a:buChar char="•"/>
            </a:pPr>
            <a:r>
              <a:rPr lang="en-US" dirty="0">
                <a:solidFill>
                  <a:srgbClr val="111C24"/>
                </a:solidFill>
                <a:latin typeface="Roboto"/>
              </a:rPr>
              <a:t>Less time and money spent fixing damage caused by preventable attacks</a:t>
            </a:r>
            <a:endParaRPr lang="en-US" dirty="0">
              <a:solidFill>
                <a:srgbClr val="111C24"/>
              </a:solidFill>
              <a:latin typeface="Roboto"/>
            </a:endParaRPr>
          </a:p>
          <a:p>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2282" y="784469"/>
            <a:ext cx="4881093" cy="369332"/>
          </a:xfrm>
          <a:prstGeom prst="rect">
            <a:avLst/>
          </a:prstGeom>
        </p:spPr>
        <p:txBody>
          <a:bodyPr wrap="square">
            <a:spAutoFit/>
          </a:bodyPr>
          <a:lstStyle/>
          <a:p>
            <a:pPr fontAlgn="base"/>
            <a:r>
              <a:rPr lang="en-US" b="1" dirty="0">
                <a:solidFill>
                  <a:srgbClr val="0A0A23"/>
                </a:solidFill>
                <a:latin typeface="Lato"/>
              </a:rPr>
              <a:t>Network Scanning Techniques</a:t>
            </a:r>
            <a:endParaRPr lang="en-US" b="1" i="0" dirty="0">
              <a:solidFill>
                <a:srgbClr val="0A0A23"/>
              </a:solidFill>
              <a:effectLst/>
              <a:latin typeface="Lato"/>
            </a:endParaRPr>
          </a:p>
        </p:txBody>
      </p:sp>
      <p:sp>
        <p:nvSpPr>
          <p:cNvPr id="3" name="Rectangle 2"/>
          <p:cNvSpPr/>
          <p:nvPr/>
        </p:nvSpPr>
        <p:spPr>
          <a:xfrm>
            <a:off x="420711" y="1788610"/>
            <a:ext cx="12003109" cy="1477328"/>
          </a:xfrm>
          <a:prstGeom prst="rect">
            <a:avLst/>
          </a:prstGeom>
        </p:spPr>
        <p:txBody>
          <a:bodyPr wrap="square">
            <a:spAutoFit/>
          </a:bodyPr>
          <a:lstStyle/>
          <a:p>
            <a:pPr fontAlgn="base"/>
            <a:r>
              <a:rPr lang="en-US" dirty="0">
                <a:solidFill>
                  <a:srgbClr val="0A0A23"/>
                </a:solidFill>
                <a:latin typeface="Lato"/>
              </a:rPr>
              <a:t>Network scanning refers to the process of obtaining additional information and performing a more detailed reconnaissance based on the collected information in the </a:t>
            </a:r>
            <a:r>
              <a:rPr lang="en-US" u="sng" dirty="0" err="1">
                <a:solidFill>
                  <a:srgbClr val="0A0A23"/>
                </a:solidFill>
                <a:latin typeface="inherit"/>
                <a:hlinkClick r:id="rId1"/>
              </a:rPr>
              <a:t>footprinting</a:t>
            </a:r>
            <a:r>
              <a:rPr lang="en-US" u="sng" dirty="0">
                <a:solidFill>
                  <a:srgbClr val="0A0A23"/>
                </a:solidFill>
                <a:latin typeface="inherit"/>
                <a:hlinkClick r:id="rId1"/>
              </a:rPr>
              <a:t>  phase</a:t>
            </a:r>
            <a:r>
              <a:rPr lang="en-US" dirty="0">
                <a:solidFill>
                  <a:srgbClr val="0A0A23"/>
                </a:solidFill>
                <a:latin typeface="Lato"/>
              </a:rPr>
              <a:t>.</a:t>
            </a:r>
            <a:endParaRPr lang="en-US" dirty="0">
              <a:solidFill>
                <a:srgbClr val="0A0A23"/>
              </a:solidFill>
              <a:latin typeface="Lato"/>
            </a:endParaRPr>
          </a:p>
          <a:p>
            <a:pPr fontAlgn="base"/>
            <a:r>
              <a:rPr lang="en-US" dirty="0">
                <a:solidFill>
                  <a:srgbClr val="0A0A23"/>
                </a:solidFill>
                <a:latin typeface="Lato"/>
              </a:rPr>
              <a:t>In this phase, a number of different procedures are used with the objective to identify hosts, ports, and services in the target network. The whole purpose is to identify vulnerabilities in communication channels and then create an attack plan.</a:t>
            </a:r>
            <a:endParaRPr lang="en-US" b="0" i="0" dirty="0">
              <a:solidFill>
                <a:srgbClr val="0A0A23"/>
              </a:solidFill>
              <a:effectLst/>
              <a:latin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820" y="259398"/>
            <a:ext cx="8912180" cy="1477328"/>
          </a:xfrm>
          <a:prstGeom prst="rect">
            <a:avLst/>
          </a:prstGeom>
        </p:spPr>
        <p:txBody>
          <a:bodyPr wrap="square">
            <a:spAutoFit/>
          </a:bodyPr>
          <a:lstStyle/>
          <a:p>
            <a:pPr fontAlgn="base"/>
            <a:r>
              <a:rPr lang="en-US" b="1" dirty="0">
                <a:solidFill>
                  <a:srgbClr val="0A0A23"/>
                </a:solidFill>
                <a:latin typeface="Lato"/>
              </a:rPr>
              <a:t>Types of Network Scanning:</a:t>
            </a:r>
            <a:endParaRPr lang="en-US" b="1" dirty="0">
              <a:solidFill>
                <a:srgbClr val="0A0A23"/>
              </a:solidFill>
              <a:latin typeface="Lato"/>
            </a:endParaRPr>
          </a:p>
          <a:p>
            <a:pPr fontAlgn="base"/>
            <a:r>
              <a:rPr lang="en-US" dirty="0">
                <a:solidFill>
                  <a:srgbClr val="0A0A23"/>
                </a:solidFill>
                <a:latin typeface="Lato"/>
              </a:rPr>
              <a:t>Scanning has three types:</a:t>
            </a:r>
            <a:endParaRPr lang="en-US" dirty="0">
              <a:solidFill>
                <a:srgbClr val="0A0A23"/>
              </a:solidFill>
              <a:latin typeface="Lato"/>
            </a:endParaRPr>
          </a:p>
          <a:p>
            <a:pPr fontAlgn="base">
              <a:buFont typeface="Arial" panose="020B0604020202020204" pitchFamily="34" charset="0"/>
              <a:buChar char="•"/>
            </a:pPr>
            <a:r>
              <a:rPr lang="en-US" b="1" dirty="0">
                <a:solidFill>
                  <a:srgbClr val="0A0A23"/>
                </a:solidFill>
                <a:latin typeface="inherit"/>
              </a:rPr>
              <a:t>Port scanning</a:t>
            </a:r>
            <a:r>
              <a:rPr lang="en-US" dirty="0">
                <a:solidFill>
                  <a:srgbClr val="0A0A23"/>
                </a:solidFill>
                <a:latin typeface="inherit"/>
              </a:rPr>
              <a:t> - used to list open ports and services</a:t>
            </a:r>
            <a:endParaRPr lang="en-US" dirty="0">
              <a:solidFill>
                <a:srgbClr val="0A0A23"/>
              </a:solidFill>
              <a:latin typeface="inherit"/>
            </a:endParaRPr>
          </a:p>
          <a:p>
            <a:pPr fontAlgn="base">
              <a:buFont typeface="Arial" panose="020B0604020202020204" pitchFamily="34" charset="0"/>
              <a:buChar char="•"/>
            </a:pPr>
            <a:r>
              <a:rPr lang="en-US" b="1" dirty="0">
                <a:solidFill>
                  <a:srgbClr val="0A0A23"/>
                </a:solidFill>
                <a:latin typeface="inherit"/>
              </a:rPr>
              <a:t>Network scanning</a:t>
            </a:r>
            <a:r>
              <a:rPr lang="en-US" dirty="0">
                <a:solidFill>
                  <a:srgbClr val="0A0A23"/>
                </a:solidFill>
                <a:latin typeface="inherit"/>
              </a:rPr>
              <a:t> - used to list IP addresses</a:t>
            </a:r>
            <a:endParaRPr lang="en-US" dirty="0">
              <a:solidFill>
                <a:srgbClr val="0A0A23"/>
              </a:solidFill>
              <a:latin typeface="inherit"/>
            </a:endParaRPr>
          </a:p>
          <a:p>
            <a:pPr fontAlgn="base">
              <a:buFont typeface="Arial" panose="020B0604020202020204" pitchFamily="34" charset="0"/>
              <a:buChar char="•"/>
            </a:pPr>
            <a:r>
              <a:rPr lang="en-US" b="1" dirty="0">
                <a:solidFill>
                  <a:srgbClr val="0A0A23"/>
                </a:solidFill>
                <a:latin typeface="inherit"/>
              </a:rPr>
              <a:t>Vulnerability scanning</a:t>
            </a:r>
            <a:r>
              <a:rPr lang="en-US" dirty="0">
                <a:solidFill>
                  <a:srgbClr val="0A0A23"/>
                </a:solidFill>
                <a:latin typeface="inherit"/>
              </a:rPr>
              <a:t> - used to discover the presence of known vulnerabilities</a:t>
            </a:r>
            <a:endParaRPr lang="en-US" b="0" i="0" dirty="0">
              <a:solidFill>
                <a:srgbClr val="0A0A23"/>
              </a:solidFill>
              <a:effectLst/>
              <a:latin typeface="inherit"/>
            </a:endParaRPr>
          </a:p>
        </p:txBody>
      </p:sp>
      <p:sp>
        <p:nvSpPr>
          <p:cNvPr id="3" name="Rectangle 2"/>
          <p:cNvSpPr/>
          <p:nvPr/>
        </p:nvSpPr>
        <p:spPr>
          <a:xfrm>
            <a:off x="231820" y="2249081"/>
            <a:ext cx="9311425" cy="2031325"/>
          </a:xfrm>
          <a:prstGeom prst="rect">
            <a:avLst/>
          </a:prstGeom>
        </p:spPr>
        <p:txBody>
          <a:bodyPr wrap="square">
            <a:spAutoFit/>
          </a:bodyPr>
          <a:lstStyle/>
          <a:p>
            <a:pPr fontAlgn="base"/>
            <a:r>
              <a:rPr lang="en-US" b="1" dirty="0">
                <a:solidFill>
                  <a:srgbClr val="0A0A23"/>
                </a:solidFill>
                <a:latin typeface="Lato"/>
              </a:rPr>
              <a:t>Scanning Techniques:</a:t>
            </a:r>
            <a:endParaRPr lang="en-US" b="1" dirty="0">
              <a:solidFill>
                <a:srgbClr val="0A0A23"/>
              </a:solidFill>
              <a:latin typeface="Lato"/>
            </a:endParaRPr>
          </a:p>
          <a:p>
            <a:pPr fontAlgn="base"/>
            <a:r>
              <a:rPr lang="en-US" dirty="0">
                <a:solidFill>
                  <a:srgbClr val="0A0A23"/>
                </a:solidFill>
                <a:latin typeface="Lato"/>
              </a:rPr>
              <a:t>Port scanning techniques are extremely useful when it comes to identifying open ports. Scanning techniques represent different categories which are used based on protocol types. They are categorized into three categories:</a:t>
            </a:r>
            <a:endParaRPr lang="en-US" dirty="0">
              <a:solidFill>
                <a:srgbClr val="0A0A23"/>
              </a:solidFill>
              <a:latin typeface="Lato"/>
            </a:endParaRPr>
          </a:p>
          <a:p>
            <a:pPr fontAlgn="base">
              <a:buFont typeface="Arial" panose="020B0604020202020204" pitchFamily="34" charset="0"/>
              <a:buChar char="•"/>
            </a:pPr>
            <a:r>
              <a:rPr lang="en-US" dirty="0">
                <a:solidFill>
                  <a:srgbClr val="0A0A23"/>
                </a:solidFill>
                <a:latin typeface="inherit"/>
              </a:rPr>
              <a:t>Scanning ICMP network services</a:t>
            </a:r>
            <a:endParaRPr lang="en-US" dirty="0">
              <a:solidFill>
                <a:srgbClr val="0A0A23"/>
              </a:solidFill>
              <a:latin typeface="inherit"/>
            </a:endParaRPr>
          </a:p>
          <a:p>
            <a:pPr fontAlgn="base">
              <a:buFont typeface="Arial" panose="020B0604020202020204" pitchFamily="34" charset="0"/>
              <a:buChar char="•"/>
            </a:pPr>
            <a:r>
              <a:rPr lang="en-US" dirty="0">
                <a:solidFill>
                  <a:srgbClr val="0A0A23"/>
                </a:solidFill>
                <a:latin typeface="inherit"/>
              </a:rPr>
              <a:t>Scanning TCP network services</a:t>
            </a:r>
            <a:endParaRPr lang="en-US" dirty="0">
              <a:solidFill>
                <a:srgbClr val="0A0A23"/>
              </a:solidFill>
              <a:latin typeface="inherit"/>
            </a:endParaRPr>
          </a:p>
          <a:p>
            <a:pPr fontAlgn="base">
              <a:buFont typeface="Arial" panose="020B0604020202020204" pitchFamily="34" charset="0"/>
              <a:buChar char="•"/>
            </a:pPr>
            <a:r>
              <a:rPr lang="en-US" dirty="0">
                <a:solidFill>
                  <a:srgbClr val="0A0A23"/>
                </a:solidFill>
                <a:latin typeface="inherit"/>
              </a:rPr>
              <a:t>Scanning UDP network services</a:t>
            </a:r>
            <a:endParaRPr lang="en-US" b="0" i="0" dirty="0">
              <a:solidFill>
                <a:srgbClr val="0A0A23"/>
              </a:solidFill>
              <a:effectLst/>
              <a:latin typeface="inheri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6077"/>
            <a:ext cx="9144000" cy="1477328"/>
          </a:xfrm>
          <a:prstGeom prst="rect">
            <a:avLst/>
          </a:prstGeom>
        </p:spPr>
        <p:txBody>
          <a:bodyPr wrap="square">
            <a:spAutoFit/>
          </a:bodyPr>
          <a:lstStyle/>
          <a:p>
            <a:pPr fontAlgn="base"/>
            <a:r>
              <a:rPr lang="en-US" b="1" dirty="0">
                <a:solidFill>
                  <a:srgbClr val="0A0A23"/>
                </a:solidFill>
                <a:latin typeface="Lato"/>
              </a:rPr>
              <a:t>Scanning ICMP network services</a:t>
            </a:r>
            <a:endParaRPr lang="en-US" b="1" dirty="0">
              <a:solidFill>
                <a:srgbClr val="0A0A23"/>
              </a:solidFill>
              <a:latin typeface="Lato"/>
            </a:endParaRPr>
          </a:p>
          <a:p>
            <a:pPr fontAlgn="base"/>
            <a:r>
              <a:rPr lang="en-US" b="1" dirty="0">
                <a:solidFill>
                  <a:srgbClr val="0A0A23"/>
                </a:solidFill>
                <a:latin typeface="Lato"/>
              </a:rPr>
              <a:t>ICMP Scanning:</a:t>
            </a:r>
            <a:endParaRPr lang="en-US" b="1" dirty="0">
              <a:solidFill>
                <a:srgbClr val="0A0A23"/>
              </a:solidFill>
              <a:latin typeface="Lato"/>
            </a:endParaRPr>
          </a:p>
          <a:p>
            <a:pPr fontAlgn="base"/>
            <a:r>
              <a:rPr lang="en-US" dirty="0">
                <a:solidFill>
                  <a:srgbClr val="0A0A23"/>
                </a:solidFill>
                <a:latin typeface="Lato"/>
              </a:rPr>
              <a:t>ICMP scanning is used for identifying active devices and determining whether ICMP can pass through a firewall.</a:t>
            </a:r>
            <a:endParaRPr lang="en-US" dirty="0">
              <a:solidFill>
                <a:srgbClr val="0A0A23"/>
              </a:solidFill>
              <a:latin typeface="Lato"/>
            </a:endParaRPr>
          </a:p>
          <a:p>
            <a:pPr fontAlgn="base"/>
            <a:r>
              <a:rPr lang="en-US" b="1" dirty="0">
                <a:solidFill>
                  <a:srgbClr val="0A0A23"/>
                </a:solidFill>
                <a:latin typeface="Lato"/>
              </a:rPr>
              <a:t>Ping Sweep</a:t>
            </a:r>
            <a:endParaRPr lang="en-US" b="1" i="0" dirty="0">
              <a:solidFill>
                <a:srgbClr val="0A0A23"/>
              </a:solidFill>
              <a:effectLst/>
              <a:latin typeface="Lato"/>
            </a:endParaRPr>
          </a:p>
        </p:txBody>
      </p:sp>
      <p:sp>
        <p:nvSpPr>
          <p:cNvPr id="3" name="Rectangle 2"/>
          <p:cNvSpPr/>
          <p:nvPr/>
        </p:nvSpPr>
        <p:spPr>
          <a:xfrm>
            <a:off x="0" y="1643405"/>
            <a:ext cx="11183155" cy="1754326"/>
          </a:xfrm>
          <a:prstGeom prst="rect">
            <a:avLst/>
          </a:prstGeom>
        </p:spPr>
        <p:txBody>
          <a:bodyPr wrap="square">
            <a:spAutoFit/>
          </a:bodyPr>
          <a:lstStyle/>
          <a:p>
            <a:pPr fontAlgn="base"/>
            <a:r>
              <a:rPr lang="en-US" dirty="0">
                <a:solidFill>
                  <a:srgbClr val="0A0A23"/>
                </a:solidFill>
                <a:latin typeface="Lato"/>
              </a:rPr>
              <a:t>Ping sweep is used to determine the range of IP addresses that is mapped to active devices. It allows hackers to calculate subnet masks and identify the number of present hosts in the subnet. This in turn enables them to create an inventory of active devices in the subnet.</a:t>
            </a:r>
            <a:endParaRPr lang="en-US" dirty="0">
              <a:solidFill>
                <a:srgbClr val="0A0A23"/>
              </a:solidFill>
              <a:latin typeface="Lato"/>
            </a:endParaRPr>
          </a:p>
          <a:p>
            <a:pPr fontAlgn="base"/>
            <a:r>
              <a:rPr lang="en-US" b="1" dirty="0">
                <a:solidFill>
                  <a:srgbClr val="0A0A23"/>
                </a:solidFill>
                <a:latin typeface="Lato"/>
              </a:rPr>
              <a:t>ICMP Echo Scanning</a:t>
            </a:r>
            <a:endParaRPr lang="en-US" b="1" dirty="0">
              <a:solidFill>
                <a:srgbClr val="0A0A23"/>
              </a:solidFill>
              <a:latin typeface="Lato"/>
            </a:endParaRPr>
          </a:p>
          <a:p>
            <a:pPr fontAlgn="base"/>
            <a:r>
              <a:rPr lang="en-US" dirty="0">
                <a:solidFill>
                  <a:srgbClr val="0A0A23"/>
                </a:solidFill>
                <a:latin typeface="Lato"/>
              </a:rPr>
              <a:t>ICMP Echo Scanning is used to determine which hosts are active in a target network by pinging all the machines in the network.</a:t>
            </a:r>
            <a:endParaRPr lang="en-US" b="0" i="0" dirty="0">
              <a:solidFill>
                <a:srgbClr val="0A0A23"/>
              </a:solidFill>
              <a:effectLst/>
              <a:latin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315" y="156367"/>
            <a:ext cx="11646795" cy="1200329"/>
          </a:xfrm>
          <a:prstGeom prst="rect">
            <a:avLst/>
          </a:prstGeom>
        </p:spPr>
        <p:txBody>
          <a:bodyPr wrap="square">
            <a:spAutoFit/>
          </a:bodyPr>
          <a:lstStyle/>
          <a:p>
            <a:pPr fontAlgn="base"/>
            <a:r>
              <a:rPr lang="en-US" b="1" dirty="0">
                <a:solidFill>
                  <a:srgbClr val="0A0A23"/>
                </a:solidFill>
                <a:latin typeface="Lato"/>
              </a:rPr>
              <a:t>Scanning TCP Network Services</a:t>
            </a:r>
            <a:endParaRPr lang="en-US" b="1" dirty="0">
              <a:solidFill>
                <a:srgbClr val="0A0A23"/>
              </a:solidFill>
              <a:latin typeface="Lato"/>
            </a:endParaRPr>
          </a:p>
          <a:p>
            <a:pPr fontAlgn="base"/>
            <a:r>
              <a:rPr lang="en-US" b="1" dirty="0">
                <a:solidFill>
                  <a:srgbClr val="0A0A23"/>
                </a:solidFill>
                <a:latin typeface="Lato"/>
              </a:rPr>
              <a:t>TCP Connect</a:t>
            </a:r>
            <a:endParaRPr lang="en-US" b="1" dirty="0">
              <a:solidFill>
                <a:srgbClr val="0A0A23"/>
              </a:solidFill>
              <a:latin typeface="Lato"/>
            </a:endParaRPr>
          </a:p>
          <a:p>
            <a:pPr fontAlgn="base"/>
            <a:r>
              <a:rPr lang="en-US" dirty="0">
                <a:solidFill>
                  <a:srgbClr val="0A0A23"/>
                </a:solidFill>
                <a:latin typeface="Lato"/>
              </a:rPr>
              <a:t>TCP connect scan used for detecting open ports upon the completion of the three-way handshake. It works by establishing a full connection and then dropping it by sending a RST packet.</a:t>
            </a:r>
            <a:endParaRPr lang="en-US" b="0" i="0" dirty="0">
              <a:solidFill>
                <a:srgbClr val="0A0A23"/>
              </a:solidFill>
              <a:effectLst/>
              <a:latin typeface="Lato"/>
            </a:endParaRPr>
          </a:p>
        </p:txBody>
      </p:sp>
      <p:sp>
        <p:nvSpPr>
          <p:cNvPr id="3" name="Rectangle 2"/>
          <p:cNvSpPr/>
          <p:nvPr/>
        </p:nvSpPr>
        <p:spPr>
          <a:xfrm>
            <a:off x="356314" y="1544116"/>
            <a:ext cx="11835685" cy="923330"/>
          </a:xfrm>
          <a:prstGeom prst="rect">
            <a:avLst/>
          </a:prstGeom>
        </p:spPr>
        <p:txBody>
          <a:bodyPr wrap="square">
            <a:spAutoFit/>
          </a:bodyPr>
          <a:lstStyle/>
          <a:p>
            <a:pPr fontAlgn="base"/>
            <a:r>
              <a:rPr lang="en-US" b="1" dirty="0">
                <a:solidFill>
                  <a:srgbClr val="0A0A23"/>
                </a:solidFill>
                <a:latin typeface="Lato"/>
              </a:rPr>
              <a:t>Stealth Scan</a:t>
            </a:r>
            <a:endParaRPr lang="en-US" b="1" dirty="0">
              <a:solidFill>
                <a:srgbClr val="0A0A23"/>
              </a:solidFill>
              <a:latin typeface="Lato"/>
            </a:endParaRPr>
          </a:p>
          <a:p>
            <a:pPr fontAlgn="base"/>
            <a:r>
              <a:rPr lang="en-US" dirty="0">
                <a:solidFill>
                  <a:srgbClr val="0A0A23"/>
                </a:solidFill>
                <a:latin typeface="Lato"/>
              </a:rPr>
              <a:t>Stealth scan is used for bypassing firewall and logging mechanisms. It works by resetting the TCP connection before the three-way handshake is completed, which in turn makes the connection half open</a:t>
            </a:r>
            <a:endParaRPr lang="en-US" b="0" i="0" dirty="0">
              <a:solidFill>
                <a:srgbClr val="0A0A23"/>
              </a:solidFill>
              <a:effectLst/>
              <a:latin typeface="Lato"/>
            </a:endParaRPr>
          </a:p>
        </p:txBody>
      </p:sp>
      <p:sp>
        <p:nvSpPr>
          <p:cNvPr id="4" name="Rectangle 3"/>
          <p:cNvSpPr/>
          <p:nvPr/>
        </p:nvSpPr>
        <p:spPr>
          <a:xfrm>
            <a:off x="356313" y="2551837"/>
            <a:ext cx="11518007" cy="1200329"/>
          </a:xfrm>
          <a:prstGeom prst="rect">
            <a:avLst/>
          </a:prstGeom>
        </p:spPr>
        <p:txBody>
          <a:bodyPr wrap="square">
            <a:spAutoFit/>
          </a:bodyPr>
          <a:lstStyle/>
          <a:p>
            <a:pPr fontAlgn="base"/>
            <a:r>
              <a:rPr lang="en-US" b="1" dirty="0">
                <a:solidFill>
                  <a:srgbClr val="0A0A23"/>
                </a:solidFill>
                <a:latin typeface="Lato"/>
              </a:rPr>
              <a:t>Inverse TCP Flag Scanning</a:t>
            </a:r>
            <a:endParaRPr lang="en-US" b="1" dirty="0">
              <a:solidFill>
                <a:srgbClr val="0A0A23"/>
              </a:solidFill>
              <a:latin typeface="Lato"/>
            </a:endParaRPr>
          </a:p>
          <a:p>
            <a:pPr fontAlgn="base"/>
            <a:r>
              <a:rPr lang="en-US" dirty="0">
                <a:solidFill>
                  <a:srgbClr val="0A0A23"/>
                </a:solidFill>
                <a:latin typeface="Lato"/>
              </a:rPr>
              <a:t>Inverse TCP flag scanning works by sending TCP probe packets with or without TCP flags. Based on the response, it is possible to determine whether the port is open or closed. If there is no response, then the port is open. If the response is RST, then the port is closed.</a:t>
            </a:r>
            <a:endParaRPr lang="en-US" b="0" i="0" dirty="0">
              <a:solidFill>
                <a:srgbClr val="0A0A23"/>
              </a:solidFill>
              <a:effectLst/>
              <a:latin typeface="Lato"/>
            </a:endParaRPr>
          </a:p>
        </p:txBody>
      </p:sp>
      <p:sp>
        <p:nvSpPr>
          <p:cNvPr id="5" name="Rectangle 4"/>
          <p:cNvSpPr/>
          <p:nvPr/>
        </p:nvSpPr>
        <p:spPr>
          <a:xfrm>
            <a:off x="356313" y="3836557"/>
            <a:ext cx="11646797" cy="1200329"/>
          </a:xfrm>
          <a:prstGeom prst="rect">
            <a:avLst/>
          </a:prstGeom>
        </p:spPr>
        <p:txBody>
          <a:bodyPr wrap="square">
            <a:spAutoFit/>
          </a:bodyPr>
          <a:lstStyle/>
          <a:p>
            <a:pPr fontAlgn="base"/>
            <a:r>
              <a:rPr lang="en-US" b="1" dirty="0">
                <a:solidFill>
                  <a:srgbClr val="0A0A23"/>
                </a:solidFill>
                <a:latin typeface="Lato"/>
              </a:rPr>
              <a:t>Inverse TCP Flag Scanning</a:t>
            </a:r>
            <a:endParaRPr lang="en-US" b="1" dirty="0">
              <a:solidFill>
                <a:srgbClr val="0A0A23"/>
              </a:solidFill>
              <a:latin typeface="Lato"/>
            </a:endParaRPr>
          </a:p>
          <a:p>
            <a:pPr fontAlgn="base"/>
            <a:r>
              <a:rPr lang="en-US" dirty="0">
                <a:solidFill>
                  <a:srgbClr val="0A0A23"/>
                </a:solidFill>
                <a:latin typeface="Lato"/>
              </a:rPr>
              <a:t>Inverse TCP flag scanning works by sending TCP probe packets with or without TCP flags. Based on the response, it is possible to determine whether the port is open or closed. If there is no response, then the port is open. If the response is RST, then the port is closed.</a:t>
            </a:r>
            <a:endParaRPr lang="en-US" b="0" i="0" dirty="0">
              <a:solidFill>
                <a:srgbClr val="0A0A23"/>
              </a:solidFill>
              <a:effectLst/>
              <a:latin typeface="Lato"/>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14481</Words>
  <Application>WPS Presentation</Application>
  <PresentationFormat>Widescreen</PresentationFormat>
  <Paragraphs>217</Paragraphs>
  <Slides>23</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23</vt:i4>
      </vt:variant>
    </vt:vector>
  </HeadingPairs>
  <TitlesOfParts>
    <vt:vector size="42" baseType="lpstr">
      <vt:lpstr>Arial</vt:lpstr>
      <vt:lpstr>SimSun</vt:lpstr>
      <vt:lpstr>Wingdings</vt:lpstr>
      <vt:lpstr>Wingdings 3</vt:lpstr>
      <vt:lpstr>Symbol</vt:lpstr>
      <vt:lpstr>Google Sans</vt:lpstr>
      <vt:lpstr>Segoe Print</vt:lpstr>
      <vt:lpstr>inherit</vt:lpstr>
      <vt:lpstr>Roboto</vt:lpstr>
      <vt:lpstr>Lato</vt:lpstr>
      <vt:lpstr>Century Gothic</vt:lpstr>
      <vt:lpstr>Microsoft YaHei</vt:lpstr>
      <vt:lpstr>Arial Unicode MS</vt:lpstr>
      <vt:lpstr>Calibri</vt:lpstr>
      <vt:lpstr>Open Sans</vt:lpstr>
      <vt:lpstr>Verdana</vt:lpstr>
      <vt:lpstr>Raleway</vt:lpstr>
      <vt:lpstr>Inter</vt:lpstr>
      <vt:lpstr>Slice</vt:lpstr>
      <vt:lpstr> Network pentesting            network scanning techniques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pentesting            network scanning techniques</dc:title>
  <dc:creator>Admin</dc:creator>
  <cp:lastModifiedBy>stanly</cp:lastModifiedBy>
  <cp:revision>15</cp:revision>
  <dcterms:created xsi:type="dcterms:W3CDTF">2023-07-06T13:16:00Z</dcterms:created>
  <dcterms:modified xsi:type="dcterms:W3CDTF">2023-07-24T07:12:33Z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73225A4748AF4DB8A5C7C40A772397A7</vt:lpwstr>
  </property>
  <property fmtid="{D5CDD505-2E9C-101B-9397-08002B2CF9AE}" pid="3" name="KSOProductBuildVer">
    <vt:lpwstr>1033-11.2.0.11537</vt:lpwstr>
  </property>
</Properties>
</file>