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65" r:id="rId5"/>
    <p:sldId id="266" r:id="rId6"/>
    <p:sldId id="267" r:id="rId7"/>
    <p:sldId id="259" r:id="rId8"/>
    <p:sldId id="260" r:id="rId9"/>
    <p:sldId id="271" r:id="rId10"/>
    <p:sldId id="261" r:id="rId11"/>
    <p:sldId id="272" r:id="rId12"/>
    <p:sldId id="273" r:id="rId13"/>
    <p:sldId id="269" r:id="rId14"/>
    <p:sldId id="264" r:id="rId15"/>
    <p:sldId id="27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471" autoAdjust="0"/>
    <p:restoredTop sz="94660"/>
  </p:normalViewPr>
  <p:slideViewPr>
    <p:cSldViewPr snapToGrid="0">
      <p:cViewPr varScale="1">
        <p:scale>
          <a:sx n="79" d="100"/>
          <a:sy n="79" d="100"/>
        </p:scale>
        <p:origin x="936" y="-29"/>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FBD5562-3C38-48F2-A572-29F157888476}" type="datetimeFigureOut">
              <a:rPr lang="en-US" smtClean="0"/>
              <a:t>5/5/2024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B13A18-BCEE-4B30-A249-914C324818FA}" type="slidenum">
              <a:rPr lang="en-US" smtClean="0"/>
              <a:t>‹#›</a:t>
            </a:fld>
            <a:endParaRPr lang="en-US"/>
          </a:p>
        </p:txBody>
      </p:sp>
    </p:spTree>
    <p:extLst>
      <p:ext uri="{BB962C8B-B14F-4D97-AF65-F5344CB8AC3E}">
        <p14:creationId xmlns:p14="http://schemas.microsoft.com/office/powerpoint/2010/main" val="32579273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FBD5562-3C38-48F2-A572-29F157888476}" type="datetimeFigureOut">
              <a:rPr lang="en-US" smtClean="0"/>
              <a:t>5/5/2024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B13A18-BCEE-4B30-A249-914C324818FA}" type="slidenum">
              <a:rPr lang="en-US" smtClean="0"/>
              <a:t>‹#›</a:t>
            </a:fld>
            <a:endParaRPr lang="en-US"/>
          </a:p>
        </p:txBody>
      </p:sp>
    </p:spTree>
    <p:extLst>
      <p:ext uri="{BB962C8B-B14F-4D97-AF65-F5344CB8AC3E}">
        <p14:creationId xmlns:p14="http://schemas.microsoft.com/office/powerpoint/2010/main" val="37969585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2"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2"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FBD5562-3C38-48F2-A572-29F157888476}" type="datetimeFigureOut">
              <a:rPr lang="en-US" smtClean="0"/>
              <a:t>5/5/2024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B13A18-BCEE-4B30-A249-914C324818FA}" type="slidenum">
              <a:rPr lang="en-US" smtClean="0"/>
              <a:t>‹#›</a:t>
            </a:fld>
            <a:endParaRPr lang="en-US"/>
          </a:p>
        </p:txBody>
      </p:sp>
    </p:spTree>
    <p:extLst>
      <p:ext uri="{BB962C8B-B14F-4D97-AF65-F5344CB8AC3E}">
        <p14:creationId xmlns:p14="http://schemas.microsoft.com/office/powerpoint/2010/main" val="25430463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FBD5562-3C38-48F2-A572-29F157888476}" type="datetimeFigureOut">
              <a:rPr lang="en-US" smtClean="0"/>
              <a:t>5/5/2024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B13A18-BCEE-4B30-A249-914C324818FA}" type="slidenum">
              <a:rPr lang="en-US" smtClean="0"/>
              <a:t>‹#›</a:t>
            </a:fld>
            <a:endParaRPr lang="en-US"/>
          </a:p>
        </p:txBody>
      </p:sp>
    </p:spTree>
    <p:extLst>
      <p:ext uri="{BB962C8B-B14F-4D97-AF65-F5344CB8AC3E}">
        <p14:creationId xmlns:p14="http://schemas.microsoft.com/office/powerpoint/2010/main" val="1519390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2"/>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7"/>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FBD5562-3C38-48F2-A572-29F157888476}" type="datetimeFigureOut">
              <a:rPr lang="en-US" smtClean="0"/>
              <a:t>5/5/2024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B13A18-BCEE-4B30-A249-914C324818FA}" type="slidenum">
              <a:rPr lang="en-US" smtClean="0"/>
              <a:t>‹#›</a:t>
            </a:fld>
            <a:endParaRPr lang="en-US"/>
          </a:p>
        </p:txBody>
      </p:sp>
    </p:spTree>
    <p:extLst>
      <p:ext uri="{BB962C8B-B14F-4D97-AF65-F5344CB8AC3E}">
        <p14:creationId xmlns:p14="http://schemas.microsoft.com/office/powerpoint/2010/main" val="35364134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FBD5562-3C38-48F2-A572-29F157888476}" type="datetimeFigureOut">
              <a:rPr lang="en-US" smtClean="0"/>
              <a:t>5/5/2024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B13A18-BCEE-4B30-A249-914C324818FA}" type="slidenum">
              <a:rPr lang="en-US" smtClean="0"/>
              <a:t>‹#›</a:t>
            </a:fld>
            <a:endParaRPr lang="en-US"/>
          </a:p>
        </p:txBody>
      </p:sp>
    </p:spTree>
    <p:extLst>
      <p:ext uri="{BB962C8B-B14F-4D97-AF65-F5344CB8AC3E}">
        <p14:creationId xmlns:p14="http://schemas.microsoft.com/office/powerpoint/2010/main" val="37078381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9"/>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2"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2"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FBD5562-3C38-48F2-A572-29F157888476}" type="datetimeFigureOut">
              <a:rPr lang="en-US" smtClean="0"/>
              <a:t>5/5/2024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4B13A18-BCEE-4B30-A249-914C324818FA}" type="slidenum">
              <a:rPr lang="en-US" smtClean="0"/>
              <a:t>‹#›</a:t>
            </a:fld>
            <a:endParaRPr lang="en-US"/>
          </a:p>
        </p:txBody>
      </p:sp>
    </p:spTree>
    <p:extLst>
      <p:ext uri="{BB962C8B-B14F-4D97-AF65-F5344CB8AC3E}">
        <p14:creationId xmlns:p14="http://schemas.microsoft.com/office/powerpoint/2010/main" val="23177087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FBD5562-3C38-48F2-A572-29F157888476}" type="datetimeFigureOut">
              <a:rPr lang="en-US" smtClean="0"/>
              <a:t>5/5/2024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4B13A18-BCEE-4B30-A249-914C324818FA}" type="slidenum">
              <a:rPr lang="en-US" smtClean="0"/>
              <a:t>‹#›</a:t>
            </a:fld>
            <a:endParaRPr lang="en-US"/>
          </a:p>
        </p:txBody>
      </p:sp>
    </p:spTree>
    <p:extLst>
      <p:ext uri="{BB962C8B-B14F-4D97-AF65-F5344CB8AC3E}">
        <p14:creationId xmlns:p14="http://schemas.microsoft.com/office/powerpoint/2010/main" val="38233227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BD5562-3C38-48F2-A572-29F157888476}" type="datetimeFigureOut">
              <a:rPr lang="en-US" smtClean="0"/>
              <a:t>5/5/2024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4B13A18-BCEE-4B30-A249-914C324818FA}" type="slidenum">
              <a:rPr lang="en-US" smtClean="0"/>
              <a:t>‹#›</a:t>
            </a:fld>
            <a:endParaRPr lang="en-US"/>
          </a:p>
        </p:txBody>
      </p:sp>
    </p:spTree>
    <p:extLst>
      <p:ext uri="{BB962C8B-B14F-4D97-AF65-F5344CB8AC3E}">
        <p14:creationId xmlns:p14="http://schemas.microsoft.com/office/powerpoint/2010/main" val="19633883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9"/>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FBD5562-3C38-48F2-A572-29F157888476}" type="datetimeFigureOut">
              <a:rPr lang="en-US" smtClean="0"/>
              <a:t>5/5/2024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B13A18-BCEE-4B30-A249-914C324818FA}" type="slidenum">
              <a:rPr lang="en-US" smtClean="0"/>
              <a:t>‹#›</a:t>
            </a:fld>
            <a:endParaRPr lang="en-US"/>
          </a:p>
        </p:txBody>
      </p:sp>
    </p:spTree>
    <p:extLst>
      <p:ext uri="{BB962C8B-B14F-4D97-AF65-F5344CB8AC3E}">
        <p14:creationId xmlns:p14="http://schemas.microsoft.com/office/powerpoint/2010/main" val="21821920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9"/>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FBD5562-3C38-48F2-A572-29F157888476}" type="datetimeFigureOut">
              <a:rPr lang="en-US" smtClean="0"/>
              <a:t>5/5/2024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B13A18-BCEE-4B30-A249-914C324818FA}" type="slidenum">
              <a:rPr lang="en-US" smtClean="0"/>
              <a:t>‹#›</a:t>
            </a:fld>
            <a:endParaRPr lang="en-US"/>
          </a:p>
        </p:txBody>
      </p:sp>
    </p:spTree>
    <p:extLst>
      <p:ext uri="{BB962C8B-B14F-4D97-AF65-F5344CB8AC3E}">
        <p14:creationId xmlns:p14="http://schemas.microsoft.com/office/powerpoint/2010/main" val="33024260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4"/>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BD5562-3C38-48F2-A572-29F157888476}" type="datetimeFigureOut">
              <a:rPr lang="en-US" smtClean="0"/>
              <a:t>5/5/2024</a:t>
            </a:fld>
            <a:endParaRPr lang="en-US"/>
          </a:p>
        </p:txBody>
      </p:sp>
      <p:sp>
        <p:nvSpPr>
          <p:cNvPr id="5" name="Footer Placeholder 4"/>
          <p:cNvSpPr>
            <a:spLocks noGrp="1"/>
          </p:cNvSpPr>
          <p:nvPr>
            <p:ph type="ftr" sz="quarter" idx="3"/>
          </p:nvPr>
        </p:nvSpPr>
        <p:spPr>
          <a:xfrm>
            <a:off x="4038600" y="6356354"/>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4"/>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B13A18-BCEE-4B30-A249-914C324818FA}" type="slidenum">
              <a:rPr lang="en-US" smtClean="0"/>
              <a:t>‹#›</a:t>
            </a:fld>
            <a:endParaRPr lang="en-US"/>
          </a:p>
        </p:txBody>
      </p:sp>
    </p:spTree>
    <p:extLst>
      <p:ext uri="{BB962C8B-B14F-4D97-AF65-F5344CB8AC3E}">
        <p14:creationId xmlns:p14="http://schemas.microsoft.com/office/powerpoint/2010/main" val="241985171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jpg"/></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7" y="18251"/>
            <a:ext cx="12220575" cy="6820700"/>
          </a:xfrm>
          <a:prstGeom prst="rect">
            <a:avLst/>
          </a:prstGeom>
          <a:effectLst>
            <a:outerShdw blurRad="50800" dist="38100" dir="5400000" algn="t" rotWithShape="0">
              <a:prstClr val="black">
                <a:alpha val="40000"/>
              </a:prstClr>
            </a:outerShdw>
          </a:effectLst>
        </p:spPr>
      </p:pic>
      <p:pic>
        <p:nvPicPr>
          <p:cNvPr id="18" name="Picture 17">
            <a:extLst>
              <a:ext uri="{FF2B5EF4-FFF2-40B4-BE49-F238E27FC236}">
                <a16:creationId xmlns:a16="http://schemas.microsoft.com/office/drawing/2014/main" id="{9F8BF417-D773-4835-AA81-1AB36051F3BE}"/>
              </a:ext>
            </a:extLst>
          </p:cNvPr>
          <p:cNvPicPr>
            <a:picLocks noChangeAspect="1" noChangeArrowheads="1"/>
          </p:cNvPicPr>
          <p:nvPr/>
        </p:nvPicPr>
        <p:blipFill>
          <a:blip r:embed="rId3" cstate="print">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2170187" y="530827"/>
            <a:ext cx="881012" cy="838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Title 1">
            <a:extLst>
              <a:ext uri="{FF2B5EF4-FFF2-40B4-BE49-F238E27FC236}">
                <a16:creationId xmlns:a16="http://schemas.microsoft.com/office/drawing/2014/main" id="{D6CA7FB4-8816-7D9C-4818-743A82E3F2D8}"/>
              </a:ext>
            </a:extLst>
          </p:cNvPr>
          <p:cNvSpPr>
            <a:spLocks noGrp="1"/>
          </p:cNvSpPr>
          <p:nvPr>
            <p:ph type="ctrTitle"/>
          </p:nvPr>
        </p:nvSpPr>
        <p:spPr>
          <a:xfrm>
            <a:off x="1371602" y="1882114"/>
            <a:ext cx="9645444" cy="1038095"/>
          </a:xfrm>
          <a:noFill/>
          <a:ln w="9525" cap="flat" cmpd="sng" algn="ctr">
            <a:noFill/>
            <a:prstDash val="solid"/>
            <a:round/>
            <a:headEnd type="none" w="med" len="med"/>
            <a:tailEnd type="none" w="med" len="med"/>
          </a:ln>
          <a:effectLst>
            <a:glow rad="139700">
              <a:schemeClr val="accent4">
                <a:satMod val="175000"/>
                <a:alpha val="40000"/>
              </a:schemeClr>
            </a:glow>
            <a:outerShdw blurRad="50800" dist="38100" dir="18900000" algn="bl" rotWithShape="0">
              <a:prstClr val="black">
                <a:alpha val="40000"/>
              </a:prstClr>
            </a:outerShdw>
          </a:effectLst>
        </p:spPr>
        <p:style>
          <a:lnRef idx="0">
            <a:scrgbClr r="0" g="0" b="0"/>
          </a:lnRef>
          <a:fillRef idx="0">
            <a:scrgbClr r="0" g="0" b="0"/>
          </a:fillRef>
          <a:effectRef idx="0">
            <a:scrgbClr r="0" g="0" b="0"/>
          </a:effectRef>
          <a:fontRef idx="minor">
            <a:schemeClr val="accent4"/>
          </a:fontRef>
        </p:style>
        <p:txBody>
          <a:bodyPr>
            <a:normAutofit/>
          </a:bodyPr>
          <a:lstStyle/>
          <a:p>
            <a:pPr algn="ctr">
              <a:lnSpc>
                <a:spcPts val="4921"/>
              </a:lnSpc>
            </a:pPr>
            <a:r>
              <a:rPr lang="en-US" sz="4000" dirty="0" err="1">
                <a:solidFill>
                  <a:schemeClr val="accent3">
                    <a:lumMod val="50000"/>
                  </a:schemeClr>
                </a:solidFill>
                <a:latin typeface="Times New Roman" panose="02020603050405020304" pitchFamily="18" charset="0"/>
                <a:ea typeface="Corben" pitchFamily="34" charset="-122"/>
                <a:cs typeface="Times New Roman" panose="02020603050405020304" pitchFamily="18" charset="0"/>
              </a:rPr>
              <a:t>PotHole</a:t>
            </a:r>
            <a:r>
              <a:rPr lang="en-US" sz="4000" dirty="0">
                <a:solidFill>
                  <a:schemeClr val="accent3">
                    <a:lumMod val="50000"/>
                  </a:schemeClr>
                </a:solidFill>
                <a:latin typeface="Times New Roman" panose="02020603050405020304" pitchFamily="18" charset="0"/>
                <a:ea typeface="Corben" pitchFamily="34" charset="-122"/>
                <a:cs typeface="Times New Roman" panose="02020603050405020304" pitchFamily="18" charset="0"/>
              </a:rPr>
              <a:t> Management System</a:t>
            </a:r>
            <a:endParaRPr lang="en-US" sz="4000" dirty="0">
              <a:solidFill>
                <a:schemeClr val="accent3">
                  <a:lumMod val="50000"/>
                </a:schemeClr>
              </a:solidFill>
              <a:latin typeface="Times New Roman" panose="02020603050405020304" pitchFamily="18" charset="0"/>
              <a:cs typeface="Times New Roman" panose="02020603050405020304" pitchFamily="18" charset="0"/>
            </a:endParaRPr>
          </a:p>
        </p:txBody>
      </p:sp>
      <p:sp>
        <p:nvSpPr>
          <p:cNvPr id="21" name="Rectangle 20">
            <a:extLst>
              <a:ext uri="{FF2B5EF4-FFF2-40B4-BE49-F238E27FC236}">
                <a16:creationId xmlns:a16="http://schemas.microsoft.com/office/drawing/2014/main" id="{8BC89F28-811C-07E5-C1D5-60CAECEA92CF}"/>
              </a:ext>
            </a:extLst>
          </p:cNvPr>
          <p:cNvSpPr/>
          <p:nvPr/>
        </p:nvSpPr>
        <p:spPr>
          <a:xfrm>
            <a:off x="2170185" y="3899568"/>
            <a:ext cx="1900011" cy="276999"/>
          </a:xfrm>
          <a:prstGeom prst="rect">
            <a:avLst/>
          </a:prstGeom>
          <a:noFill/>
        </p:spPr>
        <p:txBody>
          <a:bodyPr wrap="square" lIns="68580" tIns="34290" rIns="68580" bIns="34290">
            <a:spAutoFit/>
          </a:bodyPr>
          <a:lstStyle/>
          <a:p>
            <a:r>
              <a:rPr lang="en-US" sz="1350" b="1"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Group Members :</a:t>
            </a:r>
            <a:endParaRPr lang="en-GB" sz="135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22" name="Title 1">
            <a:extLst>
              <a:ext uri="{FF2B5EF4-FFF2-40B4-BE49-F238E27FC236}">
                <a16:creationId xmlns:a16="http://schemas.microsoft.com/office/drawing/2014/main" id="{2AE47A0E-117C-E204-4CF5-2C8CD54F4750}"/>
              </a:ext>
            </a:extLst>
          </p:cNvPr>
          <p:cNvSpPr>
            <a:spLocks noGrp="1"/>
          </p:cNvSpPr>
          <p:nvPr/>
        </p:nvSpPr>
        <p:spPr>
          <a:xfrm>
            <a:off x="2338741" y="514353"/>
            <a:ext cx="7604187" cy="1021211"/>
          </a:xfrm>
          <a:prstGeom prst="rect">
            <a:avLst/>
          </a:prstGeom>
        </p:spPr>
        <p:txBody>
          <a:bodyPr vert="horz" lIns="68580" tIns="34290" rIns="68580" bIns="34290" rtlCol="0" anchor="t">
            <a:no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pPr algn="ctr">
              <a:lnSpc>
                <a:spcPct val="150000"/>
              </a:lnSpc>
            </a:pPr>
            <a:r>
              <a:rPr lang="en-IN" sz="1800" b="1" dirty="0">
                <a:solidFill>
                  <a:schemeClr val="tx1"/>
                </a:solidFill>
                <a:latin typeface="Times New Roman" pitchFamily="18" charset="0"/>
                <a:cs typeface="Times New Roman" pitchFamily="18" charset="0"/>
              </a:rPr>
              <a:t>      N.B.K.R INSTITUTE OF SCIENCE AND TECHNOLOGY</a:t>
            </a:r>
            <a:br>
              <a:rPr lang="en-IN" sz="1875" b="1" dirty="0">
                <a:solidFill>
                  <a:schemeClr val="tx1"/>
                </a:solidFill>
                <a:latin typeface="Times New Roman" pitchFamily="18" charset="0"/>
                <a:cs typeface="Times New Roman" pitchFamily="18" charset="0"/>
              </a:rPr>
            </a:br>
            <a:r>
              <a:rPr lang="en-IN" sz="1125" b="1" dirty="0">
                <a:solidFill>
                  <a:schemeClr val="tx1"/>
                </a:solidFill>
                <a:latin typeface="Times New Roman" pitchFamily="18" charset="0"/>
                <a:cs typeface="Times New Roman" pitchFamily="18" charset="0"/>
              </a:rPr>
              <a:t>(Autonomous)</a:t>
            </a:r>
            <a:br>
              <a:rPr lang="en-IN" sz="1125" b="1" dirty="0">
                <a:solidFill>
                  <a:schemeClr val="tx1"/>
                </a:solidFill>
                <a:latin typeface="Times New Roman" pitchFamily="18" charset="0"/>
                <a:cs typeface="Times New Roman" pitchFamily="18" charset="0"/>
              </a:rPr>
            </a:br>
            <a:r>
              <a:rPr lang="en-IN" sz="1125" b="1" dirty="0">
                <a:solidFill>
                  <a:schemeClr val="tx1"/>
                </a:solidFill>
                <a:latin typeface="Times New Roman" pitchFamily="18" charset="0"/>
                <a:cs typeface="Times New Roman" pitchFamily="18" charset="0"/>
              </a:rPr>
              <a:t>Vidyanagar,Tirupati-524413</a:t>
            </a:r>
            <a:br>
              <a:rPr lang="en-IN" sz="1875" b="1" dirty="0">
                <a:solidFill>
                  <a:srgbClr val="FF0000"/>
                </a:solidFill>
                <a:latin typeface="Times New Roman" pitchFamily="18" charset="0"/>
                <a:cs typeface="Times New Roman" pitchFamily="18" charset="0"/>
              </a:rPr>
            </a:br>
            <a:endParaRPr lang="en-IN" sz="1875" b="1" dirty="0">
              <a:solidFill>
                <a:schemeClr val="tx1">
                  <a:lumMod val="65000"/>
                  <a:lumOff val="35000"/>
                </a:schemeClr>
              </a:solidFill>
              <a:latin typeface="Times New Roman" pitchFamily="18" charset="0"/>
              <a:cs typeface="Times New Roman" pitchFamily="18" charset="0"/>
            </a:endParaRPr>
          </a:p>
        </p:txBody>
      </p:sp>
      <p:sp>
        <p:nvSpPr>
          <p:cNvPr id="23" name="TextBox 22">
            <a:extLst>
              <a:ext uri="{FF2B5EF4-FFF2-40B4-BE49-F238E27FC236}">
                <a16:creationId xmlns:a16="http://schemas.microsoft.com/office/drawing/2014/main" id="{190A42A6-E6A4-9468-5536-055968B35CA5}"/>
              </a:ext>
            </a:extLst>
          </p:cNvPr>
          <p:cNvSpPr txBox="1"/>
          <p:nvPr/>
        </p:nvSpPr>
        <p:spPr>
          <a:xfrm>
            <a:off x="2170185" y="4146704"/>
            <a:ext cx="2838451" cy="1338828"/>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a:spAutoFit/>
          </a:bodyPr>
          <a:lstStyle/>
          <a:p>
            <a:pPr marL="342900" indent="-342900">
              <a:lnSpc>
                <a:spcPct val="150000"/>
              </a:lnSpc>
              <a:buAutoNum type="arabicPeriod"/>
            </a:pPr>
            <a:r>
              <a:rPr lang="en-GB" sz="1350" b="1" spc="-11" dirty="0" err="1">
                <a:latin typeface="Times New Roman"/>
                <a:cs typeface="Times New Roman"/>
              </a:rPr>
              <a:t>Roshini</a:t>
            </a:r>
            <a:r>
              <a:rPr lang="en-GB" sz="1350" b="1" spc="-11" dirty="0">
                <a:latin typeface="Times New Roman"/>
                <a:cs typeface="Times New Roman"/>
              </a:rPr>
              <a:t> (20KB1A1216)</a:t>
            </a:r>
          </a:p>
          <a:p>
            <a:pPr marL="342900" indent="-342900">
              <a:lnSpc>
                <a:spcPct val="150000"/>
              </a:lnSpc>
              <a:buAutoNum type="arabicPeriod"/>
            </a:pPr>
            <a:r>
              <a:rPr lang="en-GB" sz="1350" b="1" spc="-11" dirty="0" err="1">
                <a:latin typeface="Times New Roman"/>
                <a:cs typeface="Times New Roman"/>
              </a:rPr>
              <a:t>Sekhar</a:t>
            </a:r>
            <a:r>
              <a:rPr lang="en-GB" sz="1350" b="1" spc="-11" dirty="0">
                <a:latin typeface="Times New Roman"/>
                <a:cs typeface="Times New Roman"/>
              </a:rPr>
              <a:t> (20KB1A1246)</a:t>
            </a:r>
          </a:p>
          <a:p>
            <a:pPr marL="342900" indent="-342900">
              <a:lnSpc>
                <a:spcPct val="150000"/>
              </a:lnSpc>
              <a:buAutoNum type="arabicPeriod"/>
            </a:pPr>
            <a:r>
              <a:rPr lang="en-GB" sz="1350" b="1" spc="-11" dirty="0" err="1">
                <a:latin typeface="Times New Roman"/>
                <a:cs typeface="Times New Roman"/>
              </a:rPr>
              <a:t>Hema</a:t>
            </a:r>
            <a:r>
              <a:rPr lang="en-GB" sz="1350" b="1" spc="-11" dirty="0">
                <a:latin typeface="Times New Roman"/>
                <a:cs typeface="Times New Roman"/>
              </a:rPr>
              <a:t> </a:t>
            </a:r>
            <a:r>
              <a:rPr lang="en-GB" sz="1350" b="1" spc="-11" dirty="0" err="1">
                <a:latin typeface="Times New Roman"/>
                <a:cs typeface="Times New Roman"/>
              </a:rPr>
              <a:t>Saitha</a:t>
            </a:r>
            <a:r>
              <a:rPr lang="en-GB" sz="1350" b="1" spc="-11" dirty="0">
                <a:latin typeface="Times New Roman"/>
                <a:cs typeface="Times New Roman"/>
              </a:rPr>
              <a:t> (20KB1A1257)</a:t>
            </a:r>
          </a:p>
          <a:p>
            <a:pPr marL="342900" indent="-342900">
              <a:lnSpc>
                <a:spcPct val="150000"/>
              </a:lnSpc>
              <a:buAutoNum type="arabicPeriod"/>
            </a:pPr>
            <a:r>
              <a:rPr lang="en-GB" sz="1350" b="1" spc="-11" dirty="0">
                <a:latin typeface="Times New Roman"/>
                <a:cs typeface="Times New Roman"/>
              </a:rPr>
              <a:t>Siva Kumar (20KB1A1260)</a:t>
            </a:r>
            <a:endParaRPr lang="en-GB" sz="1350" dirty="0">
              <a:latin typeface="Times New Roman"/>
              <a:cs typeface="Times New Roman"/>
            </a:endParaRPr>
          </a:p>
        </p:txBody>
      </p:sp>
      <p:sp>
        <p:nvSpPr>
          <p:cNvPr id="24" name="Oval 23">
            <a:extLst>
              <a:ext uri="{FF2B5EF4-FFF2-40B4-BE49-F238E27FC236}">
                <a16:creationId xmlns:a16="http://schemas.microsoft.com/office/drawing/2014/main" id="{058F368F-C79D-F08D-7EC3-39D4BCC880CE}"/>
              </a:ext>
            </a:extLst>
          </p:cNvPr>
          <p:cNvSpPr/>
          <p:nvPr/>
        </p:nvSpPr>
        <p:spPr>
          <a:xfrm>
            <a:off x="9565762" y="3407185"/>
            <a:ext cx="641351" cy="609600"/>
          </a:xfrm>
          <a:prstGeom prst="ellipse">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a:innerShdw blurRad="63500" dist="50800">
              <a:prstClr val="black">
                <a:alpha val="50000"/>
              </a:prstClr>
            </a:inn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sz="2025" b="1" dirty="0">
                <a:latin typeface="Times New Roman" panose="02020603050405020304" pitchFamily="18" charset="0"/>
                <a:cs typeface="Times New Roman" panose="02020603050405020304" pitchFamily="18" charset="0"/>
              </a:rPr>
              <a:t>02</a:t>
            </a:r>
            <a:endParaRPr lang="en-GB" sz="2025" b="1" dirty="0">
              <a:latin typeface="Times New Roman" panose="02020603050405020304" pitchFamily="18" charset="0"/>
              <a:cs typeface="Times New Roman" panose="02020603050405020304" pitchFamily="18" charset="0"/>
            </a:endParaRPr>
          </a:p>
        </p:txBody>
      </p:sp>
      <p:sp>
        <p:nvSpPr>
          <p:cNvPr id="25" name="TextBox 24">
            <a:extLst>
              <a:ext uri="{FF2B5EF4-FFF2-40B4-BE49-F238E27FC236}">
                <a16:creationId xmlns:a16="http://schemas.microsoft.com/office/drawing/2014/main" id="{AAD954AA-8CCF-C446-BD48-BE01F765B768}"/>
              </a:ext>
            </a:extLst>
          </p:cNvPr>
          <p:cNvSpPr txBox="1"/>
          <p:nvPr/>
        </p:nvSpPr>
        <p:spPr>
          <a:xfrm>
            <a:off x="4287552" y="3218473"/>
            <a:ext cx="3648075" cy="346249"/>
          </a:xfrm>
          <a:prstGeom prst="rect">
            <a:avLst/>
          </a:prstGeom>
          <a:noFill/>
        </p:spPr>
        <p:txBody>
          <a:bodyPr wrap="square">
            <a:spAutoFit/>
          </a:bodyPr>
          <a:lstStyle/>
          <a:p>
            <a:pPr algn="ctr"/>
            <a:r>
              <a:rPr lang="en-GB" sz="1650" b="1" spc="-11" dirty="0">
                <a:latin typeface="Times New Roman" panose="02020603050405020304" pitchFamily="18" charset="0"/>
                <a:cs typeface="Times New Roman" panose="02020603050405020304" pitchFamily="18" charset="0"/>
              </a:rPr>
              <a:t>DEPARTMENT </a:t>
            </a:r>
            <a:r>
              <a:rPr lang="en-GB" sz="1650" b="1" spc="4" dirty="0">
                <a:latin typeface="Times New Roman" panose="02020603050405020304" pitchFamily="18" charset="0"/>
                <a:cs typeface="Times New Roman" panose="02020603050405020304" pitchFamily="18" charset="0"/>
              </a:rPr>
              <a:t>OF </a:t>
            </a:r>
            <a:r>
              <a:rPr lang="en-GB" sz="1650" b="1" dirty="0">
                <a:latin typeface="Times New Roman" panose="02020603050405020304" pitchFamily="18" charset="0"/>
                <a:cs typeface="Times New Roman" panose="02020603050405020304" pitchFamily="18" charset="0"/>
              </a:rPr>
              <a:t>I</a:t>
            </a:r>
            <a:r>
              <a:rPr lang="en-GB" sz="1650" b="1" spc="-8" dirty="0">
                <a:latin typeface="Times New Roman" panose="02020603050405020304" pitchFamily="18" charset="0"/>
                <a:cs typeface="Times New Roman" panose="02020603050405020304" pitchFamily="18" charset="0"/>
              </a:rPr>
              <a:t>T</a:t>
            </a:r>
            <a:r>
              <a:rPr lang="en-GB" sz="1650" b="1" spc="4" dirty="0">
                <a:latin typeface="Times New Roman" panose="02020603050405020304" pitchFamily="18" charset="0"/>
                <a:cs typeface="Times New Roman" panose="02020603050405020304" pitchFamily="18" charset="0"/>
              </a:rPr>
              <a:t> </a:t>
            </a:r>
            <a:r>
              <a:rPr lang="en-GB" sz="1650" b="1" spc="-11" dirty="0">
                <a:latin typeface="Times New Roman" panose="02020603050405020304" pitchFamily="18" charset="0"/>
                <a:cs typeface="Times New Roman" panose="02020603050405020304" pitchFamily="18" charset="0"/>
              </a:rPr>
              <a:t>&amp; </a:t>
            </a:r>
            <a:r>
              <a:rPr lang="en-GB" sz="1650" b="1" spc="-4" dirty="0">
                <a:latin typeface="Times New Roman" panose="02020603050405020304" pitchFamily="18" charset="0"/>
                <a:cs typeface="Times New Roman" panose="02020603050405020304" pitchFamily="18" charset="0"/>
              </a:rPr>
              <a:t> </a:t>
            </a:r>
            <a:r>
              <a:rPr lang="en-GB" sz="1650" b="1" dirty="0">
                <a:latin typeface="Times New Roman" panose="02020603050405020304" pitchFamily="18" charset="0"/>
                <a:cs typeface="Times New Roman" panose="02020603050405020304" pitchFamily="18" charset="0"/>
              </a:rPr>
              <a:t>A</a:t>
            </a:r>
            <a:r>
              <a:rPr lang="en-GB" sz="1650" b="1" spc="-11" dirty="0">
                <a:latin typeface="Times New Roman" panose="02020603050405020304" pitchFamily="18" charset="0"/>
                <a:cs typeface="Times New Roman" panose="02020603050405020304" pitchFamily="18" charset="0"/>
              </a:rPr>
              <a:t>I&amp;DS</a:t>
            </a:r>
            <a:endParaRPr lang="en-GB" sz="1650" dirty="0">
              <a:latin typeface="Times New Roman" panose="02020603050405020304" pitchFamily="18" charset="0"/>
              <a:cs typeface="Times New Roman" panose="02020603050405020304" pitchFamily="18" charset="0"/>
            </a:endParaRPr>
          </a:p>
        </p:txBody>
      </p:sp>
      <p:sp>
        <p:nvSpPr>
          <p:cNvPr id="26" name="TextBox 25">
            <a:extLst>
              <a:ext uri="{FF2B5EF4-FFF2-40B4-BE49-F238E27FC236}">
                <a16:creationId xmlns:a16="http://schemas.microsoft.com/office/drawing/2014/main" id="{4A5AE88F-C194-1DD9-309A-9840527D17A8}"/>
              </a:ext>
            </a:extLst>
          </p:cNvPr>
          <p:cNvSpPr txBox="1"/>
          <p:nvPr/>
        </p:nvSpPr>
        <p:spPr>
          <a:xfrm>
            <a:off x="8047167" y="3541729"/>
            <a:ext cx="1681391" cy="403957"/>
          </a:xfrm>
          <a:prstGeom prst="rect">
            <a:avLst/>
          </a:prstGeom>
          <a:noFill/>
        </p:spPr>
        <p:txBody>
          <a:bodyPr wrap="square">
            <a:spAutoFit/>
          </a:bodyPr>
          <a:lstStyle/>
          <a:p>
            <a:pPr algn="ctr"/>
            <a:r>
              <a:rPr lang="en-US" sz="2025" b="1" spc="-11" dirty="0">
                <a:latin typeface="Times New Roman" panose="02020603050405020304" pitchFamily="18" charset="0"/>
                <a:cs typeface="Times New Roman" panose="02020603050405020304" pitchFamily="18" charset="0"/>
              </a:rPr>
              <a:t>B</a:t>
            </a:r>
            <a:r>
              <a:rPr lang="en-GB" sz="2025" b="1" spc="-11" dirty="0" err="1">
                <a:latin typeface="Times New Roman" panose="02020603050405020304" pitchFamily="18" charset="0"/>
                <a:cs typeface="Times New Roman" panose="02020603050405020304" pitchFamily="18" charset="0"/>
              </a:rPr>
              <a:t>atch</a:t>
            </a:r>
            <a:r>
              <a:rPr lang="en-GB" sz="2025" b="1" spc="-11" dirty="0">
                <a:latin typeface="Times New Roman" panose="02020603050405020304" pitchFamily="18" charset="0"/>
                <a:cs typeface="Times New Roman" panose="02020603050405020304" pitchFamily="18" charset="0"/>
              </a:rPr>
              <a:t> No.</a:t>
            </a:r>
            <a:endParaRPr lang="en-GB" sz="2025"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190A42A6-E6A4-9468-5536-055968B35CA5}"/>
              </a:ext>
            </a:extLst>
          </p:cNvPr>
          <p:cNvSpPr txBox="1"/>
          <p:nvPr/>
        </p:nvSpPr>
        <p:spPr>
          <a:xfrm>
            <a:off x="7376958" y="4296745"/>
            <a:ext cx="4377607" cy="103874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a:spAutoFit/>
          </a:bodyPr>
          <a:lstStyle/>
          <a:p>
            <a:pPr>
              <a:lnSpc>
                <a:spcPct val="150000"/>
              </a:lnSpc>
            </a:pPr>
            <a:r>
              <a:rPr lang="en-IN" sz="1350" b="1" dirty="0">
                <a:latin typeface="Times New Roman" panose="02020603050405020304" pitchFamily="18" charset="0"/>
                <a:cs typeface="Times New Roman" panose="02020603050405020304" pitchFamily="18" charset="0"/>
              </a:rPr>
              <a:t>Under the Guidance of</a:t>
            </a:r>
          </a:p>
          <a:p>
            <a:pPr>
              <a:lnSpc>
                <a:spcPct val="150000"/>
              </a:lnSpc>
            </a:pPr>
            <a:r>
              <a:rPr lang="en-GB" sz="1350" b="1" dirty="0" err="1">
                <a:latin typeface="Times New Roman" panose="02020603050405020304" pitchFamily="18" charset="0"/>
                <a:cs typeface="Times New Roman" panose="02020603050405020304" pitchFamily="18" charset="0"/>
              </a:rPr>
              <a:t>Dr.</a:t>
            </a:r>
            <a:r>
              <a:rPr lang="en-GB" sz="1350" b="1" dirty="0">
                <a:latin typeface="Times New Roman" panose="02020603050405020304" pitchFamily="18" charset="0"/>
                <a:cs typeface="Times New Roman" panose="02020603050405020304" pitchFamily="18" charset="0"/>
              </a:rPr>
              <a:t> </a:t>
            </a:r>
            <a:r>
              <a:rPr lang="en-GB" sz="1350" b="1" dirty="0" err="1">
                <a:latin typeface="Times New Roman" panose="02020603050405020304" pitchFamily="18" charset="0"/>
                <a:cs typeface="Times New Roman" panose="02020603050405020304" pitchFamily="18" charset="0"/>
              </a:rPr>
              <a:t>G.V.Konda</a:t>
            </a:r>
            <a:r>
              <a:rPr lang="en-GB" sz="1350" b="1" dirty="0">
                <a:latin typeface="Times New Roman" panose="02020603050405020304" pitchFamily="18" charset="0"/>
                <a:cs typeface="Times New Roman" panose="02020603050405020304" pitchFamily="18" charset="0"/>
              </a:rPr>
              <a:t> Reddy</a:t>
            </a:r>
            <a:r>
              <a:rPr lang="en-IN" sz="1350" b="1" dirty="0">
                <a:latin typeface="Times New Roman" panose="02020603050405020304" pitchFamily="18" charset="0"/>
                <a:cs typeface="Times New Roman" panose="02020603050405020304" pitchFamily="18" charset="0"/>
              </a:rPr>
              <a:t>,</a:t>
            </a:r>
            <a:r>
              <a:rPr lang="en-IN" sz="1350" b="1" dirty="0" err="1">
                <a:latin typeface="Times New Roman" panose="02020603050405020304" pitchFamily="18" charset="0"/>
                <a:cs typeface="Times New Roman" panose="02020603050405020304" pitchFamily="18" charset="0"/>
              </a:rPr>
              <a:t>M.Tech</a:t>
            </a:r>
            <a:r>
              <a:rPr lang="en-IN" sz="1350" b="1" dirty="0">
                <a:latin typeface="Times New Roman" panose="02020603050405020304" pitchFamily="18" charset="0"/>
                <a:cs typeface="Times New Roman" panose="02020603050405020304" pitchFamily="18" charset="0"/>
              </a:rPr>
              <a:t>., </a:t>
            </a:r>
            <a:r>
              <a:rPr lang="en-GB" sz="1350" b="1" dirty="0" err="1">
                <a:latin typeface="Times New Roman" panose="02020603050405020304" pitchFamily="18" charset="0"/>
                <a:cs typeface="Times New Roman" panose="02020603050405020304" pitchFamily="18" charset="0"/>
              </a:rPr>
              <a:t>Ph.D</a:t>
            </a:r>
            <a:r>
              <a:rPr lang="en-GB" sz="1350" b="1" dirty="0">
                <a:latin typeface="Times New Roman" panose="02020603050405020304" pitchFamily="18" charset="0"/>
                <a:cs typeface="Times New Roman" panose="02020603050405020304" pitchFamily="18" charset="0"/>
              </a:rPr>
              <a:t>,.</a:t>
            </a:r>
          </a:p>
          <a:p>
            <a:pPr>
              <a:lnSpc>
                <a:spcPct val="150000"/>
              </a:lnSpc>
            </a:pPr>
            <a:r>
              <a:rPr lang="en-IN" sz="1400" b="1" dirty="0">
                <a:latin typeface="Times New Roman" panose="02020603050405020304" pitchFamily="18" charset="0"/>
                <a:cs typeface="Times New Roman" panose="02020603050405020304" pitchFamily="18" charset="0"/>
              </a:rPr>
              <a:t>Assistant Professor Dept. of IT &amp; AI&amp;DS</a:t>
            </a:r>
          </a:p>
        </p:txBody>
      </p:sp>
      <p:sp>
        <p:nvSpPr>
          <p:cNvPr id="3" name="Subtitle 2"/>
          <p:cNvSpPr>
            <a:spLocks noGrp="1"/>
          </p:cNvSpPr>
          <p:nvPr>
            <p:ph type="subTitle" idx="1"/>
          </p:nvPr>
        </p:nvSpPr>
        <p:spPr>
          <a:xfrm>
            <a:off x="309717" y="3602041"/>
            <a:ext cx="11592232" cy="2002349"/>
          </a:xfrm>
        </p:spPr>
        <p:txBody>
          <a:bodyPr/>
          <a:lstStyle/>
          <a:p>
            <a:endParaRPr lang="en-US" dirty="0"/>
          </a:p>
          <a:p>
            <a:endParaRPr lang="en-US" dirty="0"/>
          </a:p>
          <a:p>
            <a:endParaRPr lang="en-US" dirty="0"/>
          </a:p>
        </p:txBody>
      </p:sp>
    </p:spTree>
    <p:extLst>
      <p:ext uri="{BB962C8B-B14F-4D97-AF65-F5344CB8AC3E}">
        <p14:creationId xmlns:p14="http://schemas.microsoft.com/office/powerpoint/2010/main" val="3526157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2F391CEE-E392-4A9D-BD11-6954B994FB42}"/>
              </a:ext>
            </a:extLst>
          </p:cNvPr>
          <p:cNvSpPr/>
          <p:nvPr/>
        </p:nvSpPr>
        <p:spPr>
          <a:xfrm>
            <a:off x="37324" y="18662"/>
            <a:ext cx="1219200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numCol="3" rtlCol="0" anchor="ctr"/>
          <a:lstStyle/>
          <a:p>
            <a:pPr algn="ctr"/>
            <a:endParaRPr lang="en-US" dirty="0"/>
          </a:p>
        </p:txBody>
      </p:sp>
      <p:sp>
        <p:nvSpPr>
          <p:cNvPr id="20" name="TextBox 19"/>
          <p:cNvSpPr txBox="1"/>
          <p:nvPr/>
        </p:nvSpPr>
        <p:spPr>
          <a:xfrm>
            <a:off x="2681684" y="85503"/>
            <a:ext cx="5743575" cy="584775"/>
          </a:xfrm>
          <a:prstGeom prst="rect">
            <a:avLst/>
          </a:prstGeom>
          <a:noFill/>
        </p:spPr>
        <p:txBody>
          <a:bodyPr wrap="square" rtlCol="0">
            <a:spAutoFit/>
          </a:bodyPr>
          <a:lstStyle/>
          <a:p>
            <a:pPr algn="ctr"/>
            <a:r>
              <a:rPr lang="en-US" sz="3200" dirty="0">
                <a:solidFill>
                  <a:schemeClr val="accent3">
                    <a:lumMod val="75000"/>
                  </a:schemeClr>
                </a:solidFill>
                <a:latin typeface="Times New Roman" panose="02020603050405020304" pitchFamily="18" charset="0"/>
                <a:cs typeface="Times New Roman" panose="02020603050405020304" pitchFamily="18" charset="0"/>
              </a:rPr>
              <a:t>Methodology Implementation</a:t>
            </a:r>
          </a:p>
        </p:txBody>
      </p:sp>
      <p:sp>
        <p:nvSpPr>
          <p:cNvPr id="15" name="TextBox 14">
            <a:extLst>
              <a:ext uri="{FF2B5EF4-FFF2-40B4-BE49-F238E27FC236}">
                <a16:creationId xmlns:a16="http://schemas.microsoft.com/office/drawing/2014/main" id="{B9C97EDA-8FF3-CB94-72E4-84DB60E65F42}"/>
              </a:ext>
            </a:extLst>
          </p:cNvPr>
          <p:cNvSpPr txBox="1"/>
          <p:nvPr/>
        </p:nvSpPr>
        <p:spPr>
          <a:xfrm>
            <a:off x="1307840" y="670647"/>
            <a:ext cx="7604450" cy="4457952"/>
          </a:xfrm>
          <a:prstGeom prst="rect">
            <a:avLst/>
          </a:prstGeom>
          <a:noFill/>
        </p:spPr>
        <p:txBody>
          <a:bodyPr wrap="square" rtlCol="0">
            <a:spAutoFit/>
          </a:bodyPr>
          <a:lstStyle/>
          <a:p>
            <a:pPr marL="342900" indent="-342900">
              <a:lnSpc>
                <a:spcPct val="150000"/>
              </a:lnSpc>
              <a:buFont typeface="Wingdings" pitchFamily="2" charset="2"/>
              <a:buChar char="Ø"/>
            </a:pPr>
            <a:r>
              <a:rPr lang="en-US" sz="2400" b="1" dirty="0">
                <a:latin typeface="Times New Roman" pitchFamily="18" charset="0"/>
                <a:cs typeface="Times New Roman" pitchFamily="18" charset="0"/>
              </a:rPr>
              <a:t>User Reporting</a:t>
            </a:r>
          </a:p>
          <a:p>
            <a:pPr>
              <a:lnSpc>
                <a:spcPct val="150000"/>
              </a:lnSpc>
            </a:pPr>
            <a:r>
              <a:rPr lang="en-US" sz="2400" dirty="0">
                <a:latin typeface="Times New Roman" pitchFamily="18" charset="0"/>
                <a:cs typeface="Times New Roman" pitchFamily="18" charset="0"/>
              </a:rPr>
              <a:t>         Complaint Submission along with Geo-location.</a:t>
            </a:r>
          </a:p>
          <a:p>
            <a:pPr marL="342900" indent="-342900">
              <a:lnSpc>
                <a:spcPct val="150000"/>
              </a:lnSpc>
              <a:buFont typeface="Wingdings" pitchFamily="2" charset="2"/>
              <a:buChar char="Ø"/>
            </a:pPr>
            <a:r>
              <a:rPr lang="en-US" sz="2400" b="1" dirty="0">
                <a:latin typeface="Times New Roman" pitchFamily="18" charset="0"/>
                <a:cs typeface="Times New Roman" pitchFamily="18" charset="0"/>
              </a:rPr>
              <a:t>Engineer Survey and Report</a:t>
            </a:r>
          </a:p>
          <a:p>
            <a:pPr>
              <a:lnSpc>
                <a:spcPct val="150000"/>
              </a:lnSpc>
            </a:pPr>
            <a:r>
              <a:rPr lang="en-US" sz="2400" dirty="0">
                <a:latin typeface="Times New Roman" pitchFamily="18" charset="0"/>
                <a:cs typeface="Times New Roman" pitchFamily="18" charset="0"/>
              </a:rPr>
              <a:t>	Identification of Damage Materials</a:t>
            </a:r>
          </a:p>
          <a:p>
            <a:pPr>
              <a:lnSpc>
                <a:spcPct val="150000"/>
              </a:lnSpc>
            </a:pPr>
            <a:r>
              <a:rPr lang="en-US" sz="2400" dirty="0">
                <a:latin typeface="Times New Roman" pitchFamily="18" charset="0"/>
                <a:cs typeface="Times New Roman" pitchFamily="18" charset="0"/>
              </a:rPr>
              <a:t>	Traffic Control</a:t>
            </a:r>
          </a:p>
          <a:p>
            <a:pPr marL="342900" indent="-342900">
              <a:lnSpc>
                <a:spcPct val="150000"/>
              </a:lnSpc>
              <a:buFont typeface="Wingdings" pitchFamily="2" charset="2"/>
              <a:buChar char="Ø"/>
            </a:pPr>
            <a:r>
              <a:rPr lang="en-US" sz="2400" b="1" dirty="0">
                <a:latin typeface="Times New Roman" pitchFamily="18" charset="0"/>
                <a:cs typeface="Times New Roman" pitchFamily="18" charset="0"/>
              </a:rPr>
              <a:t>PWD Review and Action</a:t>
            </a:r>
          </a:p>
          <a:p>
            <a:pPr>
              <a:lnSpc>
                <a:spcPct val="150000"/>
              </a:lnSpc>
            </a:pPr>
            <a:r>
              <a:rPr lang="en-US" sz="2400" dirty="0">
                <a:latin typeface="Times New Roman" pitchFamily="18" charset="0"/>
                <a:cs typeface="Times New Roman" pitchFamily="18" charset="0"/>
              </a:rPr>
              <a:t>	Repair Execution and Completion</a:t>
            </a:r>
          </a:p>
          <a:p>
            <a:pPr marL="342900" indent="-342900">
              <a:lnSpc>
                <a:spcPct val="150000"/>
              </a:lnSpc>
              <a:buFont typeface="Wingdings" pitchFamily="2" charset="2"/>
              <a:buChar char="Ø"/>
            </a:pPr>
            <a:r>
              <a:rPr lang="en-US" sz="2400" b="1" dirty="0">
                <a:latin typeface="Times New Roman" pitchFamily="18" charset="0"/>
                <a:cs typeface="Times New Roman" pitchFamily="18" charset="0"/>
              </a:rPr>
              <a:t>User Notification and Closure</a:t>
            </a:r>
          </a:p>
        </p:txBody>
      </p:sp>
    </p:spTree>
    <p:extLst>
      <p:ext uri="{BB962C8B-B14F-4D97-AF65-F5344CB8AC3E}">
        <p14:creationId xmlns:p14="http://schemas.microsoft.com/office/powerpoint/2010/main" val="2860691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2F391CEE-E392-4A9D-BD11-6954B994FB42}"/>
              </a:ext>
            </a:extLst>
          </p:cNvPr>
          <p:cNvSpPr/>
          <p:nvPr/>
        </p:nvSpPr>
        <p:spPr>
          <a:xfrm>
            <a:off x="37324" y="18662"/>
            <a:ext cx="1219200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numCol="3" rtlCol="0" anchor="ctr"/>
          <a:lstStyle/>
          <a:p>
            <a:pPr algn="ctr"/>
            <a:endParaRPr lang="en-US" dirty="0"/>
          </a:p>
        </p:txBody>
      </p:sp>
      <p:sp>
        <p:nvSpPr>
          <p:cNvPr id="20" name="TextBox 19"/>
          <p:cNvSpPr txBox="1"/>
          <p:nvPr/>
        </p:nvSpPr>
        <p:spPr>
          <a:xfrm>
            <a:off x="2681684" y="85503"/>
            <a:ext cx="5743575" cy="584775"/>
          </a:xfrm>
          <a:prstGeom prst="rect">
            <a:avLst/>
          </a:prstGeom>
          <a:noFill/>
        </p:spPr>
        <p:txBody>
          <a:bodyPr wrap="square" rtlCol="0">
            <a:spAutoFit/>
          </a:bodyPr>
          <a:lstStyle/>
          <a:p>
            <a:pPr algn="ctr"/>
            <a:r>
              <a:rPr lang="en-US" sz="3200" dirty="0">
                <a:solidFill>
                  <a:schemeClr val="accent3">
                    <a:lumMod val="75000"/>
                  </a:schemeClr>
                </a:solidFill>
                <a:latin typeface="Times New Roman" panose="02020603050405020304" pitchFamily="18" charset="0"/>
                <a:cs typeface="Times New Roman" panose="02020603050405020304" pitchFamily="18" charset="0"/>
              </a:rPr>
              <a:t>Results…1</a:t>
            </a:r>
          </a:p>
        </p:txBody>
      </p:sp>
      <p:pic>
        <p:nvPicPr>
          <p:cNvPr id="4" name="Picture 3">
            <a:extLst>
              <a:ext uri="{FF2B5EF4-FFF2-40B4-BE49-F238E27FC236}">
                <a16:creationId xmlns:a16="http://schemas.microsoft.com/office/drawing/2014/main" id="{E1C132BA-868D-EA49-5829-E3502C3E55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23790" y="1224893"/>
            <a:ext cx="4191801" cy="4162379"/>
          </a:xfrm>
          <a:prstGeom prst="rect">
            <a:avLst/>
          </a:prstGeom>
        </p:spPr>
      </p:pic>
      <p:sp>
        <p:nvSpPr>
          <p:cNvPr id="6" name="TextBox 5">
            <a:extLst>
              <a:ext uri="{FF2B5EF4-FFF2-40B4-BE49-F238E27FC236}">
                <a16:creationId xmlns:a16="http://schemas.microsoft.com/office/drawing/2014/main" id="{3FC3D546-095A-E952-E16A-50C971B30F0E}"/>
              </a:ext>
            </a:extLst>
          </p:cNvPr>
          <p:cNvSpPr txBox="1"/>
          <p:nvPr/>
        </p:nvSpPr>
        <p:spPr>
          <a:xfrm>
            <a:off x="4419683" y="5660577"/>
            <a:ext cx="3000013" cy="307777"/>
          </a:xfrm>
          <a:prstGeom prst="rect">
            <a:avLst/>
          </a:prstGeom>
          <a:noFill/>
        </p:spPr>
        <p:txBody>
          <a:bodyPr wrap="square" rtlCol="0">
            <a:spAutoFit/>
          </a:bodyPr>
          <a:lstStyle/>
          <a:p>
            <a:pPr algn="ctr"/>
            <a:r>
              <a:rPr lang="en-US" sz="1400" dirty="0">
                <a:latin typeface="Times New Roman" panose="02020603050405020304" pitchFamily="18" charset="0"/>
                <a:cs typeface="Times New Roman" panose="02020603050405020304" pitchFamily="18" charset="0"/>
              </a:rPr>
              <a:t>User Reports</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96264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2F391CEE-E392-4A9D-BD11-6954B994FB42}"/>
              </a:ext>
            </a:extLst>
          </p:cNvPr>
          <p:cNvSpPr/>
          <p:nvPr/>
        </p:nvSpPr>
        <p:spPr>
          <a:xfrm>
            <a:off x="37324" y="18662"/>
            <a:ext cx="1219200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numCol="3" rtlCol="0" anchor="ctr"/>
          <a:lstStyle/>
          <a:p>
            <a:pPr algn="ctr"/>
            <a:endParaRPr lang="en-US" dirty="0"/>
          </a:p>
        </p:txBody>
      </p:sp>
      <p:sp>
        <p:nvSpPr>
          <p:cNvPr id="20" name="TextBox 19"/>
          <p:cNvSpPr txBox="1"/>
          <p:nvPr/>
        </p:nvSpPr>
        <p:spPr>
          <a:xfrm>
            <a:off x="2681684" y="85503"/>
            <a:ext cx="5743575" cy="584775"/>
          </a:xfrm>
          <a:prstGeom prst="rect">
            <a:avLst/>
          </a:prstGeom>
          <a:noFill/>
        </p:spPr>
        <p:txBody>
          <a:bodyPr wrap="square" rtlCol="0">
            <a:spAutoFit/>
          </a:bodyPr>
          <a:lstStyle/>
          <a:p>
            <a:pPr algn="ctr"/>
            <a:r>
              <a:rPr lang="en-US" sz="3200" dirty="0">
                <a:solidFill>
                  <a:schemeClr val="accent3">
                    <a:lumMod val="75000"/>
                  </a:schemeClr>
                </a:solidFill>
                <a:latin typeface="Times New Roman" panose="02020603050405020304" pitchFamily="18" charset="0"/>
                <a:cs typeface="Times New Roman" panose="02020603050405020304" pitchFamily="18" charset="0"/>
              </a:rPr>
              <a:t>Results…2</a:t>
            </a:r>
          </a:p>
        </p:txBody>
      </p:sp>
      <p:pic>
        <p:nvPicPr>
          <p:cNvPr id="4" name="Picture 3">
            <a:extLst>
              <a:ext uri="{FF2B5EF4-FFF2-40B4-BE49-F238E27FC236}">
                <a16:creationId xmlns:a16="http://schemas.microsoft.com/office/drawing/2014/main" id="{8F12E103-8A89-806B-C7FB-68180AB1D9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2871" y="1357379"/>
            <a:ext cx="5282388" cy="3956692"/>
          </a:xfrm>
          <a:prstGeom prst="rect">
            <a:avLst/>
          </a:prstGeom>
        </p:spPr>
      </p:pic>
    </p:spTree>
    <p:extLst>
      <p:ext uri="{BB962C8B-B14F-4D97-AF65-F5344CB8AC3E}">
        <p14:creationId xmlns:p14="http://schemas.microsoft.com/office/powerpoint/2010/main" val="7220127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EBEDAE8-7576-0F34-9FBE-FF9D6BDEBA27}"/>
            </a:ext>
          </a:extLst>
        </p:cNvPr>
        <p:cNvGrpSpPr/>
        <p:nvPr/>
      </p:nvGrpSpPr>
      <p:grpSpPr>
        <a:xfrm>
          <a:off x="0" y="0"/>
          <a:ext cx="0" cy="0"/>
          <a:chOff x="0" y="0"/>
          <a:chExt cx="0" cy="0"/>
        </a:xfrm>
      </p:grpSpPr>
      <p:sp>
        <p:nvSpPr>
          <p:cNvPr id="16" name="Rectangle 15">
            <a:extLst>
              <a:ext uri="{FF2B5EF4-FFF2-40B4-BE49-F238E27FC236}">
                <a16:creationId xmlns:a16="http://schemas.microsoft.com/office/drawing/2014/main" id="{8BDFCF5B-48A3-E484-C24E-2B369C2994F0}"/>
              </a:ext>
            </a:extLst>
          </p:cNvPr>
          <p:cNvSpPr/>
          <p:nvPr/>
        </p:nvSpPr>
        <p:spPr>
          <a:xfrm>
            <a:off x="0" y="0"/>
            <a:ext cx="1219200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numCol="3" rtlCol="0" anchor="ctr"/>
          <a:lstStyle/>
          <a:p>
            <a:endParaRPr lang="en-US" dirty="0">
              <a:solidFill>
                <a:schemeClr val="tx1"/>
              </a:solidFill>
            </a:endParaRPr>
          </a:p>
        </p:txBody>
      </p:sp>
      <p:sp>
        <p:nvSpPr>
          <p:cNvPr id="20" name="TextBox 19">
            <a:extLst>
              <a:ext uri="{FF2B5EF4-FFF2-40B4-BE49-F238E27FC236}">
                <a16:creationId xmlns:a16="http://schemas.microsoft.com/office/drawing/2014/main" id="{8DE07065-6958-8328-CD2B-5B8B42D8FE79}"/>
              </a:ext>
            </a:extLst>
          </p:cNvPr>
          <p:cNvSpPr txBox="1"/>
          <p:nvPr/>
        </p:nvSpPr>
        <p:spPr>
          <a:xfrm>
            <a:off x="3182427" y="323545"/>
            <a:ext cx="5743575" cy="584775"/>
          </a:xfrm>
          <a:prstGeom prst="rect">
            <a:avLst/>
          </a:prstGeom>
          <a:noFill/>
        </p:spPr>
        <p:txBody>
          <a:bodyPr wrap="square" rtlCol="0">
            <a:spAutoFit/>
          </a:bodyPr>
          <a:lstStyle/>
          <a:p>
            <a:pPr algn="ctr"/>
            <a:r>
              <a:rPr lang="en-US" sz="3200" dirty="0">
                <a:solidFill>
                  <a:schemeClr val="tx2">
                    <a:lumMod val="75000"/>
                  </a:schemeClr>
                </a:solidFill>
                <a:latin typeface="Times New Roman" panose="02020603050405020304" pitchFamily="18" charset="0"/>
                <a:cs typeface="Times New Roman" panose="02020603050405020304" pitchFamily="18" charset="0"/>
              </a:rPr>
              <a:t>Results Analysis</a:t>
            </a:r>
          </a:p>
        </p:txBody>
      </p:sp>
      <p:sp>
        <p:nvSpPr>
          <p:cNvPr id="3" name="TextBox 2">
            <a:extLst>
              <a:ext uri="{FF2B5EF4-FFF2-40B4-BE49-F238E27FC236}">
                <a16:creationId xmlns:a16="http://schemas.microsoft.com/office/drawing/2014/main" id="{0ED4E8AC-C423-C5A8-E488-0EBC3D488E23}"/>
              </a:ext>
            </a:extLst>
          </p:cNvPr>
          <p:cNvSpPr txBox="1"/>
          <p:nvPr/>
        </p:nvSpPr>
        <p:spPr>
          <a:xfrm>
            <a:off x="597160" y="1511559"/>
            <a:ext cx="10450285" cy="4938275"/>
          </a:xfrm>
          <a:prstGeom prst="rect">
            <a:avLst/>
          </a:prstGeom>
          <a:noFill/>
        </p:spPr>
        <p:txBody>
          <a:bodyPr wrap="square" rtlCol="0">
            <a:spAutoFit/>
          </a:bodyPr>
          <a:lstStyle/>
          <a:p>
            <a:pPr algn="just">
              <a:lnSpc>
                <a:spcPct val="150000"/>
              </a:lnSpc>
            </a:pPr>
            <a:r>
              <a:rPr lang="en-US" sz="2400" dirty="0">
                <a:latin typeface="Times New Roman" panose="02020603050405020304" pitchFamily="18" charset="0"/>
                <a:cs typeface="Times New Roman" panose="02020603050405020304" pitchFamily="18" charset="0"/>
              </a:rPr>
              <a:t>Analyze the YOLO algorithm's detection results. Look for:</a:t>
            </a:r>
          </a:p>
          <a:p>
            <a:pPr marL="457200" indent="-457200" algn="just">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True Positives: Correctly detected potholes.</a:t>
            </a:r>
          </a:p>
          <a:p>
            <a:pPr marL="457200" indent="-457200" algn="just">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False Positives: Incorrectly detected objects (e.g., misclassified road cracks as potholes).</a:t>
            </a:r>
          </a:p>
          <a:p>
            <a:pPr marL="457200" indent="-457200" algn="just">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False Negatives: Missed potholes that were not detected by the model.</a:t>
            </a:r>
          </a:p>
          <a:p>
            <a:pPr marL="457200" indent="-457200" algn="just">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Visualize the detection results with bounding boxes overlaid on the original images to understand where the model succeeded and where it needs improvement.</a:t>
            </a:r>
          </a:p>
          <a:p>
            <a:pPr>
              <a:lnSpc>
                <a:spcPct val="150000"/>
              </a:lnSpc>
            </a:pPr>
            <a:endParaRPr lang="en-IN" sz="2000" dirty="0">
              <a:cs typeface="Times New Roman" panose="02020603050405020304" pitchFamily="18" charset="0"/>
            </a:endParaRPr>
          </a:p>
        </p:txBody>
      </p:sp>
    </p:spTree>
    <p:extLst>
      <p:ext uri="{BB962C8B-B14F-4D97-AF65-F5344CB8AC3E}">
        <p14:creationId xmlns:p14="http://schemas.microsoft.com/office/powerpoint/2010/main" val="1120083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2F391CEE-E392-4A9D-BD11-6954B994FB42}"/>
              </a:ext>
            </a:extLst>
          </p:cNvPr>
          <p:cNvSpPr/>
          <p:nvPr/>
        </p:nvSpPr>
        <p:spPr>
          <a:xfrm>
            <a:off x="0" y="0"/>
            <a:ext cx="123941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numCol="3" rtlCol="0" anchor="ctr"/>
          <a:lstStyle/>
          <a:p>
            <a:pPr algn="ctr"/>
            <a:endParaRPr lang="en-US" dirty="0"/>
          </a:p>
        </p:txBody>
      </p:sp>
      <p:sp>
        <p:nvSpPr>
          <p:cNvPr id="20" name="TextBox 19"/>
          <p:cNvSpPr txBox="1"/>
          <p:nvPr/>
        </p:nvSpPr>
        <p:spPr>
          <a:xfrm>
            <a:off x="2949162" y="236419"/>
            <a:ext cx="5743575" cy="584775"/>
          </a:xfrm>
          <a:prstGeom prst="rect">
            <a:avLst/>
          </a:prstGeom>
          <a:noFill/>
        </p:spPr>
        <p:txBody>
          <a:bodyPr wrap="square" rtlCol="0">
            <a:spAutoFit/>
          </a:bodyPr>
          <a:lstStyle/>
          <a:p>
            <a:pPr algn="ctr"/>
            <a:r>
              <a:rPr lang="en-US" sz="3200" dirty="0">
                <a:solidFill>
                  <a:schemeClr val="tx2">
                    <a:lumMod val="50000"/>
                  </a:schemeClr>
                </a:solidFill>
                <a:latin typeface="Times New Roman" panose="02020603050405020304" pitchFamily="18" charset="0"/>
                <a:cs typeface="Times New Roman" panose="02020603050405020304" pitchFamily="18" charset="0"/>
              </a:rPr>
              <a:t>Conclusion</a:t>
            </a:r>
          </a:p>
        </p:txBody>
      </p:sp>
      <p:sp>
        <p:nvSpPr>
          <p:cNvPr id="7" name="TextBox 6"/>
          <p:cNvSpPr txBox="1"/>
          <p:nvPr/>
        </p:nvSpPr>
        <p:spPr>
          <a:xfrm>
            <a:off x="774441" y="1057612"/>
            <a:ext cx="11131420" cy="5632311"/>
          </a:xfrm>
          <a:prstGeom prst="rect">
            <a:avLst/>
          </a:prstGeom>
          <a:noFill/>
        </p:spPr>
        <p:txBody>
          <a:bodyPr wrap="square" rtlCol="0">
            <a:spAutoFit/>
          </a:bodyPr>
          <a:lstStyle/>
          <a:p>
            <a:pPr marL="457200" indent="-457200" algn="just">
              <a:buFont typeface="+mj-lt"/>
              <a:buAutoNum type="arabicPeriod"/>
            </a:pPr>
            <a:r>
              <a:rPr lang="en-US" sz="2400" b="1" dirty="0">
                <a:latin typeface="Times New Roman" panose="02020603050405020304" pitchFamily="18" charset="0"/>
                <a:cs typeface="Times New Roman" panose="02020603050405020304" pitchFamily="18" charset="0"/>
              </a:rPr>
              <a:t>Mobile phones offer a promising avenue for pothole detection:</a:t>
            </a:r>
            <a:r>
              <a:rPr lang="en-US" sz="2400" dirty="0">
                <a:latin typeface="Times New Roman" panose="02020603050405020304" pitchFamily="18" charset="0"/>
                <a:cs typeface="Times New Roman" panose="02020603050405020304" pitchFamily="18" charset="0"/>
              </a:rPr>
              <a:t> The ubiquitous ownership of smartphones presents an opportunity to engage citizens in infrastructure monitoring, enabling cost-effective and scalable data collection methods.</a:t>
            </a:r>
          </a:p>
          <a:p>
            <a:pPr marL="457200" indent="-457200" algn="just">
              <a:buFont typeface="+mj-lt"/>
              <a:buAutoNum type="arabicPeriod"/>
            </a:pPr>
            <a:r>
              <a:rPr lang="en-US" sz="2400" b="1" dirty="0">
                <a:latin typeface="Times New Roman" panose="02020603050405020304" pitchFamily="18" charset="0"/>
                <a:cs typeface="Times New Roman" panose="02020603050405020304" pitchFamily="18" charset="0"/>
              </a:rPr>
              <a:t>Integration of computer vision technology improves accuracy:</a:t>
            </a:r>
            <a:r>
              <a:rPr lang="en-US" sz="2400" dirty="0">
                <a:latin typeface="Times New Roman" panose="02020603050405020304" pitchFamily="18" charset="0"/>
                <a:cs typeface="Times New Roman" panose="02020603050405020304" pitchFamily="18" charset="0"/>
              </a:rPr>
              <a:t> By leveraging computer vision algorithms to analyze images or videos captured by mobile devices, pothole detection becomes more precise and efficient, reducing the need for manual inspections.</a:t>
            </a:r>
          </a:p>
          <a:p>
            <a:pPr marL="457200" indent="-457200" algn="just">
              <a:buFont typeface="+mj-lt"/>
              <a:buAutoNum type="arabicPeriod"/>
            </a:pPr>
            <a:r>
              <a:rPr lang="en-US" sz="2400" b="1" dirty="0">
                <a:latin typeface="Times New Roman" panose="02020603050405020304" pitchFamily="18" charset="0"/>
                <a:cs typeface="Times New Roman" panose="02020603050405020304" pitchFamily="18" charset="0"/>
              </a:rPr>
              <a:t>Enhanced road maintenance practices:</a:t>
            </a:r>
            <a:r>
              <a:rPr lang="en-US" sz="2400" dirty="0">
                <a:latin typeface="Times New Roman" panose="02020603050405020304" pitchFamily="18" charset="0"/>
                <a:cs typeface="Times New Roman" panose="02020603050405020304" pitchFamily="18" charset="0"/>
              </a:rPr>
              <a:t> The proposed system facilitates more efficient road maintenance by providing real-time data on pothole locations and severity, allowing authorities to prioritize repairs and ultimately improve road safety for motorists.</a:t>
            </a:r>
          </a:p>
          <a:p>
            <a:pPr marL="457200" indent="-457200" algn="just">
              <a:buFont typeface="+mj-lt"/>
              <a:buAutoNum type="arabicPeriod"/>
            </a:pPr>
            <a:r>
              <a:rPr lang="en-US" sz="2400" b="1" dirty="0"/>
              <a:t>Empowerment of citizens in infrastructure improvement:</a:t>
            </a:r>
            <a:r>
              <a:rPr lang="en-US" sz="2400" dirty="0"/>
              <a:t> Citizen engagement in pothole detection fosters a collaborative approach to addressing road maintenance issues, leading to more comprehensive and timely data collection, and ultimately contributing to better road conditions.</a:t>
            </a:r>
          </a:p>
        </p:txBody>
      </p:sp>
    </p:spTree>
    <p:extLst>
      <p:ext uri="{BB962C8B-B14F-4D97-AF65-F5344CB8AC3E}">
        <p14:creationId xmlns:p14="http://schemas.microsoft.com/office/powerpoint/2010/main" val="2682280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2F391CEE-E392-4A9D-BD11-6954B994FB42}"/>
              </a:ext>
            </a:extLst>
          </p:cNvPr>
          <p:cNvSpPr/>
          <p:nvPr/>
        </p:nvSpPr>
        <p:spPr>
          <a:xfrm>
            <a:off x="0" y="0"/>
            <a:ext cx="123941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numCol="3" rtlCol="0" anchor="ctr"/>
          <a:lstStyle/>
          <a:p>
            <a:pPr algn="ctr"/>
            <a:endParaRPr lang="en-US" dirty="0"/>
          </a:p>
        </p:txBody>
      </p:sp>
      <p:sp>
        <p:nvSpPr>
          <p:cNvPr id="20" name="TextBox 19"/>
          <p:cNvSpPr txBox="1"/>
          <p:nvPr/>
        </p:nvSpPr>
        <p:spPr>
          <a:xfrm>
            <a:off x="2949162" y="236419"/>
            <a:ext cx="5743575" cy="584775"/>
          </a:xfrm>
          <a:prstGeom prst="rect">
            <a:avLst/>
          </a:prstGeom>
          <a:noFill/>
        </p:spPr>
        <p:txBody>
          <a:bodyPr wrap="square" rtlCol="0">
            <a:spAutoFit/>
          </a:bodyPr>
          <a:lstStyle/>
          <a:p>
            <a:pPr algn="ctr"/>
            <a:r>
              <a:rPr lang="en-US" sz="3200" dirty="0">
                <a:solidFill>
                  <a:schemeClr val="tx2">
                    <a:lumMod val="50000"/>
                  </a:schemeClr>
                </a:solidFill>
                <a:latin typeface="Times New Roman" panose="02020603050405020304" pitchFamily="18" charset="0"/>
                <a:cs typeface="Times New Roman" panose="02020603050405020304" pitchFamily="18" charset="0"/>
              </a:rPr>
              <a:t>Conclusion</a:t>
            </a:r>
          </a:p>
        </p:txBody>
      </p:sp>
      <p:sp>
        <p:nvSpPr>
          <p:cNvPr id="7" name="TextBox 6"/>
          <p:cNvSpPr txBox="1"/>
          <p:nvPr/>
        </p:nvSpPr>
        <p:spPr>
          <a:xfrm>
            <a:off x="774441" y="1057612"/>
            <a:ext cx="11131420" cy="1938992"/>
          </a:xfrm>
          <a:prstGeom prst="rect">
            <a:avLst/>
          </a:prstGeom>
          <a:noFill/>
        </p:spPr>
        <p:txBody>
          <a:bodyPr wrap="square" rtlCol="0">
            <a:spAutoFit/>
          </a:bodyPr>
          <a:lstStyle/>
          <a:p>
            <a:pPr algn="just"/>
            <a:r>
              <a:rPr lang="en-US" sz="2400" b="1" dirty="0">
                <a:latin typeface="Times New Roman" panose="02020603050405020304" pitchFamily="18" charset="0"/>
                <a:cs typeface="Times New Roman" panose="02020603050405020304" pitchFamily="18" charset="0"/>
              </a:rPr>
              <a:t>5.   Potential for smart city initiatives:</a:t>
            </a:r>
            <a:r>
              <a:rPr lang="en-US" sz="2400" dirty="0">
                <a:latin typeface="Times New Roman" panose="02020603050405020304" pitchFamily="18" charset="0"/>
                <a:cs typeface="Times New Roman" panose="02020603050405020304" pitchFamily="18" charset="0"/>
              </a:rPr>
              <a:t> The study highlights the potential of crowd-    sourced infrastructure monitoring and smart city initiatives in addressing challenges related to road maintenance. By harnessing mobile phones and computer vision technology, coupled with citizen engagement, cities can move towards more sustainable and effective management of their road infrastructure.</a:t>
            </a:r>
          </a:p>
        </p:txBody>
      </p:sp>
    </p:spTree>
    <p:extLst>
      <p:ext uri="{BB962C8B-B14F-4D97-AF65-F5344CB8AC3E}">
        <p14:creationId xmlns:p14="http://schemas.microsoft.com/office/powerpoint/2010/main" val="1361704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2F391CEE-E392-4A9D-BD11-6954B994FB42}"/>
              </a:ext>
            </a:extLst>
          </p:cNvPr>
          <p:cNvSpPr/>
          <p:nvPr/>
        </p:nvSpPr>
        <p:spPr>
          <a:xfrm>
            <a:off x="0" y="0"/>
            <a:ext cx="1219200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p:cNvSpPr txBox="1"/>
          <p:nvPr/>
        </p:nvSpPr>
        <p:spPr>
          <a:xfrm>
            <a:off x="3058305" y="392071"/>
            <a:ext cx="5743575" cy="584775"/>
          </a:xfrm>
          <a:prstGeom prst="rect">
            <a:avLst/>
          </a:prstGeom>
          <a:noFill/>
        </p:spPr>
        <p:txBody>
          <a:bodyPr wrap="square" rtlCol="0">
            <a:spAutoFit/>
          </a:bodyPr>
          <a:lstStyle/>
          <a:p>
            <a:pPr algn="ctr"/>
            <a:r>
              <a:rPr lang="en-US" sz="3200" dirty="0">
                <a:solidFill>
                  <a:schemeClr val="accent2">
                    <a:lumMod val="50000"/>
                  </a:schemeClr>
                </a:solidFill>
                <a:latin typeface="Times New Roman" panose="02020603050405020304" pitchFamily="18" charset="0"/>
                <a:cs typeface="Times New Roman" panose="02020603050405020304" pitchFamily="18" charset="0"/>
              </a:rPr>
              <a:t>Introduction</a:t>
            </a:r>
          </a:p>
        </p:txBody>
      </p:sp>
      <p:sp>
        <p:nvSpPr>
          <p:cNvPr id="24" name="TextBox 23"/>
          <p:cNvSpPr txBox="1"/>
          <p:nvPr/>
        </p:nvSpPr>
        <p:spPr>
          <a:xfrm>
            <a:off x="1733549" y="2324101"/>
            <a:ext cx="5886451" cy="369332"/>
          </a:xfrm>
          <a:prstGeom prst="rect">
            <a:avLst/>
          </a:prstGeom>
          <a:noFill/>
        </p:spPr>
        <p:txBody>
          <a:bodyPr wrap="square" rtlCol="0">
            <a:spAutoFit/>
          </a:bodyPr>
          <a:lstStyle/>
          <a:p>
            <a:endParaRPr lang="en-US" dirty="0"/>
          </a:p>
        </p:txBody>
      </p:sp>
      <p:sp>
        <p:nvSpPr>
          <p:cNvPr id="25" name="TextBox 24"/>
          <p:cNvSpPr txBox="1"/>
          <p:nvPr/>
        </p:nvSpPr>
        <p:spPr>
          <a:xfrm>
            <a:off x="1403969" y="1434243"/>
            <a:ext cx="9596824" cy="3737946"/>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Ø"/>
            </a:pPr>
            <a:r>
              <a:rPr lang="en-US" sz="2000" dirty="0">
                <a:cs typeface="Times New Roman" pitchFamily="18" charset="0"/>
              </a:rPr>
              <a:t>Potholes plague roadways, compromising safety, damaging vehicles, and disrupting traffic flow. </a:t>
            </a:r>
          </a:p>
          <a:p>
            <a:pPr marL="457200" indent="-457200" algn="just">
              <a:lnSpc>
                <a:spcPct val="150000"/>
              </a:lnSpc>
              <a:buFont typeface="Wingdings" panose="05000000000000000000" pitchFamily="2" charset="2"/>
              <a:buChar char="Ø"/>
            </a:pPr>
            <a:r>
              <a:rPr lang="en-US" sz="2000" dirty="0">
                <a:cs typeface="Times New Roman" pitchFamily="18" charset="0"/>
              </a:rPr>
              <a:t>Effective management is crucial for maintaining road integrity and ensuring public satisfaction. </a:t>
            </a:r>
          </a:p>
          <a:p>
            <a:pPr marL="457200" indent="-457200" algn="just">
              <a:lnSpc>
                <a:spcPct val="150000"/>
              </a:lnSpc>
              <a:buFont typeface="Wingdings" panose="05000000000000000000" pitchFamily="2" charset="2"/>
              <a:buChar char="Ø"/>
            </a:pPr>
            <a:r>
              <a:rPr lang="en-US" sz="2000" dirty="0">
                <a:cs typeface="Times New Roman" pitchFamily="18" charset="0"/>
              </a:rPr>
              <a:t>Delving into cutting edge technology which is designed to detect road hazards efficiently.</a:t>
            </a:r>
          </a:p>
          <a:p>
            <a:pPr marL="457200" indent="-457200" algn="just">
              <a:lnSpc>
                <a:spcPct val="150000"/>
              </a:lnSpc>
              <a:buFont typeface="Wingdings" panose="05000000000000000000" pitchFamily="2" charset="2"/>
              <a:buChar char="Ø"/>
            </a:pPr>
            <a:r>
              <a:rPr lang="en-US" sz="2000" dirty="0">
                <a:cs typeface="Times New Roman" pitchFamily="18" charset="0"/>
              </a:rPr>
              <a:t>By exploring the potential of advanced AI in improving road safety and minimizing vehicle damage.</a:t>
            </a:r>
          </a:p>
        </p:txBody>
      </p:sp>
    </p:spTree>
    <p:extLst>
      <p:ext uri="{BB962C8B-B14F-4D97-AF65-F5344CB8AC3E}">
        <p14:creationId xmlns:p14="http://schemas.microsoft.com/office/powerpoint/2010/main" val="13226298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2F391CEE-E392-4A9D-BD11-6954B994FB42}"/>
              </a:ext>
            </a:extLst>
          </p:cNvPr>
          <p:cNvSpPr/>
          <p:nvPr/>
        </p:nvSpPr>
        <p:spPr>
          <a:xfrm>
            <a:off x="0" y="0"/>
            <a:ext cx="1219200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numCol="3" rtlCol="0" anchor="ctr"/>
          <a:lstStyle/>
          <a:p>
            <a:pPr algn="ctr"/>
            <a:endParaRPr lang="en-US" dirty="0"/>
          </a:p>
        </p:txBody>
      </p:sp>
      <p:sp>
        <p:nvSpPr>
          <p:cNvPr id="20" name="TextBox 19"/>
          <p:cNvSpPr txBox="1"/>
          <p:nvPr/>
        </p:nvSpPr>
        <p:spPr>
          <a:xfrm>
            <a:off x="3182427" y="323547"/>
            <a:ext cx="5743575" cy="584775"/>
          </a:xfrm>
          <a:prstGeom prst="rect">
            <a:avLst/>
          </a:prstGeom>
          <a:noFill/>
        </p:spPr>
        <p:txBody>
          <a:bodyPr wrap="square" rtlCol="0">
            <a:spAutoFit/>
          </a:bodyPr>
          <a:lstStyle/>
          <a:p>
            <a:pPr algn="ctr"/>
            <a:r>
              <a:rPr lang="en-US" sz="3200" dirty="0">
                <a:solidFill>
                  <a:schemeClr val="tx2">
                    <a:lumMod val="50000"/>
                  </a:schemeClr>
                </a:solidFill>
                <a:latin typeface="Times New Roman" panose="02020603050405020304" pitchFamily="18" charset="0"/>
                <a:cs typeface="Times New Roman" panose="02020603050405020304" pitchFamily="18" charset="0"/>
              </a:rPr>
              <a:t>Literature Survey…1</a:t>
            </a:r>
          </a:p>
        </p:txBody>
      </p:sp>
      <p:graphicFrame>
        <p:nvGraphicFramePr>
          <p:cNvPr id="4" name="Table 3"/>
          <p:cNvGraphicFramePr>
            <a:graphicFrameLocks noGrp="1"/>
          </p:cNvGraphicFramePr>
          <p:nvPr>
            <p:extLst>
              <p:ext uri="{D42A27DB-BD31-4B8C-83A1-F6EECF244321}">
                <p14:modId xmlns:p14="http://schemas.microsoft.com/office/powerpoint/2010/main" val="3019760829"/>
              </p:ext>
            </p:extLst>
          </p:nvPr>
        </p:nvGraphicFramePr>
        <p:xfrm>
          <a:off x="184354" y="1276110"/>
          <a:ext cx="11739716" cy="5331173"/>
        </p:xfrm>
        <a:graphic>
          <a:graphicData uri="http://schemas.openxmlformats.org/drawingml/2006/table">
            <a:tbl>
              <a:tblPr firstRow="1" bandRow="1">
                <a:tableStyleId>{5C22544A-7EE6-4342-B048-85BDC9FD1C3A}</a:tableStyleId>
              </a:tblPr>
              <a:tblGrid>
                <a:gridCol w="995519">
                  <a:extLst>
                    <a:ext uri="{9D8B030D-6E8A-4147-A177-3AD203B41FA5}">
                      <a16:colId xmlns:a16="http://schemas.microsoft.com/office/drawing/2014/main" val="855601429"/>
                    </a:ext>
                  </a:extLst>
                </a:gridCol>
                <a:gridCol w="1415845">
                  <a:extLst>
                    <a:ext uri="{9D8B030D-6E8A-4147-A177-3AD203B41FA5}">
                      <a16:colId xmlns:a16="http://schemas.microsoft.com/office/drawing/2014/main" val="823615097"/>
                    </a:ext>
                  </a:extLst>
                </a:gridCol>
                <a:gridCol w="1238865">
                  <a:extLst>
                    <a:ext uri="{9D8B030D-6E8A-4147-A177-3AD203B41FA5}">
                      <a16:colId xmlns:a16="http://schemas.microsoft.com/office/drawing/2014/main" val="1954945171"/>
                    </a:ext>
                  </a:extLst>
                </a:gridCol>
                <a:gridCol w="2271251">
                  <a:extLst>
                    <a:ext uri="{9D8B030D-6E8A-4147-A177-3AD203B41FA5}">
                      <a16:colId xmlns:a16="http://schemas.microsoft.com/office/drawing/2014/main" val="965744196"/>
                    </a:ext>
                  </a:extLst>
                </a:gridCol>
                <a:gridCol w="2330245">
                  <a:extLst>
                    <a:ext uri="{9D8B030D-6E8A-4147-A177-3AD203B41FA5}">
                      <a16:colId xmlns:a16="http://schemas.microsoft.com/office/drawing/2014/main" val="714497410"/>
                    </a:ext>
                  </a:extLst>
                </a:gridCol>
                <a:gridCol w="3487991">
                  <a:extLst>
                    <a:ext uri="{9D8B030D-6E8A-4147-A177-3AD203B41FA5}">
                      <a16:colId xmlns:a16="http://schemas.microsoft.com/office/drawing/2014/main" val="331506920"/>
                    </a:ext>
                  </a:extLst>
                </a:gridCol>
              </a:tblGrid>
              <a:tr h="410265">
                <a:tc>
                  <a:txBody>
                    <a:bodyPr/>
                    <a:lstStyle/>
                    <a:p>
                      <a:pPr algn="ctr"/>
                      <a:r>
                        <a:rPr lang="en-US" dirty="0"/>
                        <a:t>Year</a:t>
                      </a:r>
                    </a:p>
                  </a:txBody>
                  <a:tcPr/>
                </a:tc>
                <a:tc>
                  <a:txBody>
                    <a:bodyPr/>
                    <a:lstStyle/>
                    <a:p>
                      <a:pPr algn="ctr"/>
                      <a:r>
                        <a:rPr lang="en-US" dirty="0"/>
                        <a:t>Author</a:t>
                      </a:r>
                    </a:p>
                  </a:txBody>
                  <a:tcPr/>
                </a:tc>
                <a:tc>
                  <a:txBody>
                    <a:bodyPr/>
                    <a:lstStyle/>
                    <a:p>
                      <a:pPr algn="ctr"/>
                      <a:r>
                        <a:rPr lang="en-US" dirty="0"/>
                        <a:t>Title</a:t>
                      </a:r>
                    </a:p>
                  </a:txBody>
                  <a:tcPr/>
                </a:tc>
                <a:tc>
                  <a:txBody>
                    <a:bodyPr/>
                    <a:lstStyle/>
                    <a:p>
                      <a:pPr algn="ctr"/>
                      <a:r>
                        <a:rPr lang="en-US" dirty="0"/>
                        <a:t>Description</a:t>
                      </a:r>
                    </a:p>
                  </a:txBody>
                  <a:tcPr/>
                </a:tc>
                <a:tc>
                  <a:txBody>
                    <a:bodyPr/>
                    <a:lstStyle/>
                    <a:p>
                      <a:pPr algn="ctr"/>
                      <a:r>
                        <a:rPr lang="en-US" dirty="0"/>
                        <a:t>Results</a:t>
                      </a:r>
                    </a:p>
                  </a:txBody>
                  <a:tcPr/>
                </a:tc>
                <a:tc>
                  <a:txBody>
                    <a:bodyPr/>
                    <a:lstStyle/>
                    <a:p>
                      <a:pPr algn="ctr"/>
                      <a:r>
                        <a:rPr lang="en-US" dirty="0"/>
                        <a:t>Drawback</a:t>
                      </a:r>
                    </a:p>
                  </a:txBody>
                  <a:tcPr/>
                </a:tc>
                <a:extLst>
                  <a:ext uri="{0D108BD9-81ED-4DB2-BD59-A6C34878D82A}">
                    <a16:rowId xmlns:a16="http://schemas.microsoft.com/office/drawing/2014/main" val="3543798835"/>
                  </a:ext>
                </a:extLst>
              </a:tr>
              <a:tr h="203022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latin typeface="+mn-lt"/>
                          <a:cs typeface="Times New Roman" pitchFamily="18" charset="0"/>
                        </a:rPr>
                        <a:t>2022</a:t>
                      </a:r>
                    </a:p>
                    <a:p>
                      <a:endParaRPr lang="en-US" sz="1400" dirty="0">
                        <a:latin typeface="+mn-lt"/>
                      </a:endParaRPr>
                    </a:p>
                  </a:txBody>
                  <a:tcPr/>
                </a:tc>
                <a:tc>
                  <a:txBody>
                    <a:bodyPr/>
                    <a:lstStyle/>
                    <a:p>
                      <a:r>
                        <a:rPr lang="fi-FI" sz="1400" dirty="0">
                          <a:latin typeface="+mn-lt"/>
                          <a:cs typeface="Times New Roman" pitchFamily="18" charset="0"/>
                        </a:rPr>
                        <a:t>E Sai Tarun Kumar Reddy; Rajaram V.</a:t>
                      </a:r>
                      <a:endParaRPr lang="en-US" sz="1400" dirty="0">
                        <a:latin typeface="+mn-lt"/>
                        <a:cs typeface="Times New Roman" pitchFamily="18" charset="0"/>
                      </a:endParaRPr>
                    </a:p>
                  </a:txBody>
                  <a:tcPr/>
                </a:tc>
                <a:tc>
                  <a:txBody>
                    <a:bodyPr/>
                    <a:lstStyle/>
                    <a:p>
                      <a:r>
                        <a:rPr lang="en-US" sz="1400" dirty="0">
                          <a:latin typeface="+mn-lt"/>
                          <a:cs typeface="Times New Roman" pitchFamily="18" charset="0"/>
                        </a:rPr>
                        <a:t>"Pothole Detection using CNN and YOLO v7 Algorithm“.</a:t>
                      </a:r>
                    </a:p>
                  </a:txBody>
                  <a:tcPr/>
                </a:tc>
                <a:tc>
                  <a:txBody>
                    <a:bodyPr/>
                    <a:lstStyle/>
                    <a:p>
                      <a:pPr marL="285750" indent="-285750">
                        <a:buFont typeface="Arial" panose="020B0604020202020204" pitchFamily="34" charset="0"/>
                        <a:buChar char="•"/>
                      </a:pPr>
                      <a:r>
                        <a:rPr lang="en-US" sz="1400" b="0" i="0" kern="1200" dirty="0">
                          <a:solidFill>
                            <a:schemeClr val="dk1"/>
                          </a:solidFill>
                          <a:effectLst/>
                          <a:latin typeface="+mn-lt"/>
                          <a:ea typeface="+mn-ea"/>
                          <a:cs typeface="Times New Roman" pitchFamily="18" charset="0"/>
                        </a:rPr>
                        <a:t>Pothole detection system utilizes CNN and YOLO v7 algorithm</a:t>
                      </a:r>
                    </a:p>
                    <a:p>
                      <a:pPr marL="285750" indent="-285750">
                        <a:buFont typeface="Arial" panose="020B0604020202020204" pitchFamily="34" charset="0"/>
                        <a:buChar char="•"/>
                      </a:pPr>
                      <a:r>
                        <a:rPr lang="en-US" sz="1400" b="0" i="0" kern="1200" dirty="0">
                          <a:solidFill>
                            <a:schemeClr val="dk1"/>
                          </a:solidFill>
                          <a:effectLst/>
                          <a:latin typeface="+mn-lt"/>
                          <a:ea typeface="+mn-ea"/>
                          <a:cs typeface="Times New Roman" pitchFamily="18" charset="0"/>
                        </a:rPr>
                        <a:t>Smartphone's camera and location data used for pothole categorization</a:t>
                      </a:r>
                      <a:r>
                        <a:rPr lang="en-US" sz="1400" b="0" i="0" kern="1200" dirty="0">
                          <a:solidFill>
                            <a:schemeClr val="dk1"/>
                          </a:solidFill>
                          <a:effectLst/>
                          <a:latin typeface="+mn-lt"/>
                          <a:ea typeface="+mn-ea"/>
                          <a:cs typeface="+mn-cs"/>
                        </a:rPr>
                        <a:t>.</a:t>
                      </a:r>
                    </a:p>
                  </a:txBody>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latin typeface="+mn-lt"/>
                          <a:cs typeface="Times New Roman" pitchFamily="18" charset="0"/>
                        </a:rPr>
                        <a:t>The detection probability of potholes is 95% and 99%.</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latin typeface="+mn-lt"/>
                          <a:cs typeface="Times New Roman" pitchFamily="18" charset="0"/>
                        </a:rPr>
                        <a:t>During our training, the model started with almost 10% accuracy rate and eventually it reached 85% .</a:t>
                      </a:r>
                    </a:p>
                  </a:txBody>
                  <a:tcPr/>
                </a:tc>
                <a:tc>
                  <a:txBody>
                    <a:bodyPr/>
                    <a:lstStyle/>
                    <a:p>
                      <a:pPr marL="285750" indent="-285750">
                        <a:buFont typeface="Arial" panose="020B0604020202020204" pitchFamily="34" charset="0"/>
                        <a:buChar char="•"/>
                      </a:pPr>
                      <a:r>
                        <a:rPr lang="en-US" sz="1400" b="0" i="0" kern="1200" dirty="0">
                          <a:solidFill>
                            <a:schemeClr val="dk1"/>
                          </a:solidFill>
                          <a:effectLst/>
                          <a:latin typeface="+mn-lt"/>
                          <a:ea typeface="+mn-ea"/>
                          <a:cs typeface="Times New Roman" pitchFamily="18" charset="0"/>
                        </a:rPr>
                        <a:t>Accuracy limitations in challenging lighting and weather conditions..</a:t>
                      </a:r>
                    </a:p>
                    <a:p>
                      <a:pPr marL="285750" indent="-285750">
                        <a:buFont typeface="Arial" panose="020B0604020202020204" pitchFamily="34" charset="0"/>
                        <a:buChar char="•"/>
                      </a:pPr>
                      <a:r>
                        <a:rPr lang="en-US" sz="1400" b="0" i="0" kern="1200" dirty="0">
                          <a:solidFill>
                            <a:schemeClr val="dk1"/>
                          </a:solidFill>
                          <a:effectLst/>
                          <a:latin typeface="+mn-lt"/>
                          <a:ea typeface="+mn-ea"/>
                          <a:cs typeface="Times New Roman" pitchFamily="18" charset="0"/>
                        </a:rPr>
                        <a:t>Inconsistencies in detection process affect overall system reliability</a:t>
                      </a:r>
                      <a:r>
                        <a:rPr lang="en-US" sz="1400" b="0" i="0" kern="1200" dirty="0">
                          <a:solidFill>
                            <a:schemeClr val="dk1"/>
                          </a:solidFill>
                          <a:effectLst/>
                          <a:latin typeface="+mn-lt"/>
                          <a:ea typeface="+mn-ea"/>
                          <a:cs typeface="+mn-cs"/>
                        </a:rPr>
                        <a:t>.</a:t>
                      </a:r>
                    </a:p>
                  </a:txBody>
                  <a:tcPr/>
                </a:tc>
                <a:extLst>
                  <a:ext uri="{0D108BD9-81ED-4DB2-BD59-A6C34878D82A}">
                    <a16:rowId xmlns:a16="http://schemas.microsoft.com/office/drawing/2014/main" val="3524130332"/>
                  </a:ext>
                </a:extLst>
              </a:tr>
              <a:tr h="289068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effectLst/>
                          <a:latin typeface="+mn-lt"/>
                          <a:ea typeface="+mn-ea"/>
                          <a:cs typeface="Times New Roman" pitchFamily="18" charset="0"/>
                        </a:rPr>
                        <a:t>2020</a:t>
                      </a:r>
                      <a:endParaRPr lang="en-US" sz="1400" dirty="0">
                        <a:latin typeface="+mn-lt"/>
                        <a:cs typeface="Times New Roman" pitchFamily="18" charset="0"/>
                      </a:endParaRPr>
                    </a:p>
                    <a:p>
                      <a:endParaRPr lang="en-US" sz="1400" dirty="0">
                        <a:latin typeface="+mn-lt"/>
                        <a:cs typeface="Times New Roman" pitchFamily="18" charset="0"/>
                      </a:endParaRPr>
                    </a:p>
                  </a:txBody>
                  <a:tcPr/>
                </a:tc>
                <a:tc>
                  <a:txBody>
                    <a:bodyPr/>
                    <a:lstStyle/>
                    <a:p>
                      <a:r>
                        <a:rPr lang="en-US" sz="1400" dirty="0">
                          <a:latin typeface="+mn-lt"/>
                          <a:cs typeface="Times New Roman" pitchFamily="18" charset="0"/>
                        </a:rPr>
                        <a:t>Y. Pan, X. Zhang, G. </a:t>
                      </a:r>
                      <a:r>
                        <a:rPr lang="en-US" sz="1400" dirty="0" err="1">
                          <a:latin typeface="+mn-lt"/>
                          <a:cs typeface="Times New Roman" pitchFamily="18" charset="0"/>
                        </a:rPr>
                        <a:t>Cervone</a:t>
                      </a:r>
                      <a:r>
                        <a:rPr lang="en-US" sz="1400" dirty="0">
                          <a:latin typeface="+mn-lt"/>
                          <a:cs typeface="Times New Roman" pitchFamily="18" charset="0"/>
                        </a:rPr>
                        <a:t> and L. Yang.</a:t>
                      </a:r>
                    </a:p>
                  </a:txBody>
                  <a:tcPr/>
                </a:tc>
                <a:tc>
                  <a:txBody>
                    <a:bodyPr/>
                    <a:lstStyle/>
                    <a:p>
                      <a:r>
                        <a:rPr lang="en-US" sz="1400" kern="1200" dirty="0">
                          <a:solidFill>
                            <a:schemeClr val="dk1"/>
                          </a:solidFill>
                          <a:effectLst/>
                          <a:latin typeface="+mn-lt"/>
                          <a:ea typeface="+mn-ea"/>
                          <a:cs typeface="Times New Roman" pitchFamily="18" charset="0"/>
                        </a:rPr>
                        <a:t>“A Real-time pothole Detection Based on Deep learning Approach”.</a:t>
                      </a:r>
                      <a:endParaRPr lang="en-US" sz="1400" dirty="0">
                        <a:latin typeface="+mn-lt"/>
                        <a:cs typeface="Times New Roman" pitchFamily="18" charset="0"/>
                      </a:endParaRPr>
                    </a:p>
                  </a:txBody>
                  <a:tcPr/>
                </a:tc>
                <a:tc>
                  <a:txBody>
                    <a:bodyPr/>
                    <a:lstStyle/>
                    <a:p>
                      <a:pPr marL="171450" indent="-171450">
                        <a:buFont typeface="Arial" panose="020B0604020202020204" pitchFamily="34" charset="0"/>
                        <a:buChar char="•"/>
                      </a:pPr>
                      <a:r>
                        <a:rPr lang="en-US" sz="1400" b="0" i="0" kern="1200" dirty="0">
                          <a:solidFill>
                            <a:schemeClr val="dk1"/>
                          </a:solidFill>
                          <a:effectLst/>
                          <a:latin typeface="+mn-lt"/>
                          <a:ea typeface="+mn-ea"/>
                          <a:cs typeface="Times New Roman" pitchFamily="18" charset="0"/>
                        </a:rPr>
                        <a:t>Use of non-destructive remote sensing data for efficient pavement inspection.</a:t>
                      </a:r>
                    </a:p>
                    <a:p>
                      <a:pPr marL="171450" indent="-171450">
                        <a:buFont typeface="Arial" panose="020B0604020202020204" pitchFamily="34" charset="0"/>
                        <a:buChar char="•"/>
                      </a:pPr>
                      <a:r>
                        <a:rPr lang="en-US" sz="1400" b="0" i="0" kern="1200" dirty="0">
                          <a:solidFill>
                            <a:schemeClr val="dk1"/>
                          </a:solidFill>
                          <a:effectLst/>
                          <a:latin typeface="+mn-lt"/>
                          <a:ea typeface="+mn-ea"/>
                          <a:cs typeface="Times New Roman" pitchFamily="18" charset="0"/>
                        </a:rPr>
                        <a:t>Widely adopted methods include digital images, light detection and ranging (LiDAR), and radar.</a:t>
                      </a:r>
                    </a:p>
                  </a:txBody>
                  <a:tcPr/>
                </a:tc>
                <a:tc>
                  <a:txBody>
                    <a:bodyPr/>
                    <a:lstStyle/>
                    <a:p>
                      <a:pPr marL="171450" indent="-171450">
                        <a:buFont typeface="Arial" panose="020B0604020202020204" pitchFamily="34" charset="0"/>
                        <a:buChar char="•"/>
                      </a:pPr>
                      <a:r>
                        <a:rPr lang="en-US" sz="1400" dirty="0">
                          <a:latin typeface="+mn-lt"/>
                          <a:cs typeface="Times New Roman" pitchFamily="18" charset="0"/>
                        </a:rPr>
                        <a:t>validation accuracy of 91.66%.</a:t>
                      </a:r>
                    </a:p>
                    <a:p>
                      <a:pPr marL="171450" indent="-171450">
                        <a:buFont typeface="Arial" panose="020B0604020202020204" pitchFamily="34" charset="0"/>
                        <a:buChar char="•"/>
                      </a:pPr>
                      <a:r>
                        <a:rPr lang="en-US" sz="1400" dirty="0">
                          <a:latin typeface="+mn-lt"/>
                          <a:cs typeface="Times New Roman" pitchFamily="18" charset="0"/>
                        </a:rPr>
                        <a:t>validation loss of 23.28% .</a:t>
                      </a:r>
                    </a:p>
                  </a:txBody>
                  <a:tcPr/>
                </a:tc>
                <a:tc>
                  <a:txBody>
                    <a:bodyPr/>
                    <a:lstStyle/>
                    <a:p>
                      <a:pPr marL="171450" indent="-171450">
                        <a:buFont typeface="Arial" panose="020B0604020202020204" pitchFamily="34" charset="0"/>
                        <a:buChar char="•"/>
                      </a:pPr>
                      <a:r>
                        <a:rPr lang="en-US" sz="1400" kern="1200" dirty="0">
                          <a:solidFill>
                            <a:schemeClr val="dk1"/>
                          </a:solidFill>
                          <a:effectLst/>
                          <a:latin typeface="+mn-lt"/>
                          <a:ea typeface="+mn-ea"/>
                          <a:cs typeface="Times New Roman" pitchFamily="18" charset="0"/>
                        </a:rPr>
                        <a:t>Data  Annotation, Model fitting, Environmental conditions, Maintenance and calibration, Limited Training Data Diversity.</a:t>
                      </a:r>
                    </a:p>
                    <a:p>
                      <a:pPr marL="171450" indent="-171450">
                        <a:buFont typeface="Arial" panose="020B0604020202020204" pitchFamily="34" charset="0"/>
                        <a:buChar char="•"/>
                      </a:pPr>
                      <a:r>
                        <a:rPr lang="en-US" sz="1400" kern="1200" dirty="0">
                          <a:solidFill>
                            <a:schemeClr val="dk1"/>
                          </a:solidFill>
                          <a:effectLst/>
                          <a:latin typeface="+mn-lt"/>
                          <a:ea typeface="+mn-ea"/>
                          <a:cs typeface="Times New Roman" pitchFamily="18" charset="0"/>
                        </a:rPr>
                        <a:t>Addressing these challenges requires careful data collection, model development, and ongoing system maintenance.</a:t>
                      </a:r>
                      <a:endParaRPr lang="en-US" sz="1400" dirty="0">
                        <a:latin typeface="+mn-lt"/>
                        <a:cs typeface="Times New Roman" pitchFamily="18" charset="0"/>
                      </a:endParaRPr>
                    </a:p>
                  </a:txBody>
                  <a:tcPr/>
                </a:tc>
                <a:extLst>
                  <a:ext uri="{0D108BD9-81ED-4DB2-BD59-A6C34878D82A}">
                    <a16:rowId xmlns:a16="http://schemas.microsoft.com/office/drawing/2014/main" val="941982513"/>
                  </a:ext>
                </a:extLst>
              </a:tr>
            </a:tbl>
          </a:graphicData>
        </a:graphic>
      </p:graphicFrame>
    </p:spTree>
    <p:extLst>
      <p:ext uri="{BB962C8B-B14F-4D97-AF65-F5344CB8AC3E}">
        <p14:creationId xmlns:p14="http://schemas.microsoft.com/office/powerpoint/2010/main" val="8796339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2F391CEE-E392-4A9D-BD11-6954B994FB42}"/>
              </a:ext>
            </a:extLst>
          </p:cNvPr>
          <p:cNvSpPr/>
          <p:nvPr/>
        </p:nvSpPr>
        <p:spPr>
          <a:xfrm>
            <a:off x="0" y="0"/>
            <a:ext cx="1219200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numCol="3" rtlCol="0" anchor="ctr"/>
          <a:lstStyle/>
          <a:p>
            <a:pPr algn="ctr"/>
            <a:endParaRPr lang="en-US" dirty="0"/>
          </a:p>
        </p:txBody>
      </p:sp>
      <p:sp>
        <p:nvSpPr>
          <p:cNvPr id="20" name="TextBox 19"/>
          <p:cNvSpPr txBox="1"/>
          <p:nvPr/>
        </p:nvSpPr>
        <p:spPr>
          <a:xfrm>
            <a:off x="3182427" y="323547"/>
            <a:ext cx="5743575" cy="584775"/>
          </a:xfrm>
          <a:prstGeom prst="rect">
            <a:avLst/>
          </a:prstGeom>
          <a:noFill/>
        </p:spPr>
        <p:txBody>
          <a:bodyPr wrap="square" rtlCol="0">
            <a:spAutoFit/>
          </a:bodyPr>
          <a:lstStyle/>
          <a:p>
            <a:pPr algn="ctr"/>
            <a:r>
              <a:rPr lang="en-US" sz="3200" dirty="0">
                <a:solidFill>
                  <a:schemeClr val="tx2">
                    <a:lumMod val="50000"/>
                  </a:schemeClr>
                </a:solidFill>
                <a:latin typeface="Times New Roman" panose="02020603050405020304" pitchFamily="18" charset="0"/>
                <a:cs typeface="Times New Roman" panose="02020603050405020304" pitchFamily="18" charset="0"/>
              </a:rPr>
              <a:t>Literature Survey…2</a:t>
            </a:r>
          </a:p>
        </p:txBody>
      </p:sp>
      <p:graphicFrame>
        <p:nvGraphicFramePr>
          <p:cNvPr id="4" name="Table 3"/>
          <p:cNvGraphicFramePr>
            <a:graphicFrameLocks noGrp="1"/>
          </p:cNvGraphicFramePr>
          <p:nvPr>
            <p:extLst>
              <p:ext uri="{D42A27DB-BD31-4B8C-83A1-F6EECF244321}">
                <p14:modId xmlns:p14="http://schemas.microsoft.com/office/powerpoint/2010/main" val="3514238092"/>
              </p:ext>
            </p:extLst>
          </p:nvPr>
        </p:nvGraphicFramePr>
        <p:xfrm>
          <a:off x="184354" y="1194624"/>
          <a:ext cx="11739717" cy="5324307"/>
        </p:xfrm>
        <a:graphic>
          <a:graphicData uri="http://schemas.openxmlformats.org/drawingml/2006/table">
            <a:tbl>
              <a:tblPr firstRow="1" bandRow="1">
                <a:tableStyleId>{5C22544A-7EE6-4342-B048-85BDC9FD1C3A}</a:tableStyleId>
              </a:tblPr>
              <a:tblGrid>
                <a:gridCol w="848035">
                  <a:extLst>
                    <a:ext uri="{9D8B030D-6E8A-4147-A177-3AD203B41FA5}">
                      <a16:colId xmlns:a16="http://schemas.microsoft.com/office/drawing/2014/main" val="855601429"/>
                    </a:ext>
                  </a:extLst>
                </a:gridCol>
                <a:gridCol w="1666568">
                  <a:extLst>
                    <a:ext uri="{9D8B030D-6E8A-4147-A177-3AD203B41FA5}">
                      <a16:colId xmlns:a16="http://schemas.microsoft.com/office/drawing/2014/main" val="823615097"/>
                    </a:ext>
                  </a:extLst>
                </a:gridCol>
                <a:gridCol w="1155175">
                  <a:extLst>
                    <a:ext uri="{9D8B030D-6E8A-4147-A177-3AD203B41FA5}">
                      <a16:colId xmlns:a16="http://schemas.microsoft.com/office/drawing/2014/main" val="1954945171"/>
                    </a:ext>
                  </a:extLst>
                </a:gridCol>
                <a:gridCol w="2251703">
                  <a:extLst>
                    <a:ext uri="{9D8B030D-6E8A-4147-A177-3AD203B41FA5}">
                      <a16:colId xmlns:a16="http://schemas.microsoft.com/office/drawing/2014/main" val="965744196"/>
                    </a:ext>
                  </a:extLst>
                </a:gridCol>
                <a:gridCol w="2330245">
                  <a:extLst>
                    <a:ext uri="{9D8B030D-6E8A-4147-A177-3AD203B41FA5}">
                      <a16:colId xmlns:a16="http://schemas.microsoft.com/office/drawing/2014/main" val="714497410"/>
                    </a:ext>
                  </a:extLst>
                </a:gridCol>
                <a:gridCol w="3487991">
                  <a:extLst>
                    <a:ext uri="{9D8B030D-6E8A-4147-A177-3AD203B41FA5}">
                      <a16:colId xmlns:a16="http://schemas.microsoft.com/office/drawing/2014/main" val="331506920"/>
                    </a:ext>
                  </a:extLst>
                </a:gridCol>
              </a:tblGrid>
              <a:tr h="447507">
                <a:tc>
                  <a:txBody>
                    <a:bodyPr/>
                    <a:lstStyle/>
                    <a:p>
                      <a:pPr algn="ctr"/>
                      <a:r>
                        <a:rPr lang="en-US" dirty="0"/>
                        <a:t>Year</a:t>
                      </a:r>
                    </a:p>
                  </a:txBody>
                  <a:tcPr/>
                </a:tc>
                <a:tc>
                  <a:txBody>
                    <a:bodyPr/>
                    <a:lstStyle/>
                    <a:p>
                      <a:pPr algn="ctr"/>
                      <a:r>
                        <a:rPr lang="en-US" dirty="0"/>
                        <a:t>Author</a:t>
                      </a:r>
                    </a:p>
                  </a:txBody>
                  <a:tcPr/>
                </a:tc>
                <a:tc>
                  <a:txBody>
                    <a:bodyPr/>
                    <a:lstStyle/>
                    <a:p>
                      <a:pPr algn="ctr"/>
                      <a:r>
                        <a:rPr lang="en-US" dirty="0"/>
                        <a:t>Title</a:t>
                      </a:r>
                    </a:p>
                  </a:txBody>
                  <a:tcPr/>
                </a:tc>
                <a:tc>
                  <a:txBody>
                    <a:bodyPr/>
                    <a:lstStyle/>
                    <a:p>
                      <a:pPr algn="ctr"/>
                      <a:r>
                        <a:rPr lang="en-US" dirty="0"/>
                        <a:t>Description</a:t>
                      </a:r>
                    </a:p>
                  </a:txBody>
                  <a:tcPr/>
                </a:tc>
                <a:tc>
                  <a:txBody>
                    <a:bodyPr/>
                    <a:lstStyle/>
                    <a:p>
                      <a:pPr algn="ctr"/>
                      <a:r>
                        <a:rPr lang="en-US" dirty="0"/>
                        <a:t>Results</a:t>
                      </a:r>
                    </a:p>
                  </a:txBody>
                  <a:tcPr/>
                </a:tc>
                <a:tc>
                  <a:txBody>
                    <a:bodyPr/>
                    <a:lstStyle/>
                    <a:p>
                      <a:pPr algn="ctr"/>
                      <a:r>
                        <a:rPr lang="en-US" dirty="0"/>
                        <a:t>Drawback</a:t>
                      </a:r>
                    </a:p>
                  </a:txBody>
                  <a:tcPr/>
                </a:tc>
                <a:extLst>
                  <a:ext uri="{0D108BD9-81ED-4DB2-BD59-A6C34878D82A}">
                    <a16:rowId xmlns:a16="http://schemas.microsoft.com/office/drawing/2014/main" val="3543798835"/>
                  </a:ext>
                </a:extLst>
              </a:tr>
              <a:tr h="200838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latin typeface="+mn-lt"/>
                          <a:cs typeface="Times New Roman" pitchFamily="18" charset="0"/>
                        </a:rPr>
                        <a:t>2019</a:t>
                      </a:r>
                    </a:p>
                    <a:p>
                      <a:endParaRPr lang="en-US" sz="1400" dirty="0">
                        <a:latin typeface="+mn-lt"/>
                        <a:cs typeface="Times New Roman" pitchFamily="18" charset="0"/>
                      </a:endParaRPr>
                    </a:p>
                  </a:txBody>
                  <a:tcPr/>
                </a:tc>
                <a:tc>
                  <a:txBody>
                    <a:bodyPr/>
                    <a:lstStyle/>
                    <a:p>
                      <a:r>
                        <a:rPr lang="en-US" sz="1400" b="0" i="0" kern="1200" dirty="0" err="1">
                          <a:solidFill>
                            <a:schemeClr val="dk1"/>
                          </a:solidFill>
                          <a:effectLst/>
                          <a:latin typeface="+mn-lt"/>
                          <a:ea typeface="+mn-ea"/>
                          <a:cs typeface="Times New Roman" pitchFamily="18" charset="0"/>
                        </a:rPr>
                        <a:t>Aparna</a:t>
                      </a:r>
                      <a:r>
                        <a:rPr lang="en-US" sz="1400" b="0" i="0" kern="1200" dirty="0">
                          <a:solidFill>
                            <a:schemeClr val="dk1"/>
                          </a:solidFill>
                          <a:effectLst/>
                          <a:latin typeface="+mn-lt"/>
                          <a:ea typeface="+mn-ea"/>
                          <a:cs typeface="Times New Roman" pitchFamily="18" charset="0"/>
                        </a:rPr>
                        <a:t>, </a:t>
                      </a:r>
                      <a:r>
                        <a:rPr lang="en-US" sz="1400" b="0" i="0" kern="1200" dirty="0" err="1">
                          <a:solidFill>
                            <a:schemeClr val="dk1"/>
                          </a:solidFill>
                          <a:effectLst/>
                          <a:latin typeface="+mn-lt"/>
                          <a:ea typeface="+mn-ea"/>
                          <a:cs typeface="Times New Roman" pitchFamily="18" charset="0"/>
                        </a:rPr>
                        <a:t>Yukti</a:t>
                      </a:r>
                      <a:r>
                        <a:rPr lang="en-US" sz="1400" b="0" i="0" kern="1200" dirty="0">
                          <a:solidFill>
                            <a:schemeClr val="dk1"/>
                          </a:solidFill>
                          <a:effectLst/>
                          <a:latin typeface="+mn-lt"/>
                          <a:ea typeface="+mn-ea"/>
                          <a:cs typeface="Times New Roman" pitchFamily="18" charset="0"/>
                        </a:rPr>
                        <a:t> Bhatia, </a:t>
                      </a:r>
                      <a:r>
                        <a:rPr lang="en-US" sz="1400" b="0" i="0" kern="1200" dirty="0" err="1">
                          <a:solidFill>
                            <a:schemeClr val="dk1"/>
                          </a:solidFill>
                          <a:effectLst/>
                          <a:latin typeface="+mn-lt"/>
                          <a:ea typeface="+mn-ea"/>
                          <a:cs typeface="Times New Roman" pitchFamily="18" charset="0"/>
                        </a:rPr>
                        <a:t>Rachna</a:t>
                      </a:r>
                      <a:r>
                        <a:rPr lang="en-US" sz="1400" b="0" i="0" kern="1200" dirty="0">
                          <a:solidFill>
                            <a:schemeClr val="dk1"/>
                          </a:solidFill>
                          <a:effectLst/>
                          <a:latin typeface="+mn-lt"/>
                          <a:ea typeface="+mn-ea"/>
                          <a:cs typeface="Times New Roman" pitchFamily="18" charset="0"/>
                        </a:rPr>
                        <a:t> </a:t>
                      </a:r>
                      <a:r>
                        <a:rPr lang="en-US" sz="1400" b="0" i="0" kern="1200" dirty="0" err="1">
                          <a:solidFill>
                            <a:schemeClr val="dk1"/>
                          </a:solidFill>
                          <a:effectLst/>
                          <a:latin typeface="+mn-lt"/>
                          <a:ea typeface="+mn-ea"/>
                          <a:cs typeface="Times New Roman" pitchFamily="18" charset="0"/>
                        </a:rPr>
                        <a:t>Rai</a:t>
                      </a:r>
                      <a:endParaRPr lang="en-US" sz="1400" b="0" i="0" kern="1200" dirty="0">
                        <a:solidFill>
                          <a:schemeClr val="dk1"/>
                        </a:solidFill>
                        <a:effectLst/>
                        <a:latin typeface="+mn-lt"/>
                        <a:ea typeface="+mn-ea"/>
                        <a:cs typeface="Times New Roman" pitchFamily="18" charset="0"/>
                      </a:endParaRPr>
                    </a:p>
                    <a:p>
                      <a:r>
                        <a:rPr lang="en-US" sz="1400" b="0" i="0" kern="1200" dirty="0">
                          <a:solidFill>
                            <a:schemeClr val="dk1"/>
                          </a:solidFill>
                          <a:effectLst/>
                          <a:latin typeface="+mn-lt"/>
                          <a:ea typeface="+mn-ea"/>
                          <a:cs typeface="Times New Roman" pitchFamily="18" charset="0"/>
                        </a:rPr>
                        <a:t>, </a:t>
                      </a:r>
                      <a:r>
                        <a:rPr lang="en-US" sz="1400" b="0" i="0" kern="1200" dirty="0" err="1">
                          <a:solidFill>
                            <a:schemeClr val="dk1"/>
                          </a:solidFill>
                          <a:effectLst/>
                          <a:latin typeface="+mn-lt"/>
                          <a:ea typeface="+mn-ea"/>
                          <a:cs typeface="Times New Roman" pitchFamily="18" charset="0"/>
                        </a:rPr>
                        <a:t>Varun</a:t>
                      </a:r>
                      <a:r>
                        <a:rPr lang="en-US" sz="1400" b="0" i="0" kern="1200" dirty="0">
                          <a:solidFill>
                            <a:schemeClr val="dk1"/>
                          </a:solidFill>
                          <a:effectLst/>
                          <a:latin typeface="+mn-lt"/>
                          <a:ea typeface="+mn-ea"/>
                          <a:cs typeface="Times New Roman" pitchFamily="18" charset="0"/>
                        </a:rPr>
                        <a:t> Gupta.</a:t>
                      </a:r>
                    </a:p>
                    <a:p>
                      <a:endParaRPr lang="en-US" sz="1400" dirty="0">
                        <a:latin typeface="+mn-lt"/>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latin typeface="+mn-lt"/>
                          <a:cs typeface="Times New Roman" pitchFamily="18" charset="0"/>
                        </a:rPr>
                        <a:t>“Convolutional Neural Networks Based Potholes Detection Using Thermal Imaging.”</a:t>
                      </a:r>
                    </a:p>
                    <a:p>
                      <a:endParaRPr lang="en-US" sz="1400" dirty="0">
                        <a:latin typeface="+mn-lt"/>
                        <a:cs typeface="Times New Roman" pitchFamily="18" charset="0"/>
                      </a:endParaRPr>
                    </a:p>
                  </a:txBody>
                  <a:tcPr/>
                </a:tc>
                <a:tc>
                  <a: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i="0" kern="1200" dirty="0">
                          <a:solidFill>
                            <a:schemeClr val="dk1"/>
                          </a:solidFill>
                          <a:effectLst/>
                          <a:latin typeface="+mn-lt"/>
                          <a:ea typeface="+mn-ea"/>
                          <a:cs typeface="Times New Roman" pitchFamily="18" charset="0"/>
                        </a:rPr>
                        <a:t>Pothole</a:t>
                      </a:r>
                      <a:r>
                        <a:rPr lang="en-US" sz="1400" b="0" i="0" kern="1200" baseline="0" dirty="0">
                          <a:solidFill>
                            <a:schemeClr val="dk1"/>
                          </a:solidFill>
                          <a:effectLst/>
                          <a:latin typeface="+mn-lt"/>
                          <a:ea typeface="+mn-ea"/>
                          <a:cs typeface="Times New Roman" pitchFamily="18" charset="0"/>
                        </a:rPr>
                        <a:t> detection system utilizes CNN algorithm.</a:t>
                      </a:r>
                      <a:endParaRPr lang="en-US" sz="1400" b="0" i="0" kern="1200" dirty="0">
                        <a:solidFill>
                          <a:schemeClr val="dk1"/>
                        </a:solidFill>
                        <a:effectLst/>
                        <a:latin typeface="+mn-lt"/>
                        <a:ea typeface="+mn-ea"/>
                        <a:cs typeface="Times New Roman" pitchFamily="18" charset="0"/>
                      </a:endParaRPr>
                    </a:p>
                    <a:p>
                      <a:pPr marL="0" indent="0">
                        <a:buFont typeface="Arial" panose="020B0604020202020204" pitchFamily="34" charset="0"/>
                        <a:buNone/>
                      </a:pPr>
                      <a:endParaRPr lang="en-US" sz="1400" b="0" i="0" kern="1200" dirty="0">
                        <a:solidFill>
                          <a:schemeClr val="dk1"/>
                        </a:solidFill>
                        <a:effectLst/>
                        <a:latin typeface="+mn-lt"/>
                        <a:ea typeface="+mn-ea"/>
                        <a:cs typeface="Times New Roman" pitchFamily="18" charset="0"/>
                      </a:endParaRPr>
                    </a:p>
                  </a:txBody>
                  <a:tcPr/>
                </a:tc>
                <a:tc>
                  <a:txBody>
                    <a:bodyPr/>
                    <a:lstStyle/>
                    <a:p>
                      <a:pPr marL="171450" indent="-171450">
                        <a:buFont typeface="Arial" panose="020B0604020202020204" pitchFamily="34" charset="0"/>
                        <a:buChar char="•"/>
                      </a:pPr>
                      <a:r>
                        <a:rPr lang="en-US" sz="1400" dirty="0">
                          <a:latin typeface="+mn-lt"/>
                          <a:cs typeface="Times New Roman" pitchFamily="18" charset="0"/>
                        </a:rPr>
                        <a:t>The training and validation losses were on still higher side.</a:t>
                      </a:r>
                    </a:p>
                    <a:p>
                      <a:pPr marL="171450" indent="-171450">
                        <a:buFont typeface="Arial" panose="020B0604020202020204" pitchFamily="34" charset="0"/>
                        <a:buChar char="•"/>
                      </a:pPr>
                      <a:r>
                        <a:rPr lang="en-US" sz="1400" dirty="0">
                          <a:latin typeface="+mn-lt"/>
                          <a:cs typeface="Times New Roman" pitchFamily="18" charset="0"/>
                        </a:rPr>
                        <a:t>Test accuracy achieved was 73.06%</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400" dirty="0">
                        <a:latin typeface="+mn-lt"/>
                        <a:cs typeface="Times New Roman" pitchFamily="18" charset="0"/>
                      </a:endParaRPr>
                    </a:p>
                  </a:txBody>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kern="1200" dirty="0">
                          <a:solidFill>
                            <a:schemeClr val="dk1"/>
                          </a:solidFill>
                          <a:effectLst/>
                          <a:latin typeface="+mn-lt"/>
                          <a:ea typeface="+mn-ea"/>
                          <a:cs typeface="Times New Roman" pitchFamily="18" charset="0"/>
                        </a:rPr>
                        <a:t>Careful planning, data management, and ongoing maintenance are necessary to overcome these disadvantages and maximize the benefits.</a:t>
                      </a:r>
                    </a:p>
                    <a:p>
                      <a:pPr marL="0" indent="0">
                        <a:buFont typeface="Arial" panose="020B0604020202020204" pitchFamily="34" charset="0"/>
                        <a:buNone/>
                      </a:pPr>
                      <a:endParaRPr lang="en-US" sz="1400" b="0" i="0" kern="1200" dirty="0">
                        <a:solidFill>
                          <a:schemeClr val="dk1"/>
                        </a:solidFill>
                        <a:effectLst/>
                        <a:latin typeface="+mn-lt"/>
                        <a:ea typeface="+mn-ea"/>
                        <a:cs typeface="Times New Roman" pitchFamily="18" charset="0"/>
                      </a:endParaRPr>
                    </a:p>
                  </a:txBody>
                  <a:tcPr/>
                </a:tc>
                <a:extLst>
                  <a:ext uri="{0D108BD9-81ED-4DB2-BD59-A6C34878D82A}">
                    <a16:rowId xmlns:a16="http://schemas.microsoft.com/office/drawing/2014/main" val="3524130332"/>
                  </a:ext>
                </a:extLst>
              </a:tr>
              <a:tr h="1535653">
                <a:tc>
                  <a:txBody>
                    <a:bodyPr/>
                    <a:lstStyle/>
                    <a:p>
                      <a:r>
                        <a:rPr lang="en-IN" sz="1400" kern="1200" dirty="0">
                          <a:solidFill>
                            <a:schemeClr val="dk1"/>
                          </a:solidFill>
                          <a:effectLst/>
                          <a:latin typeface="+mn-lt"/>
                          <a:ea typeface="+mn-ea"/>
                          <a:cs typeface="Times New Roman" pitchFamily="18" charset="0"/>
                        </a:rPr>
                        <a:t>2021</a:t>
                      </a:r>
                      <a:endParaRPr lang="en-US" sz="1400" dirty="0">
                        <a:latin typeface="+mn-lt"/>
                        <a:cs typeface="Times New Roman" pitchFamily="18" charset="0"/>
                      </a:endParaRPr>
                    </a:p>
                  </a:txBody>
                  <a:tcPr/>
                </a:tc>
                <a:tc>
                  <a:txBody>
                    <a:bodyPr/>
                    <a:lstStyle/>
                    <a:p>
                      <a:r>
                        <a:rPr lang="en-IN" sz="1400" kern="1200" dirty="0" err="1">
                          <a:solidFill>
                            <a:schemeClr val="dk1"/>
                          </a:solidFill>
                          <a:effectLst/>
                          <a:latin typeface="+mn-lt"/>
                          <a:ea typeface="+mn-ea"/>
                          <a:cs typeface="Times New Roman" pitchFamily="18" charset="0"/>
                        </a:rPr>
                        <a:t>Anas</a:t>
                      </a:r>
                      <a:r>
                        <a:rPr lang="en-IN" sz="1400" kern="1200" dirty="0">
                          <a:solidFill>
                            <a:schemeClr val="dk1"/>
                          </a:solidFill>
                          <a:effectLst/>
                          <a:latin typeface="+mn-lt"/>
                          <a:ea typeface="+mn-ea"/>
                          <a:cs typeface="Times New Roman" pitchFamily="18" charset="0"/>
                        </a:rPr>
                        <a:t> Al-</a:t>
                      </a:r>
                      <a:r>
                        <a:rPr lang="en-IN" sz="1400" kern="1200" dirty="0" err="1">
                          <a:solidFill>
                            <a:schemeClr val="dk1"/>
                          </a:solidFill>
                          <a:effectLst/>
                          <a:latin typeface="+mn-lt"/>
                          <a:ea typeface="+mn-ea"/>
                          <a:cs typeface="Times New Roman" pitchFamily="18" charset="0"/>
                        </a:rPr>
                        <a:t>Shaghouri</a:t>
                      </a:r>
                      <a:r>
                        <a:rPr lang="en-IN" sz="1400" kern="1200" dirty="0">
                          <a:solidFill>
                            <a:schemeClr val="dk1"/>
                          </a:solidFill>
                          <a:effectLst/>
                          <a:latin typeface="+mn-lt"/>
                          <a:ea typeface="+mn-ea"/>
                          <a:cs typeface="Times New Roman" pitchFamily="18" charset="0"/>
                        </a:rPr>
                        <a:t>, Rami </a:t>
                      </a:r>
                      <a:r>
                        <a:rPr lang="en-IN" sz="1400" kern="1200" dirty="0" err="1">
                          <a:solidFill>
                            <a:schemeClr val="dk1"/>
                          </a:solidFill>
                          <a:effectLst/>
                          <a:latin typeface="+mn-lt"/>
                          <a:ea typeface="+mn-ea"/>
                          <a:cs typeface="Times New Roman" pitchFamily="18" charset="0"/>
                        </a:rPr>
                        <a:t>Alkhatib</a:t>
                      </a:r>
                      <a:r>
                        <a:rPr lang="en-IN" sz="1400" kern="1200" dirty="0">
                          <a:solidFill>
                            <a:schemeClr val="dk1"/>
                          </a:solidFill>
                          <a:effectLst/>
                          <a:latin typeface="+mn-lt"/>
                          <a:ea typeface="+mn-ea"/>
                          <a:cs typeface="Times New Roman" pitchFamily="18" charset="0"/>
                        </a:rPr>
                        <a:t>, Samir </a:t>
                      </a:r>
                      <a:r>
                        <a:rPr lang="en-IN" sz="1400" kern="1200" dirty="0" err="1">
                          <a:solidFill>
                            <a:schemeClr val="dk1"/>
                          </a:solidFill>
                          <a:effectLst/>
                          <a:latin typeface="+mn-lt"/>
                          <a:ea typeface="+mn-ea"/>
                          <a:cs typeface="Times New Roman" pitchFamily="18" charset="0"/>
                        </a:rPr>
                        <a:t>Berjaoui</a:t>
                      </a:r>
                      <a:endParaRPr lang="en-US" sz="1400" dirty="0">
                        <a:latin typeface="+mn-lt"/>
                        <a:cs typeface="Times New Roman" pitchFamily="18" charset="0"/>
                      </a:endParaRPr>
                    </a:p>
                  </a:txBody>
                  <a:tcPr/>
                </a:tc>
                <a:tc>
                  <a:txBody>
                    <a:bodyPr/>
                    <a:lstStyle/>
                    <a:p>
                      <a:r>
                        <a:rPr lang="en-IN" sz="1400" kern="1200" dirty="0">
                          <a:solidFill>
                            <a:schemeClr val="dk1"/>
                          </a:solidFill>
                          <a:effectLst/>
                          <a:latin typeface="+mn-lt"/>
                          <a:ea typeface="+mn-ea"/>
                          <a:cs typeface="Times New Roman" pitchFamily="18" charset="0"/>
                        </a:rPr>
                        <a:t>“Real-Time Pothole Detection Using Deep Learning”.</a:t>
                      </a:r>
                      <a:endParaRPr lang="en-US" sz="1400" dirty="0">
                        <a:latin typeface="+mn-lt"/>
                        <a:cs typeface="Times New Roman" pitchFamily="18" charset="0"/>
                      </a:endParaRPr>
                    </a:p>
                  </a:txBody>
                  <a:tcPr/>
                </a:tc>
                <a:tc>
                  <a:txBody>
                    <a:bodyPr/>
                    <a:lstStyle/>
                    <a:p>
                      <a:pPr marL="0" indent="0">
                        <a:buFont typeface="Arial" panose="020B0604020202020204" pitchFamily="34" charset="0"/>
                        <a:buNone/>
                      </a:pPr>
                      <a:r>
                        <a:rPr lang="en-IN" sz="1400" kern="1200" dirty="0">
                          <a:solidFill>
                            <a:schemeClr val="dk1"/>
                          </a:solidFill>
                          <a:effectLst/>
                          <a:latin typeface="+mn-lt"/>
                          <a:ea typeface="+mn-ea"/>
                          <a:cs typeface="Times New Roman" pitchFamily="18" charset="0"/>
                        </a:rPr>
                        <a:t>SSD-</a:t>
                      </a:r>
                      <a:r>
                        <a:rPr lang="en-IN" sz="1400" kern="1200" dirty="0" err="1">
                          <a:solidFill>
                            <a:schemeClr val="dk1"/>
                          </a:solidFill>
                          <a:effectLst/>
                          <a:latin typeface="+mn-lt"/>
                          <a:ea typeface="+mn-ea"/>
                          <a:cs typeface="Times New Roman" pitchFamily="18" charset="0"/>
                        </a:rPr>
                        <a:t>TensorFlow</a:t>
                      </a:r>
                      <a:r>
                        <a:rPr lang="en-IN" sz="1400" kern="1200" dirty="0">
                          <a:solidFill>
                            <a:schemeClr val="dk1"/>
                          </a:solidFill>
                          <a:effectLst/>
                          <a:latin typeface="+mn-lt"/>
                          <a:ea typeface="+mn-ea"/>
                          <a:cs typeface="Times New Roman" pitchFamily="18" charset="0"/>
                        </a:rPr>
                        <a:t>, YOLOv3-Darknet53, and YOLOv4-CSPDarknet53 are used to compare their performances on pothole detection.</a:t>
                      </a:r>
                      <a:endParaRPr lang="en-US" sz="1400" b="0" i="0" kern="1200" dirty="0">
                        <a:solidFill>
                          <a:schemeClr val="dk1"/>
                        </a:solidFill>
                        <a:effectLst/>
                        <a:latin typeface="+mn-lt"/>
                        <a:ea typeface="+mn-ea"/>
                        <a:cs typeface="Times New Roman" pitchFamily="18" charset="0"/>
                      </a:endParaRPr>
                    </a:p>
                  </a:txBody>
                  <a:tcPr/>
                </a:tc>
                <a:tc>
                  <a:txBody>
                    <a:bodyPr/>
                    <a:lstStyle/>
                    <a:p>
                      <a:pPr marL="285750" indent="-285750">
                        <a:buFont typeface="Arial" panose="020B0604020202020204" pitchFamily="34" charset="0"/>
                        <a:buChar char="•"/>
                      </a:pPr>
                      <a:r>
                        <a:rPr lang="en-IN" sz="1400" kern="1200" dirty="0">
                          <a:solidFill>
                            <a:schemeClr val="dk1"/>
                          </a:solidFill>
                          <a:effectLst/>
                          <a:latin typeface="+mn-lt"/>
                          <a:ea typeface="+mn-ea"/>
                          <a:cs typeface="Times New Roman" pitchFamily="18" charset="0"/>
                        </a:rPr>
                        <a:t>The proposed system achieved high recall 81%, high precision 85%, and 85.39% </a:t>
                      </a:r>
                      <a:r>
                        <a:rPr lang="en-IN" sz="1400" kern="1200" dirty="0" err="1">
                          <a:solidFill>
                            <a:schemeClr val="dk1"/>
                          </a:solidFill>
                          <a:effectLst/>
                          <a:latin typeface="+mn-lt"/>
                          <a:ea typeface="+mn-ea"/>
                          <a:cs typeface="Times New Roman" pitchFamily="18" charset="0"/>
                        </a:rPr>
                        <a:t>mAP</a:t>
                      </a:r>
                      <a:r>
                        <a:rPr lang="en-IN" sz="1400" kern="1200" dirty="0">
                          <a:solidFill>
                            <a:schemeClr val="dk1"/>
                          </a:solidFill>
                          <a:effectLst/>
                          <a:latin typeface="+mn-lt"/>
                          <a:ea typeface="+mn-ea"/>
                          <a:cs typeface="Times New Roman" pitchFamily="18" charset="0"/>
                        </a:rPr>
                        <a:t>. Moreover, this pothole detector attained a processing speed up to 21 FPS using </a:t>
                      </a:r>
                      <a:r>
                        <a:rPr lang="en-IN" sz="1400" kern="1200" dirty="0" err="1">
                          <a:solidFill>
                            <a:schemeClr val="dk1"/>
                          </a:solidFill>
                          <a:effectLst/>
                          <a:latin typeface="+mn-lt"/>
                          <a:ea typeface="+mn-ea"/>
                          <a:cs typeface="Times New Roman" pitchFamily="18" charset="0"/>
                        </a:rPr>
                        <a:t>Colab</a:t>
                      </a:r>
                      <a:r>
                        <a:rPr lang="en-IN" sz="1400" kern="1200" dirty="0">
                          <a:solidFill>
                            <a:schemeClr val="dk1"/>
                          </a:solidFill>
                          <a:effectLst/>
                          <a:latin typeface="+mn-lt"/>
                          <a:ea typeface="+mn-ea"/>
                          <a:cs typeface="Times New Roman" pitchFamily="18" charset="0"/>
                        </a:rPr>
                        <a:t> GPU, NVIDIA Tesla P100-PCIE. This system can work with raw data collected from dashboard Cameras for roads.</a:t>
                      </a:r>
                      <a:endParaRPr lang="en-US" sz="1400" dirty="0">
                        <a:latin typeface="+mn-lt"/>
                        <a:cs typeface="Times New Roman" pitchFamily="18" charset="0"/>
                      </a:endParaRPr>
                    </a:p>
                  </a:txBody>
                  <a:tcPr/>
                </a:tc>
                <a:tc>
                  <a:txBody>
                    <a:bodyPr/>
                    <a:lstStyle/>
                    <a:p>
                      <a:pPr marL="285750" lvl="0" indent="-285750">
                        <a:buFont typeface="Arial" pitchFamily="34" charset="0"/>
                        <a:buChar char="•"/>
                      </a:pPr>
                      <a:r>
                        <a:rPr lang="en-IN" sz="1400" kern="1200" dirty="0">
                          <a:solidFill>
                            <a:schemeClr val="dk1"/>
                          </a:solidFill>
                          <a:effectLst/>
                          <a:latin typeface="+mn-lt"/>
                          <a:ea typeface="+mn-ea"/>
                          <a:cs typeface="Times New Roman" pitchFamily="18" charset="0"/>
                        </a:rPr>
                        <a:t>The vibration method, which is based on an accelerometer sensor, can’t predict potholes ahead of time. This is because the vehicle should pass over the pothole for detection.</a:t>
                      </a:r>
                      <a:endParaRPr lang="en-US" sz="1400" kern="1200" dirty="0">
                        <a:solidFill>
                          <a:schemeClr val="dk1"/>
                        </a:solidFill>
                        <a:effectLst/>
                        <a:latin typeface="+mn-lt"/>
                        <a:ea typeface="+mn-ea"/>
                        <a:cs typeface="Times New Roman" pitchFamily="18" charset="0"/>
                      </a:endParaRPr>
                    </a:p>
                    <a:p>
                      <a:pPr marL="285750" indent="-285750">
                        <a:buFont typeface="Arial" pitchFamily="34" charset="0"/>
                        <a:buChar char="•"/>
                      </a:pPr>
                      <a:r>
                        <a:rPr lang="en-IN" sz="1400" kern="1200" dirty="0">
                          <a:solidFill>
                            <a:schemeClr val="dk1"/>
                          </a:solidFill>
                          <a:effectLst/>
                          <a:latin typeface="+mn-lt"/>
                          <a:ea typeface="+mn-ea"/>
                          <a:cs typeface="Times New Roman" pitchFamily="18" charset="0"/>
                        </a:rPr>
                        <a:t>Laser scanning systems are classified among the 3D reconstruction methods. This system can detect potholes in real time. However, such a type is costly and has a short range of detection.</a:t>
                      </a:r>
                      <a:endParaRPr lang="en-US" sz="1400" dirty="0">
                        <a:latin typeface="+mn-lt"/>
                        <a:cs typeface="Times New Roman" pitchFamily="18" charset="0"/>
                      </a:endParaRPr>
                    </a:p>
                  </a:txBody>
                  <a:tcPr/>
                </a:tc>
                <a:extLst>
                  <a:ext uri="{0D108BD9-81ED-4DB2-BD59-A6C34878D82A}">
                    <a16:rowId xmlns:a16="http://schemas.microsoft.com/office/drawing/2014/main" val="941982513"/>
                  </a:ext>
                </a:extLst>
              </a:tr>
            </a:tbl>
          </a:graphicData>
        </a:graphic>
      </p:graphicFrame>
    </p:spTree>
    <p:extLst>
      <p:ext uri="{BB962C8B-B14F-4D97-AF65-F5344CB8AC3E}">
        <p14:creationId xmlns:p14="http://schemas.microsoft.com/office/powerpoint/2010/main" val="7656436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2F391CEE-E392-4A9D-BD11-6954B994FB42}"/>
              </a:ext>
            </a:extLst>
          </p:cNvPr>
          <p:cNvSpPr/>
          <p:nvPr/>
        </p:nvSpPr>
        <p:spPr>
          <a:xfrm>
            <a:off x="0" y="0"/>
            <a:ext cx="1219200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numCol="3" rtlCol="0" anchor="ctr"/>
          <a:lstStyle/>
          <a:p>
            <a:pPr algn="ctr"/>
            <a:endParaRPr lang="en-US" dirty="0"/>
          </a:p>
        </p:txBody>
      </p:sp>
      <p:sp>
        <p:nvSpPr>
          <p:cNvPr id="20" name="TextBox 19"/>
          <p:cNvSpPr txBox="1"/>
          <p:nvPr/>
        </p:nvSpPr>
        <p:spPr>
          <a:xfrm>
            <a:off x="3182427" y="323547"/>
            <a:ext cx="5743575" cy="584775"/>
          </a:xfrm>
          <a:prstGeom prst="rect">
            <a:avLst/>
          </a:prstGeom>
          <a:noFill/>
        </p:spPr>
        <p:txBody>
          <a:bodyPr wrap="square" rtlCol="0">
            <a:spAutoFit/>
          </a:bodyPr>
          <a:lstStyle/>
          <a:p>
            <a:pPr algn="ctr"/>
            <a:r>
              <a:rPr lang="en-US" sz="3200" dirty="0">
                <a:solidFill>
                  <a:schemeClr val="tx2">
                    <a:lumMod val="50000"/>
                  </a:schemeClr>
                </a:solidFill>
                <a:latin typeface="Times New Roman" panose="02020603050405020304" pitchFamily="18" charset="0"/>
                <a:cs typeface="Times New Roman" panose="02020603050405020304" pitchFamily="18" charset="0"/>
              </a:rPr>
              <a:t>Literature Survey…3</a:t>
            </a:r>
          </a:p>
        </p:txBody>
      </p:sp>
      <p:graphicFrame>
        <p:nvGraphicFramePr>
          <p:cNvPr id="4" name="Table 3"/>
          <p:cNvGraphicFramePr>
            <a:graphicFrameLocks noGrp="1"/>
          </p:cNvGraphicFramePr>
          <p:nvPr>
            <p:extLst>
              <p:ext uri="{D42A27DB-BD31-4B8C-83A1-F6EECF244321}">
                <p14:modId xmlns:p14="http://schemas.microsoft.com/office/powerpoint/2010/main" val="1407464523"/>
              </p:ext>
            </p:extLst>
          </p:nvPr>
        </p:nvGraphicFramePr>
        <p:xfrm>
          <a:off x="184354" y="1194620"/>
          <a:ext cx="11739717" cy="4897587"/>
        </p:xfrm>
        <a:graphic>
          <a:graphicData uri="http://schemas.openxmlformats.org/drawingml/2006/table">
            <a:tbl>
              <a:tblPr firstRow="1" bandRow="1">
                <a:tableStyleId>{5C22544A-7EE6-4342-B048-85BDC9FD1C3A}</a:tableStyleId>
              </a:tblPr>
              <a:tblGrid>
                <a:gridCol w="848035">
                  <a:extLst>
                    <a:ext uri="{9D8B030D-6E8A-4147-A177-3AD203B41FA5}">
                      <a16:colId xmlns:a16="http://schemas.microsoft.com/office/drawing/2014/main" val="855601429"/>
                    </a:ext>
                  </a:extLst>
                </a:gridCol>
                <a:gridCol w="1666568">
                  <a:extLst>
                    <a:ext uri="{9D8B030D-6E8A-4147-A177-3AD203B41FA5}">
                      <a16:colId xmlns:a16="http://schemas.microsoft.com/office/drawing/2014/main" val="823615097"/>
                    </a:ext>
                  </a:extLst>
                </a:gridCol>
                <a:gridCol w="1155175">
                  <a:extLst>
                    <a:ext uri="{9D8B030D-6E8A-4147-A177-3AD203B41FA5}">
                      <a16:colId xmlns:a16="http://schemas.microsoft.com/office/drawing/2014/main" val="1954945171"/>
                    </a:ext>
                  </a:extLst>
                </a:gridCol>
                <a:gridCol w="2251703">
                  <a:extLst>
                    <a:ext uri="{9D8B030D-6E8A-4147-A177-3AD203B41FA5}">
                      <a16:colId xmlns:a16="http://schemas.microsoft.com/office/drawing/2014/main" val="965744196"/>
                    </a:ext>
                  </a:extLst>
                </a:gridCol>
                <a:gridCol w="2330245">
                  <a:extLst>
                    <a:ext uri="{9D8B030D-6E8A-4147-A177-3AD203B41FA5}">
                      <a16:colId xmlns:a16="http://schemas.microsoft.com/office/drawing/2014/main" val="714497410"/>
                    </a:ext>
                  </a:extLst>
                </a:gridCol>
                <a:gridCol w="3487991">
                  <a:extLst>
                    <a:ext uri="{9D8B030D-6E8A-4147-A177-3AD203B41FA5}">
                      <a16:colId xmlns:a16="http://schemas.microsoft.com/office/drawing/2014/main" val="331506920"/>
                    </a:ext>
                  </a:extLst>
                </a:gridCol>
              </a:tblGrid>
              <a:tr h="447507">
                <a:tc>
                  <a:txBody>
                    <a:bodyPr/>
                    <a:lstStyle/>
                    <a:p>
                      <a:pPr algn="ctr"/>
                      <a:r>
                        <a:rPr lang="en-US" dirty="0"/>
                        <a:t>Year</a:t>
                      </a:r>
                    </a:p>
                  </a:txBody>
                  <a:tcPr/>
                </a:tc>
                <a:tc>
                  <a:txBody>
                    <a:bodyPr/>
                    <a:lstStyle/>
                    <a:p>
                      <a:pPr algn="ctr"/>
                      <a:r>
                        <a:rPr lang="en-US" dirty="0"/>
                        <a:t>Author</a:t>
                      </a:r>
                    </a:p>
                  </a:txBody>
                  <a:tcPr/>
                </a:tc>
                <a:tc>
                  <a:txBody>
                    <a:bodyPr/>
                    <a:lstStyle/>
                    <a:p>
                      <a:pPr algn="ctr"/>
                      <a:r>
                        <a:rPr lang="en-US" dirty="0"/>
                        <a:t>Title</a:t>
                      </a:r>
                    </a:p>
                  </a:txBody>
                  <a:tcPr/>
                </a:tc>
                <a:tc>
                  <a:txBody>
                    <a:bodyPr/>
                    <a:lstStyle/>
                    <a:p>
                      <a:pPr algn="ctr"/>
                      <a:r>
                        <a:rPr lang="en-US" dirty="0"/>
                        <a:t>Description</a:t>
                      </a:r>
                    </a:p>
                  </a:txBody>
                  <a:tcPr/>
                </a:tc>
                <a:tc>
                  <a:txBody>
                    <a:bodyPr/>
                    <a:lstStyle/>
                    <a:p>
                      <a:pPr algn="ctr"/>
                      <a:r>
                        <a:rPr lang="en-US" dirty="0"/>
                        <a:t>Results</a:t>
                      </a:r>
                    </a:p>
                  </a:txBody>
                  <a:tcPr/>
                </a:tc>
                <a:tc>
                  <a:txBody>
                    <a:bodyPr/>
                    <a:lstStyle/>
                    <a:p>
                      <a:pPr algn="ctr"/>
                      <a:r>
                        <a:rPr lang="en-US" dirty="0"/>
                        <a:t>Drawback</a:t>
                      </a:r>
                    </a:p>
                  </a:txBody>
                  <a:tcPr/>
                </a:tc>
                <a:extLst>
                  <a:ext uri="{0D108BD9-81ED-4DB2-BD59-A6C34878D82A}">
                    <a16:rowId xmlns:a16="http://schemas.microsoft.com/office/drawing/2014/main" val="3543798835"/>
                  </a:ext>
                </a:extLst>
              </a:tr>
              <a:tr h="2008385">
                <a:tc>
                  <a:txBody>
                    <a:bodyPr/>
                    <a:lstStyle/>
                    <a:p>
                      <a:r>
                        <a:rPr lang="en-US" sz="1400" dirty="0">
                          <a:latin typeface="+mn-lt"/>
                          <a:cs typeface="Times New Roman" pitchFamily="18" charset="0"/>
                        </a:rPr>
                        <a:t>2022</a:t>
                      </a:r>
                    </a:p>
                  </a:txBody>
                  <a:tcPr/>
                </a:tc>
                <a:tc>
                  <a:txBody>
                    <a:bodyPr/>
                    <a:lstStyle/>
                    <a:p>
                      <a:r>
                        <a:rPr lang="en-US" sz="1400" dirty="0" err="1">
                          <a:latin typeface="+mn-lt"/>
                          <a:cs typeface="Times New Roman" pitchFamily="18" charset="0"/>
                        </a:rPr>
                        <a:t>Kshitija</a:t>
                      </a:r>
                      <a:r>
                        <a:rPr lang="en-US" sz="1400" dirty="0">
                          <a:latin typeface="+mn-lt"/>
                          <a:cs typeface="Times New Roman" pitchFamily="18" charset="0"/>
                        </a:rPr>
                        <a:t> </a:t>
                      </a:r>
                      <a:r>
                        <a:rPr lang="en-US" sz="1400" dirty="0" err="1">
                          <a:latin typeface="+mn-lt"/>
                          <a:cs typeface="Times New Roman" pitchFamily="18" charset="0"/>
                        </a:rPr>
                        <a:t>chavan,chinmay</a:t>
                      </a:r>
                      <a:r>
                        <a:rPr lang="en-US" sz="1400" dirty="0">
                          <a:latin typeface="+mn-lt"/>
                          <a:cs typeface="Times New Roman" pitchFamily="18" charset="0"/>
                        </a:rPr>
                        <a:t> </a:t>
                      </a:r>
                      <a:r>
                        <a:rPr lang="en-US" sz="1400" dirty="0" err="1">
                          <a:latin typeface="+mn-lt"/>
                          <a:cs typeface="Times New Roman" pitchFamily="18" charset="0"/>
                        </a:rPr>
                        <a:t>chawathe,Amruta</a:t>
                      </a:r>
                      <a:r>
                        <a:rPr lang="en-US" sz="1400" dirty="0">
                          <a:latin typeface="+mn-lt"/>
                          <a:cs typeface="Times New Roman" pitchFamily="18" charset="0"/>
                        </a:rPr>
                        <a:t> </a:t>
                      </a:r>
                      <a:r>
                        <a:rPr lang="en-US" sz="1400" dirty="0" err="1">
                          <a:latin typeface="+mn-lt"/>
                          <a:cs typeface="Times New Roman" pitchFamily="18" charset="0"/>
                        </a:rPr>
                        <a:t>sankhe</a:t>
                      </a:r>
                      <a:endParaRPr lang="en-US" sz="1400" dirty="0">
                        <a:latin typeface="+mn-lt"/>
                        <a:cs typeface="Times New Roman" pitchFamily="18" charset="0"/>
                      </a:endParaRPr>
                    </a:p>
                  </a:txBody>
                  <a:tcPr/>
                </a:tc>
                <a:tc>
                  <a:txBody>
                    <a:bodyPr/>
                    <a:lstStyle/>
                    <a:p>
                      <a:r>
                        <a:rPr lang="en-US" sz="1400" dirty="0">
                          <a:latin typeface="+mn-lt"/>
                          <a:cs typeface="Times New Roman" pitchFamily="18" charset="0"/>
                        </a:rPr>
                        <a:t>“Pothole detection system using YOLOV4”.</a:t>
                      </a:r>
                    </a:p>
                  </a:txBody>
                  <a:tcPr/>
                </a:tc>
                <a:tc>
                  <a:txBody>
                    <a:bodyPr/>
                    <a:lstStyle/>
                    <a:p>
                      <a:pPr marL="285750" indent="-285750">
                        <a:buFont typeface="Arial" panose="020B0604020202020204" pitchFamily="34" charset="0"/>
                        <a:buChar char="•"/>
                      </a:pPr>
                      <a:r>
                        <a:rPr lang="en-US" sz="1400" b="0" i="0" kern="1200" dirty="0">
                          <a:solidFill>
                            <a:schemeClr val="dk1"/>
                          </a:solidFill>
                          <a:effectLst/>
                          <a:latin typeface="+mn-lt"/>
                          <a:ea typeface="+mn-ea"/>
                          <a:cs typeface="Times New Roman" pitchFamily="18" charset="0"/>
                        </a:rPr>
                        <a:t>Using</a:t>
                      </a:r>
                      <a:r>
                        <a:rPr lang="en-US" sz="1400" b="0" i="0" kern="1200" baseline="0" dirty="0">
                          <a:solidFill>
                            <a:schemeClr val="dk1"/>
                          </a:solidFill>
                          <a:effectLst/>
                          <a:latin typeface="+mn-lt"/>
                          <a:ea typeface="+mn-ea"/>
                          <a:cs typeface="Times New Roman" pitchFamily="18" charset="0"/>
                        </a:rPr>
                        <a:t> </a:t>
                      </a:r>
                      <a:r>
                        <a:rPr lang="en-US" sz="1400" b="0" i="0" kern="1200" dirty="0">
                          <a:solidFill>
                            <a:schemeClr val="dk1"/>
                          </a:solidFill>
                          <a:effectLst/>
                          <a:latin typeface="+mn-lt"/>
                          <a:ea typeface="+mn-ea"/>
                          <a:cs typeface="Times New Roman" pitchFamily="18" charset="0"/>
                        </a:rPr>
                        <a:t>YOLOV4 image classification for detecting potholes.</a:t>
                      </a:r>
                    </a:p>
                    <a:p>
                      <a:pPr marL="285750" indent="-285750">
                        <a:buFont typeface="Arial" panose="020B0604020202020204" pitchFamily="34" charset="0"/>
                        <a:buChar char="•"/>
                      </a:pPr>
                      <a:r>
                        <a:rPr lang="en-US" sz="1400" b="0" i="0" kern="1200" dirty="0">
                          <a:solidFill>
                            <a:schemeClr val="dk1"/>
                          </a:solidFill>
                          <a:effectLst/>
                          <a:latin typeface="+mn-lt"/>
                          <a:ea typeface="+mn-ea"/>
                          <a:cs typeface="Times New Roman" pitchFamily="18" charset="0"/>
                        </a:rPr>
                        <a:t>It was a </a:t>
                      </a:r>
                      <a:r>
                        <a:rPr lang="en-US" sz="1400" b="0" i="0" kern="1200" dirty="0" err="1">
                          <a:solidFill>
                            <a:schemeClr val="dk1"/>
                          </a:solidFill>
                          <a:effectLst/>
                          <a:latin typeface="+mn-lt"/>
                          <a:ea typeface="+mn-ea"/>
                          <a:cs typeface="Times New Roman" pitchFamily="18" charset="0"/>
                        </a:rPr>
                        <a:t>pretrained</a:t>
                      </a:r>
                      <a:r>
                        <a:rPr lang="en-US" sz="1400" b="0" i="0" kern="1200" dirty="0">
                          <a:solidFill>
                            <a:schemeClr val="dk1"/>
                          </a:solidFill>
                          <a:effectLst/>
                          <a:latin typeface="+mn-lt"/>
                          <a:ea typeface="+mn-ea"/>
                          <a:cs typeface="Times New Roman" pitchFamily="18" charset="0"/>
                        </a:rPr>
                        <a:t> model and could easily detect potholes in real time as compared to CNN.</a:t>
                      </a: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latin typeface="+mn-lt"/>
                          <a:cs typeface="Times New Roman" pitchFamily="18" charset="0"/>
                        </a:rPr>
                        <a:t>This model easily achieved a great accuracy of 83% on average in real time pothole detection system.</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latin typeface="+mn-lt"/>
                          <a:cs typeface="Times New Roman" pitchFamily="18" charset="0"/>
                        </a:rPr>
                        <a:t>YOLOV4 is considered as a best fit pothole detection with 90% detection accuracy and 31.76FPS.</a:t>
                      </a:r>
                    </a:p>
                  </a:txBody>
                  <a:tcPr/>
                </a:tc>
                <a:tc>
                  <a:txBody>
                    <a:bodyPr/>
                    <a:lstStyle/>
                    <a:p>
                      <a:pPr marL="285750" indent="-285750">
                        <a:buFont typeface="Arial" panose="020B0604020202020204" pitchFamily="34" charset="0"/>
                        <a:buChar char="•"/>
                      </a:pPr>
                      <a:r>
                        <a:rPr lang="en-US" sz="1400" b="0" i="0" kern="1200" dirty="0">
                          <a:solidFill>
                            <a:schemeClr val="dk1"/>
                          </a:solidFill>
                          <a:effectLst/>
                          <a:latin typeface="+mn-lt"/>
                          <a:ea typeface="+mn-ea"/>
                          <a:cs typeface="Times New Roman" pitchFamily="18" charset="0"/>
                        </a:rPr>
                        <a:t>The YOLOV4 real time pothole detection has fast detection speed and high accuracy.</a:t>
                      </a:r>
                    </a:p>
                    <a:p>
                      <a:pPr marL="285750" indent="-285750">
                        <a:buFont typeface="Arial" panose="020B0604020202020204" pitchFamily="34" charset="0"/>
                        <a:buChar char="•"/>
                      </a:pPr>
                      <a:r>
                        <a:rPr lang="en-US" sz="1400" b="0" i="0" kern="1200" dirty="0">
                          <a:solidFill>
                            <a:schemeClr val="dk1"/>
                          </a:solidFill>
                          <a:effectLst/>
                          <a:latin typeface="+mn-lt"/>
                          <a:ea typeface="+mn-ea"/>
                          <a:cs typeface="Times New Roman" pitchFamily="18" charset="0"/>
                        </a:rPr>
                        <a:t>The YOLOV4 object detection doesn't tend to perform well on detecting the smaller potholes.</a:t>
                      </a:r>
                    </a:p>
                  </a:txBody>
                  <a:tcPr/>
                </a:tc>
                <a:extLst>
                  <a:ext uri="{0D108BD9-81ED-4DB2-BD59-A6C34878D82A}">
                    <a16:rowId xmlns:a16="http://schemas.microsoft.com/office/drawing/2014/main" val="3524130332"/>
                  </a:ext>
                </a:extLst>
              </a:tr>
              <a:tr h="153565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kern="1200" dirty="0">
                          <a:solidFill>
                            <a:schemeClr val="dk1"/>
                          </a:solidFill>
                          <a:effectLst/>
                          <a:latin typeface="+mn-lt"/>
                          <a:ea typeface="+mn-ea"/>
                          <a:cs typeface="+mn-cs"/>
                        </a:rPr>
                        <a:t>2020</a:t>
                      </a:r>
                      <a:endParaRPr lang="en-US" sz="1400" kern="1200" dirty="0">
                        <a:solidFill>
                          <a:schemeClr val="dk1"/>
                        </a:solidFill>
                        <a:effectLst/>
                        <a:latin typeface="+mn-lt"/>
                        <a:ea typeface="+mn-ea"/>
                        <a:cs typeface="+mn-cs"/>
                      </a:endParaRPr>
                    </a:p>
                    <a:p>
                      <a:endParaRPr lang="en-US" sz="1400" dirty="0">
                        <a:latin typeface="+mn-lt"/>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kern="1200" dirty="0" err="1">
                          <a:solidFill>
                            <a:schemeClr val="dk1"/>
                          </a:solidFill>
                          <a:effectLst/>
                          <a:latin typeface="+mn-lt"/>
                          <a:ea typeface="+mn-ea"/>
                          <a:cs typeface="+mn-cs"/>
                        </a:rPr>
                        <a:t>DharneeshkarJ</a:t>
                      </a:r>
                      <a:r>
                        <a:rPr lang="en-IN" sz="1400" kern="1200" dirty="0">
                          <a:solidFill>
                            <a:schemeClr val="dk1"/>
                          </a:solidFill>
                          <a:effectLst/>
                          <a:latin typeface="+mn-lt"/>
                          <a:ea typeface="+mn-ea"/>
                          <a:cs typeface="+mn-cs"/>
                        </a:rPr>
                        <a:t>, </a:t>
                      </a:r>
                      <a:r>
                        <a:rPr lang="en-IN" sz="1400" kern="1200" dirty="0" err="1">
                          <a:solidFill>
                            <a:schemeClr val="dk1"/>
                          </a:solidFill>
                          <a:effectLst/>
                          <a:latin typeface="+mn-lt"/>
                          <a:ea typeface="+mn-ea"/>
                          <a:cs typeface="+mn-cs"/>
                        </a:rPr>
                        <a:t>Soban</a:t>
                      </a:r>
                      <a:r>
                        <a:rPr lang="en-IN" sz="1400" kern="1200" dirty="0">
                          <a:solidFill>
                            <a:schemeClr val="dk1"/>
                          </a:solidFill>
                          <a:effectLst/>
                          <a:latin typeface="+mn-lt"/>
                          <a:ea typeface="+mn-ea"/>
                          <a:cs typeface="+mn-cs"/>
                        </a:rPr>
                        <a:t> </a:t>
                      </a:r>
                      <a:r>
                        <a:rPr lang="en-IN" sz="1400" kern="1200" dirty="0" err="1">
                          <a:solidFill>
                            <a:schemeClr val="dk1"/>
                          </a:solidFill>
                          <a:effectLst/>
                          <a:latin typeface="+mn-lt"/>
                          <a:ea typeface="+mn-ea"/>
                          <a:cs typeface="+mn-cs"/>
                        </a:rPr>
                        <a:t>Dhakshana</a:t>
                      </a:r>
                      <a:r>
                        <a:rPr lang="en-IN" sz="1400" kern="1200" dirty="0">
                          <a:solidFill>
                            <a:schemeClr val="dk1"/>
                          </a:solidFill>
                          <a:effectLst/>
                          <a:latin typeface="+mn-lt"/>
                          <a:ea typeface="+mn-ea"/>
                          <a:cs typeface="+mn-cs"/>
                        </a:rPr>
                        <a:t> V, </a:t>
                      </a:r>
                      <a:r>
                        <a:rPr lang="en-IN" sz="1400" kern="1200" dirty="0" err="1">
                          <a:solidFill>
                            <a:schemeClr val="dk1"/>
                          </a:solidFill>
                          <a:effectLst/>
                          <a:latin typeface="+mn-lt"/>
                          <a:ea typeface="+mn-ea"/>
                          <a:cs typeface="+mn-cs"/>
                        </a:rPr>
                        <a:t>Aniruthan</a:t>
                      </a:r>
                      <a:r>
                        <a:rPr lang="en-IN" sz="1400" kern="1200" dirty="0">
                          <a:solidFill>
                            <a:schemeClr val="dk1"/>
                          </a:solidFill>
                          <a:effectLst/>
                          <a:latin typeface="+mn-lt"/>
                          <a:ea typeface="+mn-ea"/>
                          <a:cs typeface="+mn-cs"/>
                        </a:rPr>
                        <a:t> S A, </a:t>
                      </a:r>
                      <a:r>
                        <a:rPr lang="en-IN" sz="1400" kern="1200" dirty="0" err="1">
                          <a:solidFill>
                            <a:schemeClr val="dk1"/>
                          </a:solidFill>
                          <a:effectLst/>
                          <a:latin typeface="+mn-lt"/>
                          <a:ea typeface="+mn-ea"/>
                          <a:cs typeface="+mn-cs"/>
                        </a:rPr>
                        <a:t>Karthika</a:t>
                      </a:r>
                      <a:r>
                        <a:rPr lang="en-IN" sz="1400" kern="1200" dirty="0">
                          <a:solidFill>
                            <a:schemeClr val="dk1"/>
                          </a:solidFill>
                          <a:effectLst/>
                          <a:latin typeface="+mn-lt"/>
                          <a:ea typeface="+mn-ea"/>
                          <a:cs typeface="+mn-cs"/>
                        </a:rPr>
                        <a:t> R, </a:t>
                      </a:r>
                      <a:r>
                        <a:rPr lang="en-IN" sz="1400" kern="1200" dirty="0" err="1">
                          <a:solidFill>
                            <a:schemeClr val="dk1"/>
                          </a:solidFill>
                          <a:effectLst/>
                          <a:latin typeface="+mn-lt"/>
                          <a:ea typeface="+mn-ea"/>
                          <a:cs typeface="+mn-cs"/>
                        </a:rPr>
                        <a:t>Latha</a:t>
                      </a:r>
                      <a:r>
                        <a:rPr lang="en-IN" sz="1400" kern="1200" dirty="0">
                          <a:solidFill>
                            <a:schemeClr val="dk1"/>
                          </a:solidFill>
                          <a:effectLst/>
                          <a:latin typeface="+mn-lt"/>
                          <a:ea typeface="+mn-ea"/>
                          <a:cs typeface="+mn-cs"/>
                        </a:rPr>
                        <a:t> </a:t>
                      </a:r>
                      <a:r>
                        <a:rPr lang="en-IN" sz="1400" kern="1200" dirty="0" err="1">
                          <a:solidFill>
                            <a:schemeClr val="dk1"/>
                          </a:solidFill>
                          <a:effectLst/>
                          <a:latin typeface="+mn-lt"/>
                          <a:ea typeface="+mn-ea"/>
                          <a:cs typeface="+mn-cs"/>
                        </a:rPr>
                        <a:t>Parameswaran</a:t>
                      </a:r>
                      <a:endParaRPr lang="en-US" sz="1400" kern="1200" dirty="0">
                        <a:solidFill>
                          <a:schemeClr val="dk1"/>
                        </a:solidFill>
                        <a:effectLst/>
                        <a:latin typeface="+mn-lt"/>
                        <a:ea typeface="+mn-ea"/>
                        <a:cs typeface="+mn-cs"/>
                      </a:endParaRPr>
                    </a:p>
                    <a:p>
                      <a:endParaRPr lang="en-US" sz="1400" dirty="0">
                        <a:latin typeface="+mn-lt"/>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kern="1200" dirty="0">
                          <a:solidFill>
                            <a:schemeClr val="dk1"/>
                          </a:solidFill>
                          <a:effectLst/>
                          <a:latin typeface="+mn-lt"/>
                          <a:ea typeface="+mn-ea"/>
                          <a:cs typeface="+mn-cs"/>
                        </a:rPr>
                        <a:t>“Deep Learning based Detection of potholes in Indian roads using YOLO”.</a:t>
                      </a:r>
                      <a:endParaRPr lang="en-US" sz="1400" kern="1200" dirty="0">
                        <a:solidFill>
                          <a:schemeClr val="dk1"/>
                        </a:solidFill>
                        <a:effectLst/>
                        <a:latin typeface="+mn-lt"/>
                        <a:ea typeface="+mn-ea"/>
                        <a:cs typeface="+mn-cs"/>
                      </a:endParaRPr>
                    </a:p>
                    <a:p>
                      <a:endParaRPr lang="en-US" sz="1400" dirty="0">
                        <a:latin typeface="+mn-lt"/>
                        <a:cs typeface="Times New Roman" pitchFamily="18" charset="0"/>
                      </a:endParaRPr>
                    </a:p>
                  </a:txBody>
                  <a:tcPr/>
                </a:tc>
                <a:tc>
                  <a:txBody>
                    <a:bodyPr/>
                    <a:lstStyle/>
                    <a:p>
                      <a:pPr marL="285750" indent="-285750">
                        <a:buFont typeface="Arial" pitchFamily="34" charset="0"/>
                        <a:buChar char="•"/>
                      </a:pPr>
                      <a:r>
                        <a:rPr lang="en-IN" sz="1400" kern="1200" dirty="0">
                          <a:solidFill>
                            <a:schemeClr val="dk1"/>
                          </a:solidFill>
                          <a:effectLst/>
                          <a:latin typeface="+mn-lt"/>
                          <a:ea typeface="+mn-ea"/>
                          <a:cs typeface="+mn-cs"/>
                        </a:rPr>
                        <a:t>Convolutional Neural Networks (CNNs) have the ability to learn the art of extracting relevant features from an Image. To over come this The dataset is annotated and trained using YOLO (You Only Look Once).</a:t>
                      </a:r>
                      <a:endParaRPr lang="en-US" sz="1400" dirty="0">
                        <a:latin typeface="+mn-lt"/>
                      </a:endParaRPr>
                    </a:p>
                  </a:txBody>
                  <a:tcPr/>
                </a:tc>
                <a:tc>
                  <a:txBody>
                    <a:bodyPr/>
                    <a:lstStyle/>
                    <a:p>
                      <a:pPr marL="285750" indent="-285750">
                        <a:buFont typeface="Arial" pitchFamily="34" charset="0"/>
                        <a:buChar char="•"/>
                      </a:pPr>
                      <a:r>
                        <a:rPr lang="en-IN" sz="1400" kern="1200" dirty="0">
                          <a:solidFill>
                            <a:schemeClr val="dk1"/>
                          </a:solidFill>
                          <a:effectLst/>
                          <a:latin typeface="+mn-lt"/>
                          <a:ea typeface="+mn-ea"/>
                          <a:cs typeface="+mn-cs"/>
                        </a:rPr>
                        <a:t>Precision is nothing but the ability of our model to identify only the relevant objects. Recall says about the percentage of finding out all the positives. </a:t>
                      </a:r>
                      <a:endParaRPr lang="en-US" sz="1400" dirty="0">
                        <a:latin typeface="+mn-lt"/>
                      </a:endParaRPr>
                    </a:p>
                  </a:txBody>
                  <a:tcPr/>
                </a:tc>
                <a:tc>
                  <a:txBody>
                    <a:bodyPr/>
                    <a:lstStyle/>
                    <a:p>
                      <a:pPr marL="285750" lvl="0" indent="-285750">
                        <a:buFont typeface="Arial" pitchFamily="34" charset="0"/>
                        <a:buChar char="•"/>
                      </a:pPr>
                      <a:r>
                        <a:rPr lang="en-IN" sz="1400" kern="1200" dirty="0">
                          <a:solidFill>
                            <a:schemeClr val="dk1"/>
                          </a:solidFill>
                          <a:effectLst/>
                          <a:latin typeface="+mn-lt"/>
                          <a:ea typeface="+mn-ea"/>
                          <a:cs typeface="+mn-cs"/>
                        </a:rPr>
                        <a:t>Our experiment is carried out on neural network architectures such as yolov3, yolov2, and tiny-yolov3. Each architecture has its own trade-off. </a:t>
                      </a:r>
                      <a:endParaRPr lang="en-US" sz="1400" kern="1200" dirty="0">
                        <a:solidFill>
                          <a:schemeClr val="dk1"/>
                        </a:solidFill>
                        <a:effectLst/>
                        <a:latin typeface="+mn-lt"/>
                        <a:ea typeface="+mn-ea"/>
                        <a:cs typeface="+mn-cs"/>
                      </a:endParaRPr>
                    </a:p>
                    <a:p>
                      <a:pPr marL="285750" lvl="0" indent="-285750">
                        <a:buFont typeface="Arial" pitchFamily="34" charset="0"/>
                        <a:buChar char="•"/>
                      </a:pPr>
                      <a:r>
                        <a:rPr lang="en-IN" sz="1400" kern="1200" dirty="0">
                          <a:solidFill>
                            <a:schemeClr val="dk1"/>
                          </a:solidFill>
                          <a:effectLst/>
                          <a:latin typeface="+mn-lt"/>
                          <a:ea typeface="+mn-ea"/>
                          <a:cs typeface="+mn-cs"/>
                        </a:rPr>
                        <a:t>Tuning the architecture model is cardinal in getting the required mean average precision.</a:t>
                      </a:r>
                      <a:endParaRPr lang="en-US" sz="1400" kern="1200" dirty="0">
                        <a:solidFill>
                          <a:schemeClr val="dk1"/>
                        </a:solidFill>
                        <a:effectLst/>
                        <a:latin typeface="+mn-lt"/>
                        <a:ea typeface="+mn-ea"/>
                        <a:cs typeface="+mn-cs"/>
                      </a:endParaRPr>
                    </a:p>
                    <a:p>
                      <a:pPr marL="285750" lvl="0" indent="-285750">
                        <a:buFont typeface="Arial" pitchFamily="34" charset="0"/>
                        <a:buChar char="•"/>
                      </a:pPr>
                      <a:r>
                        <a:rPr lang="en-IN" sz="1400" kern="1200" dirty="0">
                          <a:solidFill>
                            <a:schemeClr val="dk1"/>
                          </a:solidFill>
                          <a:effectLst/>
                          <a:latin typeface="+mn-lt"/>
                          <a:ea typeface="+mn-ea"/>
                          <a:cs typeface="+mn-cs"/>
                        </a:rPr>
                        <a:t>More Data  storage Is required for large data set.</a:t>
                      </a:r>
                      <a:endParaRPr lang="en-US" sz="1400" kern="1200" dirty="0">
                        <a:solidFill>
                          <a:schemeClr val="dk1"/>
                        </a:solidFill>
                        <a:effectLst/>
                        <a:latin typeface="+mn-lt"/>
                        <a:ea typeface="+mn-ea"/>
                        <a:cs typeface="+mn-cs"/>
                      </a:endParaRPr>
                    </a:p>
                    <a:p>
                      <a:pPr marL="285750" lvl="0" indent="-285750">
                        <a:buFont typeface="Arial" pitchFamily="34" charset="0"/>
                        <a:buChar char="•"/>
                      </a:pPr>
                      <a:endParaRPr lang="en-US" sz="1400" dirty="0">
                        <a:latin typeface="+mn-lt"/>
                        <a:cs typeface="Times New Roman" pitchFamily="18" charset="0"/>
                      </a:endParaRPr>
                    </a:p>
                  </a:txBody>
                  <a:tcPr/>
                </a:tc>
                <a:extLst>
                  <a:ext uri="{0D108BD9-81ED-4DB2-BD59-A6C34878D82A}">
                    <a16:rowId xmlns:a16="http://schemas.microsoft.com/office/drawing/2014/main" val="941982513"/>
                  </a:ext>
                </a:extLst>
              </a:tr>
            </a:tbl>
          </a:graphicData>
        </a:graphic>
      </p:graphicFrame>
    </p:spTree>
    <p:extLst>
      <p:ext uri="{BB962C8B-B14F-4D97-AF65-F5344CB8AC3E}">
        <p14:creationId xmlns:p14="http://schemas.microsoft.com/office/powerpoint/2010/main" val="21028378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2F391CEE-E392-4A9D-BD11-6954B994FB42}"/>
              </a:ext>
            </a:extLst>
          </p:cNvPr>
          <p:cNvSpPr/>
          <p:nvPr/>
        </p:nvSpPr>
        <p:spPr>
          <a:xfrm>
            <a:off x="0" y="0"/>
            <a:ext cx="1219200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numCol="3" rtlCol="0" anchor="ctr"/>
          <a:lstStyle/>
          <a:p>
            <a:pPr algn="ctr"/>
            <a:endParaRPr lang="en-US" dirty="0"/>
          </a:p>
        </p:txBody>
      </p:sp>
      <p:sp>
        <p:nvSpPr>
          <p:cNvPr id="20" name="TextBox 19"/>
          <p:cNvSpPr txBox="1"/>
          <p:nvPr/>
        </p:nvSpPr>
        <p:spPr>
          <a:xfrm>
            <a:off x="3182427" y="323547"/>
            <a:ext cx="5743575" cy="584775"/>
          </a:xfrm>
          <a:prstGeom prst="rect">
            <a:avLst/>
          </a:prstGeom>
          <a:noFill/>
        </p:spPr>
        <p:txBody>
          <a:bodyPr wrap="square" rtlCol="0">
            <a:spAutoFit/>
          </a:bodyPr>
          <a:lstStyle/>
          <a:p>
            <a:pPr algn="ctr"/>
            <a:r>
              <a:rPr lang="en-US" sz="3200" dirty="0">
                <a:solidFill>
                  <a:schemeClr val="tx2">
                    <a:lumMod val="50000"/>
                  </a:schemeClr>
                </a:solidFill>
                <a:latin typeface="Times New Roman" panose="02020603050405020304" pitchFamily="18" charset="0"/>
                <a:cs typeface="Times New Roman" panose="02020603050405020304" pitchFamily="18" charset="0"/>
              </a:rPr>
              <a:t>Literature Survey…4</a:t>
            </a:r>
          </a:p>
        </p:txBody>
      </p:sp>
      <p:graphicFrame>
        <p:nvGraphicFramePr>
          <p:cNvPr id="4" name="Table 3"/>
          <p:cNvGraphicFramePr>
            <a:graphicFrameLocks noGrp="1"/>
          </p:cNvGraphicFramePr>
          <p:nvPr>
            <p:extLst>
              <p:ext uri="{D42A27DB-BD31-4B8C-83A1-F6EECF244321}">
                <p14:modId xmlns:p14="http://schemas.microsoft.com/office/powerpoint/2010/main" val="1250248994"/>
              </p:ext>
            </p:extLst>
          </p:nvPr>
        </p:nvGraphicFramePr>
        <p:xfrm>
          <a:off x="184354" y="1194624"/>
          <a:ext cx="11739717" cy="2885907"/>
        </p:xfrm>
        <a:graphic>
          <a:graphicData uri="http://schemas.openxmlformats.org/drawingml/2006/table">
            <a:tbl>
              <a:tblPr firstRow="1" bandRow="1">
                <a:tableStyleId>{5C22544A-7EE6-4342-B048-85BDC9FD1C3A}</a:tableStyleId>
              </a:tblPr>
              <a:tblGrid>
                <a:gridCol w="848035">
                  <a:extLst>
                    <a:ext uri="{9D8B030D-6E8A-4147-A177-3AD203B41FA5}">
                      <a16:colId xmlns:a16="http://schemas.microsoft.com/office/drawing/2014/main" val="855601429"/>
                    </a:ext>
                  </a:extLst>
                </a:gridCol>
                <a:gridCol w="1666568">
                  <a:extLst>
                    <a:ext uri="{9D8B030D-6E8A-4147-A177-3AD203B41FA5}">
                      <a16:colId xmlns:a16="http://schemas.microsoft.com/office/drawing/2014/main" val="823615097"/>
                    </a:ext>
                  </a:extLst>
                </a:gridCol>
                <a:gridCol w="1155175">
                  <a:extLst>
                    <a:ext uri="{9D8B030D-6E8A-4147-A177-3AD203B41FA5}">
                      <a16:colId xmlns:a16="http://schemas.microsoft.com/office/drawing/2014/main" val="1954945171"/>
                    </a:ext>
                  </a:extLst>
                </a:gridCol>
                <a:gridCol w="2251703">
                  <a:extLst>
                    <a:ext uri="{9D8B030D-6E8A-4147-A177-3AD203B41FA5}">
                      <a16:colId xmlns:a16="http://schemas.microsoft.com/office/drawing/2014/main" val="965744196"/>
                    </a:ext>
                  </a:extLst>
                </a:gridCol>
                <a:gridCol w="2330245">
                  <a:extLst>
                    <a:ext uri="{9D8B030D-6E8A-4147-A177-3AD203B41FA5}">
                      <a16:colId xmlns:a16="http://schemas.microsoft.com/office/drawing/2014/main" val="714497410"/>
                    </a:ext>
                  </a:extLst>
                </a:gridCol>
                <a:gridCol w="3487991">
                  <a:extLst>
                    <a:ext uri="{9D8B030D-6E8A-4147-A177-3AD203B41FA5}">
                      <a16:colId xmlns:a16="http://schemas.microsoft.com/office/drawing/2014/main" val="331506920"/>
                    </a:ext>
                  </a:extLst>
                </a:gridCol>
              </a:tblGrid>
              <a:tr h="447507">
                <a:tc>
                  <a:txBody>
                    <a:bodyPr/>
                    <a:lstStyle/>
                    <a:p>
                      <a:pPr algn="ctr"/>
                      <a:r>
                        <a:rPr lang="en-US" dirty="0"/>
                        <a:t>Year</a:t>
                      </a:r>
                    </a:p>
                  </a:txBody>
                  <a:tcPr/>
                </a:tc>
                <a:tc>
                  <a:txBody>
                    <a:bodyPr/>
                    <a:lstStyle/>
                    <a:p>
                      <a:pPr algn="ctr"/>
                      <a:r>
                        <a:rPr lang="en-US" dirty="0"/>
                        <a:t>Author</a:t>
                      </a:r>
                    </a:p>
                  </a:txBody>
                  <a:tcPr/>
                </a:tc>
                <a:tc>
                  <a:txBody>
                    <a:bodyPr/>
                    <a:lstStyle/>
                    <a:p>
                      <a:pPr algn="ctr"/>
                      <a:r>
                        <a:rPr lang="en-US" dirty="0"/>
                        <a:t>Title</a:t>
                      </a:r>
                    </a:p>
                  </a:txBody>
                  <a:tcPr/>
                </a:tc>
                <a:tc>
                  <a:txBody>
                    <a:bodyPr/>
                    <a:lstStyle/>
                    <a:p>
                      <a:pPr algn="ctr"/>
                      <a:r>
                        <a:rPr lang="en-US" dirty="0"/>
                        <a:t>Description</a:t>
                      </a:r>
                    </a:p>
                  </a:txBody>
                  <a:tcPr/>
                </a:tc>
                <a:tc>
                  <a:txBody>
                    <a:bodyPr/>
                    <a:lstStyle/>
                    <a:p>
                      <a:pPr marL="285750" indent="-285750" algn="ctr">
                        <a:buFont typeface="Arial" pitchFamily="34" charset="0"/>
                        <a:buChar char="•"/>
                      </a:pPr>
                      <a:r>
                        <a:rPr lang="en-US" dirty="0"/>
                        <a:t>Results</a:t>
                      </a:r>
                    </a:p>
                  </a:txBody>
                  <a:tcPr/>
                </a:tc>
                <a:tc>
                  <a:txBody>
                    <a:bodyPr/>
                    <a:lstStyle/>
                    <a:p>
                      <a:pPr algn="ctr"/>
                      <a:r>
                        <a:rPr lang="en-US" dirty="0"/>
                        <a:t>Drawback</a:t>
                      </a:r>
                    </a:p>
                  </a:txBody>
                  <a:tcPr/>
                </a:tc>
                <a:extLst>
                  <a:ext uri="{0D108BD9-81ED-4DB2-BD59-A6C34878D82A}">
                    <a16:rowId xmlns:a16="http://schemas.microsoft.com/office/drawing/2014/main" val="3543798835"/>
                  </a:ext>
                </a:extLst>
              </a:tr>
              <a:tr h="2008385">
                <a:tc>
                  <a:txBody>
                    <a:bodyPr/>
                    <a:lstStyle/>
                    <a:p>
                      <a:r>
                        <a:rPr lang="en-US" sz="1400" kern="1200" dirty="0">
                          <a:solidFill>
                            <a:schemeClr val="dk1"/>
                          </a:solidFill>
                          <a:effectLst/>
                          <a:latin typeface="+mn-lt"/>
                          <a:ea typeface="+mn-ea"/>
                          <a:cs typeface="+mn-cs"/>
                        </a:rPr>
                        <a:t>2022</a:t>
                      </a:r>
                      <a:endParaRPr lang="en-US" sz="1400" dirty="0">
                        <a:latin typeface="+mn-lt"/>
                        <a:cs typeface="Times New Roman" pitchFamily="18" charset="0"/>
                      </a:endParaRPr>
                    </a:p>
                  </a:txBody>
                  <a:tcPr/>
                </a:tc>
                <a:tc>
                  <a:txBody>
                    <a:bodyPr/>
                    <a:lstStyle/>
                    <a:p>
                      <a:r>
                        <a:rPr lang="en-US" sz="1400" dirty="0" err="1"/>
                        <a:t>Mallikarjuna</a:t>
                      </a:r>
                      <a:r>
                        <a:rPr lang="en-US" sz="1400" dirty="0"/>
                        <a:t> </a:t>
                      </a:r>
                      <a:r>
                        <a:rPr lang="en-US" sz="1400" dirty="0" err="1"/>
                        <a:t>Anandhalli</a:t>
                      </a:r>
                      <a:r>
                        <a:rPr lang="en-US" sz="1400" dirty="0"/>
                        <a:t>, </a:t>
                      </a:r>
                      <a:r>
                        <a:rPr lang="en-US" sz="1400" dirty="0" err="1"/>
                        <a:t>vishwanath</a:t>
                      </a:r>
                      <a:r>
                        <a:rPr lang="en-US" sz="1400" dirty="0"/>
                        <a:t>  </a:t>
                      </a:r>
                      <a:r>
                        <a:rPr lang="en-US" sz="1400" dirty="0" err="1"/>
                        <a:t>Baligar</a:t>
                      </a:r>
                      <a:endParaRPr lang="en-US" sz="1400" dirty="0"/>
                    </a:p>
                  </a:txBody>
                  <a:tcPr/>
                </a:tc>
                <a:tc>
                  <a:txBody>
                    <a:bodyPr/>
                    <a:lstStyle/>
                    <a:p>
                      <a:r>
                        <a:rPr lang="en-US" sz="1400" kern="1200" dirty="0">
                          <a:solidFill>
                            <a:schemeClr val="dk1"/>
                          </a:solidFill>
                          <a:effectLst/>
                          <a:latin typeface="+mn-lt"/>
                          <a:ea typeface="+mn-ea"/>
                          <a:cs typeface="+mn-cs"/>
                        </a:rPr>
                        <a:t>“ Indian pothole </a:t>
                      </a:r>
                    </a:p>
                    <a:p>
                      <a:r>
                        <a:rPr lang="en-US" sz="1400" kern="1200" dirty="0">
                          <a:solidFill>
                            <a:schemeClr val="dk1"/>
                          </a:solidFill>
                          <a:effectLst/>
                          <a:latin typeface="+mn-lt"/>
                          <a:ea typeface="+mn-ea"/>
                          <a:cs typeface="+mn-cs"/>
                        </a:rPr>
                        <a:t>detection based on CNN and anchor-based deep learning method”</a:t>
                      </a:r>
                      <a:endParaRPr lang="en-US" sz="1400" dirty="0"/>
                    </a:p>
                  </a:txBody>
                  <a:tcPr/>
                </a:tc>
                <a:tc>
                  <a:txBody>
                    <a:bodyPr/>
                    <a:lstStyle/>
                    <a:p>
                      <a:pPr marL="285750" indent="-285750">
                        <a:buFont typeface="Arial" pitchFamily="34" charset="0"/>
                        <a:buChar char="•"/>
                      </a:pPr>
                      <a:r>
                        <a:rPr lang="en-US" sz="1400" kern="1200" dirty="0">
                          <a:solidFill>
                            <a:schemeClr val="dk1"/>
                          </a:solidFill>
                          <a:effectLst/>
                          <a:latin typeface="+mn-lt"/>
                          <a:ea typeface="+mn-ea"/>
                          <a:cs typeface="+mn-cs"/>
                        </a:rPr>
                        <a:t>The Experiment are carried out on sequential CNN and YOLOV3 that was implemented using python language.</a:t>
                      </a:r>
                      <a:endParaRPr lang="en-US" sz="1400" dirty="0"/>
                    </a:p>
                  </a:txBody>
                  <a:tcPr/>
                </a:tc>
                <a:tc>
                  <a:txBody>
                    <a:bodyPr/>
                    <a:lstStyle/>
                    <a:p>
                      <a:pPr marL="285750" lvl="0" indent="-285750">
                        <a:buFont typeface="Arial" pitchFamily="34" charset="0"/>
                        <a:buChar char="•"/>
                      </a:pPr>
                      <a:r>
                        <a:rPr lang="en-US" sz="1400" kern="1200" dirty="0">
                          <a:solidFill>
                            <a:schemeClr val="dk1"/>
                          </a:solidFill>
                          <a:effectLst/>
                          <a:latin typeface="+mn-lt"/>
                          <a:ea typeface="+mn-ea"/>
                          <a:cs typeface="+mn-cs"/>
                        </a:rPr>
                        <a:t>Experiments were conducted to evaluate the classification performance using the CNN framework. The accuracy </a:t>
                      </a:r>
                      <a:r>
                        <a:rPr lang="en-US" sz="1400" kern="1200" dirty="0" err="1">
                          <a:solidFill>
                            <a:schemeClr val="dk1"/>
                          </a:solidFill>
                          <a:effectLst/>
                          <a:latin typeface="+mn-lt"/>
                          <a:ea typeface="+mn-ea"/>
                          <a:cs typeface="+mn-cs"/>
                        </a:rPr>
                        <a:t>vs</a:t>
                      </a:r>
                      <a:r>
                        <a:rPr lang="en-US" sz="1400" kern="1200" dirty="0">
                          <a:solidFill>
                            <a:schemeClr val="dk1"/>
                          </a:solidFill>
                          <a:effectLst/>
                          <a:latin typeface="+mn-lt"/>
                          <a:ea typeface="+mn-ea"/>
                          <a:cs typeface="+mn-cs"/>
                        </a:rPr>
                        <a:t> epochs and loss </a:t>
                      </a:r>
                      <a:r>
                        <a:rPr lang="en-US" sz="1400" kern="1200" dirty="0" err="1">
                          <a:solidFill>
                            <a:schemeClr val="dk1"/>
                          </a:solidFill>
                          <a:effectLst/>
                          <a:latin typeface="+mn-lt"/>
                          <a:ea typeface="+mn-ea"/>
                          <a:cs typeface="+mn-cs"/>
                        </a:rPr>
                        <a:t>vs</a:t>
                      </a:r>
                      <a:r>
                        <a:rPr lang="en-US" sz="1400" kern="1200" dirty="0">
                          <a:solidFill>
                            <a:schemeClr val="dk1"/>
                          </a:solidFill>
                          <a:effectLst/>
                          <a:latin typeface="+mn-lt"/>
                          <a:ea typeface="+mn-ea"/>
                          <a:cs typeface="+mn-cs"/>
                        </a:rPr>
                        <a:t> epochs are visualized.</a:t>
                      </a:r>
                    </a:p>
                    <a:p>
                      <a:pPr marL="285750" indent="-285750">
                        <a:buFont typeface="Arial" pitchFamily="34" charset="0"/>
                        <a:buChar char="•"/>
                      </a:pPr>
                      <a:r>
                        <a:rPr lang="en-US" sz="1400" kern="1200" dirty="0">
                          <a:solidFill>
                            <a:schemeClr val="dk1"/>
                          </a:solidFill>
                          <a:effectLst/>
                          <a:latin typeface="+mn-lt"/>
                          <a:ea typeface="+mn-ea"/>
                          <a:cs typeface="+mn-cs"/>
                        </a:rPr>
                        <a:t>In Yolo, training directly depend on the number of iterations.</a:t>
                      </a:r>
                      <a:endParaRPr lang="en-US" sz="1400" dirty="0"/>
                    </a:p>
                  </a:txBody>
                  <a:tcPr/>
                </a:tc>
                <a:tc>
                  <a:txBody>
                    <a:bodyPr/>
                    <a:lstStyle/>
                    <a:p>
                      <a:pPr marL="285750" indent="-285750">
                        <a:buFont typeface="Arial" pitchFamily="34" charset="0"/>
                        <a:buChar char="•"/>
                      </a:pPr>
                      <a:r>
                        <a:rPr lang="en-US" sz="1400" dirty="0"/>
                        <a:t>while CNNs and anchor-based deep learning methods have the potential to improve pothole detection in India, addressing these challenges is crucial .</a:t>
                      </a:r>
                    </a:p>
                    <a:p>
                      <a:pPr marL="285750" indent="-285750">
                        <a:buFont typeface="Arial" pitchFamily="34" charset="0"/>
                        <a:buChar char="•"/>
                      </a:pPr>
                      <a:r>
                        <a:rPr lang="en-US" sz="1400" dirty="0"/>
                        <a:t>The successful deployment of such systems. Careful planning, data management, and ongoing maintenance are necessary to overcome these disadvantages and maximize the benefits.</a:t>
                      </a:r>
                    </a:p>
                    <a:p>
                      <a:endParaRPr lang="en-US" sz="1400" dirty="0"/>
                    </a:p>
                  </a:txBody>
                  <a:tcPr/>
                </a:tc>
                <a:extLst>
                  <a:ext uri="{0D108BD9-81ED-4DB2-BD59-A6C34878D82A}">
                    <a16:rowId xmlns:a16="http://schemas.microsoft.com/office/drawing/2014/main" val="3524130332"/>
                  </a:ext>
                </a:extLst>
              </a:tr>
            </a:tbl>
          </a:graphicData>
        </a:graphic>
      </p:graphicFrame>
    </p:spTree>
    <p:extLst>
      <p:ext uri="{BB962C8B-B14F-4D97-AF65-F5344CB8AC3E}">
        <p14:creationId xmlns:p14="http://schemas.microsoft.com/office/powerpoint/2010/main" val="30297304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2F391CEE-E392-4A9D-BD11-6954B994FB42}"/>
              </a:ext>
            </a:extLst>
          </p:cNvPr>
          <p:cNvSpPr/>
          <p:nvPr/>
        </p:nvSpPr>
        <p:spPr>
          <a:xfrm>
            <a:off x="0" y="0"/>
            <a:ext cx="1219200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numCol="3" rtlCol="0" anchor="ctr"/>
          <a:lstStyle/>
          <a:p>
            <a:pPr algn="ctr"/>
            <a:endParaRPr lang="en-US" dirty="0"/>
          </a:p>
        </p:txBody>
      </p:sp>
      <p:sp>
        <p:nvSpPr>
          <p:cNvPr id="20" name="TextBox 19"/>
          <p:cNvSpPr txBox="1"/>
          <p:nvPr/>
        </p:nvSpPr>
        <p:spPr>
          <a:xfrm>
            <a:off x="1555957" y="323547"/>
            <a:ext cx="9195619" cy="584775"/>
          </a:xfrm>
          <a:prstGeom prst="rect">
            <a:avLst/>
          </a:prstGeom>
          <a:noFill/>
        </p:spPr>
        <p:txBody>
          <a:bodyPr wrap="square" rtlCol="0">
            <a:spAutoFit/>
          </a:bodyPr>
          <a:lstStyle/>
          <a:p>
            <a:pPr algn="ctr"/>
            <a:r>
              <a:rPr lang="en-US" sz="3200" dirty="0">
                <a:solidFill>
                  <a:schemeClr val="accent2">
                    <a:lumMod val="50000"/>
                  </a:schemeClr>
                </a:solidFill>
                <a:latin typeface="Times New Roman" panose="02020603050405020304" pitchFamily="18" charset="0"/>
                <a:cs typeface="Times New Roman" panose="02020603050405020304" pitchFamily="18" charset="0"/>
              </a:rPr>
              <a:t>Parameters in </a:t>
            </a:r>
            <a:r>
              <a:rPr lang="en-US" sz="3200" dirty="0" err="1">
                <a:solidFill>
                  <a:schemeClr val="accent2">
                    <a:lumMod val="50000"/>
                  </a:schemeClr>
                </a:solidFill>
                <a:latin typeface="Times New Roman" panose="02020603050405020304" pitchFamily="18" charset="0"/>
                <a:cs typeface="Times New Roman" panose="02020603050405020304" pitchFamily="18" charset="0"/>
              </a:rPr>
              <a:t>PotHole</a:t>
            </a:r>
            <a:r>
              <a:rPr lang="en-US" sz="3200" dirty="0">
                <a:solidFill>
                  <a:schemeClr val="accent2">
                    <a:lumMod val="50000"/>
                  </a:schemeClr>
                </a:solidFill>
                <a:latin typeface="Times New Roman" panose="02020603050405020304" pitchFamily="18" charset="0"/>
                <a:cs typeface="Times New Roman" panose="02020603050405020304" pitchFamily="18" charset="0"/>
              </a:rPr>
              <a:t> Management</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4497" y="1703439"/>
            <a:ext cx="2562915" cy="2123768"/>
          </a:xfrm>
          <a:prstGeom prst="rect">
            <a:avLst/>
          </a:prstGeom>
          <a:ln>
            <a:noFill/>
          </a:ln>
          <a:effectLst>
            <a:outerShdw blurRad="292100" dist="139700" dir="2700000" algn="tl" rotWithShape="0">
              <a:srgbClr val="333333">
                <a:alpha val="65000"/>
              </a:srgbClr>
            </a:outerShdw>
          </a:effectLst>
        </p:spPr>
      </p:pic>
      <p:grpSp>
        <p:nvGrpSpPr>
          <p:cNvPr id="10" name="Group 77"/>
          <p:cNvGrpSpPr/>
          <p:nvPr/>
        </p:nvGrpSpPr>
        <p:grpSpPr>
          <a:xfrm>
            <a:off x="274498" y="3931973"/>
            <a:ext cx="2562915" cy="1758572"/>
            <a:chOff x="198906" y="4345255"/>
            <a:chExt cx="3986232" cy="1322175"/>
          </a:xfrm>
        </p:grpSpPr>
        <p:sp>
          <p:nvSpPr>
            <p:cNvPr id="11" name="TextBox 78"/>
            <p:cNvSpPr txBox="1"/>
            <p:nvPr/>
          </p:nvSpPr>
          <p:spPr>
            <a:xfrm>
              <a:off x="648902" y="4345255"/>
              <a:ext cx="2644771" cy="231401"/>
            </a:xfrm>
            <a:prstGeom prst="rect">
              <a:avLst/>
            </a:prstGeom>
            <a:noFill/>
          </p:spPr>
          <p:txBody>
            <a:bodyPr wrap="square" rtlCol="0">
              <a:spAutoFit/>
            </a:bodyPr>
            <a:lstStyle/>
            <a:p>
              <a:pPr algn="ctr"/>
              <a:r>
                <a:rPr lang="en-US" sz="1400" dirty="0">
                  <a:solidFill>
                    <a:schemeClr val="tx2"/>
                  </a:solidFill>
                  <a:latin typeface="Tw Cen MT" panose="020B0602020104020603" pitchFamily="34" charset="0"/>
                </a:rPr>
                <a:t>POTHOLE SIZE</a:t>
              </a:r>
            </a:p>
          </p:txBody>
        </p:sp>
        <p:sp>
          <p:nvSpPr>
            <p:cNvPr id="12" name="TextBox 80"/>
            <p:cNvSpPr txBox="1"/>
            <p:nvPr/>
          </p:nvSpPr>
          <p:spPr>
            <a:xfrm>
              <a:off x="198906" y="4672408"/>
              <a:ext cx="3986232" cy="995022"/>
            </a:xfrm>
            <a:prstGeom prst="rect">
              <a:avLst/>
            </a:prstGeom>
            <a:noFill/>
          </p:spPr>
          <p:txBody>
            <a:bodyPr wrap="square" rtlCol="0">
              <a:spAutoFit/>
            </a:bodyPr>
            <a:lstStyle/>
            <a:p>
              <a:r>
                <a:rPr lang="en-US" sz="2000" dirty="0"/>
                <a:t>Specify the dimensions of potholes, such as length, width, and depth.</a:t>
              </a:r>
            </a:p>
          </p:txBody>
        </p:sp>
      </p:gr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43234" y="1703439"/>
            <a:ext cx="2616700" cy="2123768"/>
          </a:xfrm>
          <a:prstGeom prst="rect">
            <a:avLst/>
          </a:prstGeom>
          <a:ln>
            <a:noFill/>
          </a:ln>
          <a:effectLst>
            <a:outerShdw blurRad="292100" dist="139700" dir="2700000" algn="tl" rotWithShape="0">
              <a:srgbClr val="333333">
                <a:alpha val="65000"/>
              </a:srgbClr>
            </a:outerShdw>
          </a:effectLst>
        </p:spPr>
      </p:pic>
      <p:grpSp>
        <p:nvGrpSpPr>
          <p:cNvPr id="15" name="Group 81"/>
          <p:cNvGrpSpPr/>
          <p:nvPr/>
        </p:nvGrpSpPr>
        <p:grpSpPr>
          <a:xfrm>
            <a:off x="6043234" y="3927247"/>
            <a:ext cx="2589328" cy="1675460"/>
            <a:chOff x="2990118" y="4298501"/>
            <a:chExt cx="3986232" cy="1675460"/>
          </a:xfrm>
        </p:grpSpPr>
        <p:sp>
          <p:nvSpPr>
            <p:cNvPr id="17" name="TextBox 82"/>
            <p:cNvSpPr txBox="1"/>
            <p:nvPr/>
          </p:nvSpPr>
          <p:spPr>
            <a:xfrm>
              <a:off x="3415422" y="4298501"/>
              <a:ext cx="2644771" cy="307777"/>
            </a:xfrm>
            <a:prstGeom prst="rect">
              <a:avLst/>
            </a:prstGeom>
            <a:noFill/>
          </p:spPr>
          <p:txBody>
            <a:bodyPr wrap="square" rtlCol="0">
              <a:spAutoFit/>
            </a:bodyPr>
            <a:lstStyle/>
            <a:p>
              <a:pPr algn="ctr"/>
              <a:r>
                <a:rPr lang="en-US" sz="1400" dirty="0">
                  <a:solidFill>
                    <a:schemeClr val="tx2"/>
                  </a:solidFill>
                  <a:latin typeface="Tw Cen MT" panose="020B0602020104020603" pitchFamily="34" charset="0"/>
                </a:rPr>
                <a:t>LOCATION</a:t>
              </a:r>
            </a:p>
          </p:txBody>
        </p:sp>
        <p:sp>
          <p:nvSpPr>
            <p:cNvPr id="18" name="TextBox 84"/>
            <p:cNvSpPr txBox="1"/>
            <p:nvPr/>
          </p:nvSpPr>
          <p:spPr>
            <a:xfrm>
              <a:off x="2990118" y="4650522"/>
              <a:ext cx="3986232" cy="1323439"/>
            </a:xfrm>
            <a:prstGeom prst="rect">
              <a:avLst/>
            </a:prstGeom>
            <a:noFill/>
          </p:spPr>
          <p:txBody>
            <a:bodyPr wrap="square" rtlCol="0">
              <a:spAutoFit/>
            </a:bodyPr>
            <a:lstStyle/>
            <a:p>
              <a:r>
                <a:rPr lang="en-US" sz="2000" dirty="0">
                  <a:latin typeface="Tw Cen MT" panose="020B0602020104020603" pitchFamily="34" charset="0"/>
                </a:rPr>
                <a:t>Identify the precise location of potholes, including street names and GPS coordinates.</a:t>
              </a:r>
            </a:p>
          </p:txBody>
        </p:sp>
      </p:gr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44284" y="1703439"/>
            <a:ext cx="2423816" cy="2123768"/>
          </a:xfrm>
          <a:prstGeom prst="rect">
            <a:avLst/>
          </a:prstGeom>
          <a:ln>
            <a:noFill/>
          </a:ln>
          <a:effectLst>
            <a:outerShdw blurRad="292100" dist="139700" dir="2700000" algn="tl" rotWithShape="0">
              <a:srgbClr val="333333">
                <a:alpha val="65000"/>
              </a:srgbClr>
            </a:outerShdw>
          </a:effectLst>
        </p:spPr>
      </p:pic>
      <p:grpSp>
        <p:nvGrpSpPr>
          <p:cNvPr id="19" name="Group 85"/>
          <p:cNvGrpSpPr/>
          <p:nvPr/>
        </p:nvGrpSpPr>
        <p:grpSpPr>
          <a:xfrm>
            <a:off x="3244286" y="3927245"/>
            <a:ext cx="2347727" cy="1684513"/>
            <a:chOff x="6112137" y="4351044"/>
            <a:chExt cx="3652688" cy="1684513"/>
          </a:xfrm>
        </p:grpSpPr>
        <p:sp>
          <p:nvSpPr>
            <p:cNvPr id="21" name="TextBox 86"/>
            <p:cNvSpPr txBox="1"/>
            <p:nvPr/>
          </p:nvSpPr>
          <p:spPr>
            <a:xfrm>
              <a:off x="6511072" y="4351044"/>
              <a:ext cx="2644771" cy="307777"/>
            </a:xfrm>
            <a:prstGeom prst="rect">
              <a:avLst/>
            </a:prstGeom>
            <a:noFill/>
          </p:spPr>
          <p:txBody>
            <a:bodyPr wrap="square" rtlCol="0">
              <a:spAutoFit/>
            </a:bodyPr>
            <a:lstStyle/>
            <a:p>
              <a:pPr algn="ctr"/>
              <a:r>
                <a:rPr lang="en-US" sz="1400" dirty="0">
                  <a:solidFill>
                    <a:schemeClr val="tx2"/>
                  </a:solidFill>
                  <a:latin typeface="Tw Cen MT" panose="020B0602020104020603" pitchFamily="34" charset="0"/>
                </a:rPr>
                <a:t>SEVERITY</a:t>
              </a:r>
            </a:p>
          </p:txBody>
        </p:sp>
        <p:sp>
          <p:nvSpPr>
            <p:cNvPr id="22" name="TextBox 88"/>
            <p:cNvSpPr txBox="1"/>
            <p:nvPr/>
          </p:nvSpPr>
          <p:spPr>
            <a:xfrm>
              <a:off x="6112137" y="4712118"/>
              <a:ext cx="3652688" cy="1323439"/>
            </a:xfrm>
            <a:prstGeom prst="rect">
              <a:avLst/>
            </a:prstGeom>
            <a:noFill/>
          </p:spPr>
          <p:txBody>
            <a:bodyPr wrap="square" rtlCol="0">
              <a:spAutoFit/>
            </a:bodyPr>
            <a:lstStyle/>
            <a:p>
              <a:r>
                <a:rPr lang="en-US" sz="2000" dirty="0"/>
                <a:t>Assess the severity of potholes, such as low, medium, or high.</a:t>
              </a:r>
            </a:p>
          </p:txBody>
        </p:sp>
      </p:grpSp>
      <p:pic>
        <p:nvPicPr>
          <p:cNvPr id="13" name="Picture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013291" y="1703439"/>
            <a:ext cx="2782008" cy="2057400"/>
          </a:xfrm>
          <a:prstGeom prst="rect">
            <a:avLst/>
          </a:prstGeom>
          <a:ln>
            <a:noFill/>
          </a:ln>
          <a:effectLst>
            <a:outerShdw blurRad="292100" dist="139700" dir="2700000" algn="tl" rotWithShape="0">
              <a:srgbClr val="333333">
                <a:alpha val="65000"/>
              </a:srgbClr>
            </a:outerShdw>
          </a:effectLst>
        </p:spPr>
      </p:pic>
      <p:grpSp>
        <p:nvGrpSpPr>
          <p:cNvPr id="23" name="Group 92"/>
          <p:cNvGrpSpPr/>
          <p:nvPr/>
        </p:nvGrpSpPr>
        <p:grpSpPr>
          <a:xfrm>
            <a:off x="9013291" y="3914019"/>
            <a:ext cx="2782008" cy="1688686"/>
            <a:chOff x="6126454" y="4319459"/>
            <a:chExt cx="3881289" cy="1688686"/>
          </a:xfrm>
        </p:grpSpPr>
        <p:sp>
          <p:nvSpPr>
            <p:cNvPr id="24" name="TextBox 93"/>
            <p:cNvSpPr txBox="1"/>
            <p:nvPr/>
          </p:nvSpPr>
          <p:spPr>
            <a:xfrm>
              <a:off x="6636994" y="4319459"/>
              <a:ext cx="2644771" cy="307777"/>
            </a:xfrm>
            <a:prstGeom prst="rect">
              <a:avLst/>
            </a:prstGeom>
            <a:noFill/>
          </p:spPr>
          <p:txBody>
            <a:bodyPr wrap="square" rtlCol="0">
              <a:spAutoFit/>
            </a:bodyPr>
            <a:lstStyle/>
            <a:p>
              <a:pPr algn="ctr"/>
              <a:r>
                <a:rPr lang="en-US" sz="1400" dirty="0">
                  <a:solidFill>
                    <a:schemeClr val="tx2"/>
                  </a:solidFill>
                  <a:latin typeface="Tw Cen MT" panose="020B0602020104020603" pitchFamily="34" charset="0"/>
                </a:rPr>
                <a:t>RESPONSE TIME</a:t>
              </a:r>
            </a:p>
          </p:txBody>
        </p:sp>
        <p:sp>
          <p:nvSpPr>
            <p:cNvPr id="25" name="TextBox 95"/>
            <p:cNvSpPr txBox="1"/>
            <p:nvPr/>
          </p:nvSpPr>
          <p:spPr>
            <a:xfrm>
              <a:off x="6126454" y="4684706"/>
              <a:ext cx="3881289" cy="1323439"/>
            </a:xfrm>
            <a:prstGeom prst="rect">
              <a:avLst/>
            </a:prstGeom>
            <a:noFill/>
          </p:spPr>
          <p:txBody>
            <a:bodyPr wrap="square" rtlCol="0">
              <a:spAutoFit/>
            </a:bodyPr>
            <a:lstStyle/>
            <a:p>
              <a:r>
                <a:rPr lang="en-US" sz="2000" dirty="0"/>
                <a:t>Swift response and repair of reported potholes is critical for safety.</a:t>
              </a:r>
            </a:p>
          </p:txBody>
        </p:sp>
      </p:grpSp>
    </p:spTree>
    <p:extLst>
      <p:ext uri="{BB962C8B-B14F-4D97-AF65-F5344CB8AC3E}">
        <p14:creationId xmlns:p14="http://schemas.microsoft.com/office/powerpoint/2010/main" val="2125357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ppt_x"/>
                                          </p:val>
                                        </p:tav>
                                        <p:tav tm="100000">
                                          <p:val>
                                            <p:strVal val="#ppt_x"/>
                                          </p:val>
                                        </p:tav>
                                      </p:tavLst>
                                    </p:anim>
                                    <p:anim calcmode="lin" valueType="num">
                                      <p:cBhvr additive="base">
                                        <p:cTn id="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down)">
                                      <p:cBhvr>
                                        <p:cTn id="13" dur="500"/>
                                        <p:tgtEl>
                                          <p:spTgt spid="5"/>
                                        </p:tgtEl>
                                      </p:cBhvr>
                                    </p:animEffect>
                                  </p:childTnLst>
                                </p:cTn>
                              </p:par>
                              <p:par>
                                <p:cTn id="14" presetID="22" presetClass="entr" presetSubtype="4" fill="hold"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down)">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down)">
                                      <p:cBhvr>
                                        <p:cTn id="21" dur="500"/>
                                        <p:tgtEl>
                                          <p:spTgt spid="9"/>
                                        </p:tgtEl>
                                      </p:cBhvr>
                                    </p:animEffect>
                                  </p:childTnLst>
                                </p:cTn>
                              </p:par>
                              <p:par>
                                <p:cTn id="22" presetID="22" presetClass="entr" presetSubtype="4" fill="hold" nodeType="with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wipe(down)">
                                      <p:cBhvr>
                                        <p:cTn id="24" dur="500"/>
                                        <p:tgtEl>
                                          <p:spTgt spid="19"/>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wipe(down)">
                                      <p:cBhvr>
                                        <p:cTn id="29" dur="500"/>
                                        <p:tgtEl>
                                          <p:spTgt spid="8"/>
                                        </p:tgtEl>
                                      </p:cBhvr>
                                    </p:animEffect>
                                  </p:childTnLst>
                                </p:cTn>
                              </p:par>
                              <p:par>
                                <p:cTn id="30" presetID="22" presetClass="entr" presetSubtype="4" fill="hold" nodeType="with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wipe(down)">
                                      <p:cBhvr>
                                        <p:cTn id="32" dur="500"/>
                                        <p:tgtEl>
                                          <p:spTgt spid="1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wipe(down)">
                                      <p:cBhvr>
                                        <p:cTn id="37" dur="500"/>
                                        <p:tgtEl>
                                          <p:spTgt spid="13"/>
                                        </p:tgtEl>
                                      </p:cBhvr>
                                    </p:animEffect>
                                  </p:childTnLst>
                                </p:cTn>
                              </p:par>
                              <p:par>
                                <p:cTn id="38" presetID="22" presetClass="entr" presetSubtype="4" fill="hold" nodeType="withEffect">
                                  <p:stCondLst>
                                    <p:cond delay="0"/>
                                  </p:stCondLst>
                                  <p:childTnLst>
                                    <p:set>
                                      <p:cBhvr>
                                        <p:cTn id="39" dur="1" fill="hold">
                                          <p:stCondLst>
                                            <p:cond delay="0"/>
                                          </p:stCondLst>
                                        </p:cTn>
                                        <p:tgtEl>
                                          <p:spTgt spid="23"/>
                                        </p:tgtEl>
                                        <p:attrNameLst>
                                          <p:attrName>style.visibility</p:attrName>
                                        </p:attrNameLst>
                                      </p:cBhvr>
                                      <p:to>
                                        <p:strVal val="visible"/>
                                      </p:to>
                                    </p:set>
                                    <p:animEffect transition="in" filter="wipe(down)">
                                      <p:cBhvr>
                                        <p:cTn id="40"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2F391CEE-E392-4A9D-BD11-6954B994FB42}"/>
              </a:ext>
            </a:extLst>
          </p:cNvPr>
          <p:cNvSpPr/>
          <p:nvPr/>
        </p:nvSpPr>
        <p:spPr>
          <a:xfrm>
            <a:off x="0" y="0"/>
            <a:ext cx="1219200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numCol="3" rtlCol="0" anchor="ctr"/>
          <a:lstStyle/>
          <a:p>
            <a:endParaRPr lang="en-US" dirty="0">
              <a:solidFill>
                <a:schemeClr val="tx1"/>
              </a:solidFill>
            </a:endParaRPr>
          </a:p>
        </p:txBody>
      </p:sp>
      <p:sp>
        <p:nvSpPr>
          <p:cNvPr id="2" name="TextBox 1"/>
          <p:cNvSpPr txBox="1"/>
          <p:nvPr/>
        </p:nvSpPr>
        <p:spPr>
          <a:xfrm>
            <a:off x="221225" y="1386719"/>
            <a:ext cx="5543276" cy="646331"/>
          </a:xfrm>
          <a:prstGeom prst="rect">
            <a:avLst/>
          </a:prstGeom>
          <a:noFill/>
        </p:spPr>
        <p:txBody>
          <a:bodyPr wrap="square" rtlCol="0">
            <a:spAutoFit/>
          </a:bodyPr>
          <a:lstStyle/>
          <a:p>
            <a:endParaRPr lang="en-US" dirty="0"/>
          </a:p>
          <a:p>
            <a:endParaRPr lang="en-US" dirty="0"/>
          </a:p>
        </p:txBody>
      </p:sp>
      <p:sp>
        <p:nvSpPr>
          <p:cNvPr id="20" name="TextBox 19"/>
          <p:cNvSpPr txBox="1"/>
          <p:nvPr/>
        </p:nvSpPr>
        <p:spPr>
          <a:xfrm>
            <a:off x="3182427" y="323545"/>
            <a:ext cx="5743575" cy="584775"/>
          </a:xfrm>
          <a:prstGeom prst="rect">
            <a:avLst/>
          </a:prstGeom>
          <a:noFill/>
        </p:spPr>
        <p:txBody>
          <a:bodyPr wrap="square" rtlCol="0">
            <a:spAutoFit/>
          </a:bodyPr>
          <a:lstStyle/>
          <a:p>
            <a:pPr algn="ctr"/>
            <a:r>
              <a:rPr lang="en-US" sz="3200" dirty="0">
                <a:solidFill>
                  <a:schemeClr val="tx2">
                    <a:lumMod val="75000"/>
                  </a:schemeClr>
                </a:solidFill>
                <a:latin typeface="Times New Roman" panose="02020603050405020304" pitchFamily="18" charset="0"/>
                <a:cs typeface="Times New Roman" panose="02020603050405020304" pitchFamily="18" charset="0"/>
              </a:rPr>
              <a:t>Methodology Architecture</a:t>
            </a:r>
          </a:p>
        </p:txBody>
      </p:sp>
      <p:pic>
        <p:nvPicPr>
          <p:cNvPr id="4" name="Picture 3">
            <a:extLst>
              <a:ext uri="{FF2B5EF4-FFF2-40B4-BE49-F238E27FC236}">
                <a16:creationId xmlns:a16="http://schemas.microsoft.com/office/drawing/2014/main" id="{EB6A8B15-680D-44E3-7FD0-FBF5C05284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048" y="1231865"/>
            <a:ext cx="10662331" cy="487035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727667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nodePh="1">
                                  <p:stCondLst>
                                    <p:cond delay="0"/>
                                  </p:stCondLst>
                                  <p:endCondLst>
                                    <p:cond evt="begin" delay="0">
                                      <p:tn val="5"/>
                                    </p:cond>
                                  </p:end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3751FFF-28A2-B873-1D65-AF7773E5B57E}"/>
            </a:ext>
          </a:extLst>
        </p:cNvPr>
        <p:cNvGrpSpPr/>
        <p:nvPr/>
      </p:nvGrpSpPr>
      <p:grpSpPr>
        <a:xfrm>
          <a:off x="0" y="0"/>
          <a:ext cx="0" cy="0"/>
          <a:chOff x="0" y="0"/>
          <a:chExt cx="0" cy="0"/>
        </a:xfrm>
      </p:grpSpPr>
      <p:sp>
        <p:nvSpPr>
          <p:cNvPr id="16" name="Rectangle 15">
            <a:extLst>
              <a:ext uri="{FF2B5EF4-FFF2-40B4-BE49-F238E27FC236}">
                <a16:creationId xmlns:a16="http://schemas.microsoft.com/office/drawing/2014/main" id="{3494BBB1-DDA4-336B-1BB8-6F20D43EC6CF}"/>
              </a:ext>
            </a:extLst>
          </p:cNvPr>
          <p:cNvSpPr/>
          <p:nvPr/>
        </p:nvSpPr>
        <p:spPr>
          <a:xfrm>
            <a:off x="0" y="0"/>
            <a:ext cx="1219200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numCol="3" rtlCol="0" anchor="ctr"/>
          <a:lstStyle/>
          <a:p>
            <a:endParaRPr lang="en-US" dirty="0">
              <a:solidFill>
                <a:schemeClr val="tx1"/>
              </a:solidFill>
            </a:endParaRPr>
          </a:p>
        </p:txBody>
      </p:sp>
      <p:sp>
        <p:nvSpPr>
          <p:cNvPr id="2" name="TextBox 1">
            <a:extLst>
              <a:ext uri="{FF2B5EF4-FFF2-40B4-BE49-F238E27FC236}">
                <a16:creationId xmlns:a16="http://schemas.microsoft.com/office/drawing/2014/main" id="{5F6A79EA-D80C-EF65-35C4-1DF0FBB7936B}"/>
              </a:ext>
            </a:extLst>
          </p:cNvPr>
          <p:cNvSpPr txBox="1"/>
          <p:nvPr/>
        </p:nvSpPr>
        <p:spPr>
          <a:xfrm>
            <a:off x="1129392" y="1233196"/>
            <a:ext cx="9933215" cy="3903954"/>
          </a:xfrm>
          <a:prstGeom prst="rect">
            <a:avLst/>
          </a:prstGeom>
          <a:noFill/>
        </p:spPr>
        <p:txBody>
          <a:bodyPr wrap="square" rtlCol="0">
            <a:spAutoFit/>
          </a:bodyPr>
          <a:lstStyle/>
          <a:p>
            <a:pPr>
              <a:lnSpc>
                <a:spcPct val="150000"/>
              </a:lnSpc>
            </a:pPr>
            <a:r>
              <a:rPr lang="en-US" sz="2400" dirty="0">
                <a:latin typeface="Times New Roman" pitchFamily="18" charset="0"/>
                <a:cs typeface="Times New Roman" pitchFamily="18" charset="0"/>
              </a:rPr>
              <a:t>Here are the steps involved in the YOLOv3 architecture methodology:</a:t>
            </a:r>
          </a:p>
          <a:p>
            <a:pPr marL="342900" indent="-342900">
              <a:lnSpc>
                <a:spcPct val="150000"/>
              </a:lnSpc>
              <a:buFont typeface="Arial" panose="020B0604020202020204" pitchFamily="34" charset="0"/>
              <a:buChar char="•"/>
            </a:pPr>
            <a:r>
              <a:rPr lang="en-US" sz="2400" dirty="0">
                <a:latin typeface="Times New Roman" pitchFamily="18" charset="0"/>
                <a:cs typeface="Times New Roman" pitchFamily="18" charset="0"/>
              </a:rPr>
              <a:t>Resize the input image to 416 x 416 pixels.</a:t>
            </a:r>
          </a:p>
          <a:p>
            <a:pPr marL="342900" indent="-342900">
              <a:lnSpc>
                <a:spcPct val="150000"/>
              </a:lnSpc>
              <a:buFont typeface="Arial" panose="020B0604020202020204" pitchFamily="34" charset="0"/>
              <a:buChar char="•"/>
            </a:pPr>
            <a:r>
              <a:rPr lang="en-US" sz="2400" dirty="0">
                <a:latin typeface="Times New Roman" pitchFamily="18" charset="0"/>
                <a:cs typeface="Times New Roman" pitchFamily="18" charset="0"/>
              </a:rPr>
              <a:t>Pass the image through a series of convolutional layers.</a:t>
            </a:r>
          </a:p>
          <a:p>
            <a:pPr marL="342900" indent="-342900">
              <a:lnSpc>
                <a:spcPct val="150000"/>
              </a:lnSpc>
              <a:buFont typeface="Arial" panose="020B0604020202020204" pitchFamily="34" charset="0"/>
              <a:buChar char="•"/>
            </a:pPr>
            <a:r>
              <a:rPr lang="en-US" sz="2400" dirty="0">
                <a:latin typeface="Times New Roman" pitchFamily="18" charset="0"/>
                <a:cs typeface="Times New Roman" pitchFamily="18" charset="0"/>
              </a:rPr>
              <a:t>Pass the image through a pooling layer.</a:t>
            </a:r>
          </a:p>
          <a:p>
            <a:pPr marL="342900" indent="-342900">
              <a:lnSpc>
                <a:spcPct val="150000"/>
              </a:lnSpc>
              <a:buFont typeface="Arial" panose="020B0604020202020204" pitchFamily="34" charset="0"/>
              <a:buChar char="•"/>
            </a:pPr>
            <a:r>
              <a:rPr lang="en-US" sz="2400" dirty="0">
                <a:latin typeface="Times New Roman" pitchFamily="18" charset="0"/>
                <a:cs typeface="Times New Roman" pitchFamily="18" charset="0"/>
              </a:rPr>
              <a:t>Pass the image through another series of convolutional layers.</a:t>
            </a:r>
          </a:p>
          <a:p>
            <a:pPr marL="342900" indent="-342900">
              <a:lnSpc>
                <a:spcPct val="150000"/>
              </a:lnSpc>
              <a:buFont typeface="Arial" panose="020B0604020202020204" pitchFamily="34" charset="0"/>
              <a:buChar char="•"/>
            </a:pPr>
            <a:r>
              <a:rPr lang="en-US" sz="2400" dirty="0">
                <a:latin typeface="Times New Roman" pitchFamily="18" charset="0"/>
                <a:cs typeface="Times New Roman" pitchFamily="18" charset="0"/>
              </a:rPr>
              <a:t>Pass the image through three convolutional layers with 1024 filters each.</a:t>
            </a:r>
          </a:p>
          <a:p>
            <a:pPr marL="342900" indent="-342900">
              <a:lnSpc>
                <a:spcPct val="150000"/>
              </a:lnSpc>
              <a:buFont typeface="Arial" panose="020B0604020202020204" pitchFamily="34" charset="0"/>
              <a:buChar char="•"/>
            </a:pPr>
            <a:r>
              <a:rPr lang="en-US" sz="2400" dirty="0">
                <a:latin typeface="Times New Roman" pitchFamily="18" charset="0"/>
                <a:cs typeface="Times New Roman" pitchFamily="18" charset="0"/>
              </a:rPr>
              <a:t>Use anchor boxes to predict the location and size of objects in the image.</a:t>
            </a:r>
          </a:p>
        </p:txBody>
      </p:sp>
      <p:sp>
        <p:nvSpPr>
          <p:cNvPr id="20" name="TextBox 19">
            <a:extLst>
              <a:ext uri="{FF2B5EF4-FFF2-40B4-BE49-F238E27FC236}">
                <a16:creationId xmlns:a16="http://schemas.microsoft.com/office/drawing/2014/main" id="{A1BEAFCD-C9F2-FE18-7224-3885336117BF}"/>
              </a:ext>
            </a:extLst>
          </p:cNvPr>
          <p:cNvSpPr txBox="1"/>
          <p:nvPr/>
        </p:nvSpPr>
        <p:spPr>
          <a:xfrm>
            <a:off x="3098451" y="180335"/>
            <a:ext cx="5743575" cy="584775"/>
          </a:xfrm>
          <a:prstGeom prst="rect">
            <a:avLst/>
          </a:prstGeom>
          <a:noFill/>
        </p:spPr>
        <p:txBody>
          <a:bodyPr wrap="square" rtlCol="0">
            <a:spAutoFit/>
          </a:bodyPr>
          <a:lstStyle/>
          <a:p>
            <a:pPr algn="ctr"/>
            <a:r>
              <a:rPr lang="en-US" sz="3200" dirty="0">
                <a:solidFill>
                  <a:schemeClr val="tx2">
                    <a:lumMod val="75000"/>
                  </a:schemeClr>
                </a:solidFill>
                <a:latin typeface="Times New Roman" panose="02020603050405020304" pitchFamily="18" charset="0"/>
                <a:cs typeface="Times New Roman" panose="02020603050405020304" pitchFamily="18" charset="0"/>
              </a:rPr>
              <a:t>Methodology Architecture</a:t>
            </a:r>
          </a:p>
        </p:txBody>
      </p:sp>
    </p:spTree>
    <p:extLst>
      <p:ext uri="{BB962C8B-B14F-4D97-AF65-F5344CB8AC3E}">
        <p14:creationId xmlns:p14="http://schemas.microsoft.com/office/powerpoint/2010/main" val="2328423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1156</TotalTime>
  <Words>1439</Words>
  <Application>Microsoft Office PowerPoint</Application>
  <PresentationFormat>Widescreen</PresentationFormat>
  <Paragraphs>149</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Calibri Light</vt:lpstr>
      <vt:lpstr>Times New Roman</vt:lpstr>
      <vt:lpstr>Tw Cen MT</vt:lpstr>
      <vt:lpstr>Wingdings</vt:lpstr>
      <vt:lpstr>Office Theme</vt:lpstr>
      <vt:lpstr>PotHole Management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PotHole Management System</dc:title>
  <dc:creator>DELL</dc:creator>
  <cp:lastModifiedBy>siva kumar vennapusa</cp:lastModifiedBy>
  <cp:revision>90</cp:revision>
  <dcterms:created xsi:type="dcterms:W3CDTF">2024-01-20T03:12:38Z</dcterms:created>
  <dcterms:modified xsi:type="dcterms:W3CDTF">2024-05-05T04:07:35Z</dcterms:modified>
</cp:coreProperties>
</file>