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2" r:id="rId7"/>
    <p:sldId id="263" r:id="rId8"/>
    <p:sldId id="265" r:id="rId9"/>
    <p:sldId id="266" r:id="rId10"/>
    <p:sldId id="261"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1666" y="39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Sentiment Analysis on Financial News</a:t>
            </a:r>
          </a:p>
        </p:txBody>
      </p:sp>
      <p:sp>
        <p:nvSpPr>
          <p:cNvPr id="3" name="Subtitle 2"/>
          <p:cNvSpPr>
            <a:spLocks noGrp="1"/>
          </p:cNvSpPr>
          <p:nvPr>
            <p:ph type="subTitle" idx="1"/>
          </p:nvPr>
        </p:nvSpPr>
        <p:spPr/>
        <p:txBody>
          <a:bodyPr/>
          <a:lstStyle/>
          <a:p>
            <a:r>
              <a:t>Sample Project Presentation</a:t>
            </a:r>
          </a:p>
        </p:txBody>
      </p:sp>
      <p:sp>
        <p:nvSpPr>
          <p:cNvPr id="4" name="TextBox 3">
            <a:extLst>
              <a:ext uri="{FF2B5EF4-FFF2-40B4-BE49-F238E27FC236}">
                <a16:creationId xmlns:a16="http://schemas.microsoft.com/office/drawing/2014/main" id="{51918FF2-1245-AF34-0E9A-6D0B1196FA92}"/>
              </a:ext>
            </a:extLst>
          </p:cNvPr>
          <p:cNvSpPr txBox="1"/>
          <p:nvPr/>
        </p:nvSpPr>
        <p:spPr>
          <a:xfrm>
            <a:off x="4368800" y="5090160"/>
            <a:ext cx="3708400" cy="646331"/>
          </a:xfrm>
          <a:prstGeom prst="rect">
            <a:avLst/>
          </a:prstGeom>
          <a:noFill/>
        </p:spPr>
        <p:txBody>
          <a:bodyPr wrap="square" rtlCol="0">
            <a:spAutoFit/>
          </a:bodyPr>
          <a:lstStyle/>
          <a:p>
            <a:r>
              <a:rPr lang="en-US" dirty="0"/>
              <a:t>NAME: </a:t>
            </a:r>
            <a:r>
              <a:rPr lang="en-US" dirty="0" err="1"/>
              <a:t>vennelaboinapalli</a:t>
            </a:r>
            <a:endParaRPr lang="en-US" dirty="0"/>
          </a:p>
          <a:p>
            <a:r>
              <a:rPr lang="en-US" dirty="0"/>
              <a:t>INTERN ID:EX-1753693472398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a:xfrm>
            <a:off x="457200" y="1295400"/>
            <a:ext cx="8229600" cy="4525963"/>
          </a:xfrm>
        </p:spPr>
        <p:txBody>
          <a:bodyPr>
            <a:normAutofit lnSpcReduction="10000"/>
          </a:bodyPr>
          <a:lstStyle/>
          <a:p>
            <a:r>
              <a:t>This project demonstrates how sentiment analysis on financial news can assist in predicting market movements. By leveraging NLP and deep learning, we can better understand the impact of news on financial decisions.</a:t>
            </a:r>
          </a:p>
          <a:p>
            <a:endParaRPr/>
          </a:p>
          <a:p>
            <a:r>
              <a:t>Future Work: Incorporate real-time streaming data and multi-lingual news sources.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Description</a:t>
            </a:r>
          </a:p>
        </p:txBody>
      </p:sp>
      <p:sp>
        <p:nvSpPr>
          <p:cNvPr id="3" name="Content Placeholder 2"/>
          <p:cNvSpPr>
            <a:spLocks noGrp="1"/>
          </p:cNvSpPr>
          <p:nvPr>
            <p:ph idx="1"/>
          </p:nvPr>
        </p:nvSpPr>
        <p:spPr/>
        <p:txBody>
          <a:bodyPr>
            <a:normAutofit lnSpcReduction="10000"/>
          </a:bodyPr>
          <a:lstStyle/>
          <a:p>
            <a:r>
              <a:t>Create a model that predicts market movements by analyzing the sentiment in financial news articles.</a:t>
            </a:r>
          </a:p>
          <a:p>
            <a:r>
              <a:t>This project highlights how sentiment influences financial decisions and the importance of real-time data processing.</a:t>
            </a:r>
          </a:p>
          <a:p>
            <a:endParaRPr/>
          </a:p>
          <a:p>
            <a:r>
              <a:t>Tip: Fine-tune the model with recent data to adapt to the changing financial landscape.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Steps and Guidelines</a:t>
            </a:r>
          </a:p>
        </p:txBody>
      </p:sp>
      <p:sp>
        <p:nvSpPr>
          <p:cNvPr id="3" name="Content Placeholder 2"/>
          <p:cNvSpPr>
            <a:spLocks noGrp="1"/>
          </p:cNvSpPr>
          <p:nvPr>
            <p:ph idx="1"/>
          </p:nvPr>
        </p:nvSpPr>
        <p:spPr>
          <a:xfrm>
            <a:off x="457200" y="1417638"/>
            <a:ext cx="8229600" cy="4525963"/>
          </a:xfrm>
        </p:spPr>
        <p:txBody>
          <a:bodyPr>
            <a:normAutofit fontScale="85000" lnSpcReduction="20000"/>
          </a:bodyPr>
          <a:lstStyle/>
          <a:p>
            <a:r>
              <a:rPr dirty="0"/>
              <a:t>1. Data Collection: Scrape financial news articles from reputable sources.</a:t>
            </a:r>
          </a:p>
          <a:p>
            <a:r>
              <a:rPr dirty="0"/>
              <a:t>2. Preprocessing: Clean text data, remove </a:t>
            </a:r>
            <a:r>
              <a:rPr dirty="0" err="1"/>
              <a:t>stopwords</a:t>
            </a:r>
            <a:r>
              <a:rPr dirty="0"/>
              <a:t>, and perform lemmatization.</a:t>
            </a:r>
          </a:p>
          <a:p>
            <a:r>
              <a:rPr dirty="0"/>
              <a:t>3. Model Selection: Choose a model (e.g., LSTM, BERT).</a:t>
            </a:r>
          </a:p>
          <a:p>
            <a:r>
              <a:rPr dirty="0"/>
              <a:t>4. Training: Train the model on labeled financial news data.</a:t>
            </a:r>
          </a:p>
          <a:p>
            <a:r>
              <a:rPr dirty="0"/>
              <a:t>5. Evaluation: Test accuracy with unseen data and fine-tune.</a:t>
            </a:r>
          </a:p>
          <a:p>
            <a:r>
              <a:rPr dirty="0"/>
              <a:t>6. Prediction: Predict market trends using sentiment scores.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Tools and Technologies</a:t>
            </a:r>
          </a:p>
        </p:txBody>
      </p:sp>
      <p:sp>
        <p:nvSpPr>
          <p:cNvPr id="3" name="Content Placeholder 2"/>
          <p:cNvSpPr>
            <a:spLocks noGrp="1"/>
          </p:cNvSpPr>
          <p:nvPr>
            <p:ph idx="1"/>
          </p:nvPr>
        </p:nvSpPr>
        <p:spPr/>
        <p:txBody>
          <a:bodyPr/>
          <a:lstStyle/>
          <a:p>
            <a:r>
              <a:t>- Programming Language: Python</a:t>
            </a:r>
          </a:p>
          <a:p>
            <a:r>
              <a:t>- Frameworks: TensorFlow, PyTorch</a:t>
            </a:r>
          </a:p>
          <a:p>
            <a:r>
              <a:t>- NLP Libraries: NLTK, SpaCy</a:t>
            </a:r>
          </a:p>
          <a:p>
            <a:r>
              <a:t>- Data Sources: Financial news websites/APIs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Sample Project Architecture</a:t>
            </a:r>
          </a:p>
        </p:txBody>
      </p:sp>
      <p:sp>
        <p:nvSpPr>
          <p:cNvPr id="3" name="Content Placeholder 2"/>
          <p:cNvSpPr>
            <a:spLocks noGrp="1"/>
          </p:cNvSpPr>
          <p:nvPr>
            <p:ph idx="1"/>
          </p:nvPr>
        </p:nvSpPr>
        <p:spPr/>
        <p:txBody>
          <a:bodyPr>
            <a:normAutofit lnSpcReduction="10000"/>
          </a:bodyPr>
          <a:lstStyle/>
          <a:p>
            <a:r>
              <a:t>1. Data Ingestion → Financial News Articles</a:t>
            </a:r>
          </a:p>
          <a:p>
            <a:r>
              <a:t>2. Preprocessing → Tokenization, Lemmatization, Stopword Removal</a:t>
            </a:r>
          </a:p>
          <a:p>
            <a:r>
              <a:t>3. Model → LSTM / BERT for Sentiment Classification</a:t>
            </a:r>
          </a:p>
          <a:p>
            <a:r>
              <a:t>4. Sentiment Scores → Positive, Negative, Neutral</a:t>
            </a:r>
          </a:p>
          <a:p>
            <a:r>
              <a:t>5. Prediction Layer → Market Trend Forecasting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6401971-F87B-821F-384B-7F53E62019F9}"/>
              </a:ext>
            </a:extLst>
          </p:cNvPr>
          <p:cNvPicPr>
            <a:picLocks noChangeAspect="1"/>
          </p:cNvPicPr>
          <p:nvPr/>
        </p:nvPicPr>
        <p:blipFill>
          <a:blip r:embed="rId2"/>
          <a:stretch>
            <a:fillRect/>
          </a:stretch>
        </p:blipFill>
        <p:spPr>
          <a:xfrm>
            <a:off x="0" y="569068"/>
            <a:ext cx="9144000" cy="5719864"/>
          </a:xfrm>
          <a:prstGeom prst="rect">
            <a:avLst/>
          </a:prstGeom>
        </p:spPr>
      </p:pic>
    </p:spTree>
    <p:extLst>
      <p:ext uri="{BB962C8B-B14F-4D97-AF65-F5344CB8AC3E}">
        <p14:creationId xmlns:p14="http://schemas.microsoft.com/office/powerpoint/2010/main" val="4122272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A3031B5-C253-70B6-2148-47E0AF81D207}"/>
              </a:ext>
            </a:extLst>
          </p:cNvPr>
          <p:cNvPicPr>
            <a:picLocks noChangeAspect="1"/>
          </p:cNvPicPr>
          <p:nvPr/>
        </p:nvPicPr>
        <p:blipFill>
          <a:blip r:embed="rId2"/>
          <a:stretch>
            <a:fillRect/>
          </a:stretch>
        </p:blipFill>
        <p:spPr>
          <a:xfrm>
            <a:off x="0" y="170033"/>
            <a:ext cx="9144000" cy="6517934"/>
          </a:xfrm>
          <a:prstGeom prst="rect">
            <a:avLst/>
          </a:prstGeom>
        </p:spPr>
      </p:pic>
    </p:spTree>
    <p:extLst>
      <p:ext uri="{BB962C8B-B14F-4D97-AF65-F5344CB8AC3E}">
        <p14:creationId xmlns:p14="http://schemas.microsoft.com/office/powerpoint/2010/main" val="20326134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1EF19C-B158-138A-B5D6-E9ED4914986C}"/>
              </a:ext>
            </a:extLst>
          </p:cNvPr>
          <p:cNvPicPr>
            <a:picLocks noChangeAspect="1"/>
          </p:cNvPicPr>
          <p:nvPr/>
        </p:nvPicPr>
        <p:blipFill>
          <a:blip r:embed="rId2"/>
          <a:stretch>
            <a:fillRect/>
          </a:stretch>
        </p:blipFill>
        <p:spPr>
          <a:xfrm>
            <a:off x="135459" y="16929"/>
            <a:ext cx="4781201" cy="3412072"/>
          </a:xfrm>
          <a:prstGeom prst="rect">
            <a:avLst/>
          </a:prstGeom>
        </p:spPr>
      </p:pic>
      <p:pic>
        <p:nvPicPr>
          <p:cNvPr id="7" name="Picture 6">
            <a:extLst>
              <a:ext uri="{FF2B5EF4-FFF2-40B4-BE49-F238E27FC236}">
                <a16:creationId xmlns:a16="http://schemas.microsoft.com/office/drawing/2014/main" id="{9456389C-5C78-87A0-71F9-DF9B57C631E2}"/>
              </a:ext>
            </a:extLst>
          </p:cNvPr>
          <p:cNvPicPr>
            <a:picLocks noChangeAspect="1"/>
          </p:cNvPicPr>
          <p:nvPr/>
        </p:nvPicPr>
        <p:blipFill>
          <a:blip r:embed="rId3"/>
          <a:stretch>
            <a:fillRect/>
          </a:stretch>
        </p:blipFill>
        <p:spPr>
          <a:xfrm>
            <a:off x="4817533" y="2244818"/>
            <a:ext cx="4191008" cy="4071319"/>
          </a:xfrm>
          <a:prstGeom prst="rect">
            <a:avLst/>
          </a:prstGeom>
        </p:spPr>
      </p:pic>
    </p:spTree>
    <p:extLst>
      <p:ext uri="{BB962C8B-B14F-4D97-AF65-F5344CB8AC3E}">
        <p14:creationId xmlns:p14="http://schemas.microsoft.com/office/powerpoint/2010/main" val="192984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43E11B-FE06-5AA4-EB2E-F2B92656DEAB}"/>
              </a:ext>
            </a:extLst>
          </p:cNvPr>
          <p:cNvPicPr>
            <a:picLocks noChangeAspect="1"/>
          </p:cNvPicPr>
          <p:nvPr/>
        </p:nvPicPr>
        <p:blipFill>
          <a:blip r:embed="rId2"/>
          <a:stretch>
            <a:fillRect/>
          </a:stretch>
        </p:blipFill>
        <p:spPr>
          <a:xfrm>
            <a:off x="67727" y="76200"/>
            <a:ext cx="4648207" cy="3657607"/>
          </a:xfrm>
          <a:prstGeom prst="rect">
            <a:avLst/>
          </a:prstGeom>
        </p:spPr>
      </p:pic>
      <p:pic>
        <p:nvPicPr>
          <p:cNvPr id="7" name="Picture 6">
            <a:extLst>
              <a:ext uri="{FF2B5EF4-FFF2-40B4-BE49-F238E27FC236}">
                <a16:creationId xmlns:a16="http://schemas.microsoft.com/office/drawing/2014/main" id="{F2B7D913-7B63-5524-025F-AB0BB5D756F4}"/>
              </a:ext>
            </a:extLst>
          </p:cNvPr>
          <p:cNvPicPr>
            <a:picLocks noChangeAspect="1"/>
          </p:cNvPicPr>
          <p:nvPr/>
        </p:nvPicPr>
        <p:blipFill>
          <a:blip r:embed="rId3"/>
          <a:stretch>
            <a:fillRect/>
          </a:stretch>
        </p:blipFill>
        <p:spPr>
          <a:xfrm>
            <a:off x="4715934" y="2296160"/>
            <a:ext cx="3911606" cy="4273984"/>
          </a:xfrm>
          <a:prstGeom prst="rect">
            <a:avLst/>
          </a:prstGeom>
        </p:spPr>
      </p:pic>
    </p:spTree>
    <p:extLst>
      <p:ext uri="{BB962C8B-B14F-4D97-AF65-F5344CB8AC3E}">
        <p14:creationId xmlns:p14="http://schemas.microsoft.com/office/powerpoint/2010/main" val="4486518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23</TotalTime>
  <Words>276</Words>
  <Application>Microsoft Office PowerPoint</Application>
  <PresentationFormat>On-screen Show (4:3)</PresentationFormat>
  <Paragraphs>31</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Sentiment Analysis on Financial News</vt:lpstr>
      <vt:lpstr>Project Description</vt:lpstr>
      <vt:lpstr>Steps and Guidelines</vt:lpstr>
      <vt:lpstr>Tools and Technologies</vt:lpstr>
      <vt:lpstr>Sample Project Architecture</vt:lpstr>
      <vt:lpstr>PowerPoint Presentation</vt:lpstr>
      <vt:lpstr>PowerPoint Presentation</vt:lpstr>
      <vt:lpstr>PowerPoint Presentation</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Vennala Boinapalli</dc:creator>
  <cp:keywords/>
  <dc:description>generated using python-pptx</dc:description>
  <cp:lastModifiedBy>boinapallivennela@gmail.com</cp:lastModifiedBy>
  <cp:revision>2</cp:revision>
  <dcterms:created xsi:type="dcterms:W3CDTF">2013-01-27T09:14:16Z</dcterms:created>
  <dcterms:modified xsi:type="dcterms:W3CDTF">2025-08-20T14:13:05Z</dcterms:modified>
  <cp:category/>
</cp:coreProperties>
</file>