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4"/>
  </p:notesMasterIdLst>
  <p:sldIdLst>
    <p:sldId id="256" r:id="rId2"/>
    <p:sldId id="292" r:id="rId3"/>
    <p:sldId id="294" r:id="rId4"/>
    <p:sldId id="293" r:id="rId5"/>
    <p:sldId id="295" r:id="rId6"/>
    <p:sldId id="296" r:id="rId7"/>
    <p:sldId id="297" r:id="rId8"/>
    <p:sldId id="299" r:id="rId9"/>
    <p:sldId id="300" r:id="rId10"/>
    <p:sldId id="301" r:id="rId11"/>
    <p:sldId id="302" r:id="rId12"/>
    <p:sldId id="303"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ACC"/>
    <a:srgbClr val="007033"/>
    <a:srgbClr val="FE9202"/>
    <a:srgbClr val="1D3A00"/>
    <a:srgbClr val="CC0099"/>
    <a:srgbClr val="FF6201"/>
    <a:srgbClr val="990099"/>
    <a:srgbClr val="6C1A00"/>
    <a:srgbClr val="5EEC3C"/>
    <a:srgbClr val="0032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73" autoAdjust="0"/>
    <p:restoredTop sz="94632" autoAdjust="0"/>
  </p:normalViewPr>
  <p:slideViewPr>
    <p:cSldViewPr>
      <p:cViewPr varScale="1">
        <p:scale>
          <a:sx n="106" d="100"/>
          <a:sy n="106" d="100"/>
        </p:scale>
        <p:origin x="1099" y="-360"/>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pPr/>
              <a:t>4/25/2023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pPr/>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282148" y="1884577"/>
            <a:ext cx="6398640" cy="1374345"/>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2282148" y="3793390"/>
            <a:ext cx="6398640" cy="610820"/>
          </a:xfrm>
        </p:spPr>
        <p:txBody>
          <a:bodyPr>
            <a:normAutofit/>
          </a:bodyPr>
          <a:lstStyle>
            <a:lvl1pPr marL="0" indent="0" algn="r">
              <a:buNone/>
              <a:defRPr sz="2800" b="0" i="0">
                <a:solidFill>
                  <a:schemeClr val="accent5">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4/25/2023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81175"/>
            <a:ext cx="8246070" cy="1042857"/>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655519"/>
            <a:ext cx="8246070" cy="3206803"/>
          </a:xfrm>
        </p:spPr>
        <p:txBody>
          <a:bodyPr/>
          <a:lstStyle>
            <a:lvl1pPr algn="l">
              <a:defRPr sz="2800">
                <a:solidFill>
                  <a:schemeClr val="accent5">
                    <a:lumMod val="75000"/>
                  </a:schemeClr>
                </a:solidFill>
              </a:defRPr>
            </a:lvl1pPr>
            <a:lvl2pPr algn="l">
              <a:defRPr>
                <a:solidFill>
                  <a:schemeClr val="accent5">
                    <a:lumMod val="75000"/>
                  </a:schemeClr>
                </a:solidFill>
              </a:defRPr>
            </a:lvl2pPr>
            <a:lvl3pPr algn="l">
              <a:defRPr>
                <a:solidFill>
                  <a:schemeClr val="accent5">
                    <a:lumMod val="75000"/>
                  </a:schemeClr>
                </a:solidFill>
              </a:defRPr>
            </a:lvl3pPr>
            <a:lvl4pPr algn="l">
              <a:defRPr>
                <a:solidFill>
                  <a:schemeClr val="accent5">
                    <a:lumMod val="75000"/>
                  </a:schemeClr>
                </a:solidFill>
              </a:defRPr>
            </a:lvl4pPr>
            <a:lvl5pPr algn="l">
              <a:defRPr>
                <a:solidFill>
                  <a:schemeClr val="accent5">
                    <a:lumMod val="7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4130" y="492676"/>
            <a:ext cx="6252670" cy="763525"/>
          </a:xfrm>
        </p:spPr>
        <p:txBody>
          <a:bodyPr>
            <a:normAutofit/>
          </a:bodyPr>
          <a:lstStyle>
            <a:lvl1pPr algn="l">
              <a:defRPr sz="3600">
                <a:solidFill>
                  <a:srgbClr val="FF620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434130" y="1256202"/>
            <a:ext cx="6252670" cy="3511061"/>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4/25/2023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6879" y="258977"/>
            <a:ext cx="8076896" cy="1068935"/>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41238"/>
            <a:ext cx="4040188" cy="479822"/>
          </a:xfrm>
        </p:spPr>
        <p:txBody>
          <a:bodyPr anchor="b"/>
          <a:lstStyle>
            <a:lvl1pPr marL="0" indent="0" algn="ctr">
              <a:buNone/>
              <a:defRPr sz="2400" b="1">
                <a:solidFill>
                  <a:schemeClr val="accent5">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13635"/>
            <a:ext cx="4040188" cy="2276294"/>
          </a:xfrm>
        </p:spPr>
        <p:txBody>
          <a:bodyPr/>
          <a:lstStyle>
            <a:lvl1pPr algn="ctr">
              <a:defRPr sz="2400">
                <a:solidFill>
                  <a:schemeClr val="accent5">
                    <a:lumMod val="75000"/>
                  </a:schemeClr>
                </a:solidFill>
              </a:defRPr>
            </a:lvl1pPr>
            <a:lvl2pPr algn="ctr">
              <a:defRPr sz="2000">
                <a:solidFill>
                  <a:schemeClr val="accent5">
                    <a:lumMod val="75000"/>
                  </a:schemeClr>
                </a:solidFill>
              </a:defRPr>
            </a:lvl2pPr>
            <a:lvl3pPr algn="ctr">
              <a:defRPr sz="1800">
                <a:solidFill>
                  <a:schemeClr val="accent5">
                    <a:lumMod val="75000"/>
                  </a:schemeClr>
                </a:solidFill>
              </a:defRPr>
            </a:lvl3pPr>
            <a:lvl4pPr algn="ctr">
              <a:defRPr sz="1600">
                <a:solidFill>
                  <a:schemeClr val="accent5">
                    <a:lumMod val="75000"/>
                  </a:schemeClr>
                </a:solidFill>
              </a:defRPr>
            </a:lvl4pPr>
            <a:lvl5pPr algn="ctr">
              <a:defRPr sz="1600">
                <a:solidFill>
                  <a:schemeClr val="accent5">
                    <a:lumMod val="75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41238"/>
            <a:ext cx="4041775" cy="479822"/>
          </a:xfrm>
        </p:spPr>
        <p:txBody>
          <a:bodyPr anchor="b"/>
          <a:lstStyle>
            <a:lvl1pPr marL="0" indent="0" algn="ctr">
              <a:buNone/>
              <a:defRPr sz="2400" b="1">
                <a:solidFill>
                  <a:schemeClr val="accent5">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13635"/>
            <a:ext cx="4041775" cy="2276294"/>
          </a:xfrm>
        </p:spPr>
        <p:txBody>
          <a:bodyPr/>
          <a:lstStyle>
            <a:lvl1pPr algn="ctr">
              <a:defRPr sz="2400">
                <a:solidFill>
                  <a:schemeClr val="accent5">
                    <a:lumMod val="75000"/>
                  </a:schemeClr>
                </a:solidFill>
              </a:defRPr>
            </a:lvl1pPr>
            <a:lvl2pPr algn="ctr">
              <a:defRPr sz="2000">
                <a:solidFill>
                  <a:schemeClr val="accent5">
                    <a:lumMod val="75000"/>
                  </a:schemeClr>
                </a:solidFill>
              </a:defRPr>
            </a:lvl2pPr>
            <a:lvl3pPr algn="ctr">
              <a:defRPr sz="1800">
                <a:solidFill>
                  <a:schemeClr val="accent5">
                    <a:lumMod val="75000"/>
                  </a:schemeClr>
                </a:solidFill>
              </a:defRPr>
            </a:lvl3pPr>
            <a:lvl4pPr algn="ctr">
              <a:defRPr sz="1600">
                <a:solidFill>
                  <a:schemeClr val="accent5">
                    <a:lumMod val="75000"/>
                  </a:schemeClr>
                </a:solidFill>
              </a:defRPr>
            </a:lvl4pPr>
            <a:lvl5pPr algn="ctr">
              <a:defRPr sz="1600">
                <a:solidFill>
                  <a:schemeClr val="accent5">
                    <a:lumMod val="75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4/25/2023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4/25/2023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4/25/2023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4/25/2023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24705" y="1502816"/>
            <a:ext cx="4419295" cy="1908812"/>
          </a:xfrm>
        </p:spPr>
        <p:txBody>
          <a:bodyPr>
            <a:normAutofit/>
          </a:bodyPr>
          <a:lstStyle/>
          <a:p>
            <a:pPr algn="ctr"/>
            <a:r>
              <a:rPr lang="en-US" dirty="0"/>
              <a:t>CRIME ANALYSIS AND PREDICTION USING MACHINE LEARNING</a:t>
            </a:r>
          </a:p>
        </p:txBody>
      </p:sp>
      <p:sp>
        <p:nvSpPr>
          <p:cNvPr id="3" name="Subtitle 2"/>
          <p:cNvSpPr>
            <a:spLocks noGrp="1"/>
          </p:cNvSpPr>
          <p:nvPr>
            <p:ph type="subTitle" idx="1"/>
          </p:nvPr>
        </p:nvSpPr>
        <p:spPr>
          <a:xfrm>
            <a:off x="2281424" y="3793390"/>
            <a:ext cx="6719021" cy="1068935"/>
          </a:xfrm>
        </p:spPr>
        <p:txBody>
          <a:bodyPr>
            <a:normAutofit fontScale="25000" lnSpcReduction="20000"/>
          </a:bodyPr>
          <a:lstStyle/>
          <a:p>
            <a:pPr algn="ctr"/>
            <a:endParaRPr lang="en-US" sz="8000" b="1" dirty="0">
              <a:solidFill>
                <a:schemeClr val="bg1"/>
              </a:solidFill>
            </a:endParaRPr>
          </a:p>
          <a:p>
            <a:pPr algn="ctr"/>
            <a:r>
              <a:rPr lang="en-US" sz="8000" b="1" dirty="0">
                <a:solidFill>
                  <a:schemeClr val="bg1"/>
                </a:solidFill>
              </a:rPr>
              <a:t>                                                         Presented By       </a:t>
            </a:r>
          </a:p>
          <a:p>
            <a:pPr algn="ctr"/>
            <a:r>
              <a:rPr lang="en-US" sz="6400" dirty="0">
                <a:solidFill>
                  <a:schemeClr val="bg1"/>
                </a:solidFill>
              </a:rPr>
              <a:t>                                                                       Vennela Madamshetty	700736655</a:t>
            </a:r>
          </a:p>
          <a:p>
            <a:pPr algn="ctr"/>
            <a:r>
              <a:rPr lang="en-US" sz="6400" dirty="0">
                <a:solidFill>
                  <a:schemeClr val="bg1"/>
                </a:solidFill>
              </a:rPr>
              <a:t>                                                                       </a:t>
            </a:r>
            <a:endParaRPr lang="en-US" dirty="0">
              <a:solidFill>
                <a:schemeClr val="bg1"/>
              </a:solidFill>
            </a:endParaRPr>
          </a:p>
          <a:p>
            <a:pPr algn="ctr"/>
            <a:endParaRPr lang="en-US" dirty="0">
              <a:solidFill>
                <a:schemeClr val="bg1"/>
              </a:solidFill>
            </a:endParaRPr>
          </a:p>
          <a:p>
            <a:pPr algn="ctr"/>
            <a:endParaRPr lang="en-US" dirty="0"/>
          </a:p>
        </p:txBody>
      </p:sp>
    </p:spTree>
    <p:extLst>
      <p:ext uri="{BB962C8B-B14F-4D97-AF65-F5344CB8AC3E}">
        <p14:creationId xmlns:p14="http://schemas.microsoft.com/office/powerpoint/2010/main" val="36392037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D6583-4D7A-3414-8004-F2C1B1856C7E}"/>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0A7642A0-BDE3-6D57-E41C-992EA36A73BA}"/>
              </a:ext>
            </a:extLst>
          </p:cNvPr>
          <p:cNvSpPr>
            <a:spLocks noGrp="1"/>
          </p:cNvSpPr>
          <p:nvPr>
            <p:ph idx="1"/>
          </p:nvPr>
        </p:nvSpPr>
        <p:spPr>
          <a:xfrm>
            <a:off x="5335525" y="738569"/>
            <a:ext cx="3351274" cy="3856054"/>
          </a:xfrm>
        </p:spPr>
        <p:txBody>
          <a:bodyPr/>
          <a:lstStyle/>
          <a:p>
            <a:pPr marL="0" indent="0">
              <a:buNone/>
            </a:pPr>
            <a:endParaRPr lang="en-US" dirty="0"/>
          </a:p>
          <a:p>
            <a:pPr marL="0" indent="0">
              <a:buNone/>
            </a:pPr>
            <a:r>
              <a:rPr lang="en-US" dirty="0"/>
              <a:t>Comparison of performances of different machine learning models.</a:t>
            </a:r>
            <a:endParaRPr lang="en-IN" dirty="0"/>
          </a:p>
        </p:txBody>
      </p:sp>
      <p:sp>
        <p:nvSpPr>
          <p:cNvPr id="4" name="Text Placeholder 3">
            <a:extLst>
              <a:ext uri="{FF2B5EF4-FFF2-40B4-BE49-F238E27FC236}">
                <a16:creationId xmlns:a16="http://schemas.microsoft.com/office/drawing/2014/main" id="{2BEE2180-B58B-4B78-AEB5-9ACE224CCBBE}"/>
              </a:ext>
            </a:extLst>
          </p:cNvPr>
          <p:cNvSpPr>
            <a:spLocks noGrp="1"/>
          </p:cNvSpPr>
          <p:nvPr>
            <p:ph type="body" sz="half" idx="2"/>
          </p:nvPr>
        </p:nvSpPr>
        <p:spPr/>
        <p:txBody>
          <a:bodyPr/>
          <a:lstStyle/>
          <a:p>
            <a:endParaRPr lang="en-IN" dirty="0"/>
          </a:p>
        </p:txBody>
      </p:sp>
      <p:pic>
        <p:nvPicPr>
          <p:cNvPr id="6" name="Picture 5">
            <a:extLst>
              <a:ext uri="{FF2B5EF4-FFF2-40B4-BE49-F238E27FC236}">
                <a16:creationId xmlns:a16="http://schemas.microsoft.com/office/drawing/2014/main" id="{A7CC64C4-862C-23B1-1154-2870ABDFC59E}"/>
              </a:ext>
            </a:extLst>
          </p:cNvPr>
          <p:cNvPicPr>
            <a:picLocks noChangeAspect="1"/>
          </p:cNvPicPr>
          <p:nvPr/>
        </p:nvPicPr>
        <p:blipFill>
          <a:blip r:embed="rId2"/>
          <a:stretch>
            <a:fillRect/>
          </a:stretch>
        </p:blipFill>
        <p:spPr>
          <a:xfrm>
            <a:off x="457200" y="738569"/>
            <a:ext cx="4770533" cy="3856054"/>
          </a:xfrm>
          <a:prstGeom prst="rect">
            <a:avLst/>
          </a:prstGeom>
        </p:spPr>
      </p:pic>
    </p:spTree>
    <p:extLst>
      <p:ext uri="{BB962C8B-B14F-4D97-AF65-F5344CB8AC3E}">
        <p14:creationId xmlns:p14="http://schemas.microsoft.com/office/powerpoint/2010/main" val="799453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605A6-84C2-B292-9232-EC65AFD0C1FC}"/>
              </a:ext>
            </a:extLst>
          </p:cNvPr>
          <p:cNvSpPr>
            <a:spLocks noGrp="1"/>
          </p:cNvSpPr>
          <p:nvPr>
            <p:ph type="title"/>
          </p:nvPr>
        </p:nvSpPr>
        <p:spPr/>
        <p:txBody>
          <a:bodyPr/>
          <a:lstStyle/>
          <a:p>
            <a:pPr algn="ctr"/>
            <a:r>
              <a:rPr lang="en-US" dirty="0"/>
              <a:t>REFERENCES</a:t>
            </a:r>
            <a:endParaRPr lang="en-IN" dirty="0"/>
          </a:p>
        </p:txBody>
      </p:sp>
      <p:sp>
        <p:nvSpPr>
          <p:cNvPr id="3" name="Content Placeholder 2">
            <a:extLst>
              <a:ext uri="{FF2B5EF4-FFF2-40B4-BE49-F238E27FC236}">
                <a16:creationId xmlns:a16="http://schemas.microsoft.com/office/drawing/2014/main" id="{B3B53256-D2A6-8B91-2198-691A2FBA85AC}"/>
              </a:ext>
            </a:extLst>
          </p:cNvPr>
          <p:cNvSpPr>
            <a:spLocks noGrp="1"/>
          </p:cNvSpPr>
          <p:nvPr>
            <p:ph idx="1"/>
          </p:nvPr>
        </p:nvSpPr>
        <p:spPr/>
        <p:txBody>
          <a:bodyPr>
            <a:normAutofit fontScale="62500" lnSpcReduction="20000"/>
          </a:bodyPr>
          <a:lstStyle/>
          <a:p>
            <a:pPr marL="514350" indent="-514350">
              <a:buFont typeface="+mj-lt"/>
              <a:buAutoNum type="arabicPeriod"/>
            </a:pPr>
            <a:r>
              <a:rPr lang="en-US" dirty="0"/>
              <a:t>Bharati, &amp; RA. K. (2018, September). Crime Prediction and Analysis Using Machine Learning. International Research Journal of Engineering and Technology (IRJET), 5(9). https://www.irjet.net/archives/V5/i9/IRJET-V5I9192.pdf</a:t>
            </a:r>
            <a:r>
              <a:rPr lang="en-IN" dirty="0"/>
              <a:t> </a:t>
            </a:r>
          </a:p>
          <a:p>
            <a:pPr marL="514350" indent="-514350">
              <a:buFont typeface="+mj-lt"/>
              <a:buAutoNum type="arabicPeriod"/>
            </a:pPr>
            <a:r>
              <a:rPr lang="en-US" dirty="0"/>
              <a:t>Pratibha, </a:t>
            </a:r>
            <a:r>
              <a:rPr lang="en-US" dirty="0" err="1"/>
              <a:t>Gahalot</a:t>
            </a:r>
            <a:r>
              <a:rPr lang="en-US" dirty="0"/>
              <a:t>, A., </a:t>
            </a:r>
            <a:r>
              <a:rPr lang="en-US" dirty="0" err="1"/>
              <a:t>Uprant</a:t>
            </a:r>
            <a:r>
              <a:rPr lang="en-US" dirty="0"/>
              <a:t>, Dhiman, S., &amp;; Chouhan, L. (2020). Crime prediction and analysis. 2nd International Conference on Data, Engineering and Applications (IDEA). https://doi.org/10.1109/idea49133.2020.9170731 </a:t>
            </a:r>
          </a:p>
          <a:p>
            <a:pPr marL="514350" indent="-514350">
              <a:buFont typeface="+mj-lt"/>
              <a:buAutoNum type="arabicPeriod"/>
            </a:pPr>
            <a:r>
              <a:rPr lang="en-US" dirty="0"/>
              <a:t>Shah, N., Bhagat, N., &amp;; Shah, M. (2021). Crime forecasting: A machine learning and computer vision approach to crime prediction and prevention. Visual Computing for Industry, Biomedicine, and Art, 4(1). https://doi.org/10.1186/s42492-021-00075-z</a:t>
            </a:r>
          </a:p>
        </p:txBody>
      </p:sp>
    </p:spTree>
    <p:extLst>
      <p:ext uri="{BB962C8B-B14F-4D97-AF65-F5344CB8AC3E}">
        <p14:creationId xmlns:p14="http://schemas.microsoft.com/office/powerpoint/2010/main" val="3010481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24DD98-1B12-AA17-4B91-A8B251A968F9}"/>
              </a:ext>
            </a:extLst>
          </p:cNvPr>
          <p:cNvSpPr txBox="1"/>
          <p:nvPr/>
        </p:nvSpPr>
        <p:spPr>
          <a:xfrm>
            <a:off x="2282148" y="1884577"/>
            <a:ext cx="6398640" cy="1374345"/>
          </a:xfrm>
          <a:prstGeom prst="rect">
            <a:avLst/>
          </a:prstGeom>
          <a:noFill/>
          <a:effectLst>
            <a:outerShdw blurRad="50800" dist="38100" dir="2700000" algn="tl" rotWithShape="0">
              <a:prstClr val="black">
                <a:alpha val="40000"/>
              </a:prstClr>
            </a:outerShdw>
          </a:effectLst>
        </p:spPr>
        <p:txBody>
          <a:bodyPr vert="horz" lIns="91440" tIns="45720" rIns="91440" bIns="45720" rtlCol="0" anchor="ctr">
            <a:normAutofit/>
          </a:bodyPr>
          <a:lstStyle/>
          <a:p>
            <a:pPr algn="r">
              <a:spcBef>
                <a:spcPct val="0"/>
              </a:spcBef>
              <a:spcAft>
                <a:spcPts val="600"/>
              </a:spcAft>
            </a:pPr>
            <a:r>
              <a:rPr lang="en-US" sz="3600" b="1" kern="1200" dirty="0">
                <a:solidFill>
                  <a:schemeClr val="bg1"/>
                </a:solidFill>
                <a:latin typeface="+mj-lt"/>
                <a:ea typeface="+mj-ea"/>
                <a:cs typeface="+mj-cs"/>
              </a:rPr>
              <a:t>THANK YOU</a:t>
            </a:r>
          </a:p>
        </p:txBody>
      </p:sp>
    </p:spTree>
    <p:extLst>
      <p:ext uri="{BB962C8B-B14F-4D97-AF65-F5344CB8AC3E}">
        <p14:creationId xmlns:p14="http://schemas.microsoft.com/office/powerpoint/2010/main" val="2165862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A80EF-5A37-A39B-1301-7FD79A78E2C0}"/>
              </a:ext>
            </a:extLst>
          </p:cNvPr>
          <p:cNvSpPr>
            <a:spLocks noGrp="1"/>
          </p:cNvSpPr>
          <p:nvPr>
            <p:ph type="title"/>
          </p:nvPr>
        </p:nvSpPr>
        <p:spPr/>
        <p:txBody>
          <a:bodyPr/>
          <a:lstStyle/>
          <a:p>
            <a:pPr algn="ctr"/>
            <a:r>
              <a:rPr lang="en-US" dirty="0"/>
              <a:t>CONTRIBUTION</a:t>
            </a:r>
            <a:endParaRPr lang="en-IN" dirty="0"/>
          </a:p>
        </p:txBody>
      </p:sp>
      <p:sp>
        <p:nvSpPr>
          <p:cNvPr id="3" name="Content Placeholder 2">
            <a:extLst>
              <a:ext uri="{FF2B5EF4-FFF2-40B4-BE49-F238E27FC236}">
                <a16:creationId xmlns:a16="http://schemas.microsoft.com/office/drawing/2014/main" id="{8E6E2D8C-C57E-AA2F-C8F3-EA56A01AB838}"/>
              </a:ext>
            </a:extLst>
          </p:cNvPr>
          <p:cNvSpPr>
            <a:spLocks noGrp="1"/>
          </p:cNvSpPr>
          <p:nvPr>
            <p:ph idx="1"/>
          </p:nvPr>
        </p:nvSpPr>
        <p:spPr>
          <a:xfrm>
            <a:off x="2586835" y="1256201"/>
            <a:ext cx="6252670" cy="3511061"/>
          </a:xfrm>
        </p:spPr>
        <p:txBody>
          <a:bodyPr>
            <a:normAutofit/>
          </a:bodyPr>
          <a:lstStyle/>
          <a:p>
            <a:pPr algn="just">
              <a:lnSpc>
                <a:spcPct val="150000"/>
              </a:lnSpc>
            </a:pPr>
            <a:endParaRPr lang="en-US" sz="1800" dirty="0"/>
          </a:p>
          <a:p>
            <a:pPr algn="just">
              <a:lnSpc>
                <a:spcPct val="150000"/>
              </a:lnSpc>
            </a:pPr>
            <a:r>
              <a:rPr lang="en-US" sz="1800" dirty="0"/>
              <a:t>Building different kinds of machine learning models of Decision Trees, KNN classifier, and Naïve Bayes classifier which predicts the likelihood of occurrence of a crime.</a:t>
            </a:r>
          </a:p>
          <a:p>
            <a:pPr algn="just">
              <a:lnSpc>
                <a:spcPct val="150000"/>
              </a:lnSpc>
            </a:pPr>
            <a:r>
              <a:rPr lang="en-IN" sz="1800" dirty="0"/>
              <a:t>Few of the visualizations use factors that have the highest impact which gives a proper picture of the analysis. </a:t>
            </a:r>
          </a:p>
        </p:txBody>
      </p:sp>
    </p:spTree>
    <p:extLst>
      <p:ext uri="{BB962C8B-B14F-4D97-AF65-F5344CB8AC3E}">
        <p14:creationId xmlns:p14="http://schemas.microsoft.com/office/powerpoint/2010/main" val="3859997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3B46F-8453-B1C1-B3D5-BD03CDFF98D1}"/>
              </a:ext>
            </a:extLst>
          </p:cNvPr>
          <p:cNvSpPr>
            <a:spLocks noGrp="1"/>
          </p:cNvSpPr>
          <p:nvPr>
            <p:ph type="title"/>
          </p:nvPr>
        </p:nvSpPr>
        <p:spPr/>
        <p:txBody>
          <a:bodyPr/>
          <a:lstStyle/>
          <a:p>
            <a:pPr algn="ctr"/>
            <a:r>
              <a:rPr lang="en-US" dirty="0"/>
              <a:t>MOTIVATION</a:t>
            </a:r>
            <a:endParaRPr lang="en-IN" dirty="0"/>
          </a:p>
        </p:txBody>
      </p:sp>
      <p:sp>
        <p:nvSpPr>
          <p:cNvPr id="3" name="Content Placeholder 2">
            <a:extLst>
              <a:ext uri="{FF2B5EF4-FFF2-40B4-BE49-F238E27FC236}">
                <a16:creationId xmlns:a16="http://schemas.microsoft.com/office/drawing/2014/main" id="{1629CAE1-A341-7E25-FFAA-350205BFD31D}"/>
              </a:ext>
            </a:extLst>
          </p:cNvPr>
          <p:cNvSpPr>
            <a:spLocks noGrp="1"/>
          </p:cNvSpPr>
          <p:nvPr>
            <p:ph idx="1"/>
          </p:nvPr>
        </p:nvSpPr>
        <p:spPr/>
        <p:txBody>
          <a:bodyPr>
            <a:normAutofit fontScale="70000" lnSpcReduction="20000"/>
          </a:bodyPr>
          <a:lstStyle/>
          <a:p>
            <a:pPr algn="just">
              <a:buFont typeface="Arial" panose="020B0604020202020204" pitchFamily="34" charset="0"/>
              <a:buChar char="•"/>
            </a:pPr>
            <a:r>
              <a:rPr lang="en-US" b="0" i="0" dirty="0">
                <a:effectLst/>
                <a:latin typeface="Söhne"/>
              </a:rPr>
              <a:t>Crime prediction and criminal identification are major concerns for law enforcement agencies.</a:t>
            </a:r>
          </a:p>
          <a:p>
            <a:pPr algn="just">
              <a:buFont typeface="Arial" panose="020B0604020202020204" pitchFamily="34" charset="0"/>
              <a:buChar char="•"/>
            </a:pPr>
            <a:r>
              <a:rPr lang="en-US" b="0" i="0" dirty="0">
                <a:effectLst/>
                <a:latin typeface="Söhne"/>
              </a:rPr>
              <a:t>Police can use gadgets like body cameras and phone taps, but they function independently and are time-consuming.</a:t>
            </a:r>
          </a:p>
          <a:p>
            <a:pPr algn="just">
              <a:buFont typeface="Arial" panose="020B0604020202020204" pitchFamily="34" charset="0"/>
              <a:buChar char="•"/>
            </a:pPr>
            <a:r>
              <a:rPr lang="en-US" b="0" i="0" dirty="0">
                <a:effectLst/>
                <a:latin typeface="Söhne"/>
              </a:rPr>
              <a:t>Data mining tools can provide information on criminal hotspots and concentrations of crime.</a:t>
            </a:r>
          </a:p>
          <a:p>
            <a:pPr algn="just">
              <a:buFont typeface="Arial" panose="020B0604020202020204" pitchFamily="34" charset="0"/>
              <a:buChar char="•"/>
            </a:pPr>
            <a:r>
              <a:rPr lang="en-US" b="0" i="0" dirty="0">
                <a:effectLst/>
                <a:latin typeface="Söhne"/>
              </a:rPr>
              <a:t>Machine learning can identify patterns and relationships in crime data.</a:t>
            </a:r>
          </a:p>
          <a:p>
            <a:pPr algn="just">
              <a:buFont typeface="Arial" panose="020B0604020202020204" pitchFamily="34" charset="0"/>
              <a:buChar char="•"/>
            </a:pPr>
            <a:r>
              <a:rPr lang="en-US" b="0" i="0" dirty="0">
                <a:effectLst/>
                <a:latin typeface="Söhne"/>
              </a:rPr>
              <a:t>Computational algorithms are needed to process data and provide useful information for crime prevention and prediction.</a:t>
            </a:r>
          </a:p>
          <a:p>
            <a:pPr algn="just"/>
            <a:endParaRPr lang="en-IN" dirty="0"/>
          </a:p>
        </p:txBody>
      </p:sp>
    </p:spTree>
    <p:extLst>
      <p:ext uri="{BB962C8B-B14F-4D97-AF65-F5344CB8AC3E}">
        <p14:creationId xmlns:p14="http://schemas.microsoft.com/office/powerpoint/2010/main" val="1738223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399C5-9425-7D28-D394-E13100BC1CF0}"/>
              </a:ext>
            </a:extLst>
          </p:cNvPr>
          <p:cNvSpPr>
            <a:spLocks noGrp="1"/>
          </p:cNvSpPr>
          <p:nvPr>
            <p:ph type="title"/>
          </p:nvPr>
        </p:nvSpPr>
        <p:spPr/>
        <p:txBody>
          <a:bodyPr/>
          <a:lstStyle/>
          <a:p>
            <a:pPr algn="ctr"/>
            <a:r>
              <a:rPr lang="en-US" dirty="0"/>
              <a:t>OBJECTIVES</a:t>
            </a:r>
            <a:endParaRPr lang="en-IN" dirty="0"/>
          </a:p>
        </p:txBody>
      </p:sp>
      <p:sp>
        <p:nvSpPr>
          <p:cNvPr id="3" name="Content Placeholder 2">
            <a:extLst>
              <a:ext uri="{FF2B5EF4-FFF2-40B4-BE49-F238E27FC236}">
                <a16:creationId xmlns:a16="http://schemas.microsoft.com/office/drawing/2014/main" id="{DDBCB1AF-D68E-96FE-5471-A67AD71AEFC6}"/>
              </a:ext>
            </a:extLst>
          </p:cNvPr>
          <p:cNvSpPr>
            <a:spLocks noGrp="1"/>
          </p:cNvSpPr>
          <p:nvPr>
            <p:ph idx="1"/>
          </p:nvPr>
        </p:nvSpPr>
        <p:spPr/>
        <p:txBody>
          <a:bodyPr>
            <a:normAutofit/>
          </a:bodyPr>
          <a:lstStyle/>
          <a:p>
            <a:pPr algn="just">
              <a:lnSpc>
                <a:spcPct val="150000"/>
              </a:lnSpc>
            </a:pPr>
            <a:r>
              <a:rPr lang="en-US" sz="1800" dirty="0"/>
              <a:t>Predicting hotspots of crime.</a:t>
            </a:r>
          </a:p>
          <a:p>
            <a:pPr algn="just">
              <a:lnSpc>
                <a:spcPct val="150000"/>
              </a:lnSpc>
            </a:pPr>
            <a:r>
              <a:rPr lang="en-US" sz="1800" dirty="0"/>
              <a:t>Understanding crime patterns. </a:t>
            </a:r>
          </a:p>
          <a:p>
            <a:pPr algn="just">
              <a:lnSpc>
                <a:spcPct val="150000"/>
              </a:lnSpc>
            </a:pPr>
            <a:r>
              <a:rPr lang="en-US" sz="1800" dirty="0"/>
              <a:t>Classify the kind of crime likely to occur based on location. </a:t>
            </a:r>
          </a:p>
          <a:p>
            <a:pPr algn="just">
              <a:lnSpc>
                <a:spcPct val="150000"/>
              </a:lnSpc>
            </a:pPr>
            <a:r>
              <a:rPr lang="en-US" sz="1800" dirty="0"/>
              <a:t>Analysis of crime rate in different regions.</a:t>
            </a:r>
          </a:p>
          <a:p>
            <a:pPr algn="just">
              <a:lnSpc>
                <a:spcPct val="150000"/>
              </a:lnSpc>
            </a:pPr>
            <a:r>
              <a:rPr lang="en-US" sz="1800" dirty="0"/>
              <a:t>Predicting crime before it takes place. </a:t>
            </a:r>
          </a:p>
          <a:p>
            <a:pPr>
              <a:lnSpc>
                <a:spcPct val="150000"/>
              </a:lnSpc>
            </a:pPr>
            <a:endParaRPr lang="en-IN" sz="1800" dirty="0"/>
          </a:p>
        </p:txBody>
      </p:sp>
    </p:spTree>
    <p:extLst>
      <p:ext uri="{BB962C8B-B14F-4D97-AF65-F5344CB8AC3E}">
        <p14:creationId xmlns:p14="http://schemas.microsoft.com/office/powerpoint/2010/main" val="934856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89A25-9EB5-D131-7C37-0208669B0465}"/>
              </a:ext>
            </a:extLst>
          </p:cNvPr>
          <p:cNvSpPr>
            <a:spLocks noGrp="1"/>
          </p:cNvSpPr>
          <p:nvPr>
            <p:ph type="title"/>
          </p:nvPr>
        </p:nvSpPr>
        <p:spPr/>
        <p:txBody>
          <a:bodyPr/>
          <a:lstStyle/>
          <a:p>
            <a:pPr algn="ctr"/>
            <a:r>
              <a:rPr lang="en-US" dirty="0"/>
              <a:t>RELATED WORK</a:t>
            </a:r>
            <a:endParaRPr lang="en-IN" dirty="0"/>
          </a:p>
        </p:txBody>
      </p:sp>
      <p:sp>
        <p:nvSpPr>
          <p:cNvPr id="3" name="Content Placeholder 2">
            <a:extLst>
              <a:ext uri="{FF2B5EF4-FFF2-40B4-BE49-F238E27FC236}">
                <a16:creationId xmlns:a16="http://schemas.microsoft.com/office/drawing/2014/main" id="{571CEDF9-79F2-AF6A-2990-575EC10D3A6E}"/>
              </a:ext>
            </a:extLst>
          </p:cNvPr>
          <p:cNvSpPr>
            <a:spLocks noGrp="1"/>
          </p:cNvSpPr>
          <p:nvPr>
            <p:ph idx="1"/>
          </p:nvPr>
        </p:nvSpPr>
        <p:spPr/>
        <p:txBody>
          <a:bodyPr>
            <a:normAutofit fontScale="55000" lnSpcReduction="20000"/>
          </a:bodyPr>
          <a:lstStyle/>
          <a:p>
            <a:pPr algn="just">
              <a:buFont typeface="Arial" panose="020B0604020202020204" pitchFamily="34" charset="0"/>
              <a:buChar char="•"/>
            </a:pPr>
            <a:r>
              <a:rPr lang="en-US" b="0" i="0" dirty="0">
                <a:effectLst/>
                <a:latin typeface="Söhne"/>
              </a:rPr>
              <a:t>Multiple supervised and unsupervised learning techniques have been applied to criminal records to discover patterns and connections between crimes for increasing predictive accuracy.</a:t>
            </a:r>
          </a:p>
          <a:p>
            <a:pPr algn="just">
              <a:buFont typeface="Arial" panose="020B0604020202020204" pitchFamily="34" charset="0"/>
              <a:buChar char="•"/>
            </a:pPr>
            <a:r>
              <a:rPr lang="en-US" b="0" i="0" dirty="0">
                <a:effectLst/>
                <a:latin typeface="Söhne"/>
              </a:rPr>
              <a:t>Different classification methods, including K-Nearest Neighbor, Decision tree, Naive Bayes, </a:t>
            </a:r>
            <a:r>
              <a:rPr lang="en-US" b="0" i="0" dirty="0" err="1">
                <a:effectLst/>
                <a:latin typeface="Söhne"/>
              </a:rPr>
              <a:t>Adaboost</a:t>
            </a:r>
            <a:r>
              <a:rPr lang="en-US" b="0" i="0" dirty="0">
                <a:effectLst/>
                <a:latin typeface="Söhne"/>
              </a:rPr>
              <a:t>, Random Forest, and K-means clustering, have been utilized to forecast crime in different regions, and their accuracy ranges from 70% to 81%.</a:t>
            </a:r>
          </a:p>
          <a:p>
            <a:pPr algn="just">
              <a:buFont typeface="Arial" panose="020B0604020202020204" pitchFamily="34" charset="0"/>
              <a:buChar char="•"/>
            </a:pPr>
            <a:r>
              <a:rPr lang="en-US" b="0" i="0" dirty="0">
                <a:effectLst/>
                <a:latin typeface="Söhne"/>
              </a:rPr>
              <a:t>Machine learning techniques have been used to classify crimes according to their timing and location, and generate crime locations on a geographical map to facilitate effective policing.</a:t>
            </a:r>
          </a:p>
          <a:p>
            <a:pPr algn="just">
              <a:buFont typeface="Arial" panose="020B0604020202020204" pitchFamily="34" charset="0"/>
              <a:buChar char="•"/>
            </a:pPr>
            <a:r>
              <a:rPr lang="en-US" b="0" i="0" dirty="0">
                <a:effectLst/>
                <a:latin typeface="Söhne"/>
              </a:rPr>
              <a:t>However, imbalanced classes and socio-economic factors affecting crime are still challenges that need to be addressed.</a:t>
            </a:r>
          </a:p>
          <a:p>
            <a:pPr algn="just">
              <a:buFont typeface="Arial" panose="020B0604020202020204" pitchFamily="34" charset="0"/>
              <a:buChar char="•"/>
            </a:pPr>
            <a:r>
              <a:rPr lang="en-US" b="0" i="0" dirty="0">
                <a:effectLst/>
                <a:latin typeface="Söhne"/>
              </a:rPr>
              <a:t>The K-means clustering technique has limitations due to its dependence on initial values and variability in the size and density of clusters, which need to be generalized for better results.</a:t>
            </a:r>
          </a:p>
        </p:txBody>
      </p:sp>
    </p:spTree>
    <p:extLst>
      <p:ext uri="{BB962C8B-B14F-4D97-AF65-F5344CB8AC3E}">
        <p14:creationId xmlns:p14="http://schemas.microsoft.com/office/powerpoint/2010/main" val="598741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64F85-6DEB-9BF7-B82E-ACE57AC8A66C}"/>
              </a:ext>
            </a:extLst>
          </p:cNvPr>
          <p:cNvSpPr>
            <a:spLocks noGrp="1"/>
          </p:cNvSpPr>
          <p:nvPr>
            <p:ph type="title"/>
          </p:nvPr>
        </p:nvSpPr>
        <p:spPr/>
        <p:txBody>
          <a:bodyPr/>
          <a:lstStyle/>
          <a:p>
            <a:pPr algn="ctr"/>
            <a:r>
              <a:rPr lang="en-US" dirty="0"/>
              <a:t>PROBLEM STATEMENT</a:t>
            </a:r>
            <a:endParaRPr lang="en-IN" dirty="0"/>
          </a:p>
        </p:txBody>
      </p:sp>
      <p:sp>
        <p:nvSpPr>
          <p:cNvPr id="3" name="Content Placeholder 2">
            <a:extLst>
              <a:ext uri="{FF2B5EF4-FFF2-40B4-BE49-F238E27FC236}">
                <a16:creationId xmlns:a16="http://schemas.microsoft.com/office/drawing/2014/main" id="{42B4A14D-B60A-7AEC-0ADB-3F81A46A2776}"/>
              </a:ext>
            </a:extLst>
          </p:cNvPr>
          <p:cNvSpPr>
            <a:spLocks noGrp="1"/>
          </p:cNvSpPr>
          <p:nvPr>
            <p:ph idx="1"/>
          </p:nvPr>
        </p:nvSpPr>
        <p:spPr/>
        <p:txBody>
          <a:bodyPr>
            <a:normAutofit fontScale="70000" lnSpcReduction="20000"/>
          </a:bodyPr>
          <a:lstStyle/>
          <a:p>
            <a:pPr algn="just"/>
            <a:r>
              <a:rPr lang="en-US" dirty="0"/>
              <a:t>To develop accurate and reliable algorithms that can predict crime hotspots, identify crime patterns, and provide insights into the socio-economic factors that contribute to criminal activities. </a:t>
            </a:r>
          </a:p>
          <a:p>
            <a:pPr algn="just"/>
            <a:r>
              <a:rPr lang="en-US" dirty="0"/>
              <a:t>The algorithms must be capable of analyzing diverse data sources such as mobile network activity, criminal records, and road accident patterns to detect patterns and correlations that can aid in crime prevention.</a:t>
            </a:r>
          </a:p>
          <a:p>
            <a:pPr algn="just"/>
            <a:r>
              <a:rPr lang="en-US" dirty="0"/>
              <a:t>The algorithms must also be scalable, adaptable, and able to handle large and complex datasets.</a:t>
            </a:r>
          </a:p>
          <a:p>
            <a:pPr algn="just"/>
            <a:r>
              <a:rPr lang="en-US" dirty="0"/>
              <a:t>The ultimate goal is to develop a system that can provide actionable intelligence to law enforcement agencies and contribute to making communities safer.</a:t>
            </a:r>
            <a:endParaRPr lang="en-IN" dirty="0"/>
          </a:p>
        </p:txBody>
      </p:sp>
    </p:spTree>
    <p:extLst>
      <p:ext uri="{BB962C8B-B14F-4D97-AF65-F5344CB8AC3E}">
        <p14:creationId xmlns:p14="http://schemas.microsoft.com/office/powerpoint/2010/main" val="2970150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DDCDC-FD2E-5ACF-7A25-C7322E98DA8F}"/>
              </a:ext>
            </a:extLst>
          </p:cNvPr>
          <p:cNvSpPr>
            <a:spLocks noGrp="1"/>
          </p:cNvSpPr>
          <p:nvPr>
            <p:ph type="title"/>
          </p:nvPr>
        </p:nvSpPr>
        <p:spPr/>
        <p:txBody>
          <a:bodyPr/>
          <a:lstStyle/>
          <a:p>
            <a:pPr algn="ctr"/>
            <a:r>
              <a:rPr lang="en-US" dirty="0"/>
              <a:t>PROPOSED SOLUTION</a:t>
            </a:r>
            <a:endParaRPr lang="en-IN" dirty="0"/>
          </a:p>
        </p:txBody>
      </p:sp>
      <p:sp>
        <p:nvSpPr>
          <p:cNvPr id="3" name="Content Placeholder 2">
            <a:extLst>
              <a:ext uri="{FF2B5EF4-FFF2-40B4-BE49-F238E27FC236}">
                <a16:creationId xmlns:a16="http://schemas.microsoft.com/office/drawing/2014/main" id="{672D4306-725E-97F6-EF7D-19DAFA1E8ACF}"/>
              </a:ext>
            </a:extLst>
          </p:cNvPr>
          <p:cNvSpPr>
            <a:spLocks noGrp="1"/>
          </p:cNvSpPr>
          <p:nvPr>
            <p:ph idx="1"/>
          </p:nvPr>
        </p:nvSpPr>
        <p:spPr/>
        <p:txBody>
          <a:bodyPr>
            <a:normAutofit fontScale="47500" lnSpcReduction="20000"/>
          </a:bodyPr>
          <a:lstStyle/>
          <a:p>
            <a:pPr algn="l">
              <a:buFont typeface="+mj-lt"/>
              <a:buAutoNum type="arabicPeriod"/>
            </a:pPr>
            <a:r>
              <a:rPr lang="en-US" b="0" i="0" dirty="0">
                <a:effectLst/>
                <a:latin typeface="Söhne"/>
              </a:rPr>
              <a:t>Data collection: Gathering relevant data from multiple sources, including crime records, socio-economic data, and other relevant information.</a:t>
            </a:r>
          </a:p>
          <a:p>
            <a:pPr algn="l">
              <a:buFont typeface="+mj-lt"/>
              <a:buAutoNum type="arabicPeriod"/>
            </a:pPr>
            <a:r>
              <a:rPr lang="en-US" b="0" i="0" dirty="0">
                <a:effectLst/>
                <a:latin typeface="Söhne"/>
              </a:rPr>
              <a:t>Data preprocessing: Cleaning and processing the collected data to remove any inconsistencies or errors.</a:t>
            </a:r>
          </a:p>
          <a:p>
            <a:pPr algn="l">
              <a:buFont typeface="+mj-lt"/>
              <a:buAutoNum type="arabicPeriod"/>
            </a:pPr>
            <a:r>
              <a:rPr lang="en-US" b="0" i="0" dirty="0">
                <a:effectLst/>
                <a:latin typeface="Söhne"/>
              </a:rPr>
              <a:t>Feature selection: Selecting the most relevant features that can contribute to crime prediction accuracy.</a:t>
            </a:r>
          </a:p>
          <a:p>
            <a:pPr algn="l">
              <a:buFont typeface="+mj-lt"/>
              <a:buAutoNum type="arabicPeriod"/>
            </a:pPr>
            <a:r>
              <a:rPr lang="en-US" b="0" i="0" dirty="0">
                <a:effectLst/>
                <a:latin typeface="Söhne"/>
              </a:rPr>
              <a:t>Model selection: Evaluating various machine learning models to determine the most suitable one for the problem at hand.</a:t>
            </a:r>
          </a:p>
          <a:p>
            <a:pPr algn="l">
              <a:buFont typeface="+mj-lt"/>
              <a:buAutoNum type="arabicPeriod"/>
            </a:pPr>
            <a:r>
              <a:rPr lang="en-US" b="0" i="0" dirty="0">
                <a:effectLst/>
                <a:latin typeface="Söhne"/>
              </a:rPr>
              <a:t>Model training: Training the selected machine learning model on the preprocessed and selected features.</a:t>
            </a:r>
          </a:p>
          <a:p>
            <a:pPr algn="l">
              <a:buFont typeface="+mj-lt"/>
              <a:buAutoNum type="arabicPeriod"/>
            </a:pPr>
            <a:r>
              <a:rPr lang="en-US" b="0" i="0" dirty="0">
                <a:effectLst/>
                <a:latin typeface="Söhne"/>
              </a:rPr>
              <a:t>Model evaluation: Evaluating the trained model's performance using appropriate metrics to determine its accuracy.</a:t>
            </a:r>
          </a:p>
          <a:p>
            <a:pPr algn="l">
              <a:buFont typeface="+mj-lt"/>
              <a:buAutoNum type="arabicPeriod"/>
            </a:pPr>
            <a:r>
              <a:rPr lang="en-US" b="0" i="0" dirty="0">
                <a:effectLst/>
                <a:latin typeface="Söhne"/>
              </a:rPr>
              <a:t>Crime prediction: Using the trained model to predict future crime trends and hotspots.</a:t>
            </a:r>
          </a:p>
          <a:p>
            <a:pPr algn="l">
              <a:buFont typeface="+mj-lt"/>
              <a:buAutoNum type="arabicPeriod"/>
            </a:pPr>
            <a:r>
              <a:rPr lang="en-US" b="0" i="0" dirty="0">
                <a:effectLst/>
                <a:latin typeface="Söhne"/>
              </a:rPr>
              <a:t>Visualizations: Creating visualizations such as heat maps and graphs to help law enforcement agencies better understand and act upon the predicted crime trends.</a:t>
            </a:r>
          </a:p>
          <a:p>
            <a:pPr algn="l">
              <a:buFont typeface="+mj-lt"/>
              <a:buAutoNum type="arabicPeriod"/>
            </a:pPr>
            <a:r>
              <a:rPr lang="en-US" b="0" i="0" dirty="0">
                <a:effectLst/>
                <a:latin typeface="Söhne"/>
              </a:rPr>
              <a:t>Improvement: Continuously improve the model's performance by incorporating new data and refining the model's parameters.</a:t>
            </a:r>
          </a:p>
          <a:p>
            <a:endParaRPr lang="en-IN" dirty="0"/>
          </a:p>
        </p:txBody>
      </p:sp>
    </p:spTree>
    <p:extLst>
      <p:ext uri="{BB962C8B-B14F-4D97-AF65-F5344CB8AC3E}">
        <p14:creationId xmlns:p14="http://schemas.microsoft.com/office/powerpoint/2010/main" val="3322103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E33F3-5C57-A50A-3070-D304D89EB6B6}"/>
              </a:ext>
            </a:extLst>
          </p:cNvPr>
          <p:cNvSpPr>
            <a:spLocks noGrp="1"/>
          </p:cNvSpPr>
          <p:nvPr>
            <p:ph type="title"/>
          </p:nvPr>
        </p:nvSpPr>
        <p:spPr/>
        <p:txBody>
          <a:bodyPr/>
          <a:lstStyle/>
          <a:p>
            <a:r>
              <a:rPr lang="en-US" dirty="0"/>
              <a:t>RESULTS</a:t>
            </a:r>
            <a:endParaRPr lang="en-IN" dirty="0"/>
          </a:p>
        </p:txBody>
      </p:sp>
      <p:pic>
        <p:nvPicPr>
          <p:cNvPr id="6" name="Content Placeholder 5">
            <a:extLst>
              <a:ext uri="{FF2B5EF4-FFF2-40B4-BE49-F238E27FC236}">
                <a16:creationId xmlns:a16="http://schemas.microsoft.com/office/drawing/2014/main" id="{D5BA297E-26AB-18C0-8902-D1150724B160}"/>
              </a:ext>
            </a:extLst>
          </p:cNvPr>
          <p:cNvPicPr>
            <a:picLocks noGrp="1" noChangeAspect="1"/>
          </p:cNvPicPr>
          <p:nvPr>
            <p:ph sz="half" idx="1"/>
          </p:nvPr>
        </p:nvPicPr>
        <p:blipFill>
          <a:blip r:embed="rId2"/>
          <a:stretch>
            <a:fillRect/>
          </a:stretch>
        </p:blipFill>
        <p:spPr>
          <a:xfrm>
            <a:off x="457200" y="1208317"/>
            <a:ext cx="5641850" cy="3654007"/>
          </a:xfrm>
        </p:spPr>
      </p:pic>
      <p:sp>
        <p:nvSpPr>
          <p:cNvPr id="4" name="Content Placeholder 3">
            <a:extLst>
              <a:ext uri="{FF2B5EF4-FFF2-40B4-BE49-F238E27FC236}">
                <a16:creationId xmlns:a16="http://schemas.microsoft.com/office/drawing/2014/main" id="{53F5318B-5B4E-0DDC-7A9F-C96968A01A94}"/>
              </a:ext>
            </a:extLst>
          </p:cNvPr>
          <p:cNvSpPr>
            <a:spLocks noGrp="1"/>
          </p:cNvSpPr>
          <p:nvPr>
            <p:ph sz="half" idx="2"/>
          </p:nvPr>
        </p:nvSpPr>
        <p:spPr>
          <a:xfrm>
            <a:off x="6251754" y="1200151"/>
            <a:ext cx="2435045" cy="3394472"/>
          </a:xfrm>
        </p:spPr>
        <p:txBody>
          <a:bodyPr/>
          <a:lstStyle/>
          <a:p>
            <a:pPr marL="0" indent="0" algn="ctr">
              <a:buNone/>
            </a:pPr>
            <a:endParaRPr lang="en-US" dirty="0"/>
          </a:p>
          <a:p>
            <a:pPr marL="0" indent="0" algn="ctr">
              <a:buNone/>
            </a:pPr>
            <a:r>
              <a:rPr lang="en-US" sz="2600" dirty="0"/>
              <a:t>VISUALIZATIONS</a:t>
            </a:r>
          </a:p>
          <a:p>
            <a:pPr marL="0" indent="0" algn="ctr">
              <a:buNone/>
            </a:pPr>
            <a:endParaRPr lang="en-US" sz="2600" dirty="0"/>
          </a:p>
          <a:p>
            <a:pPr marL="0" indent="0" algn="ctr">
              <a:buNone/>
            </a:pPr>
            <a:r>
              <a:rPr lang="en-US" sz="2600" dirty="0"/>
              <a:t>RATE OF OCCURRENCE OF RAPES PER STATE</a:t>
            </a:r>
            <a:endParaRPr lang="en-IN" sz="2600" dirty="0"/>
          </a:p>
        </p:txBody>
      </p:sp>
    </p:spTree>
    <p:extLst>
      <p:ext uri="{BB962C8B-B14F-4D97-AF65-F5344CB8AC3E}">
        <p14:creationId xmlns:p14="http://schemas.microsoft.com/office/powerpoint/2010/main" val="2741402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86230-B22B-D08B-EE42-E69A56DA499C}"/>
              </a:ext>
            </a:extLst>
          </p:cNvPr>
          <p:cNvSpPr>
            <a:spLocks noGrp="1"/>
          </p:cNvSpPr>
          <p:nvPr>
            <p:ph type="title"/>
          </p:nvPr>
        </p:nvSpPr>
        <p:spPr/>
        <p:txBody>
          <a:bodyPr/>
          <a:lstStyle/>
          <a:p>
            <a:r>
              <a:rPr lang="en-US" dirty="0"/>
              <a:t>RESULTS CONTD.</a:t>
            </a:r>
            <a:endParaRPr lang="en-IN" dirty="0"/>
          </a:p>
        </p:txBody>
      </p:sp>
      <p:pic>
        <p:nvPicPr>
          <p:cNvPr id="6" name="Content Placeholder 5">
            <a:extLst>
              <a:ext uri="{FF2B5EF4-FFF2-40B4-BE49-F238E27FC236}">
                <a16:creationId xmlns:a16="http://schemas.microsoft.com/office/drawing/2014/main" id="{890BB99A-7798-0197-10D3-88EE39FB9C31}"/>
              </a:ext>
            </a:extLst>
          </p:cNvPr>
          <p:cNvPicPr>
            <a:picLocks noGrp="1" noChangeAspect="1"/>
          </p:cNvPicPr>
          <p:nvPr>
            <p:ph sz="half" idx="1"/>
          </p:nvPr>
        </p:nvPicPr>
        <p:blipFill>
          <a:blip r:embed="rId2"/>
          <a:stretch>
            <a:fillRect/>
          </a:stretch>
        </p:blipFill>
        <p:spPr>
          <a:xfrm>
            <a:off x="457200" y="1243931"/>
            <a:ext cx="4420210" cy="3306512"/>
          </a:xfrm>
        </p:spPr>
      </p:pic>
      <p:pic>
        <p:nvPicPr>
          <p:cNvPr id="8" name="Content Placeholder 7">
            <a:extLst>
              <a:ext uri="{FF2B5EF4-FFF2-40B4-BE49-F238E27FC236}">
                <a16:creationId xmlns:a16="http://schemas.microsoft.com/office/drawing/2014/main" id="{0CCC9C83-B95B-F5F0-945D-F250CAE84D8C}"/>
              </a:ext>
            </a:extLst>
          </p:cNvPr>
          <p:cNvPicPr>
            <a:picLocks noGrp="1" noChangeAspect="1"/>
          </p:cNvPicPr>
          <p:nvPr>
            <p:ph sz="half" idx="2"/>
          </p:nvPr>
        </p:nvPicPr>
        <p:blipFill>
          <a:blip r:embed="rId3"/>
          <a:stretch>
            <a:fillRect/>
          </a:stretch>
        </p:blipFill>
        <p:spPr>
          <a:xfrm>
            <a:off x="5335526" y="1502815"/>
            <a:ext cx="2901394" cy="2748689"/>
          </a:xfrm>
        </p:spPr>
      </p:pic>
    </p:spTree>
    <p:extLst>
      <p:ext uri="{BB962C8B-B14F-4D97-AF65-F5344CB8AC3E}">
        <p14:creationId xmlns:p14="http://schemas.microsoft.com/office/powerpoint/2010/main" val="3754186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770</Words>
  <Application>Microsoft Office PowerPoint</Application>
  <PresentationFormat>On-screen Show (16:9)</PresentationFormat>
  <Paragraphs>55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Söhne</vt:lpstr>
      <vt:lpstr>Office Theme</vt:lpstr>
      <vt:lpstr>CRIME ANALYSIS AND PREDICTION USING MACHINE LEARNING</vt:lpstr>
      <vt:lpstr>CONTRIBUTION</vt:lpstr>
      <vt:lpstr>MOTIVATION</vt:lpstr>
      <vt:lpstr>OBJECTIVES</vt:lpstr>
      <vt:lpstr>RELATED WORK</vt:lpstr>
      <vt:lpstr>PROBLEM STATEMENT</vt:lpstr>
      <vt:lpstr>PROPOSED SOLUTION</vt:lpstr>
      <vt:lpstr>RESULTS</vt:lpstr>
      <vt:lpstr>RESULTS CONTD.</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2023-04-26T06:53:08Z</dcterms:modified>
</cp:coreProperties>
</file>