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168F4F-2526-4D83-96DF-3195210C02CF}">
  <a:tblStyle styleId="{B6168F4F-2526-4D83-96DF-3195210C02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968ade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968ade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f968ade29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f968ade29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968ade29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968ade2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f968ade29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f968ade29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968ade29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f968ade29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f968ade2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f968ade2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36aba81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36aba81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968ade29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f968ade29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abs/1505.04597" TargetMode="External"/><Relationship Id="rId4" Type="http://schemas.openxmlformats.org/officeDocument/2006/relationships/hyperlink" Target="https://pubs.rsna.org/doi/10.1148/radiol.2020200905" TargetMode="External"/><Relationship Id="rId5" Type="http://schemas.openxmlformats.org/officeDocument/2006/relationships/hyperlink" Target="https://www.kaggle.com/kmader/finding-lungs-in-ct-dat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321975"/>
            <a:ext cx="9144000" cy="12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22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297"/>
              <a:buFont typeface="Arial"/>
              <a:buNone/>
            </a:pPr>
            <a:r>
              <a:rPr b="1" lang="en" sz="2872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Covid-19 Detection from  Pulmonary CT scans</a:t>
            </a:r>
            <a:endParaRPr b="1" sz="2872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6744"/>
              <a:buFont typeface="Arial"/>
              <a:buNone/>
            </a:pPr>
            <a:r>
              <a:rPr b="1" lang="en" sz="1433">
                <a:solidFill>
                  <a:schemeClr val="lt1"/>
                </a:solidFill>
              </a:rPr>
              <a:t>                                                                                     </a:t>
            </a:r>
            <a:r>
              <a:rPr b="1" lang="en" sz="1766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Guide : Prof. Biplab Banerjee</a:t>
            </a:r>
            <a:endParaRPr b="1" sz="4166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4215150" y="3275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{B6168F4F-2526-4D83-96DF-3195210C02CF}</a:tableStyleId>
              </a:tblPr>
              <a:tblGrid>
                <a:gridCol w="2195750"/>
                <a:gridCol w="2258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Bachalakuri Sowmya</a:t>
                      </a:r>
                      <a:endParaRPr b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180050018</a:t>
                      </a:r>
                      <a:endParaRPr b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Desham Sreya Reddy</a:t>
                      </a:r>
                      <a:endParaRPr b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180050028</a:t>
                      </a:r>
                      <a:endParaRPr b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Lackarsu Siri Verma</a:t>
                      </a:r>
                      <a:endParaRPr b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180050052</a:t>
                      </a:r>
                      <a:endParaRPr b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Vineetha Vennela</a:t>
                      </a:r>
                      <a:endParaRPr b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180050118</a:t>
                      </a:r>
                      <a:endParaRPr b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5520100" y="2875575"/>
            <a:ext cx="266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Team Members :</a:t>
            </a:r>
            <a:r>
              <a:rPr b="1" lang="en" sz="1500">
                <a:solidFill>
                  <a:schemeClr val="lt1"/>
                </a:solidFill>
              </a:rPr>
              <a:t> </a:t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Problem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recent pandemic has seen an unprecedented rate of increasing patients and demands from hospitals for testing and diagnosis. Providing a fast, robust</a:t>
            </a:r>
            <a:r>
              <a:rPr lang="en"/>
              <a:t> and </a:t>
            </a:r>
            <a:r>
              <a:rPr lang="en"/>
              <a:t>accurate detection on Covid-19 during these times would play a role in reducing the panic, demand and spread of the infection. Along with prevailing medical advances, AI and deep neural networks can be used as a tool to achieve this by directly detecting the presence of COVID-19 from CT scans of the lungs.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Architecture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278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Two steps: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88825"/>
            <a:ext cx="4461550" cy="18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143500" y="1568250"/>
            <a:ext cx="268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2. Image classification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44100" y="1568250"/>
            <a:ext cx="291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Image segmentation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04700" y="4438550"/>
            <a:ext cx="36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https://www.researchgate.net/figure/Illustration-of-the-U-net-architecture-The-figure-illustrates-the-U-net-architecture_fig2_331406702</a:t>
            </a:r>
            <a:endParaRPr sz="9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0" y="2188825"/>
            <a:ext cx="3278401" cy="2261439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15"/>
          <p:cNvSpPr txBox="1"/>
          <p:nvPr/>
        </p:nvSpPr>
        <p:spPr>
          <a:xfrm>
            <a:off x="5143500" y="4582150"/>
            <a:ext cx="351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https://ai-pool.com/m/densenet-1568742493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Image segmentation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provided images are preprocessed to appropriate dimensions and are normalized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U-net </a:t>
            </a:r>
            <a:r>
              <a:rPr lang="en"/>
              <a:t>model</a:t>
            </a:r>
            <a:r>
              <a:rPr lang="en"/>
              <a:t> </a:t>
            </a:r>
            <a:r>
              <a:rPr lang="en"/>
              <a:t>is designed for segmentation and trained using model input images, as U-net is </a:t>
            </a:r>
            <a:r>
              <a:rPr lang="en"/>
              <a:t>popular in biological image segmentation [1]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 network is trained, train and test images are processed and the resultant images are stored in a folder, to be given to the 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Output Visualization of segmentation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278700" y="1072875"/>
            <a:ext cx="15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Input Image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092975" y="1128375"/>
            <a:ext cx="321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Image after segmentation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75" y="1633925"/>
            <a:ext cx="2930650" cy="29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950" y="1700725"/>
            <a:ext cx="2930650" cy="29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Image classification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 is treated as binary classification with classes covid and non-covid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resultant images from </a:t>
            </a:r>
            <a:r>
              <a:rPr lang="en"/>
              <a:t>segmentation</a:t>
            </a:r>
            <a:r>
              <a:rPr lang="en"/>
              <a:t> are imported, preprocessed into fixed dimensions and normalized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DenseNet121</a:t>
            </a:r>
            <a:r>
              <a:rPr lang="en"/>
              <a:t> architecture in keras, due to its greater efficiency, is </a:t>
            </a:r>
            <a:r>
              <a:rPr b="1" lang="en"/>
              <a:t>pre-trained</a:t>
            </a:r>
            <a:r>
              <a:rPr b="1" lang="en"/>
              <a:t> </a:t>
            </a:r>
            <a:r>
              <a:rPr lang="en"/>
              <a:t>on the ImageNet database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network is added with a </a:t>
            </a:r>
            <a:r>
              <a:rPr b="1" lang="en"/>
              <a:t>Global Average Pooling layer </a:t>
            </a:r>
            <a:r>
              <a:rPr lang="en"/>
              <a:t>and a </a:t>
            </a:r>
            <a:r>
              <a:rPr b="1" lang="en"/>
              <a:t>dense layer</a:t>
            </a:r>
            <a:r>
              <a:rPr lang="en"/>
              <a:t> at the end and trained using the preprocessed training images (with batch size 16)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and training error data is collected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936400" y="259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{B6168F4F-2526-4D83-96DF-3195210C02CF}</a:tableStyleId>
              </a:tblPr>
              <a:tblGrid>
                <a:gridCol w="1841950"/>
                <a:gridCol w="1809750"/>
                <a:gridCol w="1809750"/>
                <a:gridCol w="1809750"/>
              </a:tblGrid>
              <a:tr h="50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RESULTS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Cross-entropy loss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Accuracy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MSE loss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Training Data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0.0094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0.9958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0.0020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Testing Data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0.1921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0.9167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0.0644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Google Shape;102;p19"/>
          <p:cNvSpPr txBox="1"/>
          <p:nvPr/>
        </p:nvSpPr>
        <p:spPr>
          <a:xfrm>
            <a:off x="482950" y="1298625"/>
            <a:ext cx="783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Model is trained and tested on imported dataset [3]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After training the model for 100 epochs, the following results were obtained.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783475" y="3412900"/>
            <a:ext cx="66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https://arxiv.org/abs/1505.04597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https://pubs.rsna.org/doi/10.1148/radiol.2020200905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[3]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https://www.kaggle.com/kmader/finding-lungs-in-ct-data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59475" y="190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  <a:endParaRPr sz="272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