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8"/>
  </p:notesMasterIdLst>
  <p:sldIdLst>
    <p:sldId id="256" r:id="rId5"/>
    <p:sldId id="387" r:id="rId6"/>
    <p:sldId id="406" r:id="rId7"/>
    <p:sldId id="398" r:id="rId8"/>
    <p:sldId id="399" r:id="rId9"/>
    <p:sldId id="400" r:id="rId10"/>
    <p:sldId id="395" r:id="rId11"/>
    <p:sldId id="408" r:id="rId12"/>
    <p:sldId id="409" r:id="rId13"/>
    <p:sldId id="401" r:id="rId14"/>
    <p:sldId id="403" r:id="rId15"/>
    <p:sldId id="407" r:id="rId16"/>
    <p:sldId id="405" r:id="rId1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31851-9AC6-4F5B-8BBA-AEAAAAF2419E}" v="1" dt="2022-03-24T14:34:23.301"/>
    <p1510:client id="{9E035550-67DB-494E-8585-0493F6E95351}" v="1" dt="2022-03-27T05:37:53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va Agarwal" userId="S::203050018@iitb.ac.in::b3c7b045-fa1f-4d45-ad79-d16a48d231e1" providerId="AD" clId="Web-{9E035550-67DB-494E-8585-0493F6E95351}"/>
    <pc:docChg chg="modSld">
      <pc:chgData name="Apoorva Agarwal" userId="S::203050018@iitb.ac.in::b3c7b045-fa1f-4d45-ad79-d16a48d231e1" providerId="AD" clId="Web-{9E035550-67DB-494E-8585-0493F6E95351}" dt="2022-03-27T05:37:53.574" v="0"/>
      <pc:docMkLst>
        <pc:docMk/>
      </pc:docMkLst>
      <pc:sldChg chg="delSp">
        <pc:chgData name="Apoorva Agarwal" userId="S::203050018@iitb.ac.in::b3c7b045-fa1f-4d45-ad79-d16a48d231e1" providerId="AD" clId="Web-{9E035550-67DB-494E-8585-0493F6E95351}" dt="2022-03-27T05:37:53.574" v="0"/>
        <pc:sldMkLst>
          <pc:docMk/>
          <pc:sldMk cId="2447413344" sldId="406"/>
        </pc:sldMkLst>
        <pc:spChg chg="del">
          <ac:chgData name="Apoorva Agarwal" userId="S::203050018@iitb.ac.in::b3c7b045-fa1f-4d45-ad79-d16a48d231e1" providerId="AD" clId="Web-{9E035550-67DB-494E-8585-0493F6E95351}" dt="2022-03-27T05:37:53.574" v="0"/>
          <ac:spMkLst>
            <pc:docMk/>
            <pc:sldMk cId="2447413344" sldId="406"/>
            <ac:spMk id="4" creationId="{FD1CAEA5-D599-C3E7-FE35-3C6691A6F551}"/>
          </ac:spMkLst>
        </pc:spChg>
      </pc:sldChg>
    </pc:docChg>
  </pc:docChgLst>
  <pc:docChgLst>
    <pc:chgData name="Smit Harishbhai Gajjar" userId="S::213050051@iitb.ac.in::40e9e185-4927-4a91-8e50-54075e2c380a" providerId="AD" clId="Web-{2F031851-9AC6-4F5B-8BBA-AEAAAAF2419E}"/>
    <pc:docChg chg="modSld">
      <pc:chgData name="Smit Harishbhai Gajjar" userId="S::213050051@iitb.ac.in::40e9e185-4927-4a91-8e50-54075e2c380a" providerId="AD" clId="Web-{2F031851-9AC6-4F5B-8BBA-AEAAAAF2419E}" dt="2022-03-24T14:34:23.301" v="0"/>
      <pc:docMkLst>
        <pc:docMk/>
      </pc:docMkLst>
      <pc:sldChg chg="addSp">
        <pc:chgData name="Smit Harishbhai Gajjar" userId="S::213050051@iitb.ac.in::40e9e185-4927-4a91-8e50-54075e2c380a" providerId="AD" clId="Web-{2F031851-9AC6-4F5B-8BBA-AEAAAAF2419E}" dt="2022-03-24T14:34:23.301" v="0"/>
        <pc:sldMkLst>
          <pc:docMk/>
          <pc:sldMk cId="2447413344" sldId="406"/>
        </pc:sldMkLst>
        <pc:spChg chg="add">
          <ac:chgData name="Smit Harishbhai Gajjar" userId="S::213050051@iitb.ac.in::40e9e185-4927-4a91-8e50-54075e2c380a" providerId="AD" clId="Web-{2F031851-9AC6-4F5B-8BBA-AEAAAAF2419E}" dt="2022-03-24T14:34:23.301" v="0"/>
          <ac:spMkLst>
            <pc:docMk/>
            <pc:sldMk cId="2447413344" sldId="406"/>
            <ac:spMk id="4" creationId="{FD1CAEA5-D599-C3E7-FE35-3C6691A6F5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8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3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 </a:t>
            </a:r>
            <a:r>
              <a:rPr lang="en-IN" sz="4400" b="1" dirty="0"/>
              <a:t>Assignment-3 Discussion</a:t>
            </a:r>
            <a:br>
              <a:rPr lang="en-IN" sz="4400" b="1" dirty="0"/>
            </a:br>
            <a:r>
              <a:rPr lang="en-IN" sz="4400" b="1" dirty="0" smtClean="0"/>
              <a:t>(</a:t>
            </a:r>
            <a:r>
              <a:rPr lang="en-IN" sz="4400" b="1" dirty="0" smtClean="0"/>
              <a:t>Image captioning Validation</a:t>
            </a:r>
            <a:r>
              <a:rPr lang="en-IN" sz="4400" b="1" dirty="0" smtClean="0"/>
              <a:t>)</a:t>
            </a:r>
            <a:endParaRPr sz="4400"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IN" sz="3200" dirty="0"/>
              <a:t>Nikhita, 180050066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IN" sz="3200" dirty="0"/>
              <a:t>Pragna, 180050064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US" sz="3200" dirty="0"/>
              <a:t>Vineetha, 180050118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endParaRPr lang="en-IN" sz="3200" dirty="0"/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ts val="2240"/>
            </a:pPr>
            <a:r>
              <a:rPr lang="en-US" sz="3200" dirty="0" smtClean="0"/>
              <a:t>4</a:t>
            </a:r>
            <a:r>
              <a:rPr lang="en-US" sz="3200" baseline="30000" dirty="0" smtClean="0"/>
              <a:t>th</a:t>
            </a:r>
            <a:r>
              <a:rPr lang="en-US" sz="3200" dirty="0"/>
              <a:t> </a:t>
            </a:r>
            <a:r>
              <a:rPr lang="en-US" sz="3200" dirty="0" smtClean="0"/>
              <a:t>May,2022</a:t>
            </a:r>
            <a:endParaRPr lang="en-IN"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Training details (hyper-parameters)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N" dirty="0"/>
              <a:t>(All of </a:t>
            </a:r>
            <a:r>
              <a:rPr lang="en-IN" dirty="0" smtClean="0"/>
              <a:t>FFNN, </a:t>
            </a:r>
            <a:r>
              <a:rPr lang="en-IN" dirty="0" smtClean="0"/>
              <a:t>RNN </a:t>
            </a:r>
            <a:r>
              <a:rPr lang="en-IN" dirty="0"/>
              <a:t>get trained together)</a:t>
            </a:r>
          </a:p>
          <a:p>
            <a:r>
              <a:rPr lang="en-IN" dirty="0"/>
              <a:t>How many epochs</a:t>
            </a:r>
            <a:r>
              <a:rPr lang="en-IN" dirty="0" smtClean="0"/>
              <a:t>?</a:t>
            </a:r>
            <a:endParaRPr lang="en-IN" dirty="0"/>
          </a:p>
          <a:p>
            <a:pPr marL="76200" indent="0">
              <a:buNone/>
            </a:pPr>
            <a:r>
              <a:rPr lang="en-US" dirty="0" smtClean="0"/>
              <a:t>	10 epochs</a:t>
            </a:r>
            <a:endParaRPr lang="en-IN" dirty="0"/>
          </a:p>
          <a:p>
            <a:r>
              <a:rPr lang="en-IN" dirty="0"/>
              <a:t>What is the learning rate?</a:t>
            </a:r>
          </a:p>
          <a:p>
            <a:pPr marL="533400" lvl="1" indent="0">
              <a:buNone/>
            </a:pPr>
            <a:r>
              <a:rPr lang="en-US" dirty="0" smtClean="0"/>
              <a:t>	Adam Optimizer with </a:t>
            </a:r>
            <a:r>
              <a:rPr lang="en-US" dirty="0" smtClean="0"/>
              <a:t>learning rate </a:t>
            </a:r>
            <a:r>
              <a:rPr lang="en-US" dirty="0" smtClean="0"/>
              <a:t>= 0.001</a:t>
            </a:r>
            <a:endParaRPr lang="en-IN" dirty="0"/>
          </a:p>
          <a:p>
            <a:r>
              <a:rPr lang="en-IN" dirty="0" smtClean="0"/>
              <a:t>Convergence </a:t>
            </a:r>
            <a:r>
              <a:rPr lang="en-IN" dirty="0"/>
              <a:t>criterion (at what error level do you stop</a:t>
            </a:r>
            <a:r>
              <a:rPr lang="en-IN" dirty="0" smtClean="0"/>
              <a:t>)</a:t>
            </a:r>
          </a:p>
          <a:p>
            <a:pPr marL="76200" indent="0">
              <a:buNone/>
            </a:pPr>
            <a:r>
              <a:rPr lang="en-US" dirty="0"/>
              <a:t>	</a:t>
            </a:r>
            <a:r>
              <a:rPr lang="en-US" dirty="0" smtClean="0"/>
              <a:t>Early Stopping is used when validation loss is	</a:t>
            </a:r>
            <a:r>
              <a:rPr lang="en-US" dirty="0" smtClean="0"/>
              <a:t>minimal</a:t>
            </a:r>
          </a:p>
          <a:p>
            <a:r>
              <a:rPr lang="en-US" dirty="0" smtClean="0"/>
              <a:t>Loss function : Binary Cross Entropy loss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47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Various performance parameters: P, R, F-score,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P, R, F, A </a:t>
            </a:r>
            <a:r>
              <a:rPr lang="en-IN" dirty="0" smtClean="0"/>
              <a:t>overall</a:t>
            </a:r>
          </a:p>
          <a:p>
            <a:pPr marL="76200" indent="0">
              <a:buNone/>
            </a:pPr>
            <a:r>
              <a:rPr lang="en-US" dirty="0"/>
              <a:t>	</a:t>
            </a:r>
            <a:r>
              <a:rPr lang="en-US" dirty="0" smtClean="0"/>
              <a:t>Precision  : </a:t>
            </a:r>
            <a:r>
              <a:rPr lang="en-US" dirty="0" smtClean="0"/>
              <a:t>0.853</a:t>
            </a:r>
            <a:endParaRPr lang="en-US" dirty="0" smtClean="0"/>
          </a:p>
          <a:p>
            <a:pPr marL="76200" indent="0">
              <a:buNone/>
            </a:pPr>
            <a:r>
              <a:rPr lang="en-US" dirty="0"/>
              <a:t>	</a:t>
            </a:r>
            <a:r>
              <a:rPr lang="en-US" dirty="0" smtClean="0"/>
              <a:t>Recall       : </a:t>
            </a:r>
            <a:r>
              <a:rPr lang="en-US" dirty="0" smtClean="0"/>
              <a:t>0.902</a:t>
            </a:r>
            <a:endParaRPr lang="en-US" dirty="0" smtClean="0"/>
          </a:p>
          <a:p>
            <a:pPr marL="76200" indent="0">
              <a:buNone/>
            </a:pPr>
            <a:r>
              <a:rPr lang="en-US" dirty="0"/>
              <a:t>	</a:t>
            </a:r>
            <a:r>
              <a:rPr lang="en-US" dirty="0" smtClean="0"/>
              <a:t>F-score     : </a:t>
            </a:r>
            <a:r>
              <a:rPr lang="en-US" dirty="0" smtClean="0"/>
              <a:t>0.877</a:t>
            </a:r>
            <a:endParaRPr lang="en-US" dirty="0" smtClean="0"/>
          </a:p>
          <a:p>
            <a:pPr marL="76200" indent="0">
              <a:buNone/>
            </a:pPr>
            <a:r>
              <a:rPr lang="en-US" dirty="0"/>
              <a:t>	</a:t>
            </a:r>
            <a:r>
              <a:rPr lang="en-US" dirty="0" smtClean="0"/>
              <a:t>Accuracy  : </a:t>
            </a:r>
            <a:r>
              <a:rPr lang="en-US" dirty="0" smtClean="0"/>
              <a:t>87.34%</a:t>
            </a:r>
          </a:p>
          <a:p>
            <a:pPr marL="76200" indent="0">
              <a:buNone/>
            </a:pPr>
            <a:endParaRPr lang="en-IN" dirty="0"/>
          </a:p>
          <a:p>
            <a:r>
              <a:rPr lang="en-IN" dirty="0"/>
              <a:t>For 1-class and 0-class </a:t>
            </a:r>
            <a:r>
              <a:rPr lang="en-IN" dirty="0" smtClean="0"/>
              <a:t>separately</a:t>
            </a:r>
          </a:p>
          <a:p>
            <a:pPr marL="76200" indent="0">
              <a:buNone/>
            </a:pPr>
            <a:r>
              <a:rPr lang="en-US" dirty="0"/>
              <a:t>	</a:t>
            </a:r>
            <a:r>
              <a:rPr lang="en-US" dirty="0" smtClean="0"/>
              <a:t>Accuracy (1-class) : </a:t>
            </a:r>
            <a:r>
              <a:rPr lang="en-US" dirty="0" smtClean="0"/>
              <a:t>90.20%</a:t>
            </a:r>
            <a:endParaRPr lang="en-US" dirty="0" smtClean="0"/>
          </a:p>
          <a:p>
            <a:pPr marL="76200" indent="0">
              <a:buNone/>
            </a:pPr>
            <a:r>
              <a:rPr lang="en-US" dirty="0"/>
              <a:t>	</a:t>
            </a:r>
            <a:r>
              <a:rPr lang="en-US" dirty="0" smtClean="0"/>
              <a:t>Accuracy (0-class) : </a:t>
            </a:r>
            <a:r>
              <a:rPr lang="en-US" dirty="0" smtClean="0"/>
              <a:t>84.48%</a:t>
            </a:r>
            <a:endParaRPr lang="en-US" dirty="0" smtClean="0"/>
          </a:p>
          <a:p>
            <a:pPr marL="7620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19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Error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dirty="0" smtClean="0"/>
          </a:p>
          <a:p>
            <a:r>
              <a:rPr lang="en-IN" dirty="0" smtClean="0"/>
              <a:t>Good cases</a:t>
            </a:r>
          </a:p>
          <a:p>
            <a:pPr marL="76200" indent="0">
              <a:buNone/>
            </a:pPr>
            <a:endParaRPr lang="en-US" dirty="0" smtClean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IN" dirty="0"/>
          </a:p>
          <a:p>
            <a:r>
              <a:rPr lang="en-IN" dirty="0" smtClean="0"/>
              <a:t>Bad cases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535" y="1239811"/>
            <a:ext cx="3086531" cy="243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76" y="2598554"/>
            <a:ext cx="4105848" cy="552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76" y="4319490"/>
            <a:ext cx="451548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Comment slide (evaluation guideline- students to note)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are being evaluated on:</a:t>
            </a:r>
          </a:p>
          <a:p>
            <a:endParaRPr lang="en-IN" dirty="0"/>
          </a:p>
          <a:p>
            <a:r>
              <a:rPr lang="en-IN" dirty="0"/>
              <a:t>Data gathering and preparation (10 marks)</a:t>
            </a:r>
          </a:p>
          <a:p>
            <a:r>
              <a:rPr lang="en-IN" dirty="0"/>
              <a:t>Implementation (40, FFNN+CNN+RNN/</a:t>
            </a:r>
            <a:r>
              <a:rPr lang="en-IN" dirty="0" err="1"/>
              <a:t>Transformer+combination</a:t>
            </a:r>
            <a:r>
              <a:rPr lang="en-IN" dirty="0"/>
              <a:t>)</a:t>
            </a:r>
          </a:p>
          <a:p>
            <a:r>
              <a:rPr lang="en-IN" dirty="0"/>
              <a:t>Performance reporting (10)</a:t>
            </a:r>
          </a:p>
          <a:p>
            <a:r>
              <a:rPr lang="en-IN" dirty="0"/>
              <a:t>Performance demonstration (10)</a:t>
            </a:r>
          </a:p>
          <a:p>
            <a:r>
              <a:rPr lang="en-IN" dirty="0"/>
              <a:t>Error Analysis (10)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96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4819"/>
          </a:xfrm>
        </p:spPr>
        <p:txBody>
          <a:bodyPr/>
          <a:lstStyle/>
          <a:p>
            <a:r>
              <a:rPr lang="en-IN"/>
              <a:t>Problem Statement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7058"/>
            <a:ext cx="9056914" cy="5179106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The goal is to create a system that combines the power of RNN, CNN and FFNN. You will have a two stage DNN, wherein the first stage is a CNN processing an image and an RNN/Transformer processing the caption of the image. The FFNN will take outputs of CNN and RNN and will give the verdict as a value between 0 and 1 (both included), expressing the degree of consistency between the image and the caption (1- consistent, 0-inconsistent). </a:t>
            </a:r>
          </a:p>
        </p:txBody>
      </p:sp>
    </p:spTree>
    <p:extLst>
      <p:ext uri="{BB962C8B-B14F-4D97-AF65-F5344CB8AC3E}">
        <p14:creationId xmlns:p14="http://schemas.microsoft.com/office/powerpoint/2010/main" val="186784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For example, if the image is that of a tiger chasing a deer, the caption of "a peaceful scene of nature" is inconsistent with the picture. On the other hand, the picture of a long line of people can have many consistent captions- (a) Crowd eagerly waiting for a ticket to the cricket stadium, or (b) Hungry people in food-line during </a:t>
            </a:r>
            <a:r>
              <a:rPr lang="en-US" dirty="0" err="1"/>
              <a:t>covid</a:t>
            </a:r>
            <a:r>
              <a:rPr lang="en-US" dirty="0"/>
              <a:t>, or (c) Students waiting in queue for an admission form, but not (d) Snow-flakes falling from the sky.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1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018" y="994353"/>
            <a:ext cx="7772400" cy="1470025"/>
          </a:xfrm>
        </p:spPr>
        <p:txBody>
          <a:bodyPr/>
          <a:lstStyle/>
          <a:p>
            <a:r>
              <a:rPr lang="en-IN" dirty="0"/>
              <a:t>Dataset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6145" y="2706255"/>
            <a:ext cx="69272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resort </a:t>
            </a:r>
            <a:r>
              <a:rPr lang="en-US" sz="2000" dirty="0" smtClean="0"/>
              <a:t>to a dataset </a:t>
            </a:r>
            <a:r>
              <a:rPr lang="en-US" sz="2000" dirty="0"/>
              <a:t>with a large number of image-caption annotations</a:t>
            </a:r>
            <a:r>
              <a:rPr lang="en-US" sz="2000" dirty="0" smtClean="0"/>
              <a:t>: Flickr-8K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Flickr-8k </a:t>
            </a:r>
            <a:r>
              <a:rPr lang="en-US" sz="2000" dirty="0"/>
              <a:t>contains nearly </a:t>
            </a:r>
            <a:r>
              <a:rPr lang="en-US" sz="2000" dirty="0" smtClean="0"/>
              <a:t>8</a:t>
            </a:r>
            <a:r>
              <a:rPr lang="en-US" sz="2000" dirty="0"/>
              <a:t>K</a:t>
            </a:r>
            <a:r>
              <a:rPr lang="en-US" sz="2000" dirty="0" smtClean="0"/>
              <a:t> </a:t>
            </a:r>
            <a:r>
              <a:rPr lang="en-US" sz="2000" dirty="0"/>
              <a:t>images of natural </a:t>
            </a:r>
            <a:r>
              <a:rPr lang="en-US" sz="2000" dirty="0" smtClean="0"/>
              <a:t>scenes </a:t>
            </a:r>
            <a:r>
              <a:rPr lang="en-US" sz="2000" dirty="0"/>
              <a:t>each with five unique captions </a:t>
            </a:r>
            <a:r>
              <a:rPr lang="en-US" sz="2000" dirty="0" smtClean="0"/>
              <a:t>that are </a:t>
            </a:r>
            <a:r>
              <a:rPr lang="en-US" sz="2000" dirty="0"/>
              <a:t>grammatically complete and lexicographically </a:t>
            </a:r>
            <a:r>
              <a:rPr lang="en-US" sz="2000" dirty="0" smtClean="0"/>
              <a:t>correct 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 : Test : </a:t>
            </a:r>
            <a:r>
              <a:rPr lang="en-US" sz="2000" dirty="0" smtClean="0"/>
              <a:t>Validation </a:t>
            </a:r>
            <a:r>
              <a:rPr lang="en-US" sz="2000" dirty="0" smtClean="0"/>
              <a:t>= 6K : 1K: 1K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3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Details of Examples: positive and negative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5818" cy="5040745"/>
          </a:xfrm>
        </p:spPr>
        <p:txBody>
          <a:bodyPr/>
          <a:lstStyle/>
          <a:p>
            <a:r>
              <a:rPr lang="en-IN" dirty="0"/>
              <a:t>How many positive examples (1 category</a:t>
            </a:r>
            <a:r>
              <a:rPr lang="en-IN" dirty="0" smtClean="0"/>
              <a:t>)</a:t>
            </a:r>
          </a:p>
          <a:p>
            <a:r>
              <a:rPr lang="en-IN" dirty="0" smtClean="0"/>
              <a:t>How </a:t>
            </a:r>
            <a:r>
              <a:rPr lang="en-IN" dirty="0"/>
              <a:t>many negative examples (0 category): </a:t>
            </a:r>
            <a:r>
              <a:rPr lang="en-IN" i="1" dirty="0">
                <a:solidFill>
                  <a:srgbClr val="FF0000"/>
                </a:solidFill>
              </a:rPr>
              <a:t>how did you create negative </a:t>
            </a:r>
            <a:r>
              <a:rPr lang="en-IN" i="1" dirty="0" smtClean="0">
                <a:solidFill>
                  <a:srgbClr val="FF0000"/>
                </a:solidFill>
              </a:rPr>
              <a:t>examples</a:t>
            </a:r>
          </a:p>
          <a:p>
            <a:pPr marL="76200" indent="0">
              <a:buNone/>
            </a:pPr>
            <a:endParaRPr lang="en-US" dirty="0" smtClean="0"/>
          </a:p>
          <a:p>
            <a:r>
              <a:rPr lang="en-US" dirty="0" smtClean="0"/>
              <a:t>8K </a:t>
            </a:r>
            <a:r>
              <a:rPr lang="en-US" dirty="0"/>
              <a:t>images are </a:t>
            </a:r>
            <a:r>
              <a:rPr lang="en-US" dirty="0" smtClean="0"/>
              <a:t>used, </a:t>
            </a:r>
            <a:r>
              <a:rPr lang="en-US" dirty="0"/>
              <a:t>each of which is paired with 10 </a:t>
            </a:r>
            <a:r>
              <a:rPr lang="en-US" dirty="0" smtClean="0"/>
              <a:t>   captions.</a:t>
            </a:r>
          </a:p>
          <a:p>
            <a:r>
              <a:rPr lang="en-US" dirty="0" smtClean="0"/>
              <a:t>The </a:t>
            </a:r>
            <a:r>
              <a:rPr lang="en-US" dirty="0"/>
              <a:t>positive examples are the 5 captions paired with the image </a:t>
            </a:r>
            <a:r>
              <a:rPr lang="en-US" dirty="0" smtClean="0"/>
              <a:t>and </a:t>
            </a:r>
            <a:r>
              <a:rPr lang="en-US" dirty="0"/>
              <a:t>the remaining five are negative examples that are generated by randomly sampling captions from the rest of the </a:t>
            </a:r>
            <a:r>
              <a:rPr lang="en-US" dirty="0" smtClean="0"/>
              <a:t>Flickr dataset.</a:t>
            </a:r>
            <a:endParaRPr lang="en-US" dirty="0"/>
          </a:p>
          <a:p>
            <a:pPr marL="76200" indent="0">
              <a:buNone/>
            </a:pPr>
            <a:endParaRPr lang="en-IN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94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491" y="0"/>
            <a:ext cx="7772400" cy="1470025"/>
          </a:xfrm>
        </p:spPr>
        <p:txBody>
          <a:bodyPr/>
          <a:lstStyle/>
          <a:p>
            <a:r>
              <a:rPr lang="en-IN" dirty="0"/>
              <a:t>System implementation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963" y="1221509"/>
            <a:ext cx="8335818" cy="550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/>
              <a:t>We are using Pre-trained CNN model (InceptionV3) for spatial map extraction of images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/>
              <a:t>For captions, we </a:t>
            </a:r>
            <a:r>
              <a:rPr lang="en-US" dirty="0"/>
              <a:t>embed each word into a vector through a word embedding matrix, and then use a recurrent Long-Short Term Memory (LSTM) </a:t>
            </a:r>
            <a:r>
              <a:rPr lang="en-US" dirty="0" smtClean="0"/>
              <a:t>network </a:t>
            </a:r>
            <a:r>
              <a:rPr lang="en-US" dirty="0"/>
              <a:t>to scan through the embedded word sequence</a:t>
            </a:r>
            <a:endParaRPr lang="en-US" dirty="0" smtClean="0"/>
          </a:p>
          <a:p>
            <a:pPr marL="76200" indent="0" algn="l"/>
            <a:endParaRPr lang="en-US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Next, we concatenate the both image and caption features and input it to the feed forward </a:t>
            </a:r>
            <a:r>
              <a:rPr lang="en-US" dirty="0" smtClean="0"/>
              <a:t>network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/>
              <a:t>This will be the input to a Feed </a:t>
            </a:r>
            <a:r>
              <a:rPr lang="en-US" dirty="0"/>
              <a:t>forward layer </a:t>
            </a:r>
            <a:r>
              <a:rPr lang="en-US" dirty="0" smtClean="0"/>
              <a:t>to </a:t>
            </a:r>
            <a:r>
              <a:rPr lang="en-US" dirty="0"/>
              <a:t>produce a binary image caption validation output.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8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Details of the FFNN N/W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344"/>
            <a:ext cx="8229600" cy="5652655"/>
          </a:xfrm>
        </p:spPr>
        <p:txBody>
          <a:bodyPr/>
          <a:lstStyle/>
          <a:p>
            <a:r>
              <a:rPr lang="en-IN" sz="1600" dirty="0" smtClean="0"/>
              <a:t>Layers : </a:t>
            </a:r>
          </a:p>
          <a:p>
            <a:pPr marL="76200" indent="0">
              <a:buNone/>
            </a:pPr>
            <a:r>
              <a:rPr lang="en-IN" sz="1600" dirty="0"/>
              <a:t>	</a:t>
            </a:r>
            <a:r>
              <a:rPr lang="en-US" sz="1600" dirty="0" smtClean="0"/>
              <a:t> FFNN </a:t>
            </a:r>
            <a:r>
              <a:rPr lang="en-US" sz="1600" dirty="0"/>
              <a:t>is a 2-layer fully-connected network separated by a ReLU </a:t>
            </a:r>
            <a:r>
              <a:rPr lang="en-US" sz="1600" dirty="0" smtClean="0"/>
              <a:t>activation</a:t>
            </a:r>
            <a:endParaRPr lang="en-IN" sz="1600" dirty="0"/>
          </a:p>
          <a:p>
            <a:r>
              <a:rPr lang="en-IN" sz="1600" dirty="0" smtClean="0"/>
              <a:t>Neurons/layer</a:t>
            </a:r>
          </a:p>
          <a:p>
            <a:pPr marL="76200" indent="0">
              <a:buNone/>
            </a:pPr>
            <a:r>
              <a:rPr lang="en-US" sz="1600" dirty="0" smtClean="0"/>
              <a:t>	Our </a:t>
            </a:r>
            <a:r>
              <a:rPr lang="en-US" sz="1600" dirty="0"/>
              <a:t>2-layer fully-connected network outputs a single value, representing </a:t>
            </a:r>
            <a:r>
              <a:rPr lang="en-US" sz="1600" dirty="0" smtClean="0"/>
              <a:t>	whether or </a:t>
            </a:r>
            <a:r>
              <a:rPr lang="en-US" sz="1600" dirty="0"/>
              <a:t>not the encoded language expression accurately captions the given </a:t>
            </a:r>
            <a:r>
              <a:rPr lang="en-US" sz="1600" dirty="0" smtClean="0"/>
              <a:t>	feature map</a:t>
            </a:r>
            <a:endParaRPr lang="en-IN" sz="1600" dirty="0"/>
          </a:p>
          <a:p>
            <a:pPr marL="76200" indent="0">
              <a:buNone/>
            </a:pPr>
            <a:r>
              <a:rPr lang="en-US" sz="1600" dirty="0" smtClean="0"/>
              <a:t>	The </a:t>
            </a:r>
            <a:r>
              <a:rPr lang="en-US" sz="1600" dirty="0"/>
              <a:t>classification network is applied over the </a:t>
            </a:r>
            <a:r>
              <a:rPr lang="en-US" sz="1600" dirty="0" smtClean="0"/>
              <a:t>extracted </a:t>
            </a:r>
            <a:r>
              <a:rPr lang="en-US" sz="1600" dirty="0" smtClean="0"/>
              <a:t>features </a:t>
            </a:r>
            <a:r>
              <a:rPr lang="en-US" sz="1600" dirty="0" smtClean="0"/>
              <a:t>, </a:t>
            </a:r>
            <a:r>
              <a:rPr lang="en-US" sz="1600" dirty="0"/>
              <a:t>with a ReLU </a:t>
            </a:r>
            <a:r>
              <a:rPr lang="en-US" sz="1600" dirty="0" smtClean="0"/>
              <a:t>	nonlinearity </a:t>
            </a:r>
            <a:r>
              <a:rPr lang="en-US" sz="1600" dirty="0"/>
              <a:t>between them and a hidden layer with dimensionality </a:t>
            </a:r>
            <a:r>
              <a:rPr lang="en-US" sz="1600" dirty="0" smtClean="0"/>
              <a:t>N </a:t>
            </a:r>
            <a:r>
              <a:rPr lang="en-US" sz="1600" dirty="0"/>
              <a:t>= </a:t>
            </a:r>
            <a:r>
              <a:rPr lang="en-US" sz="1600" dirty="0" smtClean="0"/>
              <a:t>256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N" sz="1600" dirty="0" smtClean="0"/>
          </a:p>
          <a:p>
            <a:r>
              <a:rPr lang="en-IN" sz="1600" dirty="0" smtClean="0"/>
              <a:t>Different </a:t>
            </a:r>
            <a:r>
              <a:rPr lang="en-IN" sz="1600" dirty="0"/>
              <a:t>Hyper </a:t>
            </a:r>
            <a:r>
              <a:rPr lang="en-IN" sz="1600" dirty="0" smtClean="0"/>
              <a:t>parameters</a:t>
            </a:r>
          </a:p>
          <a:p>
            <a:pPr marL="762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no. of layers L = 2, </a:t>
            </a:r>
          </a:p>
          <a:p>
            <a:pPr marL="76200" indent="0">
              <a:buNone/>
            </a:pPr>
            <a:r>
              <a:rPr lang="en-US" sz="1600" dirty="0" smtClean="0"/>
              <a:t>       no. of hidden units N= 256</a:t>
            </a:r>
          </a:p>
          <a:p>
            <a:pPr marL="76200" indent="0">
              <a:buNone/>
            </a:pPr>
            <a:r>
              <a:rPr lang="en-US" sz="1600" dirty="0" smtClean="0"/>
              <a:t>       Activation function used at hidden layer is ReLU</a:t>
            </a:r>
          </a:p>
          <a:p>
            <a:pPr marL="76200" indent="0">
              <a:buNone/>
            </a:pPr>
            <a:r>
              <a:rPr lang="en-US" sz="1600" dirty="0" smtClean="0"/>
              <a:t>       Activation function used for the classification task </a:t>
            </a:r>
          </a:p>
          <a:p>
            <a:pPr marL="762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is sigmoid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59" y="3417456"/>
            <a:ext cx="3145877" cy="30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9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91"/>
            <a:ext cx="8229600" cy="1143000"/>
          </a:xfrm>
        </p:spPr>
        <p:txBody>
          <a:bodyPr/>
          <a:lstStyle/>
          <a:p>
            <a:r>
              <a:rPr lang="en-IN" dirty="0"/>
              <a:t>Details of the CNN N/W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927"/>
            <a:ext cx="8229600" cy="5846618"/>
          </a:xfrm>
        </p:spPr>
        <p:txBody>
          <a:bodyPr/>
          <a:lstStyle/>
          <a:p>
            <a:r>
              <a:rPr lang="en-US" dirty="0" smtClean="0"/>
              <a:t>We made use of InceptionV3 model pre-trained on             image net database. </a:t>
            </a:r>
          </a:p>
          <a:p>
            <a:r>
              <a:rPr lang="en-US" dirty="0" smtClean="0"/>
              <a:t>Inception-v3 </a:t>
            </a:r>
            <a:r>
              <a:rPr lang="en-US" dirty="0"/>
              <a:t>is a convolutional neural network that is </a:t>
            </a:r>
            <a:r>
              <a:rPr lang="en-US" b="1" dirty="0"/>
              <a:t>48 layers</a:t>
            </a:r>
            <a:r>
              <a:rPr lang="en-US" dirty="0"/>
              <a:t> </a:t>
            </a:r>
            <a:r>
              <a:rPr lang="en-US" dirty="0" smtClean="0"/>
              <a:t>deep</a:t>
            </a:r>
          </a:p>
          <a:p>
            <a:r>
              <a:rPr lang="en-US" dirty="0" smtClean="0"/>
              <a:t>We extracted features from the last but one layer </a:t>
            </a:r>
          </a:p>
          <a:p>
            <a:pPr marL="76200" indent="0">
              <a:buNone/>
            </a:pPr>
            <a:r>
              <a:rPr lang="en-US" dirty="0"/>
              <a:t> </a:t>
            </a:r>
            <a:r>
              <a:rPr lang="en-US" dirty="0" smtClean="0"/>
              <a:t>    (last layer before the classification layer)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6" y="3435927"/>
            <a:ext cx="8802328" cy="34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8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Details of the RNN/Transformer N/W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5" y="1600200"/>
            <a:ext cx="9014689" cy="4525963"/>
          </a:xfrm>
        </p:spPr>
        <p:txBody>
          <a:bodyPr/>
          <a:lstStyle/>
          <a:p>
            <a:pPr marL="76200" indent="0">
              <a:buNone/>
            </a:pPr>
            <a:r>
              <a:rPr lang="en-US" dirty="0" smtClean="0"/>
              <a:t>We used an LSTM to represent the caption as a fixed size vector</a:t>
            </a:r>
          </a:p>
          <a:p>
            <a:pPr marL="76200" indent="0">
              <a:buNone/>
            </a:pPr>
            <a:endParaRPr lang="en-US" dirty="0" smtClean="0"/>
          </a:p>
          <a:p>
            <a:pPr marL="76200" indent="0">
              <a:buNone/>
            </a:pPr>
            <a:endParaRPr lang="en-IN" dirty="0"/>
          </a:p>
          <a:p>
            <a:r>
              <a:rPr lang="en-IN" dirty="0"/>
              <a:t>Embedding </a:t>
            </a:r>
            <a:r>
              <a:rPr lang="en-IN" dirty="0" smtClean="0"/>
              <a:t>dimension (200)</a:t>
            </a:r>
          </a:p>
          <a:p>
            <a:pPr marL="76200" indent="0">
              <a:buNone/>
            </a:pPr>
            <a:r>
              <a:rPr lang="en-US" dirty="0" smtClean="0"/>
              <a:t>	We used </a:t>
            </a:r>
            <a:r>
              <a:rPr lang="en-US" dirty="0"/>
              <a:t>a pre-trained word embedding matrix, the </a:t>
            </a:r>
            <a:r>
              <a:rPr lang="en-US" dirty="0" smtClean="0"/>
              <a:t>	Global </a:t>
            </a:r>
            <a:r>
              <a:rPr lang="en-US" dirty="0"/>
              <a:t>Vectors for Word Representation (GloVe) </a:t>
            </a:r>
            <a:endParaRPr lang="en-IN" dirty="0" smtClean="0"/>
          </a:p>
          <a:p>
            <a:r>
              <a:rPr lang="en-IN" dirty="0" smtClean="0"/>
              <a:t>Different Hyper parameters</a:t>
            </a:r>
          </a:p>
          <a:p>
            <a:pPr marL="76200" indent="0">
              <a:buNone/>
            </a:pPr>
            <a:r>
              <a:rPr lang="en-US" dirty="0" smtClean="0"/>
              <a:t>	batch_size = 40</a:t>
            </a:r>
          </a:p>
          <a:p>
            <a:pPr marL="76200" indent="0">
              <a:buNone/>
            </a:pPr>
            <a:r>
              <a:rPr lang="en-US" dirty="0"/>
              <a:t>	</a:t>
            </a:r>
            <a:r>
              <a:rPr lang="en-US" dirty="0" smtClean="0"/>
              <a:t>Hidden state dimension = 256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3482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29EE05F520A49BC1D06A98F5DED53" ma:contentTypeVersion="10" ma:contentTypeDescription="Create a new document." ma:contentTypeScope="" ma:versionID="0a657bfb46069e5f19fc2c07c5e6d7b2">
  <xsd:schema xmlns:xsd="http://www.w3.org/2001/XMLSchema" xmlns:xs="http://www.w3.org/2001/XMLSchema" xmlns:p="http://schemas.microsoft.com/office/2006/metadata/properties" xmlns:ns2="29e0ff12-0b34-46dd-b4b4-a7eb21e2297a" xmlns:ns3="5894de71-cc64-4fe6-a299-3b27350ef29b" targetNamespace="http://schemas.microsoft.com/office/2006/metadata/properties" ma:root="true" ma:fieldsID="9ab8e9e3512fd57753f4a2818d294ca9" ns2:_="" ns3:_="">
    <xsd:import namespace="29e0ff12-0b34-46dd-b4b4-a7eb21e2297a"/>
    <xsd:import namespace="5894de71-cc64-4fe6-a299-3b27350ef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0ff12-0b34-46dd-b4b4-a7eb21e229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4de71-cc64-4fe6-a299-3b27350ef29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E30618-23E4-4A53-94A7-F835D79042D2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5894de71-cc64-4fe6-a299-3b27350ef29b"/>
    <ds:schemaRef ds:uri="http://schemas.microsoft.com/office/infopath/2007/PartnerControls"/>
    <ds:schemaRef ds:uri="29e0ff12-0b34-46dd-b4b4-a7eb21e2297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3EC1FE-5F92-4332-9C84-3E61C1BF7A84}">
  <ds:schemaRefs>
    <ds:schemaRef ds:uri="29e0ff12-0b34-46dd-b4b4-a7eb21e2297a"/>
    <ds:schemaRef ds:uri="5894de71-cc64-4fe6-a299-3b27350ef2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93FDFB-0DA6-47EE-9C13-089B4CE2EE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564</Words>
  <Application>Microsoft Office PowerPoint</Application>
  <PresentationFormat>On-screen Show (4:3)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Default Design</vt:lpstr>
      <vt:lpstr> Assignment-3 Discussion (Image captioning Validation)</vt:lpstr>
      <vt:lpstr>Problem Statement (1/2)</vt:lpstr>
      <vt:lpstr>Problem Statement (2/2)</vt:lpstr>
      <vt:lpstr>Dataset Discussion</vt:lpstr>
      <vt:lpstr>Details of Examples: positive and negative</vt:lpstr>
      <vt:lpstr>System implementation</vt:lpstr>
      <vt:lpstr>Details of the FFNN N/W</vt:lpstr>
      <vt:lpstr>Details of the CNN N/W</vt:lpstr>
      <vt:lpstr>Details of the RNN/Transformer N/W</vt:lpstr>
      <vt:lpstr>Training details (hyper-parameters)</vt:lpstr>
      <vt:lpstr>Various performance parameters: P, R, F-score, Accuracy</vt:lpstr>
      <vt:lpstr>Error Analysis</vt:lpstr>
      <vt:lpstr>Comment slide (evaluation guideline- students to note)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Pushpak</dc:creator>
  <cp:lastModifiedBy>Vineetha</cp:lastModifiedBy>
  <cp:revision>27</cp:revision>
  <dcterms:modified xsi:type="dcterms:W3CDTF">2022-05-04T10:51:34Z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0x01010044029EE05F520A49BC1D06A98F5DED53</vt:lpwstr>
  </property>
</Properties>
</file>