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60" r:id="rId4"/>
    <p:sldId id="263" r:id="rId5"/>
    <p:sldId id="264" r:id="rId6"/>
    <p:sldId id="266" r:id="rId7"/>
    <p:sldId id="268" r:id="rId8"/>
    <p:sldId id="269" r:id="rId9"/>
    <p:sldId id="270" r:id="rId10"/>
    <p:sldId id="272" r:id="rId11"/>
    <p:sldId id="273" r:id="rId12"/>
    <p:sldId id="275" r:id="rId13"/>
    <p:sldId id="276" r:id="rId14"/>
    <p:sldId id="277"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cdn.openai.com/papers/dall-e-3.pdf"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IN" altLang="en-US" b="1">
                <a:latin typeface="+mj-ea"/>
                <a:cs typeface="+mj-ea"/>
                <a:sym typeface="+mn-ea"/>
              </a:rPr>
              <a:t>    </a:t>
            </a:r>
            <a:r>
              <a:rPr lang="en-US" altLang="en-US" b="1">
                <a:latin typeface="+mj-ea"/>
                <a:cs typeface="+mj-ea"/>
                <a:sym typeface="+mn-ea"/>
              </a:rPr>
              <a:t>Improving Image Generation with </a:t>
            </a:r>
            <a:br>
              <a:rPr lang="en-US" altLang="en-US" b="1">
                <a:latin typeface="+mj-ea"/>
                <a:cs typeface="+mj-ea"/>
                <a:sym typeface="+mn-ea"/>
              </a:rPr>
            </a:br>
            <a:r>
              <a:rPr lang="en-US" altLang="en-US" b="1">
                <a:latin typeface="+mj-ea"/>
                <a:cs typeface="+mj-ea"/>
                <a:sym typeface="+mn-ea"/>
              </a:rPr>
              <a:t> </a:t>
            </a:r>
            <a:r>
              <a:rPr lang="en-IN" altLang="en-US" b="1">
                <a:latin typeface="+mj-ea"/>
                <a:cs typeface="+mj-ea"/>
                <a:sym typeface="+mn-ea"/>
              </a:rPr>
              <a:t>                 </a:t>
            </a:r>
            <a:r>
              <a:rPr lang="en-US" altLang="en-US" b="1">
                <a:latin typeface="+mj-ea"/>
                <a:cs typeface="+mj-ea"/>
                <a:sym typeface="+mn-ea"/>
              </a:rPr>
              <a:t>Better Captions</a:t>
            </a:r>
            <a:endParaRPr lang="en-US"/>
          </a:p>
        </p:txBody>
      </p:sp>
      <p:pic>
        <p:nvPicPr>
          <p:cNvPr id="2" name="Content Placeholder 1"/>
          <p:cNvPicPr>
            <a:picLocks noChangeAspect="1"/>
          </p:cNvPicPr>
          <p:nvPr>
            <p:ph idx="1"/>
          </p:nvPr>
        </p:nvPicPr>
        <p:blipFill>
          <a:blip r:embed="rId1"/>
          <a:stretch>
            <a:fillRect/>
          </a:stretch>
        </p:blipFill>
        <p:spPr>
          <a:xfrm>
            <a:off x="3386455" y="2340610"/>
            <a:ext cx="4762500" cy="2800350"/>
          </a:xfrm>
          <a:prstGeom prst="rect">
            <a:avLst/>
          </a:prstGeom>
        </p:spPr>
      </p:pic>
      <p:sp>
        <p:nvSpPr>
          <p:cNvPr id="3" name="Text Box 2"/>
          <p:cNvSpPr txBox="1"/>
          <p:nvPr/>
        </p:nvSpPr>
        <p:spPr>
          <a:xfrm>
            <a:off x="9069070" y="6039485"/>
            <a:ext cx="4064000" cy="397510"/>
          </a:xfrm>
          <a:prstGeom prst="rect">
            <a:avLst/>
          </a:prstGeom>
          <a:noFill/>
        </p:spPr>
        <p:txBody>
          <a:bodyPr wrap="square" rtlCol="0">
            <a:noAutofit/>
          </a:bodyPr>
          <a:p>
            <a:r>
              <a:rPr lang="en-GB" altLang="en-US">
                <a:hlinkClick r:id="rId2" tooltip="" action="ppaction://hlinkfile"/>
              </a:rPr>
              <a:t>Link</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GB"/>
              <a:t>DALLE-2 Vs DALLE-3</a:t>
            </a:r>
            <a:endParaRPr lang="en-US" altLang="en-GB"/>
          </a:p>
        </p:txBody>
      </p:sp>
      <p:pic>
        <p:nvPicPr>
          <p:cNvPr id="6" name="Content Placeholder 5"/>
          <p:cNvPicPr>
            <a:picLocks noChangeAspect="1"/>
          </p:cNvPicPr>
          <p:nvPr>
            <p:ph idx="1"/>
          </p:nvPr>
        </p:nvPicPr>
        <p:blipFill>
          <a:blip r:embed="rId1"/>
          <a:stretch>
            <a:fillRect/>
          </a:stretch>
        </p:blipFill>
        <p:spPr>
          <a:xfrm>
            <a:off x="2641600" y="2210435"/>
            <a:ext cx="5962650" cy="3581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a:bodyPr>
          <a:p>
            <a:r>
              <a:rPr lang="en-US" altLang="en-GB"/>
              <a:t>Conclusion</a:t>
            </a:r>
            <a:endParaRPr lang="en-US" altLang="en-GB"/>
          </a:p>
        </p:txBody>
      </p:sp>
      <p:sp>
        <p:nvSpPr>
          <p:cNvPr id="5" name="Content Placeholder 4"/>
          <p:cNvSpPr>
            <a:spLocks noGrp="1"/>
          </p:cNvSpPr>
          <p:nvPr>
            <p:ph idx="1"/>
          </p:nvPr>
        </p:nvSpPr>
        <p:spPr/>
        <p:txBody>
          <a:bodyPr/>
          <a:p>
            <a:r>
              <a:rPr lang="en-GB" altLang="en-US"/>
              <a:t>The research concludes that training text-to-image models on highly descriptive, synthetically generated captions significantly improves their ability to follow complex prompts. Existing models often struggle with detailed descriptions due to noisy training data. By training a specialized captioner and using it to re-caption the training dataset, the researchers achieved substantial improvements in prompt adherence. This approach was used to develop DALL-E 3, which demonstrated superior performance in prompt following, coherence, and aesthetics compared to competing models. The authors provide evaluation tools to facilitate future research in this area.</a:t>
            </a: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GB"/>
              <a:t>Future Scope</a:t>
            </a:r>
            <a:endParaRPr lang="en-US" altLang="en-GB"/>
          </a:p>
        </p:txBody>
      </p:sp>
      <p:sp>
        <p:nvSpPr>
          <p:cNvPr id="5" name="Content Placeholder 4"/>
          <p:cNvSpPr>
            <a:spLocks noGrp="1"/>
          </p:cNvSpPr>
          <p:nvPr>
            <p:ph idx="1"/>
          </p:nvPr>
        </p:nvSpPr>
        <p:spPr/>
        <p:txBody>
          <a:bodyPr>
            <a:normAutofit fontScale="70000"/>
          </a:bodyPr>
          <a:p>
            <a:r>
              <a:rPr lang="en-GB" altLang="en-US"/>
              <a:t>Enhanced Dataset Quality: Further improving the quality and diversity of synthetic captions to capture nuanced details and context, enabling even more precise prompt adherence.</a:t>
            </a:r>
            <a:endParaRPr lang="en-GB" altLang="en-US"/>
          </a:p>
          <a:p>
            <a:r>
              <a:rPr lang="en-GB" altLang="en-US"/>
              <a:t>Real-World Applications: Extending the approach to domain-specific datasets, such as medical imaging or architectural design, to create specialized text-to-image tools.</a:t>
            </a:r>
            <a:endParaRPr lang="en-GB" altLang="en-US"/>
          </a:p>
          <a:p>
            <a:r>
              <a:rPr lang="en-GB" altLang="en-US"/>
              <a:t>Scalable Models: Investigating the scalability of the proposed method to train larger models with diverse datasets while maintaining efficiency.</a:t>
            </a:r>
            <a:endParaRPr lang="en-GB" altLang="en-US"/>
          </a:p>
          <a:p>
            <a:r>
              <a:rPr lang="en-GB" altLang="en-US"/>
              <a:t>Multimodal Integration: Combining improved captioning with other modalities, such as video or audio, for richer content generation.</a:t>
            </a:r>
            <a:endParaRPr lang="en-GB" altLang="en-US"/>
          </a:p>
          <a:p>
            <a:r>
              <a:rPr lang="en-GB" altLang="en-US"/>
              <a:t>Ethical and Bias Mitigation: Addressing potential biases in training data and ensuring ethical usage of advanced text-to-image systems.</a:t>
            </a:r>
            <a:endParaRPr lang="en-GB" altLang="en-US"/>
          </a:p>
          <a:p>
            <a:r>
              <a:rPr lang="en-GB" altLang="en-US"/>
              <a:t>Interactive Systems: Developing systems that allow users to refine prompts interactively for dynamic and personalized outputs.</a:t>
            </a:r>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Reference</a:t>
            </a:r>
            <a:endParaRPr lang="en-US" altLang="en-GB"/>
          </a:p>
        </p:txBody>
      </p:sp>
      <p:sp>
        <p:nvSpPr>
          <p:cNvPr id="3" name="Content Placeholder 2"/>
          <p:cNvSpPr>
            <a:spLocks noGrp="1"/>
          </p:cNvSpPr>
          <p:nvPr>
            <p:ph idx="1"/>
          </p:nvPr>
        </p:nvSpPr>
        <p:spPr/>
        <p:txBody>
          <a:bodyPr>
            <a:normAutofit fontScale="60000"/>
          </a:bodyPr>
          <a:p>
            <a:r>
              <a:rPr lang="en-GB" altLang="en-US"/>
              <a:t>Chen, M., Radford, A., Child, R., Wu, J., Jun, H., Luan, D., and Sutskever, I. (2020). Generative pretraining from pixels. In III, H. D. and Singh, A., editors, Proceedings of the 37th International Conference on Machine Learning, volume 119 of Proceedings of Machine Learning Research, pages 1691–1703. PMLR.</a:t>
            </a:r>
            <a:endParaRPr lang="en-GB" altLang="en-US"/>
          </a:p>
          <a:p>
            <a:r>
              <a:rPr lang="en-GB" altLang="en-US"/>
              <a:t> Chen, X., Mishra, N., Rohaninejad, M., and Abbeel, P. (2017). Pixelsnail: An improved autoregressivegenerative model.</a:t>
            </a:r>
            <a:endParaRPr lang="en-GB" altLang="en-US"/>
          </a:p>
          <a:p>
            <a:r>
              <a:rPr lang="en-GB" altLang="en-US"/>
              <a:t> Child, R., Gray, S., Radford, A., and Sutskever, I. (2019). Generating long sequences with sparse transformers.</a:t>
            </a:r>
            <a:endParaRPr lang="en-GB" altLang="en-US"/>
          </a:p>
          <a:p>
            <a:r>
              <a:rPr lang="en-GB" altLang="en-US"/>
              <a:t> Dosovitskiy, A., Beyer, L., Kolesnikov, A., Weissenborn, D., Zhai, X., Unterthiner, T., Dehghani, M.,Minderer, M., Heigold, G., Gelly, S., Uszkoreit, J., and Houlsby, N. (2021). An image is worth 16x16words: Transformers for image recognition at scale.</a:t>
            </a:r>
            <a:endParaRPr lang="en-GB" altLang="en-US"/>
          </a:p>
          <a:p>
            <a:r>
              <a:rPr lang="en-GB" altLang="en-US"/>
              <a:t> Hessel, J., Holtzman, A., Forbes, M., Bras, R. L., and Choi, Y. (2022). Clipscore: A reference-free evaluation metric for image captioning.</a:t>
            </a:r>
            <a:endParaRPr lang="en-GB" altLang="en-US"/>
          </a:p>
          <a:p>
            <a:r>
              <a:rPr lang="en-GB" altLang="en-US"/>
              <a:t> Ho, J., Jain, A., and Abbeel, P. (2020). Denoising diffusion probabilistic models</a:t>
            </a:r>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b="1"/>
              <a:t>Content</a:t>
            </a:r>
            <a:endParaRPr lang="en-IN" altLang="en-US" b="1"/>
          </a:p>
        </p:txBody>
      </p:sp>
      <p:sp>
        <p:nvSpPr>
          <p:cNvPr id="5" name="Content Placeholder 4"/>
          <p:cNvSpPr>
            <a:spLocks noGrp="1"/>
          </p:cNvSpPr>
          <p:nvPr>
            <p:ph idx="1"/>
          </p:nvPr>
        </p:nvSpPr>
        <p:spPr/>
        <p:txBody>
          <a:bodyPr>
            <a:normAutofit/>
          </a:bodyPr>
          <a:p>
            <a:r>
              <a:rPr lang="en-IN" altLang="en-US"/>
              <a:t>Abstract</a:t>
            </a:r>
            <a:endParaRPr lang="en-IN" altLang="en-US"/>
          </a:p>
          <a:p>
            <a:r>
              <a:rPr lang="en-IN" altLang="en-US"/>
              <a:t>Introduction</a:t>
            </a:r>
            <a:endParaRPr lang="en-IN" altLang="en-US"/>
          </a:p>
          <a:p>
            <a:r>
              <a:rPr lang="en-IN" altLang="en-US"/>
              <a:t>Literature Survey</a:t>
            </a:r>
            <a:endParaRPr lang="en-IN" altLang="en-US"/>
          </a:p>
          <a:p>
            <a:r>
              <a:rPr lang="en-IN" altLang="en-US"/>
              <a:t>Methologies </a:t>
            </a:r>
            <a:r>
              <a:rPr lang="en-US" altLang="en-IN"/>
              <a:t>Used</a:t>
            </a:r>
            <a:endParaRPr lang="en-IN" altLang="en-US"/>
          </a:p>
          <a:p>
            <a:r>
              <a:rPr lang="en-IN" altLang="en-US"/>
              <a:t>Results</a:t>
            </a:r>
            <a:endParaRPr lang="en-IN" altLang="en-US"/>
          </a:p>
          <a:p>
            <a:r>
              <a:rPr lang="en-IN" altLang="en-US"/>
              <a:t>Conclusion</a:t>
            </a:r>
            <a:endParaRPr lang="en-IN" altLang="en-US"/>
          </a:p>
          <a:p>
            <a:r>
              <a:rPr lang="en-IN" altLang="en-US"/>
              <a:t>Future Scope </a:t>
            </a:r>
            <a:endParaRPr lang="en-IN" altLang="en-US"/>
          </a:p>
          <a:p>
            <a:r>
              <a:rPr lang="en-IN" altLang="en-US"/>
              <a:t>References</a:t>
            </a:r>
            <a:endParaRPr lang="en-IN" altLang="en-US"/>
          </a:p>
          <a:p>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t>Abstract</a:t>
            </a:r>
            <a:endParaRPr lang="en-IN" altLang="en-US"/>
          </a:p>
        </p:txBody>
      </p:sp>
      <p:sp>
        <p:nvSpPr>
          <p:cNvPr id="5" name="Content Placeholder 4"/>
          <p:cNvSpPr>
            <a:spLocks noGrp="1"/>
          </p:cNvSpPr>
          <p:nvPr>
            <p:ph idx="1"/>
          </p:nvPr>
        </p:nvSpPr>
        <p:spPr/>
        <p:txBody>
          <a:bodyPr>
            <a:normAutofit fontScale="90000"/>
          </a:bodyPr>
          <a:p>
            <a:pPr marL="0" indent="0" algn="ctr">
              <a:buNone/>
            </a:pPr>
            <a:r>
              <a:rPr lang="en-US" altLang="en-US"/>
              <a:t>We show that prompt following abilities of text-to-image models can be substantially improved by training on highly descriptive generated image captions.Existing text-to-image models struggle to follow detailed image descriptions and</a:t>
            </a:r>
            <a:r>
              <a:rPr lang="en-IN" altLang="en-US"/>
              <a:t> </a:t>
            </a:r>
            <a:r>
              <a:rPr lang="en-US" altLang="en-US"/>
              <a:t>often ignore words or confuse the meaning of prompts. We hypothesize that this</a:t>
            </a:r>
            <a:r>
              <a:rPr lang="en-IN" altLang="en-US"/>
              <a:t> </a:t>
            </a:r>
            <a:r>
              <a:rPr lang="en-US" altLang="en-US"/>
              <a:t>issue stems from noisy and inaccurate image captions in the training dataset. We</a:t>
            </a:r>
            <a:r>
              <a:rPr lang="en-IN" altLang="en-US"/>
              <a:t> </a:t>
            </a:r>
            <a:r>
              <a:rPr lang="en-US" altLang="en-US"/>
              <a:t>address this by training a be</a:t>
            </a:r>
            <a:r>
              <a:rPr lang="en-IN" altLang="en-US"/>
              <a:t> </a:t>
            </a:r>
            <a:r>
              <a:rPr lang="en-US" altLang="en-US"/>
              <a:t>spoke image captioner and use it to recaption the</a:t>
            </a:r>
            <a:r>
              <a:rPr lang="en-IN" altLang="en-US"/>
              <a:t> </a:t>
            </a:r>
            <a:r>
              <a:rPr lang="en-US" altLang="en-US"/>
              <a:t>training dataset. We then train several text-to-image models and find that training</a:t>
            </a:r>
            <a:r>
              <a:rPr lang="en-IN" altLang="en-US"/>
              <a:t> </a:t>
            </a:r>
            <a:r>
              <a:rPr lang="en-US" altLang="en-US"/>
              <a:t>on these synthetic captions reliably improves prompt following ability. Finally, we</a:t>
            </a:r>
            <a:r>
              <a:rPr lang="en-IN" altLang="en-US"/>
              <a:t> </a:t>
            </a:r>
            <a:r>
              <a:rPr lang="en-US" altLang="en-US"/>
              <a:t>use these findings to build DALL-E 3</a:t>
            </a:r>
            <a:r>
              <a:rPr lang="en-IN" altLang="en-US"/>
              <a:t> </a:t>
            </a:r>
            <a:r>
              <a:rPr lang="en-US" altLang="en-US"/>
              <a:t>a new text-to-image generation system, and</a:t>
            </a:r>
            <a:r>
              <a:rPr lang="en-IN" altLang="en-US"/>
              <a:t> </a:t>
            </a:r>
            <a:r>
              <a:rPr lang="en-US" altLang="en-US"/>
              <a:t>benchmark its performance on an evaluation designed to measure prompt following,</a:t>
            </a:r>
            <a:r>
              <a:rPr lang="en-IN" altLang="en-US"/>
              <a:t> </a:t>
            </a:r>
            <a:r>
              <a:rPr lang="en-US" altLang="en-US"/>
              <a:t>coherence, and aesthetics, finding that it compares favorably to competitors. </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t>Introduction</a:t>
            </a:r>
            <a:endParaRPr lang="en-IN" altLang="en-US"/>
          </a:p>
        </p:txBody>
      </p:sp>
      <p:sp>
        <p:nvSpPr>
          <p:cNvPr id="5" name="Content Placeholder 4"/>
          <p:cNvSpPr>
            <a:spLocks noGrp="1"/>
          </p:cNvSpPr>
          <p:nvPr>
            <p:ph idx="1"/>
          </p:nvPr>
        </p:nvSpPr>
        <p:spPr/>
        <p:txBody>
          <a:bodyPr>
            <a:normAutofit fontScale="60000"/>
          </a:bodyPr>
          <a:p>
            <a:r>
              <a:rPr lang="en-US" altLang="en-US"/>
              <a:t>Recent advances in generative modeling have drastically improved text-to-image generation, particularly through methods like autoregressive modeling and diffusion processes. These approaches decompose the complex task of image generation into manageable steps, enabling neural networks to learn more effectively. Simultaneously, the use of self-attention layers has enhanced image generation by decoupling spatial biases and leveraging the scalability of transformers. With large datasets, these techniques have brought the quality of generated images closer to human-level artwork and photography.</a:t>
            </a:r>
            <a:endParaRPr lang="en-US" altLang="en-US"/>
          </a:p>
          <a:p>
            <a:r>
              <a:rPr lang="en-US" altLang="en-US"/>
              <a:t>A key challenge remains in prompt following, where models struggle to adhere precisely to the input text. Issues include inconsistent word interpretation and overlooked meanings, as highlighted in works like Drawbench and Parti Prompts. This </a:t>
            </a:r>
            <a:r>
              <a:rPr lang="en-IN" altLang="en-US"/>
              <a:t>research address</a:t>
            </a:r>
            <a:r>
              <a:rPr lang="en-US" altLang="en-US"/>
              <a:t> this by improving text-to-image training datasets through a novel, robust image captioning system. By generating highly detailed and accurate synthetic captions, enhance the quality of text-image pairs, resulting in better prompt adherence in models like DALL-E 3. The study evaluates the impact of synthetic captions on prompt-following performance and establishes reproducible benchmarks, demonstrating the significant improvements gained by refining training datasets. Limitations and risks are discussed to provide a comprehensive perspective on the approach.</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GB"/>
              <a:t>Literature Survey</a:t>
            </a:r>
            <a:endParaRPr lang="en-US" altLang="en-GB"/>
          </a:p>
        </p:txBody>
      </p:sp>
      <p:sp>
        <p:nvSpPr>
          <p:cNvPr id="5" name="Content Placeholder 4"/>
          <p:cNvSpPr>
            <a:spLocks noGrp="1"/>
          </p:cNvSpPr>
          <p:nvPr>
            <p:ph idx="1"/>
          </p:nvPr>
        </p:nvSpPr>
        <p:spPr/>
        <p:txBody>
          <a:bodyPr>
            <a:normAutofit/>
          </a:bodyPr>
          <a:p>
            <a:r>
              <a:rPr lang="en-GB" altLang="en-US"/>
              <a:t>Recent advances in generative modeling have allowed text-to-image generative models to achieve</a:t>
            </a:r>
            <a:r>
              <a:rPr lang="en-US" altLang="en-GB"/>
              <a:t> </a:t>
            </a:r>
            <a:r>
              <a:rPr lang="en-GB" altLang="en-US"/>
              <a:t>drastic performance improvements. In particular, tackling the problem with sampling-based approaches such as autoregressive generative modeling[27, 2, 1, 20, 30] or using diffusion processes[25,6, 11, 12, 19, 22] have allowed us to decompose the problem of image generation into small, discrete</a:t>
            </a:r>
            <a:r>
              <a:rPr lang="en-US" altLang="en-GB"/>
              <a:t> </a:t>
            </a:r>
            <a:r>
              <a:rPr lang="en-GB" altLang="en-US"/>
              <a:t>steps which are more tractable for neural networks to learn.In parallel, researchers have found ways to build image generators out of stacks of self-attention layers[15, 3, 4]. Decoupling image generation from the implicit spatial biases of convolutions has allowed text</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GB"/>
              <a:t>Gaps Identified</a:t>
            </a:r>
            <a:endParaRPr lang="en-US" altLang="en-GB"/>
          </a:p>
        </p:txBody>
      </p:sp>
      <p:sp>
        <p:nvSpPr>
          <p:cNvPr id="5" name="Content Placeholder 4"/>
          <p:cNvSpPr>
            <a:spLocks noGrp="1"/>
          </p:cNvSpPr>
          <p:nvPr>
            <p:ph idx="1"/>
          </p:nvPr>
        </p:nvSpPr>
        <p:spPr/>
        <p:txBody>
          <a:bodyPr>
            <a:normAutofit lnSpcReduction="10000"/>
          </a:bodyPr>
          <a:p>
            <a:r>
              <a:rPr lang="en-US" altLang="en-GB"/>
              <a:t>L</a:t>
            </a:r>
            <a:r>
              <a:rPr lang="en-GB" altLang="en-US"/>
              <a:t>ack of controllability in text-to-image generation systems, specifically in their ability to reliably follow prompts. Current models often misinterpret or overlook the semantic structure and meaning of captions, leading to inconsistencies in generated outputs. Despite advancements like DALL-E 2 and Parti, these issues persist due to the poor quality of text-image pairings in training datasets. Existing approaches, such as Drawbench and Parti Prompts, highlight these shortcomings but focus primarily on model scaling or conditioning on pre-trained language models. The proposed solution addresses this gap by enhancing dataset quality through improved image captions, aiming to strengthen prompt following by training models on more accurate and detailed captions.</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GB"/>
              <a:t>Methodology</a:t>
            </a:r>
            <a:endParaRPr lang="en-US" altLang="en-GB"/>
          </a:p>
        </p:txBody>
      </p:sp>
      <p:sp>
        <p:nvSpPr>
          <p:cNvPr id="5" name="Content Placeholder 4"/>
          <p:cNvSpPr>
            <a:spLocks noGrp="1"/>
          </p:cNvSpPr>
          <p:nvPr>
            <p:ph idx="1"/>
          </p:nvPr>
        </p:nvSpPr>
        <p:spPr/>
        <p:txBody>
          <a:bodyPr>
            <a:normAutofit/>
          </a:bodyPr>
          <a:p>
            <a:r>
              <a:rPr lang="en-US" altLang="en-GB"/>
              <a:t>Natural Language Processing: DALL·E 3 uses advanced NLP models to deeply understand prompts and context.</a:t>
            </a:r>
            <a:endParaRPr lang="en-US" altLang="en-GB"/>
          </a:p>
          <a:p>
            <a:endParaRPr lang="en-US" altLang="en-GB"/>
          </a:p>
          <a:p>
            <a:r>
              <a:rPr lang="en-US" altLang="en-GB"/>
              <a:t>Diffusion Models: It employs diffusion-based techniques to create images, gradually refining them from noise into fully detailed visuals.</a:t>
            </a:r>
            <a:endParaRPr lang="en-US" altLang="en-GB"/>
          </a:p>
          <a:p>
            <a:endParaRPr lang="en-US" altLang="en-GB"/>
          </a:p>
          <a:p>
            <a:r>
              <a:rPr lang="en-US" altLang="en-GB"/>
              <a:t>Training on Large Datasets: DALL·E 3 is trained on diverse datasets of text and images, enabling it to handle a wide range of topics and styles.</a:t>
            </a:r>
            <a:endParaRPr lang="en-US"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GB"/>
              <a:t>Results</a:t>
            </a:r>
            <a:endParaRPr lang="en-US" altLang="en-GB"/>
          </a:p>
        </p:txBody>
      </p:sp>
      <p:pic>
        <p:nvPicPr>
          <p:cNvPr id="6" name="Content Placeholder 5"/>
          <p:cNvPicPr>
            <a:picLocks noChangeAspect="1"/>
          </p:cNvPicPr>
          <p:nvPr>
            <p:ph idx="1"/>
          </p:nvPr>
        </p:nvPicPr>
        <p:blipFill>
          <a:blip r:embed="rId1"/>
          <a:stretch>
            <a:fillRect/>
          </a:stretch>
        </p:blipFill>
        <p:spPr>
          <a:xfrm>
            <a:off x="2470785" y="1430020"/>
            <a:ext cx="7499350" cy="4246880"/>
          </a:xfrm>
          <a:prstGeom prst="rect">
            <a:avLst/>
          </a:prstGeom>
        </p:spPr>
      </p:pic>
      <p:sp>
        <p:nvSpPr>
          <p:cNvPr id="7" name="Text Box 6"/>
          <p:cNvSpPr txBox="1"/>
          <p:nvPr/>
        </p:nvSpPr>
        <p:spPr>
          <a:xfrm>
            <a:off x="1957705" y="5748020"/>
            <a:ext cx="8658225" cy="2348230"/>
          </a:xfrm>
          <a:prstGeom prst="rect">
            <a:avLst/>
          </a:prstGeom>
          <a:noFill/>
        </p:spPr>
        <p:txBody>
          <a:bodyPr wrap="square" rtlCol="0">
            <a:noAutofit/>
          </a:bodyPr>
          <a:p>
            <a:r>
              <a:rPr lang="en-GB" altLang="en-US" sz="1400"/>
              <a:t>In a fantastical setting, a highly detailed furry humanoid skunk with piercing eyes confidently poses in a medium shot,</a:t>
            </a:r>
            <a:endParaRPr lang="en-GB" altLang="en-US" sz="1400"/>
          </a:p>
          <a:p>
            <a:r>
              <a:rPr lang="en-GB" altLang="en-US" sz="1400"/>
              <a:t> wearing an animal hide jacket. The artist has masterfully rendered the character in digital art, capturing the intricate detailsof fur and clothing texture.</a:t>
            </a:r>
            <a:endParaRPr lang="en-GB" altLang="en-US" sz="1400"/>
          </a:p>
        </p:txBody>
      </p:sp>
      <p:sp>
        <p:nvSpPr>
          <p:cNvPr id="8" name="Text Box 7"/>
          <p:cNvSpPr txBox="1"/>
          <p:nvPr/>
        </p:nvSpPr>
        <p:spPr>
          <a:xfrm>
            <a:off x="2999105" y="932180"/>
            <a:ext cx="4064000" cy="368300"/>
          </a:xfrm>
          <a:prstGeom prst="rect">
            <a:avLst/>
          </a:prstGeom>
          <a:noFill/>
        </p:spPr>
        <p:txBody>
          <a:bodyPr wrap="square" rtlCol="0">
            <a:spAutoFit/>
          </a:bodyPr>
          <a:p>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a:bodyPr>
          <a:p>
            <a:r>
              <a:rPr lang="en-US" altLang="en-GB"/>
              <a:t>Results</a:t>
            </a:r>
            <a:endParaRPr lang="en-US" altLang="en-GB"/>
          </a:p>
        </p:txBody>
      </p:sp>
      <p:sp>
        <p:nvSpPr>
          <p:cNvPr id="5" name="Content Placeholder 4"/>
          <p:cNvSpPr>
            <a:spLocks noGrp="1"/>
          </p:cNvSpPr>
          <p:nvPr>
            <p:ph idx="1"/>
          </p:nvPr>
        </p:nvSpPr>
        <p:spPr/>
        <p:txBody>
          <a:bodyPr/>
          <a:p>
            <a:r>
              <a:rPr lang="en-GB" altLang="en-US"/>
              <a:t>We first compute the CLIP score using the public ViT-B/32 model</a:t>
            </a:r>
            <a:r>
              <a:rPr lang="en-US" altLang="en-GB"/>
              <a:t>.</a:t>
            </a:r>
            <a:r>
              <a:rPr lang="en-GB" altLang="en-US"/>
              <a:t> </a:t>
            </a:r>
            <a:r>
              <a:rPr lang="en-US" altLang="en-GB"/>
              <a:t>W</a:t>
            </a:r>
            <a:r>
              <a:rPr lang="en-GB" altLang="en-US"/>
              <a:t>e use a set of 4,096 captions drawn from the MSCOCO 2014 evaluation dataset to generate our images. In this evaluation, we perform inference on the model with the short, ground-truth captions</a:t>
            </a:r>
            <a:r>
              <a:rPr lang="en-US" altLang="en-GB"/>
              <a:t>.</a:t>
            </a:r>
            <a:endParaRPr lang="en-US" altLang="en-GB"/>
          </a:p>
          <a:p>
            <a:r>
              <a:rPr lang="en-US" altLang="en-GB"/>
              <a:t> Drawbench evaluations, our model beats DALL-E 2 and Stable Diffusion XL. The gap widens significantly when we use the "upsampled" captions.</a:t>
            </a:r>
            <a:endParaRPr lang="en-US" altLang="en-GB"/>
          </a:p>
          <a:p>
            <a:r>
              <a:rPr lang="en-US" altLang="en-GB"/>
              <a:t> DALL-E 3 is state of the art on all benchmarks evaluated.</a:t>
            </a:r>
            <a:endParaRPr lang="en-US" altLang="en-GB"/>
          </a:p>
          <a:p>
            <a:endParaRPr lang="en-US" alt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7702</Words>
  <Application>WPS Presentation</Application>
  <PresentationFormat>Widescreen</PresentationFormat>
  <Paragraphs>77</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 Light</vt:lpstr>
      <vt:lpstr>Microsoft YaHei</vt:lpstr>
      <vt:lpstr>Arial Unicode MS</vt:lpstr>
      <vt:lpstr>Calibri</vt:lpstr>
      <vt:lpstr>Office Theme</vt:lpstr>
      <vt:lpstr>    Improving Image Generation with                    Better Captions</vt:lpstr>
      <vt:lpstr>Content</vt:lpstr>
      <vt:lpstr>Abstract</vt:lpstr>
      <vt:lpstr>Introduction</vt:lpstr>
      <vt:lpstr>Literature Survey</vt:lpstr>
      <vt:lpstr>Gaps Identified</vt:lpstr>
      <vt:lpstr>Methodology</vt:lpstr>
      <vt:lpstr>Results</vt:lpstr>
      <vt:lpstr>Results</vt:lpstr>
      <vt:lpstr>DALLE-2 Vs DALLE-3</vt:lpstr>
      <vt:lpstr>Conclusion</vt:lpstr>
      <vt:lpstr>Future Scope</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Bontha Vennela</cp:lastModifiedBy>
  <cp:revision>6</cp:revision>
  <dcterms:created xsi:type="dcterms:W3CDTF">2025-01-03T06:12:00Z</dcterms:created>
  <dcterms:modified xsi:type="dcterms:W3CDTF">2025-01-04T04:05:20Z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5B06781687F447ECA11238F5EE149DF3_13</vt:lpwstr>
  </property>
  <property fmtid="{D5CDD505-2E9C-101B-9397-08002B2CF9AE}" pid="3" name="KSOProductBuildVer">
    <vt:lpwstr>2057-12.2.0.18639</vt:lpwstr>
  </property>
</Properties>
</file>