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34" r:id="rId3"/>
    <p:sldId id="282" r:id="rId4"/>
    <p:sldId id="313" r:id="rId5"/>
    <p:sldId id="354" r:id="rId6"/>
    <p:sldId id="379" r:id="rId7"/>
    <p:sldId id="380" r:id="rId8"/>
    <p:sldId id="382" r:id="rId9"/>
    <p:sldId id="383" r:id="rId10"/>
    <p:sldId id="403" r:id="rId11"/>
    <p:sldId id="401" r:id="rId12"/>
    <p:sldId id="306" r:id="rId13"/>
    <p:sldId id="287" r:id="rId14"/>
    <p:sldId id="289" r:id="rId15"/>
    <p:sldId id="348" r:id="rId16"/>
    <p:sldId id="371" r:id="rId17"/>
    <p:sldId id="372" r:id="rId18"/>
    <p:sldId id="353" r:id="rId19"/>
    <p:sldId id="404" r:id="rId20"/>
    <p:sldId id="405" r:id="rId21"/>
    <p:sldId id="406" r:id="rId22"/>
    <p:sldId id="407" r:id="rId23"/>
    <p:sldId id="408" r:id="rId24"/>
    <p:sldId id="409" r:id="rId25"/>
    <p:sldId id="323" r:id="rId26"/>
    <p:sldId id="410" r:id="rId27"/>
    <p:sldId id="35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33"/>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8799B23B-EC83-4686-B30A-512413B5E67A}">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24" autoAdjust="0"/>
    <p:restoredTop sz="91511" autoAdjust="0"/>
  </p:normalViewPr>
  <p:slideViewPr>
    <p:cSldViewPr snapToGrid="0" showGuides="1">
      <p:cViewPr varScale="1">
        <p:scale>
          <a:sx n="82" d="100"/>
          <a:sy n="82" d="100"/>
        </p:scale>
        <p:origin x="298" y="91"/>
      </p:cViewPr>
      <p:guideLst>
        <p:guide orient="horz" pos="2139"/>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1T23:23:20"/>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1181.000 494.000,'3.000'0.000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1T23:23:20"/>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ignorePressure" value="0"/>
    </inkml:brush>
  </inkml:definitions>
  <inkml:trace contextRef="#ctx0" brushRef="#br0">1701.000 74.000,'3.000'0.000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30" name="Date Placeholder 29"/>
          <p:cNvSpPr>
            <a:spLocks noGrp="1"/>
          </p:cNvSpPr>
          <p:nvPr>
            <p:ph type="dt" sz="half" idx="10"/>
          </p:nvPr>
        </p:nvSpPr>
        <p:spPr/>
        <p:txBody>
          <a:bodyPr/>
          <a:lstStyle/>
          <a:p>
            <a:fld id="{021A1D30-C0A0-4124-A783-34D9F15FA0FE}" type="datetime1">
              <a:rPr lang="en-US" smtClean="0"/>
            </a:fld>
            <a:endParaRPr lang="en-US"/>
          </a:p>
        </p:txBody>
      </p:sp>
      <p:sp>
        <p:nvSpPr>
          <p:cNvPr id="19" name="Footer Placeholder 18"/>
          <p:cNvSpPr>
            <a:spLocks noGrp="1"/>
          </p:cNvSpPr>
          <p:nvPr>
            <p:ph type="ftr" sz="quarter" idx="11"/>
          </p:nvPr>
        </p:nvSpPr>
        <p:spPr/>
        <p:txBody>
          <a:bodyPr/>
          <a:lstStyle/>
          <a:p>
            <a:r>
              <a:rPr lang="en-US" dirty="0"/>
              <a:t>Add a footer</a:t>
            </a:r>
            <a:endParaRPr lang="en-US" dirty="0"/>
          </a:p>
        </p:txBody>
      </p:sp>
      <p:sp>
        <p:nvSpPr>
          <p:cNvPr id="27" name="Slide Number Placeholder 26"/>
          <p:cNvSpPr>
            <a:spLocks noGrp="1"/>
          </p:cNvSpPr>
          <p:nvPr>
            <p:ph type="sldNum" sz="quarter" idx="12"/>
          </p:nvPr>
        </p:nvSpPr>
        <p:spPr/>
        <p:txBody>
          <a:bodyPr/>
          <a:lstStyle/>
          <a:p>
            <a:fld id="{401CF334-2D5C-4859-84A6-CA7E6E43FAE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1146459-E3C3-4969-9224-5ED50B492D17}" type="datetime1">
              <a:rPr lang="en-US" smtClean="0"/>
            </a:fld>
            <a:endParaRPr lang="en-US" dirty="0"/>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D2DCB740-6776-4EE9-99FD-96D592FA5A23}" type="datetime1">
              <a:rPr lang="en-US" smtClean="0"/>
            </a:fld>
            <a:endParaRPr lang="en-US"/>
          </a:p>
        </p:txBody>
      </p:sp>
      <p:sp>
        <p:nvSpPr>
          <p:cNvPr id="5" name="Footer Placeholder 4"/>
          <p:cNvSpPr>
            <a:spLocks noGrp="1"/>
          </p:cNvSpPr>
          <p:nvPr>
            <p:ph type="ftr" sz="quarter" idx="11"/>
          </p:nvPr>
        </p:nvSpPr>
        <p:spPr/>
        <p:txBody>
          <a:bodyPr/>
          <a:lstStyle/>
          <a:p>
            <a:r>
              <a:rPr lang="en-US" dirty="0"/>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fld>
            <a:endParaRPr lang="en-US"/>
          </a:p>
        </p:txBody>
      </p:sp>
      <p:sp>
        <p:nvSpPr>
          <p:cNvPr id="8" name="Footer Placeholder 7"/>
          <p:cNvSpPr>
            <a:spLocks noGrp="1"/>
          </p:cNvSpPr>
          <p:nvPr>
            <p:ph type="ftr" sz="quarter" idx="11"/>
          </p:nvPr>
        </p:nvSpPr>
        <p:spPr/>
        <p:txBody>
          <a:bodyPr/>
          <a:lstStyle/>
          <a:p>
            <a:r>
              <a:rPr lang="en-US" dirty="0"/>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fld id="{D55660E0-FA77-4473-A859-74127B089143}" type="datetime1">
              <a:rPr lang="en-US" smtClean="0"/>
            </a:fld>
            <a:endParaRPr lang="en-US"/>
          </a:p>
        </p:txBody>
      </p:sp>
      <p:sp>
        <p:nvSpPr>
          <p:cNvPr id="4" name="Footer Placeholder 3"/>
          <p:cNvSpPr>
            <a:spLocks noGrp="1"/>
          </p:cNvSpPr>
          <p:nvPr>
            <p:ph type="ftr" sz="quarter" idx="11"/>
          </p:nvPr>
        </p:nvSpPr>
        <p:spPr/>
        <p:txBody>
          <a:bodyPr/>
          <a:lstStyle/>
          <a:p>
            <a:r>
              <a:rPr lang="en-US" dirty="0"/>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fld>
            <a:endParaRPr lang="en-US"/>
          </a:p>
        </p:txBody>
      </p:sp>
      <p:sp>
        <p:nvSpPr>
          <p:cNvPr id="3" name="Footer Placeholder 2"/>
          <p:cNvSpPr>
            <a:spLocks noGrp="1"/>
          </p:cNvSpPr>
          <p:nvPr>
            <p:ph type="ftr" sz="quarter" idx="11"/>
          </p:nvPr>
        </p:nvSpPr>
        <p:spPr/>
        <p:txBody>
          <a:bodyPr/>
          <a:lstStyle/>
          <a:p>
            <a:r>
              <a:rPr lang="en-US" dirty="0"/>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endParaRPr kumimoji="0" lang="en-US"/>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B5197C5C-1CD1-417D-A89C-14747F5222C7}"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fld id="{1359EFBB-CFA1-4AA8-9123-F0B52DBD84FE}" type="datetime1">
              <a:rPr lang="en-US" smtClean="0"/>
            </a:fld>
            <a:endParaRPr lang="en-US"/>
          </a:p>
        </p:txBody>
      </p:sp>
      <p:sp>
        <p:nvSpPr>
          <p:cNvPr id="6" name="Footer Placeholder 5"/>
          <p:cNvSpPr>
            <a:spLocks noGrp="1"/>
          </p:cNvSpPr>
          <p:nvPr>
            <p:ph type="ftr" sz="quarter" idx="11"/>
          </p:nvPr>
        </p:nvSpPr>
        <p:spPr/>
        <p:txBody>
          <a:bodyPr/>
          <a:lstStyle/>
          <a:p>
            <a:r>
              <a:rPr lang="en-US" dirty="0"/>
              <a:t>Add a footer</a:t>
            </a:r>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fld>
            <a:endParaRPr lang="en-US"/>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lumMod val="50000"/>
          </a:schemeClr>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lumMod val="50000"/>
          </a:schemeClr>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lumMod val="50000"/>
          </a:schemeClr>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lumMod val="75000"/>
          </a:schemeClr>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lumMod val="50000"/>
          </a:schemeClr>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zulko.github.io/moviepy/" TargetMode="External"/><Relationship Id="rId1" Type="http://schemas.openxmlformats.org/officeDocument/2006/relationships/hyperlink" Target="https://link.springer.com/article/10.1007/s00234-024-03312-3/metri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42189" y="895737"/>
            <a:ext cx="9862456" cy="1987421"/>
          </a:xfrm>
        </p:spPr>
        <p:txBody>
          <a:bodyPr>
            <a:normAutofit fontScale="90000"/>
          </a:bodyPr>
          <a:lstStyle/>
          <a:p>
            <a:r>
              <a:rPr lang="en-IN" dirty="0"/>
              <a:t>           </a:t>
            </a:r>
            <a:r>
              <a:rPr lang="en-IN" b="1" u="sng" dirty="0">
                <a:solidFill>
                  <a:schemeClr val="accent5"/>
                </a:solidFill>
              </a:rPr>
              <a:t>MEDVID</a:t>
            </a:r>
            <a:br>
              <a:rPr lang="en-IN" dirty="0"/>
            </a:br>
            <a:r>
              <a:rPr lang="en-IN" dirty="0"/>
              <a:t>                </a:t>
            </a:r>
            <a:r>
              <a:rPr lang="en-IN" sz="2700" dirty="0">
                <a:solidFill>
                  <a:schemeClr val="accent5"/>
                </a:solidFill>
              </a:rPr>
              <a:t>-</a:t>
            </a:r>
            <a:r>
              <a:rPr lang="en-US" altLang="en-IN" sz="2700" dirty="0">
                <a:solidFill>
                  <a:schemeClr val="accent5"/>
                </a:solidFill>
              </a:rPr>
              <a:t>V</a:t>
            </a:r>
            <a:r>
              <a:rPr lang="en-IN" sz="2700" dirty="0">
                <a:solidFill>
                  <a:schemeClr val="accent5"/>
                </a:solidFill>
              </a:rPr>
              <a:t>isualising Medical Information</a:t>
            </a:r>
            <a:br>
              <a:rPr lang="en-IN" sz="3600" dirty="0">
                <a:solidFill>
                  <a:schemeClr val="accent5"/>
                </a:solidFill>
              </a:rPr>
            </a:br>
            <a:r>
              <a:rPr lang="en-IN" sz="3600" dirty="0">
                <a:solidFill>
                  <a:schemeClr val="accent5"/>
                </a:solidFill>
              </a:rPr>
              <a:t>        </a:t>
            </a:r>
            <a:endParaRPr lang="en-IN" sz="3600" dirty="0">
              <a:solidFill>
                <a:schemeClr val="accent5"/>
              </a:solidFill>
            </a:endParaRPr>
          </a:p>
        </p:txBody>
      </p:sp>
      <p:sp>
        <p:nvSpPr>
          <p:cNvPr id="8" name="Rectangle 7"/>
          <p:cNvSpPr/>
          <p:nvPr/>
        </p:nvSpPr>
        <p:spPr>
          <a:xfrm>
            <a:off x="457200" y="3974843"/>
            <a:ext cx="4040155" cy="2481942"/>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u="sng" dirty="0">
                <a:solidFill>
                  <a:srgbClr val="00B050"/>
                </a:solidFill>
              </a:rPr>
              <a:t>Team Mates</a:t>
            </a:r>
            <a:endParaRPr lang="en-IN" sz="2400" b="1" u="sng" dirty="0">
              <a:solidFill>
                <a:srgbClr val="00B050"/>
              </a:solidFill>
            </a:endParaRPr>
          </a:p>
          <a:p>
            <a:pPr algn="ctr"/>
            <a:r>
              <a:rPr lang="en-IN" sz="2000" dirty="0" err="1"/>
              <a:t>B.Vennela</a:t>
            </a:r>
            <a:endParaRPr lang="en-IN" sz="2000" dirty="0" err="1"/>
          </a:p>
          <a:p>
            <a:pPr algn="ctr"/>
            <a:r>
              <a:rPr lang="en-IN" sz="2000" dirty="0" err="1"/>
              <a:t>K.Harika</a:t>
            </a:r>
            <a:endParaRPr lang="en-IN" sz="2000" dirty="0"/>
          </a:p>
          <a:p>
            <a:pPr algn="ctr"/>
            <a:r>
              <a:rPr lang="en-US" altLang="en-IN" sz="2000" dirty="0" err="1"/>
              <a:t>      </a:t>
            </a:r>
            <a:r>
              <a:rPr lang="en-IN" sz="2000" dirty="0" err="1"/>
              <a:t>P.Deekshitha</a:t>
            </a:r>
            <a:endParaRPr lang="en-IN" sz="2000" dirty="0"/>
          </a:p>
          <a:p>
            <a:pPr algn="ctr"/>
            <a:r>
              <a:rPr lang="en-US" altLang="en-IN" sz="2000" dirty="0" err="1"/>
              <a:t>  </a:t>
            </a:r>
            <a:r>
              <a:rPr lang="en-IN" sz="2000" dirty="0" err="1"/>
              <a:t>U.Nandini</a:t>
            </a:r>
            <a:endParaRPr lang="en-IN" sz="2000" dirty="0"/>
          </a:p>
        </p:txBody>
      </p:sp>
      <p:sp>
        <p:nvSpPr>
          <p:cNvPr id="9" name="Rectangle 8"/>
          <p:cNvSpPr/>
          <p:nvPr/>
        </p:nvSpPr>
        <p:spPr>
          <a:xfrm>
            <a:off x="6979298" y="4259427"/>
            <a:ext cx="5122506" cy="1856791"/>
          </a:xfrm>
          <a:prstGeom prst="rect">
            <a:avLst/>
          </a:prstGeom>
          <a:solidFill>
            <a:schemeClr val="bg1"/>
          </a:solidFill>
          <a:ln>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b="1" u="sng" dirty="0">
                <a:solidFill>
                  <a:srgbClr val="00B050"/>
                </a:solidFill>
              </a:rPr>
              <a:t>Guide</a:t>
            </a:r>
            <a:endParaRPr lang="en-IN" sz="2800" b="1" u="sng" dirty="0">
              <a:solidFill>
                <a:srgbClr val="00B050"/>
              </a:solidFill>
            </a:endParaRPr>
          </a:p>
          <a:p>
            <a:pPr algn="ctr"/>
            <a:r>
              <a:rPr lang="en-IN" b="1" dirty="0" err="1"/>
              <a:t>Dr.D.Shanthi</a:t>
            </a:r>
            <a:endParaRPr lang="en-IN" b="1" dirty="0"/>
          </a:p>
          <a:p>
            <a:pPr algn="ctr"/>
            <a:r>
              <a:rPr lang="en-IN" dirty="0"/>
              <a:t>Professor and HOD </a:t>
            </a:r>
            <a:endParaRPr lang="en-IN" dirty="0"/>
          </a:p>
          <a:p>
            <a:pPr algn="ctr"/>
            <a:r>
              <a:rPr lang="en-IN" dirty="0"/>
              <a:t>Artificial Intelligence and Machine Learning</a:t>
            </a:r>
            <a:endParaRPr lang="en-IN" dirty="0"/>
          </a:p>
          <a:p>
            <a:pPr algn="ct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754" y="517387"/>
            <a:ext cx="10972800" cy="1143000"/>
          </a:xfrm>
        </p:spPr>
        <p:txBody>
          <a:bodyPr/>
          <a:lstStyle/>
          <a:p>
            <a:r>
              <a:rPr lang="en-US" sz="3600" u="sng" dirty="0">
                <a:solidFill>
                  <a:schemeClr val="accent6"/>
                </a:solidFill>
              </a:rPr>
              <a:t>Existing System</a:t>
            </a:r>
            <a:endParaRPr lang="en-US" sz="3600" u="sng" dirty="0">
              <a:solidFill>
                <a:schemeClr val="accent6"/>
              </a:solidFill>
            </a:endParaRPr>
          </a:p>
        </p:txBody>
      </p:sp>
      <p:sp>
        <p:nvSpPr>
          <p:cNvPr id="3" name="Content Placeholder 2"/>
          <p:cNvSpPr>
            <a:spLocks noGrp="1"/>
          </p:cNvSpPr>
          <p:nvPr>
            <p:ph idx="1"/>
          </p:nvPr>
        </p:nvSpPr>
        <p:spPr>
          <a:xfrm>
            <a:off x="456708" y="1660387"/>
            <a:ext cx="10972800" cy="5589036"/>
          </a:xfrm>
        </p:spPr>
        <p:txBody>
          <a:bodyPr>
            <a:normAutofit fontScale="77500" lnSpcReduction="20000"/>
          </a:bodyPr>
          <a:lstStyle/>
          <a:p>
            <a:pPr marL="0" indent="0" algn="just">
              <a:buFont typeface="Arial" panose="020B0604020202020204" pitchFamily="34" charset="0"/>
              <a:buNone/>
            </a:pPr>
            <a:r>
              <a:rPr lang="en-IN" sz="3400" dirty="0">
                <a:sym typeface="+mn-ea"/>
              </a:rPr>
              <a:t>The existing systems for medical report explanations typically offer general or broad medical content that is not specific to particular reports like MRIs. These systems often require manual intervention, such as medical professionals simplifying the content or creating educational materials by hand. They use general Natural Language Processing (NLP) tools, which are not fine-tuned for medical terminology, leading to limited focus on detailed medical conditions. The content generated is usually in the form of generic videos or text-based explanations, with static images and plain text, lacking the personalization or clarity needed for individual patients. These systems often support limited media formats and may not deliver video-based content, instead providing static documents. Security and compliance, such as HIPAA, are not always prioritized, and scalability is limited due to reliance on manual efforts</a:t>
            </a:r>
            <a:r>
              <a:rPr lang="en-IN" dirty="0">
                <a:sym typeface="+mn-ea"/>
              </a:rPr>
              <a:t>. </a:t>
            </a: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u="sng" dirty="0">
                <a:solidFill>
                  <a:schemeClr val="accent6"/>
                </a:solidFill>
                <a:cs typeface="+mj-lt"/>
                <a:sym typeface="+mn-ea"/>
              </a:rPr>
              <a:t>Drawbacks of </a:t>
            </a:r>
            <a:r>
              <a:rPr lang="en-IN" sz="3600" u="sng" dirty="0" err="1">
                <a:solidFill>
                  <a:schemeClr val="accent6"/>
                </a:solidFill>
                <a:cs typeface="+mj-lt"/>
                <a:sym typeface="+mn-ea"/>
              </a:rPr>
              <a:t>Exisiting</a:t>
            </a:r>
            <a:r>
              <a:rPr lang="en-IN" sz="3600" u="sng" dirty="0">
                <a:solidFill>
                  <a:schemeClr val="accent6"/>
                </a:solidFill>
                <a:cs typeface="+mj-lt"/>
                <a:sym typeface="+mn-ea"/>
              </a:rPr>
              <a:t> System</a:t>
            </a:r>
            <a:endParaRPr lang="en-US" sz="3600" u="sng" dirty="0">
              <a:solidFill>
                <a:schemeClr val="accent6"/>
              </a:solidFill>
              <a:cs typeface="+mj-lt"/>
            </a:endParaRPr>
          </a:p>
        </p:txBody>
      </p:sp>
      <p:sp>
        <p:nvSpPr>
          <p:cNvPr id="3" name="Content Placeholder 2"/>
          <p:cNvSpPr>
            <a:spLocks noGrp="1"/>
          </p:cNvSpPr>
          <p:nvPr>
            <p:ph idx="1"/>
          </p:nvPr>
        </p:nvSpPr>
        <p:spPr/>
        <p:txBody>
          <a:bodyPr>
            <a:normAutofit/>
          </a:bodyPr>
          <a:lstStyle/>
          <a:p>
            <a:pPr marL="0" indent="0">
              <a:buFont typeface="Arial" panose="020B0604020202020204" pitchFamily="34" charset="0"/>
              <a:buNone/>
            </a:pPr>
            <a:endParaRPr lang="en-US" dirty="0"/>
          </a:p>
          <a:p>
            <a:pPr>
              <a:buFont typeface="Arial" panose="020B0604020202020204" pitchFamily="34" charset="0"/>
              <a:buChar char="•"/>
            </a:pPr>
            <a:r>
              <a:rPr lang="en-US" dirty="0"/>
              <a:t>Time Consuming Process</a:t>
            </a:r>
            <a:endParaRPr lang="en-US" dirty="0"/>
          </a:p>
          <a:p>
            <a:pPr>
              <a:buFont typeface="Arial" panose="020B0604020202020204" pitchFamily="34" charset="0"/>
              <a:buChar char="•"/>
            </a:pPr>
            <a:r>
              <a:rPr lang="en-US" dirty="0"/>
              <a:t>Lack of Real-Time Imaging</a:t>
            </a:r>
            <a:endParaRPr lang="en-US" dirty="0"/>
          </a:p>
          <a:p>
            <a:pPr>
              <a:buFont typeface="Arial" panose="020B0604020202020204" pitchFamily="34" charset="0"/>
              <a:buChar char="•"/>
            </a:pPr>
            <a:r>
              <a:rPr lang="en-US" dirty="0"/>
              <a:t>No 3D or Volumetric Views</a:t>
            </a:r>
            <a:endParaRPr lang="en-US" dirty="0"/>
          </a:p>
          <a:p>
            <a:pPr>
              <a:buFont typeface="Arial" panose="020B0604020202020204" pitchFamily="34" charset="0"/>
              <a:buChar char="•"/>
            </a:pPr>
            <a:r>
              <a:rPr lang="en-US" dirty="0"/>
              <a:t>Non-Specific to Pathology</a:t>
            </a:r>
            <a:endParaRPr lang="en-US" dirty="0"/>
          </a:p>
          <a:p>
            <a:pPr>
              <a:buFont typeface="Arial" panose="020B0604020202020204" pitchFamily="34" charset="0"/>
              <a:buChar char="•"/>
            </a:pPr>
            <a:r>
              <a:rPr lang="en-US" dirty="0"/>
              <a:t>High Noise and Artifacts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u="sng" dirty="0">
                <a:solidFill>
                  <a:schemeClr val="accent6"/>
                </a:solidFill>
              </a:rPr>
              <a:t>Proposed System</a:t>
            </a:r>
            <a:endParaRPr lang="en-IN" sz="3600" u="sng" dirty="0">
              <a:solidFill>
                <a:schemeClr val="accent6"/>
              </a:solidFill>
            </a:endParaRPr>
          </a:p>
        </p:txBody>
      </p:sp>
      <p:sp>
        <p:nvSpPr>
          <p:cNvPr id="3" name="Content Placeholder 2"/>
          <p:cNvSpPr>
            <a:spLocks noGrp="1"/>
          </p:cNvSpPr>
          <p:nvPr>
            <p:ph idx="1"/>
          </p:nvPr>
        </p:nvSpPr>
        <p:spPr>
          <a:xfrm>
            <a:off x="609600" y="1935480"/>
            <a:ext cx="10972800" cy="4389120"/>
          </a:xfrm>
        </p:spPr>
        <p:txBody>
          <a:bodyPr>
            <a:normAutofit lnSpcReduction="10000"/>
          </a:bodyPr>
          <a:lstStyle/>
          <a:p>
            <a:pPr marL="0" indent="0" algn="just">
              <a:buNone/>
            </a:pPr>
            <a:r>
              <a:rPr lang="en-IN" dirty="0">
                <a:sym typeface="+mn-ea"/>
              </a:rPr>
              <a:t>MedVid stands out from other projects in the realm of medical communication and patient education by offering unique features and advantages that enhance its usability and effectiveness</a:t>
            </a:r>
            <a:endParaRPr lang="en-IN" dirty="0"/>
          </a:p>
          <a:p>
            <a:pPr algn="just">
              <a:buFont typeface="Arial" panose="020B0604020202020204" pitchFamily="34" charset="0"/>
              <a:buChar char="•"/>
            </a:pPr>
            <a:r>
              <a:rPr lang="en-IN" dirty="0">
                <a:sym typeface="+mn-ea"/>
              </a:rPr>
              <a:t> Tailored for MRI Reports</a:t>
            </a:r>
            <a:endParaRPr lang="en-IN" dirty="0"/>
          </a:p>
          <a:p>
            <a:pPr algn="just">
              <a:buFont typeface="Arial" panose="020B0604020202020204" pitchFamily="34" charset="0"/>
              <a:buChar char="•"/>
            </a:pPr>
            <a:r>
              <a:rPr lang="en-IN" dirty="0">
                <a:sym typeface="+mn-ea"/>
              </a:rPr>
              <a:t> End-to-End Automation</a:t>
            </a:r>
            <a:endParaRPr lang="en-IN" dirty="0"/>
          </a:p>
          <a:p>
            <a:pPr algn="just">
              <a:buFont typeface="Arial" panose="020B0604020202020204" pitchFamily="34" charset="0"/>
              <a:buChar char="•"/>
            </a:pPr>
            <a:r>
              <a:rPr lang="en-IN" dirty="0">
                <a:sym typeface="+mn-ea"/>
              </a:rPr>
              <a:t> Advanced NLP for Medical Terminology</a:t>
            </a:r>
            <a:endParaRPr lang="en-IN" dirty="0"/>
          </a:p>
          <a:p>
            <a:pPr algn="just">
              <a:buFont typeface="Arial" panose="020B0604020202020204" pitchFamily="34" charset="0"/>
              <a:buChar char="•"/>
            </a:pPr>
            <a:r>
              <a:rPr lang="en-IN" dirty="0">
                <a:sym typeface="+mn-ea"/>
              </a:rPr>
              <a:t> Multimedia Video Generation</a:t>
            </a:r>
            <a:endParaRPr lang="en-IN" dirty="0"/>
          </a:p>
          <a:p>
            <a:pPr algn="just">
              <a:buFont typeface="Arial" panose="020B0604020202020204" pitchFamily="34" charset="0"/>
              <a:buChar char="•"/>
            </a:pPr>
            <a:r>
              <a:rPr lang="en-IN" dirty="0">
                <a:sym typeface="+mn-ea"/>
              </a:rPr>
              <a:t> Personalized and Patient-Centric Communication</a:t>
            </a:r>
            <a:endParaRPr lang="en-IN" dirty="0"/>
          </a:p>
          <a:p>
            <a:pPr algn="just">
              <a:buFont typeface="Arial" panose="020B0604020202020204" pitchFamily="34" charset="0"/>
              <a:buChar char="•"/>
            </a:pPr>
            <a:r>
              <a:rPr lang="en-IN" dirty="0">
                <a:sym typeface="+mn-ea"/>
              </a:rPr>
              <a:t> Accessibility and Usability</a:t>
            </a:r>
            <a:endParaRPr lang="en-IN" dirty="0"/>
          </a:p>
          <a:p>
            <a:pPr algn="just">
              <a:buFont typeface="Arial" panose="020B0604020202020204" pitchFamily="34" charset="0"/>
              <a:buChar char="•"/>
            </a:pPr>
            <a:r>
              <a:rPr lang="en-IN" dirty="0">
                <a:sym typeface="+mn-ea"/>
              </a:rPr>
              <a:t> Integration with Emerging Technologies</a:t>
            </a:r>
            <a:endParaRPr lang="en-IN" dirty="0"/>
          </a:p>
          <a:p>
            <a:pPr marL="0" indent="0" algn="just">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047" y="905189"/>
            <a:ext cx="10972800" cy="1143000"/>
          </a:xfrm>
        </p:spPr>
        <p:txBody>
          <a:bodyPr/>
          <a:lstStyle/>
          <a:p>
            <a:r>
              <a:rPr lang="en-US" sz="3600" u="sng" dirty="0">
                <a:solidFill>
                  <a:schemeClr val="accent6"/>
                </a:solidFill>
              </a:rPr>
              <a:t>Module Split-Up</a:t>
            </a:r>
            <a:endParaRPr lang="en-US" sz="3600" u="sng" dirty="0">
              <a:solidFill>
                <a:schemeClr val="accent6"/>
              </a:solidFill>
            </a:endParaRPr>
          </a:p>
        </p:txBody>
      </p:sp>
      <p:sp>
        <p:nvSpPr>
          <p:cNvPr id="3" name="Content Placeholder 2"/>
          <p:cNvSpPr>
            <a:spLocks noGrp="1"/>
          </p:cNvSpPr>
          <p:nvPr>
            <p:ph idx="1"/>
          </p:nvPr>
        </p:nvSpPr>
        <p:spPr>
          <a:xfrm>
            <a:off x="432047" y="2334976"/>
            <a:ext cx="10972800" cy="4389120"/>
          </a:xfrm>
        </p:spPr>
        <p:txBody>
          <a:bodyPr>
            <a:normAutofit/>
          </a:bodyPr>
          <a:lstStyle/>
          <a:p>
            <a:pPr marL="0" indent="0">
              <a:buNone/>
            </a:pPr>
            <a:r>
              <a:rPr lang="en-US" altLang="en-IN" sz="2400" dirty="0"/>
              <a:t>1.  </a:t>
            </a:r>
            <a:r>
              <a:rPr lang="en-IN" sz="2400" dirty="0"/>
              <a:t>Input Processing</a:t>
            </a:r>
            <a:endParaRPr lang="en-US" altLang="en-IN" sz="2400" dirty="0"/>
          </a:p>
          <a:p>
            <a:pPr marL="0" indent="0">
              <a:buNone/>
            </a:pPr>
            <a:r>
              <a:rPr lang="en-US" altLang="en-IN" sz="2400" dirty="0"/>
              <a:t>2. </a:t>
            </a:r>
            <a:r>
              <a:rPr lang="en-IN" sz="2400" dirty="0"/>
              <a:t> Script Generation </a:t>
            </a:r>
            <a:endParaRPr lang="en-IN" sz="2400" dirty="0"/>
          </a:p>
          <a:p>
            <a:pPr marL="0" indent="0">
              <a:buNone/>
            </a:pPr>
            <a:r>
              <a:rPr lang="en-US" altLang="en-IN" sz="2400" dirty="0"/>
              <a:t>3.  Text-to-Speech</a:t>
            </a:r>
            <a:endParaRPr lang="en-US" altLang="en-IN" sz="2400" dirty="0"/>
          </a:p>
          <a:p>
            <a:pPr marL="0" indent="0">
              <a:buNone/>
            </a:pPr>
            <a:r>
              <a:rPr lang="en-US" altLang="en-IN" sz="2400" dirty="0"/>
              <a:t>4.  Converting into Multiple Languages</a:t>
            </a:r>
            <a:endParaRPr lang="en-US" altLang="en-IN" sz="2400" dirty="0"/>
          </a:p>
          <a:p>
            <a:pPr marL="0" indent="0">
              <a:buNone/>
            </a:pPr>
            <a:r>
              <a:rPr lang="en-US" altLang="en-IN" sz="2400" dirty="0"/>
              <a:t>5.  Video Generation &amp; Synchronization </a:t>
            </a:r>
            <a:endParaRPr lang="en-US" altLang="en-IN" sz="2400" dirty="0"/>
          </a:p>
          <a:p>
            <a:pPr marL="0" indent="0">
              <a:buNone/>
            </a:pPr>
            <a:endParaRPr lang="en-US" altLang="en-IN" sz="2400" dirty="0"/>
          </a:p>
          <a:p>
            <a:pPr marL="0" indent="0">
              <a:buNone/>
            </a:pPr>
            <a:endParaRPr lang="en-IN"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481330" y="777875"/>
            <a:ext cx="4521200" cy="775970"/>
          </a:xfrm>
        </p:spPr>
        <p:txBody>
          <a:bodyPr>
            <a:normAutofit/>
          </a:bodyPr>
          <a:p>
            <a:r>
              <a:rPr lang="en-US" sz="4000" b="0" u="sng">
                <a:solidFill>
                  <a:schemeClr val="accent6"/>
                </a:solidFill>
              </a:rPr>
              <a:t>Architecture</a:t>
            </a:r>
            <a:endParaRPr lang="en-US" sz="4000" b="0" u="sng">
              <a:solidFill>
                <a:schemeClr val="accent6"/>
              </a:solidFill>
            </a:endParaRPr>
          </a:p>
        </p:txBody>
      </p:sp>
      <p:sp>
        <p:nvSpPr>
          <p:cNvPr id="5" name="Subtitle 4"/>
          <p:cNvSpPr>
            <a:spLocks noGrp="1"/>
          </p:cNvSpPr>
          <p:nvPr>
            <p:ph type="subTitle" idx="1"/>
          </p:nvPr>
        </p:nvSpPr>
        <p:spPr>
          <a:xfrm>
            <a:off x="711200" y="1773116"/>
            <a:ext cx="10472928" cy="1752600"/>
          </a:xfrm>
        </p:spPr>
        <p:txBody>
          <a:bodyPr/>
          <a:p>
            <a:r>
              <a:rPr lang="en-IN" altLang="en-US"/>
              <a:t>   </a:t>
            </a:r>
            <a:endParaRPr lang="en-IN" altLang="en-US"/>
          </a:p>
        </p:txBody>
      </p:sp>
      <p:pic>
        <p:nvPicPr>
          <p:cNvPr id="3" name="Picture 2"/>
          <p:cNvPicPr>
            <a:picLocks noChangeAspect="1"/>
          </p:cNvPicPr>
          <p:nvPr/>
        </p:nvPicPr>
        <p:blipFill>
          <a:blip r:embed="rId1"/>
          <a:srcRect l="846" b="1942"/>
          <a:stretch>
            <a:fillRect/>
          </a:stretch>
        </p:blipFill>
        <p:spPr>
          <a:xfrm>
            <a:off x="2569845" y="1656715"/>
            <a:ext cx="6996430" cy="3975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9938"/>
            <a:ext cx="10972800" cy="1143000"/>
          </a:xfrm>
        </p:spPr>
        <p:txBody>
          <a:bodyPr/>
          <a:p>
            <a:r>
              <a:rPr lang="en-US" sz="3600" u="sng">
                <a:solidFill>
                  <a:schemeClr val="accent6"/>
                </a:solidFill>
              </a:rPr>
              <a:t>Data Flow Diagra</a:t>
            </a:r>
            <a:r>
              <a:rPr lang="en-IN" altLang="en-US" sz="3600" u="sng">
                <a:solidFill>
                  <a:schemeClr val="accent6"/>
                </a:solidFill>
              </a:rPr>
              <a:t>m</a:t>
            </a:r>
            <a:endParaRPr lang="en-IN" altLang="en-US" sz="3600" u="sng">
              <a:solidFill>
                <a:schemeClr val="accent6"/>
              </a:solidFill>
            </a:endParaRPr>
          </a:p>
        </p:txBody>
      </p:sp>
      <p:pic>
        <p:nvPicPr>
          <p:cNvPr id="4" name="Content Placeholder 3" descr="Dataflow1.drawio"/>
          <p:cNvPicPr>
            <a:picLocks noChangeAspect="1"/>
          </p:cNvPicPr>
          <p:nvPr>
            <p:ph idx="1"/>
          </p:nvPr>
        </p:nvPicPr>
        <p:blipFill>
          <a:blip r:embed="rId1"/>
          <a:stretch>
            <a:fillRect/>
          </a:stretch>
        </p:blipFill>
        <p:spPr>
          <a:xfrm>
            <a:off x="1437640" y="1993900"/>
            <a:ext cx="9228455" cy="442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u="sng">
                <a:solidFill>
                  <a:schemeClr val="accent6"/>
                </a:solidFill>
              </a:rPr>
              <a:t>Deployment</a:t>
            </a:r>
            <a:r>
              <a:rPr lang="en-IN" altLang="en-US" sz="3600" u="sng">
                <a:solidFill>
                  <a:schemeClr val="accent6"/>
                </a:solidFill>
              </a:rPr>
              <a:t> Diagram</a:t>
            </a:r>
            <a:endParaRPr lang="en-IN" altLang="en-US" sz="3600" u="sng">
              <a:solidFill>
                <a:schemeClr val="accent6"/>
              </a:solidFill>
            </a:endParaRPr>
          </a:p>
        </p:txBody>
      </p:sp>
      <p:sp>
        <p:nvSpPr>
          <p:cNvPr id="7" name="Text Box 6"/>
          <p:cNvSpPr txBox="1"/>
          <p:nvPr/>
        </p:nvSpPr>
        <p:spPr>
          <a:xfrm>
            <a:off x="12514580" y="3926840"/>
            <a:ext cx="4064000" cy="368300"/>
          </a:xfrm>
          <a:prstGeom prst="rect">
            <a:avLst/>
          </a:prstGeom>
          <a:noFill/>
          <a:ln>
            <a:solidFill>
              <a:schemeClr val="bg2"/>
            </a:solidFill>
          </a:ln>
        </p:spPr>
        <p:txBody>
          <a:bodyPr wrap="square" rtlCol="0">
            <a:spAutoFit/>
          </a:bodyPr>
          <a:p>
            <a:endParaRPr lang="en-US" dirty="0" err="1" smtClean="0"/>
          </a:p>
        </p:txBody>
      </p:sp>
      <p:pic>
        <p:nvPicPr>
          <p:cNvPr id="4" name="Content Placeholder 3" descr="D7.drawio"/>
          <p:cNvPicPr>
            <a:picLocks noChangeAspect="1"/>
          </p:cNvPicPr>
          <p:nvPr>
            <p:ph idx="1"/>
          </p:nvPr>
        </p:nvPicPr>
        <p:blipFill>
          <a:blip r:embed="rId1"/>
          <a:stretch>
            <a:fillRect/>
          </a:stretch>
        </p:blipFill>
        <p:spPr>
          <a:xfrm>
            <a:off x="1657985" y="2348230"/>
            <a:ext cx="8180705" cy="3909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600">
                <a:sym typeface="+mn-ea"/>
              </a:rPr>
              <a:t>Algorithms &amp; Models Used</a:t>
            </a:r>
            <a:endParaRPr lang="en-US" sz="3600" u="sng">
              <a:solidFill>
                <a:schemeClr val="accent6"/>
              </a:solidFill>
            </a:endParaRPr>
          </a:p>
        </p:txBody>
      </p:sp>
      <p:sp>
        <p:nvSpPr>
          <p:cNvPr id="3" name="Content Placeholder 2"/>
          <p:cNvSpPr>
            <a:spLocks noGrp="1"/>
          </p:cNvSpPr>
          <p:nvPr>
            <p:ph idx="1"/>
          </p:nvPr>
        </p:nvSpPr>
        <p:spPr/>
        <p:txBody>
          <a:bodyPr>
            <a:noAutofit/>
          </a:bodyPr>
          <a:p>
            <a:pPr marL="0" indent="0">
              <a:buNone/>
            </a:pPr>
            <a:r>
              <a:rPr lang="en-US" altLang="en-US" sz="2000" b="1"/>
              <a:t>1. BART</a:t>
            </a:r>
            <a:r>
              <a:rPr lang="en-US" altLang="en-US" sz="2000"/>
              <a:t> (facebook/bart-large-cnn)</a:t>
            </a:r>
            <a:endParaRPr lang="en-US" altLang="en-US" sz="2000"/>
          </a:p>
          <a:p>
            <a:pPr marL="0" indent="0">
              <a:buNone/>
            </a:pPr>
            <a:r>
              <a:rPr lang="en-US" altLang="en-US" sz="2000"/>
              <a:t>• Type: Sequence-to-sequence Transformer</a:t>
            </a:r>
            <a:endParaRPr lang="en-US" altLang="en-US" sz="2000"/>
          </a:p>
          <a:p>
            <a:pPr marL="0" indent="0">
              <a:buNone/>
            </a:pPr>
            <a:r>
              <a:rPr lang="en-US" altLang="en-US" sz="2000"/>
              <a:t>• Purpose: Summarization</a:t>
            </a:r>
            <a:endParaRPr lang="en-US" altLang="en-US" sz="2000"/>
          </a:p>
          <a:p>
            <a:pPr marL="0" indent="0">
              <a:buNone/>
            </a:pPr>
            <a:r>
              <a:rPr lang="en-US" altLang="en-US" sz="2000"/>
              <a:t>• Working: Uses encoder-decoder architecture to understand and rewrite long medical reports into concise summaries.</a:t>
            </a:r>
            <a:endParaRPr lang="en-US" altLang="en-US" sz="2000"/>
          </a:p>
          <a:p>
            <a:pPr marL="0" indent="0">
              <a:buNone/>
            </a:pPr>
            <a:r>
              <a:rPr lang="en-US" altLang="en-US" sz="2000" b="1"/>
              <a:t>2. KeyBERT</a:t>
            </a:r>
            <a:endParaRPr lang="en-US" altLang="en-US" sz="2000"/>
          </a:p>
          <a:p>
            <a:pPr marL="0" indent="0">
              <a:buNone/>
            </a:pPr>
            <a:r>
              <a:rPr lang="en-US" altLang="en-US" sz="2000"/>
              <a:t>• Type: Keyword Extraction via BERT embeddings</a:t>
            </a:r>
            <a:endParaRPr lang="en-US" altLang="en-US" sz="2000"/>
          </a:p>
          <a:p>
            <a:pPr marL="0" indent="0">
              <a:buNone/>
            </a:pPr>
            <a:r>
              <a:rPr lang="en-US" altLang="en-US" sz="2000"/>
              <a:t>• Purpose: Extract relevant medical terms from the summary.</a:t>
            </a:r>
            <a:endParaRPr lang="en-US" altLang="en-US" sz="2000"/>
          </a:p>
          <a:p>
            <a:pPr marL="0" indent="0">
              <a:buNone/>
            </a:pPr>
            <a:r>
              <a:rPr lang="en-US" altLang="en-US" sz="2000" b="1"/>
              <a:t>3.</a:t>
            </a:r>
            <a:r>
              <a:rPr lang="en-US" altLang="en-US" sz="2000"/>
              <a:t> </a:t>
            </a:r>
            <a:r>
              <a:rPr lang="en-US" altLang="en-US" sz="2000" b="1"/>
              <a:t>Google Custom Search</a:t>
            </a:r>
            <a:endParaRPr lang="en-US" altLang="en-US" sz="2000"/>
          </a:p>
          <a:p>
            <a:pPr marL="0" indent="0">
              <a:buNone/>
            </a:pPr>
            <a:r>
              <a:rPr lang="en-US" altLang="en-US" sz="2000"/>
              <a:t>• Purpose: Retrieve images related to keywords for visualization</a:t>
            </a:r>
            <a:r>
              <a:rPr lang="en-US" altLang="en-US" sz="1300"/>
              <a:t>.</a:t>
            </a:r>
            <a:endParaRPr lang="en-US" altLang="en-US" sz="1300"/>
          </a:p>
          <a:p>
            <a:endParaRPr lang="en-US" sz="5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u="sng">
                <a:solidFill>
                  <a:schemeClr val="accent6"/>
                </a:solidFill>
              </a:rPr>
              <a:t>RESULT</a:t>
            </a:r>
            <a:endParaRPr lang="en-IN" altLang="en-US" sz="3200" u="sng">
              <a:solidFill>
                <a:schemeClr val="accent6"/>
              </a:solidFill>
            </a:endParaRPr>
          </a:p>
        </p:txBody>
      </p:sp>
      <p:pic>
        <p:nvPicPr>
          <p:cNvPr id="117" name="Picture 117" descr="WhatsApp Image 2025-04-29 at 08.54.29_bc1b3ed2"/>
          <p:cNvPicPr>
            <a:picLocks noChangeAspect="1"/>
          </p:cNvPicPr>
          <p:nvPr>
            <p:ph idx="1"/>
          </p:nvPr>
        </p:nvPicPr>
        <p:blipFill>
          <a:blip r:embed="rId1"/>
          <a:stretch>
            <a:fillRect/>
          </a:stretch>
        </p:blipFill>
        <p:spPr>
          <a:xfrm>
            <a:off x="2001520" y="1846580"/>
            <a:ext cx="8756650" cy="43694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sz="3600">
              <a:solidFill>
                <a:schemeClr val="accent6"/>
              </a:solidFill>
            </a:endParaRPr>
          </a:p>
        </p:txBody>
      </p:sp>
      <p:pic>
        <p:nvPicPr>
          <p:cNvPr id="61" name="Picture 61" descr="WhatsApp Image 2025-04-07 at 12.32.09_084bfda1"/>
          <p:cNvPicPr>
            <a:picLocks noChangeAspect="1"/>
          </p:cNvPicPr>
          <p:nvPr>
            <p:ph idx="1"/>
          </p:nvPr>
        </p:nvPicPr>
        <p:blipFill>
          <a:blip r:embed="rId1"/>
          <a:stretch>
            <a:fillRect/>
          </a:stretch>
        </p:blipFill>
        <p:spPr>
          <a:xfrm>
            <a:off x="1723390" y="1978025"/>
            <a:ext cx="883094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540" y="704088"/>
            <a:ext cx="11335820" cy="1143000"/>
          </a:xfrm>
        </p:spPr>
        <p:txBody>
          <a:bodyPr/>
          <a:lstStyle/>
          <a:p>
            <a:r>
              <a:rPr lang="en-US" sz="3600" u="sng" dirty="0">
                <a:solidFill>
                  <a:schemeClr val="accent6"/>
                </a:solidFill>
              </a:rPr>
              <a:t>Abstract</a:t>
            </a:r>
            <a:endParaRPr lang="en-IN" sz="3600" u="sng" dirty="0">
              <a:solidFill>
                <a:schemeClr val="accent6"/>
              </a:solidFill>
            </a:endParaRPr>
          </a:p>
        </p:txBody>
      </p:sp>
      <p:sp>
        <p:nvSpPr>
          <p:cNvPr id="3" name="Content Placeholder 2"/>
          <p:cNvSpPr>
            <a:spLocks noGrp="1"/>
          </p:cNvSpPr>
          <p:nvPr>
            <p:ph idx="1"/>
          </p:nvPr>
        </p:nvSpPr>
        <p:spPr>
          <a:xfrm>
            <a:off x="609600" y="1935480"/>
            <a:ext cx="10972800" cy="4389120"/>
          </a:xfrm>
        </p:spPr>
        <p:txBody>
          <a:bodyPr>
            <a:normAutofit/>
          </a:bodyPr>
          <a:lstStyle/>
          <a:p>
            <a:pPr marL="0" indent="0" algn="just">
              <a:buNone/>
            </a:pPr>
            <a:r>
              <a:rPr lang="en-US" sz="2800" dirty="0">
                <a:latin typeface="Calibri" panose="020F0502020204030204" pitchFamily="34" charset="0"/>
                <a:ea typeface="Times New Roman" panose="02020603050405020304" charset="0"/>
                <a:cs typeface="Times New Roman" panose="02020603050405020304" charset="0"/>
              </a:rPr>
              <a:t>Medical reports, particularly MRI reports, are often filled with complex terminology that can be difficult for patients to understand. There is a need to transform these medical reports into patient-friendly formats, such as videos, which provide clear, concise, and visually engaging explanations. </a:t>
            </a:r>
            <a:r>
              <a:rPr lang="en-US" sz="2800" dirty="0" err="1">
                <a:latin typeface="Calibri" panose="020F0502020204030204" pitchFamily="34" charset="0"/>
                <a:ea typeface="Times New Roman" panose="02020603050405020304" charset="0"/>
                <a:cs typeface="Times New Roman" panose="02020603050405020304" charset="0"/>
              </a:rPr>
              <a:t>MedVid</a:t>
            </a:r>
            <a:r>
              <a:rPr lang="en-US" sz="2800" dirty="0">
                <a:latin typeface="Calibri" panose="020F0502020204030204" pitchFamily="34" charset="0"/>
                <a:ea typeface="Times New Roman" panose="02020603050405020304" charset="0"/>
                <a:cs typeface="Times New Roman" panose="02020603050405020304" charset="0"/>
              </a:rPr>
              <a:t> seeks to bridge this communication gap by leveraging natural language processing (NLP) and video generation technologies to create personalized videos from MRI reports.</a:t>
            </a:r>
            <a:endParaRPr lang="en-IN" sz="2800" dirty="0">
              <a:effectLst/>
              <a:latin typeface="Calibri" panose="020F0502020204030204" pitchFamily="34" charset="0"/>
              <a:ea typeface="Times New Roman" panose="02020603050405020304" charset="0"/>
              <a:cs typeface="Times New Roman" panose="02020603050405020304" charset="0"/>
            </a:endParaRPr>
          </a:p>
          <a:p>
            <a:pPr marL="0" indent="0">
              <a:buNone/>
            </a:pPr>
            <a:endParaRPr lang="en-IN" dirty="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7499350" y="3136900"/>
              <a:ext cx="19050" cy="360"/>
            </p14:xfrm>
          </p:contentPart>
        </mc:Choice>
        <mc:Fallback xmlns="">
          <p:pic>
            <p:nvPicPr>
              <p:cNvPr id="4" name="Ink 3"/>
            </p:nvPicPr>
            <p:blipFill>
              <a:blip r:embed="rId2"/>
            </p:blipFill>
            <p:spPr>
              <a:xfrm>
                <a:off x="7499350" y="3136900"/>
                <a:ext cx="1905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0801350" y="469900"/>
              <a:ext cx="19050" cy="360"/>
            </p14:xfrm>
          </p:contentPart>
        </mc:Choice>
        <mc:Fallback xmlns="">
          <p:pic>
            <p:nvPicPr>
              <p:cNvPr id="5" name="Ink 4"/>
            </p:nvPicPr>
            <p:blipFill>
              <a:blip r:embed="rId2"/>
            </p:blipFill>
            <p:spPr>
              <a:xfrm>
                <a:off x="10801350" y="469900"/>
                <a:ext cx="1905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2" name="Picture 82" descr="WhatsApp Image 2025-04-29 at 08.45.35_7c826727"/>
          <p:cNvPicPr>
            <a:picLocks noChangeAspect="1"/>
          </p:cNvPicPr>
          <p:nvPr>
            <p:ph idx="1"/>
          </p:nvPr>
        </p:nvPicPr>
        <p:blipFill>
          <a:blip r:embed="rId1"/>
          <a:stretch>
            <a:fillRect/>
          </a:stretch>
        </p:blipFill>
        <p:spPr>
          <a:xfrm>
            <a:off x="1786255" y="1918335"/>
            <a:ext cx="8193405" cy="4204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83" name="Picture 83" descr="WhatsApp Image 2025-04-29 at 08.45.51_5f048b4e"/>
          <p:cNvPicPr>
            <a:picLocks noChangeAspect="1"/>
          </p:cNvPicPr>
          <p:nvPr>
            <p:ph idx="1"/>
          </p:nvPr>
        </p:nvPicPr>
        <p:blipFill>
          <a:blip r:embed="rId1"/>
          <a:stretch>
            <a:fillRect/>
          </a:stretch>
        </p:blipFill>
        <p:spPr>
          <a:xfrm>
            <a:off x="2056765" y="1955165"/>
            <a:ext cx="8010525" cy="4312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02" name="Picture 102" descr="WhatsApp Image 2025-04-29 at 08.46.19_18e5fbe3"/>
          <p:cNvPicPr>
            <a:picLocks noChangeAspect="1"/>
          </p:cNvPicPr>
          <p:nvPr>
            <p:ph idx="1"/>
          </p:nvPr>
        </p:nvPicPr>
        <p:blipFill>
          <a:blip r:embed="rId1"/>
          <a:stretch>
            <a:fillRect/>
          </a:stretch>
        </p:blipFill>
        <p:spPr>
          <a:xfrm>
            <a:off x="1924685" y="1939925"/>
            <a:ext cx="8515350" cy="4469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16" name="Picture 116" descr="WhatsApp Image 2025-04-29 at 08.46.04_73a3285b"/>
          <p:cNvPicPr>
            <a:picLocks noChangeAspect="1"/>
          </p:cNvPicPr>
          <p:nvPr>
            <p:ph idx="1"/>
          </p:nvPr>
        </p:nvPicPr>
        <p:blipFill>
          <a:blip r:embed="rId1"/>
          <a:stretch>
            <a:fillRect/>
          </a:stretch>
        </p:blipFill>
        <p:spPr>
          <a:xfrm>
            <a:off x="2021840" y="1774190"/>
            <a:ext cx="7954645" cy="4599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6435" y="704088"/>
            <a:ext cx="10972800" cy="1143000"/>
          </a:xfrm>
        </p:spPr>
        <p:txBody>
          <a:bodyPr/>
          <a:lstStyle/>
          <a:p>
            <a:r>
              <a:rPr lang="en-US" sz="3600" u="sng" dirty="0">
                <a:solidFill>
                  <a:schemeClr val="accent6"/>
                </a:solidFill>
              </a:rPr>
              <a:t>Conclusion</a:t>
            </a:r>
            <a:endParaRPr lang="en-US" sz="3600" u="sng" dirty="0">
              <a:solidFill>
                <a:schemeClr val="accent6"/>
              </a:solidFill>
            </a:endParaRPr>
          </a:p>
        </p:txBody>
      </p:sp>
      <p:sp>
        <p:nvSpPr>
          <p:cNvPr id="5" name="Text Placeholder 4"/>
          <p:cNvSpPr>
            <a:spLocks noGrp="1"/>
          </p:cNvSpPr>
          <p:nvPr>
            <p:ph type="body" idx="1"/>
          </p:nvPr>
        </p:nvSpPr>
        <p:spPr/>
        <p:txBody>
          <a:bodyPr>
            <a:normAutofit fontScale="90000"/>
          </a:bodyPr>
          <a:lstStyle/>
          <a:p>
            <a:pPr marL="0" indent="0" algn="just">
              <a:buNone/>
            </a:pPr>
            <a:r>
              <a:rPr lang="en-US"/>
              <a:t>In conclusion, this project leverages advanced technologies in natural language processing (NLP) and video generation to address a critical gap in patient communication and health literacy. By transforming complex MRI reports into clear, engaging, and multilingual animated videos, it aims to significantly reduce patient anxiety, foster understanding, and empower patients to make informed health decisions.The integration of custom algorithms, along with activity, sequence, and data flow diagrams, illustrates a structured and effective approach to seamlessly convert medical data into patient-friendly insights. Ultimately, this project represents an innovative step towards making healthcare information accessible, thereby promoting better health outcomes and patient satisfaction.</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600" u="sng">
                <a:solidFill>
                  <a:schemeClr val="accent6"/>
                </a:solidFill>
              </a:rPr>
              <a:t>FUTURE SCOPE</a:t>
            </a:r>
            <a:endParaRPr lang="en-IN" altLang="en-US" sz="3600" u="sng">
              <a:solidFill>
                <a:schemeClr val="accent6"/>
              </a:solidFill>
            </a:endParaRPr>
          </a:p>
        </p:txBody>
      </p:sp>
      <p:sp>
        <p:nvSpPr>
          <p:cNvPr id="3" name="Text Placeholder 2"/>
          <p:cNvSpPr>
            <a:spLocks noGrp="1"/>
          </p:cNvSpPr>
          <p:nvPr>
            <p:ph type="body" idx="1"/>
          </p:nvPr>
        </p:nvSpPr>
        <p:spPr/>
        <p:txBody>
          <a:bodyPr>
            <a:normAutofit/>
          </a:bodyPr>
          <a:p>
            <a:pPr algn="just">
              <a:lnSpc>
                <a:spcPct val="140000"/>
              </a:lnSpc>
              <a:buFont typeface="Arial" panose="020B0604020202020204" pitchFamily="34" charset="0"/>
              <a:buChar char="•"/>
            </a:pPr>
            <a:r>
              <a:rPr lang="en-US" altLang="en-US"/>
              <a:t> </a:t>
            </a:r>
            <a:r>
              <a:rPr lang="en-US" altLang="en-US" sz="2000"/>
              <a:t>Integrate AR/VR visualization for 3D MRI explanation</a:t>
            </a:r>
            <a:endParaRPr lang="en-US" altLang="en-US" sz="2000"/>
          </a:p>
          <a:p>
            <a:pPr marL="0" indent="0" algn="just">
              <a:lnSpc>
                <a:spcPct val="140000"/>
              </a:lnSpc>
              <a:buNone/>
            </a:pPr>
            <a:r>
              <a:rPr lang="en-US" altLang="en-US" sz="2000"/>
              <a:t>• Use text classification to identify report type (e.g., cervical spine, brain)</a:t>
            </a:r>
            <a:endParaRPr lang="en-US" altLang="en-US" sz="2000"/>
          </a:p>
          <a:p>
            <a:pPr marL="0" indent="0" algn="just">
              <a:lnSpc>
                <a:spcPct val="140000"/>
              </a:lnSpc>
              <a:buNone/>
            </a:pPr>
            <a:r>
              <a:rPr lang="en-US" altLang="en-US" sz="2000"/>
              <a:t>• Improve summarization with BioBERT or domain-specific models</a:t>
            </a:r>
            <a:endParaRPr lang="en-US" altLang="en-US" sz="2000"/>
          </a:p>
          <a:p>
            <a:pPr marL="0" indent="0" algn="just">
              <a:lnSpc>
                <a:spcPct val="140000"/>
              </a:lnSpc>
              <a:buNone/>
            </a:pPr>
            <a:r>
              <a:rPr lang="en-US" altLang="en-US" sz="2000"/>
              <a:t>• Add user authentication and report history tracking</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93420"/>
            <a:ext cx="10972800" cy="806450"/>
          </a:xfrm>
        </p:spPr>
        <p:txBody>
          <a:bodyPr>
            <a:normAutofit/>
          </a:bodyPr>
          <a:p>
            <a:r>
              <a:rPr lang="en-US" sz="4000" u="sng">
                <a:solidFill>
                  <a:schemeClr val="accent6"/>
                </a:solidFill>
              </a:rPr>
              <a:t>References</a:t>
            </a:r>
            <a:endParaRPr lang="en-US" sz="4000" u="sng">
              <a:solidFill>
                <a:schemeClr val="accent6"/>
              </a:solidFill>
            </a:endParaRPr>
          </a:p>
        </p:txBody>
      </p:sp>
      <p:sp>
        <p:nvSpPr>
          <p:cNvPr id="3" name="Content Placeholder 2"/>
          <p:cNvSpPr>
            <a:spLocks noGrp="1"/>
          </p:cNvSpPr>
          <p:nvPr>
            <p:ph idx="1"/>
          </p:nvPr>
        </p:nvSpPr>
        <p:spPr>
          <a:xfrm>
            <a:off x="986155" y="1675130"/>
            <a:ext cx="10596245" cy="4629150"/>
          </a:xfrm>
        </p:spPr>
        <p:txBody>
          <a:bodyPr>
            <a:normAutofit/>
          </a:bodyPr>
          <a:p>
            <a:pPr marL="0" indent="0" algn="just">
              <a:buNone/>
            </a:pPr>
            <a:r>
              <a:rPr lang="en-US" sz="2220" dirty="0">
                <a:sym typeface="+mn-ea"/>
              </a:rPr>
              <a:t>Automatic generation of conclusions from neuroradiology MRI reports          through natural language processing    </a:t>
            </a:r>
            <a:r>
              <a:rPr lang="en-US" sz="2220" dirty="0">
                <a:sym typeface="+mn-ea"/>
                <a:hlinkClick r:id="rId1"/>
              </a:rPr>
              <a:t>https://link.springer.com/article/10.1007/s00234-024-03312-3/metrics</a:t>
            </a:r>
            <a:endParaRPr lang="en-US" sz="2220" dirty="0">
              <a:sym typeface="+mn-ea"/>
              <a:hlinkClick r:id="rId1"/>
            </a:endParaRPr>
          </a:p>
          <a:p>
            <a:pPr marL="0" indent="0" algn="just">
              <a:buNone/>
            </a:pPr>
            <a:r>
              <a:rPr lang="en-US" sz="2220" dirty="0">
                <a:sym typeface="+mn-ea"/>
              </a:rPr>
              <a:t>Video-assisted patient education to modify behavior: A systematic review </a:t>
            </a:r>
            <a:r>
              <a:rPr lang="en-US" sz="2220" u="sng" dirty="0">
                <a:solidFill>
                  <a:schemeClr val="accent1"/>
                </a:solidFill>
                <a:sym typeface="+mn-ea"/>
              </a:rPr>
              <a:t>https://pubmed.ncbi.nlm.nih.gov/25043785/</a:t>
            </a:r>
            <a:endParaRPr lang="en-US" sz="2220" dirty="0"/>
          </a:p>
          <a:p>
            <a:pPr marL="0" indent="0" algn="just">
              <a:buNone/>
            </a:pPr>
            <a:r>
              <a:rPr lang="en-US" sz="2220" dirty="0" err="1">
                <a:sym typeface="+mn-ea"/>
              </a:rPr>
              <a:t>GANcMRI</a:t>
            </a:r>
            <a:r>
              <a:rPr lang="en-US" sz="2220" dirty="0">
                <a:sym typeface="+mn-ea"/>
              </a:rPr>
              <a:t>: Cardiac magnetic resonance video generation and physiologic guidance using latent space </a:t>
            </a:r>
            <a:r>
              <a:rPr lang="en-US" sz="2220" dirty="0" err="1">
                <a:sym typeface="+mn-ea"/>
              </a:rPr>
              <a:t>promptingMilos</a:t>
            </a:r>
            <a:r>
              <a:rPr lang="en-US" sz="2220" dirty="0">
                <a:sym typeface="+mn-ea"/>
              </a:rPr>
              <a:t> </a:t>
            </a:r>
            <a:r>
              <a:rPr lang="en-US" sz="2220" dirty="0" err="1">
                <a:sym typeface="+mn-ea"/>
              </a:rPr>
              <a:t>Vukadinovic</a:t>
            </a:r>
            <a:r>
              <a:rPr lang="en-US" sz="2220" dirty="0">
                <a:sym typeface="+mn-ea"/>
              </a:rPr>
              <a:t>, Alan C Kwan, </a:t>
            </a:r>
            <a:r>
              <a:rPr lang="en-US" sz="2220" dirty="0" err="1">
                <a:sym typeface="+mn-ea"/>
              </a:rPr>
              <a:t>Debiao</a:t>
            </a:r>
            <a:r>
              <a:rPr lang="en-US" sz="2220" dirty="0">
                <a:sym typeface="+mn-ea"/>
              </a:rPr>
              <a:t> Li, and David Ouyang</a:t>
            </a:r>
            <a:endParaRPr lang="en-US" sz="2220" dirty="0">
              <a:sym typeface="+mn-ea"/>
            </a:endParaRPr>
          </a:p>
          <a:p>
            <a:pPr marL="0" indent="0" algn="just">
              <a:buNone/>
            </a:pPr>
            <a:r>
              <a:rPr lang="en-US" sz="2220" dirty="0">
                <a:sym typeface="+mn-ea"/>
              </a:rPr>
              <a:t>Deep-Learning-Based Generation of Synthetic High-Resolution MRI from Low-Resolution MRI for Use in Head and Neck Cancer Adaptive Radiotherapy</a:t>
            </a:r>
            <a:endParaRPr lang="en-US" sz="2220" dirty="0"/>
          </a:p>
          <a:p>
            <a:pPr marL="0" indent="0">
              <a:buFont typeface="+mj-lt"/>
              <a:buNone/>
            </a:pPr>
            <a:r>
              <a:rPr lang="en-US" sz="2220" dirty="0" err="1" smtClean="0">
                <a:sym typeface="+mn-ea"/>
              </a:rPr>
              <a:t>Zahniser</a:t>
            </a:r>
            <a:r>
              <a:rPr lang="en-US" sz="2220" dirty="0" smtClean="0">
                <a:sym typeface="+mn-ea"/>
              </a:rPr>
              <a:t>, N. (2016). Video creation with Python using </a:t>
            </a:r>
            <a:r>
              <a:rPr lang="en-US" sz="2220" dirty="0" err="1" smtClean="0">
                <a:sym typeface="+mn-ea"/>
              </a:rPr>
              <a:t>MoviePy</a:t>
            </a:r>
            <a:r>
              <a:rPr lang="en-US" sz="2220" dirty="0" smtClean="0">
                <a:sym typeface="+mn-ea"/>
              </a:rPr>
              <a:t>. Available  online at: </a:t>
            </a:r>
            <a:r>
              <a:rPr lang="en-US" sz="2220" dirty="0" smtClean="0">
                <a:sym typeface="+mn-ea"/>
                <a:hlinkClick r:id="rId2"/>
              </a:rPr>
              <a:t>https://zulko.github.io/moviepy/</a:t>
            </a:r>
            <a:r>
              <a:rPr lang="en-US" sz="2220" dirty="0" smtClean="0">
                <a:sym typeface="+mn-ea"/>
              </a:rPr>
              <a:t>.</a:t>
            </a:r>
            <a:endParaRPr lang="en-US" sz="2220" dirty="0" smtClean="0"/>
          </a:p>
          <a:p>
            <a:pPr marL="0" indent="0">
              <a:buFont typeface="+mj-lt"/>
              <a:buNone/>
            </a:pPr>
            <a:endParaRPr lang="en-US" sz="2220" dirty="0"/>
          </a:p>
          <a:p>
            <a:pPr marL="0" indent="0" algn="just">
              <a:buNone/>
            </a:pPr>
            <a:endParaRPr lang="en-US" sz="2220" dirty="0"/>
          </a:p>
          <a:p>
            <a:pPr marL="0" indent="0" algn="just">
              <a:buNone/>
            </a:pPr>
            <a:endParaRPr lang="en-US" sz="2220"/>
          </a:p>
        </p:txBody>
      </p:sp>
      <p:sp>
        <p:nvSpPr>
          <p:cNvPr id="4" name="Text Box 3"/>
          <p:cNvSpPr txBox="1"/>
          <p:nvPr/>
        </p:nvSpPr>
        <p:spPr>
          <a:xfrm>
            <a:off x="436880" y="1675765"/>
            <a:ext cx="415290" cy="669925"/>
          </a:xfrm>
          <a:prstGeom prst="rect">
            <a:avLst/>
          </a:prstGeom>
          <a:solidFill>
            <a:schemeClr val="bg1"/>
          </a:solidFill>
          <a:ln>
            <a:solidFill>
              <a:schemeClr val="bg1"/>
            </a:solidFill>
          </a:ln>
        </p:spPr>
        <p:txBody>
          <a:bodyPr wrap="none" rtlCol="0">
            <a:noAutofit/>
          </a:bodyPr>
          <a:p>
            <a:r>
              <a:rPr lang="en-US" sz="2000" dirty="0" err="1" smtClean="0"/>
              <a:t>[1]</a:t>
            </a:r>
            <a:endParaRPr lang="en-US" sz="2000" dirty="0" err="1" smtClean="0"/>
          </a:p>
          <a:p>
            <a:endParaRPr lang="en-US" sz="2000" dirty="0" err="1" smtClean="0"/>
          </a:p>
          <a:p>
            <a:endParaRPr lang="en-US" sz="2400" dirty="0" err="1" smtClean="0"/>
          </a:p>
          <a:p>
            <a:endParaRPr lang="en-US" sz="2400" dirty="0" err="1" smtClean="0"/>
          </a:p>
          <a:p>
            <a:endParaRPr lang="en-US" sz="2400" dirty="0" err="1" smtClean="0"/>
          </a:p>
          <a:p>
            <a:endParaRPr lang="en-US" dirty="0" err="1" smtClean="0"/>
          </a:p>
          <a:p>
            <a:endParaRPr lang="en-US" dirty="0" err="1" smtClean="0"/>
          </a:p>
        </p:txBody>
      </p:sp>
      <p:sp>
        <p:nvSpPr>
          <p:cNvPr id="5" name="Text Box 4"/>
          <p:cNvSpPr txBox="1"/>
          <p:nvPr/>
        </p:nvSpPr>
        <p:spPr>
          <a:xfrm>
            <a:off x="447675" y="2788285"/>
            <a:ext cx="449580" cy="368300"/>
          </a:xfrm>
          <a:prstGeom prst="rect">
            <a:avLst/>
          </a:prstGeom>
          <a:noFill/>
          <a:ln>
            <a:solidFill>
              <a:schemeClr val="bg1"/>
            </a:solidFill>
          </a:ln>
        </p:spPr>
        <p:txBody>
          <a:bodyPr wrap="none" rtlCol="0">
            <a:spAutoFit/>
          </a:bodyPr>
          <a:p>
            <a:r>
              <a:rPr lang="en-US" dirty="0" err="1" smtClean="0"/>
              <a:t>[2]</a:t>
            </a:r>
            <a:endParaRPr lang="en-US" dirty="0" err="1" smtClean="0"/>
          </a:p>
        </p:txBody>
      </p:sp>
      <p:sp>
        <p:nvSpPr>
          <p:cNvPr id="6" name="Text Box 5"/>
          <p:cNvSpPr txBox="1"/>
          <p:nvPr/>
        </p:nvSpPr>
        <p:spPr>
          <a:xfrm>
            <a:off x="447675" y="3541395"/>
            <a:ext cx="449580" cy="368300"/>
          </a:xfrm>
          <a:prstGeom prst="rect">
            <a:avLst/>
          </a:prstGeom>
          <a:noFill/>
          <a:ln>
            <a:solidFill>
              <a:schemeClr val="bg1"/>
            </a:solidFill>
          </a:ln>
        </p:spPr>
        <p:txBody>
          <a:bodyPr wrap="none" rtlCol="0">
            <a:spAutoFit/>
          </a:bodyPr>
          <a:p>
            <a:r>
              <a:rPr lang="en-US" dirty="0" err="1" smtClean="0"/>
              <a:t>[3]</a:t>
            </a:r>
            <a:endParaRPr lang="en-US" dirty="0" err="1" smtClean="0"/>
          </a:p>
        </p:txBody>
      </p:sp>
      <p:sp>
        <p:nvSpPr>
          <p:cNvPr id="7" name="Text Box 6"/>
          <p:cNvSpPr txBox="1"/>
          <p:nvPr/>
        </p:nvSpPr>
        <p:spPr>
          <a:xfrm>
            <a:off x="402590" y="4640580"/>
            <a:ext cx="449580" cy="368300"/>
          </a:xfrm>
          <a:prstGeom prst="rect">
            <a:avLst/>
          </a:prstGeom>
          <a:solidFill>
            <a:srgbClr val="FFFFFF"/>
          </a:solidFill>
          <a:ln>
            <a:solidFill>
              <a:schemeClr val="bg1"/>
            </a:solidFill>
          </a:ln>
        </p:spPr>
        <p:txBody>
          <a:bodyPr wrap="none" rtlCol="0">
            <a:spAutoFit/>
          </a:bodyPr>
          <a:p>
            <a:r>
              <a:rPr lang="en-US" dirty="0" err="1" smtClean="0"/>
              <a:t>[4]</a:t>
            </a:r>
            <a:endParaRPr lang="en-US" dirty="0" err="1" smtClean="0"/>
          </a:p>
        </p:txBody>
      </p:sp>
      <p:sp>
        <p:nvSpPr>
          <p:cNvPr id="8" name="Text Box 7"/>
          <p:cNvSpPr txBox="1"/>
          <p:nvPr/>
        </p:nvSpPr>
        <p:spPr>
          <a:xfrm>
            <a:off x="436880" y="5410835"/>
            <a:ext cx="449580" cy="368300"/>
          </a:xfrm>
          <a:prstGeom prst="rect">
            <a:avLst/>
          </a:prstGeom>
          <a:noFill/>
          <a:ln>
            <a:solidFill>
              <a:schemeClr val="bg1"/>
            </a:solidFill>
          </a:ln>
        </p:spPr>
        <p:txBody>
          <a:bodyPr wrap="none" rtlCol="0">
            <a:spAutoFit/>
          </a:bodyPr>
          <a:p>
            <a:r>
              <a:rPr lang="en-US" dirty="0" err="1" smtClean="0"/>
              <a:t>[5]</a:t>
            </a:r>
            <a:endParaRPr lang="en-US" dirty="0" err="1"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115" y="2612787"/>
            <a:ext cx="11074400" cy="1143000"/>
          </a:xfrm>
        </p:spPr>
        <p:txBody>
          <a:bodyPr>
            <a:normAutofit/>
          </a:bodyPr>
          <a:lstStyle/>
          <a:p>
            <a:r>
              <a:rPr lang="en-US" sz="6000" dirty="0">
                <a:solidFill>
                  <a:schemeClr val="accent6"/>
                </a:solidFill>
              </a:rPr>
              <a:t>Thank You</a:t>
            </a:r>
            <a:endParaRPr lang="en-IN" sz="6000" dirty="0">
              <a:solidFill>
                <a:schemeClr val="accent6"/>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u="sng" dirty="0">
                <a:solidFill>
                  <a:schemeClr val="accent6"/>
                </a:solidFill>
              </a:rPr>
              <a:t>Introduction</a:t>
            </a:r>
            <a:endParaRPr lang="en-US" sz="3600" u="sng" dirty="0">
              <a:solidFill>
                <a:schemeClr val="accent6"/>
              </a:solidFill>
            </a:endParaRPr>
          </a:p>
        </p:txBody>
      </p:sp>
      <p:sp>
        <p:nvSpPr>
          <p:cNvPr id="3" name="Content Placeholder 2"/>
          <p:cNvSpPr>
            <a:spLocks noGrp="1"/>
          </p:cNvSpPr>
          <p:nvPr>
            <p:ph idx="1"/>
          </p:nvPr>
        </p:nvSpPr>
        <p:spPr>
          <a:xfrm>
            <a:off x="609600" y="2243455"/>
            <a:ext cx="10972800" cy="3741420"/>
          </a:xfrm>
        </p:spPr>
        <p:txBody>
          <a:bodyPr>
            <a:normAutofit lnSpcReduction="10000"/>
          </a:bodyPr>
          <a:lstStyle/>
          <a:p>
            <a:pPr marL="0" indent="0" algn="just">
              <a:buNone/>
            </a:pPr>
            <a:r>
              <a:rPr lang="en-US" dirty="0">
                <a:sym typeface="+mn-ea"/>
              </a:rPr>
              <a:t>Medical reports, especially MRI results, are often filled with complicated words and technical details that can confuse patients, with around 36% of adults in the U.S. struggling to understand basic health information. This confusion leads to anxiety, affecting about 70% of patients when receiving a diagnosis, particularly if they don't fully grasp its meaning.As per the news in Times of India on July 25 ,2021 their is Rise in mental illness cases identified  in Hyderabad , due to lack of proper Knowledge about the disease they are facing.</a:t>
            </a:r>
            <a:endParaRPr lang="en-US" dirty="0"/>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4130" y="704088"/>
            <a:ext cx="10972800" cy="1143000"/>
          </a:xfrm>
        </p:spPr>
        <p:txBody>
          <a:bodyPr/>
          <a:p>
            <a:r>
              <a:rPr lang="en-US" sz="3600" u="sng">
                <a:solidFill>
                  <a:schemeClr val="accent6"/>
                </a:solidFill>
              </a:rPr>
              <a:t>Probelm Statement</a:t>
            </a:r>
            <a:endParaRPr lang="en-US" sz="3600" u="sng">
              <a:solidFill>
                <a:schemeClr val="accent6"/>
              </a:solidFill>
            </a:endParaRPr>
          </a:p>
        </p:txBody>
      </p:sp>
      <p:sp>
        <p:nvSpPr>
          <p:cNvPr id="3" name="Content Placeholder 2"/>
          <p:cNvSpPr>
            <a:spLocks noGrp="1"/>
          </p:cNvSpPr>
          <p:nvPr>
            <p:ph idx="1"/>
          </p:nvPr>
        </p:nvSpPr>
        <p:spPr>
          <a:xfrm>
            <a:off x="1236345" y="2137410"/>
            <a:ext cx="9005570" cy="3425190"/>
          </a:xfrm>
        </p:spPr>
        <p:txBody>
          <a:bodyPr/>
          <a:p>
            <a:pPr marL="0" indent="0" algn="just">
              <a:buNone/>
            </a:pPr>
            <a:r>
              <a:rPr lang="en-US" sz="3200"/>
              <a:t>The problem we are addressing here,complexity in understanding the MRI reports which is crucial thing for patients</a:t>
            </a:r>
            <a:endParaRPr 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29310" y="595630"/>
            <a:ext cx="4372610" cy="645160"/>
          </a:xfrm>
          <a:prstGeom prst="rect">
            <a:avLst/>
          </a:prstGeom>
          <a:noFill/>
          <a:ln>
            <a:solidFill>
              <a:schemeClr val="bg2"/>
            </a:solidFill>
          </a:ln>
        </p:spPr>
        <p:txBody>
          <a:bodyPr wrap="square" rtlCol="0">
            <a:spAutoFit/>
          </a:bodyPr>
          <a:p>
            <a:r>
              <a:rPr lang="en-US" sz="3600" u="sng" dirty="0">
                <a:solidFill>
                  <a:schemeClr val="accent6"/>
                </a:solidFill>
                <a:sym typeface="+mn-ea"/>
              </a:rPr>
              <a:t>Literature</a:t>
            </a:r>
            <a:r>
              <a:rPr lang="en-IN" altLang="en-US" sz="3600" u="sng" dirty="0">
                <a:solidFill>
                  <a:schemeClr val="accent6"/>
                </a:solidFill>
                <a:sym typeface="+mn-ea"/>
              </a:rPr>
              <a:t> </a:t>
            </a:r>
            <a:r>
              <a:rPr lang="en-US" sz="3600" u="sng" dirty="0">
                <a:solidFill>
                  <a:schemeClr val="accent6"/>
                </a:solidFill>
                <a:sym typeface="+mn-ea"/>
              </a:rPr>
              <a:t>Survey</a:t>
            </a:r>
            <a:endParaRPr lang="en-US" sz="3600" dirty="0" err="1" smtClean="0"/>
          </a:p>
        </p:txBody>
      </p:sp>
      <p:graphicFrame>
        <p:nvGraphicFramePr>
          <p:cNvPr id="4" name="Table 3"/>
          <p:cNvGraphicFramePr/>
          <p:nvPr>
            <p:custDataLst>
              <p:tags r:id="rId1"/>
            </p:custDataLst>
          </p:nvPr>
        </p:nvGraphicFramePr>
        <p:xfrm>
          <a:off x="121285" y="1434465"/>
          <a:ext cx="11946255" cy="5669280"/>
        </p:xfrm>
        <a:graphic>
          <a:graphicData uri="http://schemas.openxmlformats.org/drawingml/2006/table">
            <a:tbl>
              <a:tblPr firstRow="1" bandRow="1">
                <a:tableStyleId>{8799B23B-EC83-4686-B30A-512413B5E67A}</a:tableStyleId>
              </a:tblPr>
              <a:tblGrid>
                <a:gridCol w="857250"/>
                <a:gridCol w="3124835"/>
                <a:gridCol w="1991360"/>
                <a:gridCol w="1951355"/>
                <a:gridCol w="2030730"/>
                <a:gridCol w="1990725"/>
              </a:tblGrid>
              <a:tr h="640080">
                <a:tc>
                  <a:txBody>
                    <a:bodyPr/>
                    <a:p>
                      <a:pPr>
                        <a:buNone/>
                      </a:pPr>
                      <a:r>
                        <a:rPr lang="en-IN" altLang="en-US"/>
                        <a:t>S.NO</a:t>
                      </a:r>
                      <a:endParaRPr lang="en-IN" altLang="en-US"/>
                    </a:p>
                  </a:txBody>
                  <a:tcPr/>
                </a:tc>
                <a:tc>
                  <a:txBody>
                    <a:bodyPr/>
                    <a:p>
                      <a:pPr>
                        <a:buNone/>
                      </a:pPr>
                      <a:r>
                        <a:rPr lang="en-IN" altLang="en-US"/>
                        <a:t>Title</a:t>
                      </a:r>
                      <a:endParaRPr lang="en-IN" altLang="en-US"/>
                    </a:p>
                  </a:txBody>
                  <a:tcPr/>
                </a:tc>
                <a:tc>
                  <a:txBody>
                    <a:bodyPr/>
                    <a:p>
                      <a:pPr>
                        <a:buNone/>
                      </a:pPr>
                      <a:r>
                        <a:rPr lang="en-IN" altLang="en-US"/>
                        <a:t>Details</a:t>
                      </a:r>
                      <a:endParaRPr lang="en-IN" altLang="en-US"/>
                    </a:p>
                  </a:txBody>
                  <a:tcPr/>
                </a:tc>
                <a:tc>
                  <a:txBody>
                    <a:bodyPr/>
                    <a:p>
                      <a:pPr>
                        <a:buNone/>
                      </a:pPr>
                      <a:r>
                        <a:rPr lang="en-IN" altLang="en-US"/>
                        <a:t>Metholodogies</a:t>
                      </a:r>
                      <a:endParaRPr lang="en-IN" altLang="en-US"/>
                    </a:p>
                  </a:txBody>
                  <a:tcPr/>
                </a:tc>
                <a:tc>
                  <a:txBody>
                    <a:bodyPr/>
                    <a:p>
                      <a:pPr>
                        <a:buNone/>
                      </a:pPr>
                      <a:r>
                        <a:rPr lang="en-IN" altLang="en-US"/>
                        <a:t>Archievements</a:t>
                      </a:r>
                      <a:endParaRPr lang="en-IN" altLang="en-US"/>
                    </a:p>
                  </a:txBody>
                  <a:tcPr/>
                </a:tc>
                <a:tc>
                  <a:txBody>
                    <a:bodyPr/>
                    <a:p>
                      <a:pPr>
                        <a:buNone/>
                      </a:pPr>
                      <a:r>
                        <a:rPr lang="en-IN" altLang="en-US"/>
                        <a:t>Limitations/Drawbacks</a:t>
                      </a:r>
                      <a:endParaRPr lang="en-IN" altLang="en-US"/>
                    </a:p>
                  </a:txBody>
                  <a:tcPr/>
                </a:tc>
              </a:tr>
              <a:tr h="5029200">
                <a:tc>
                  <a:txBody>
                    <a:bodyPr/>
                    <a:p>
                      <a:pPr>
                        <a:buNone/>
                      </a:pPr>
                      <a:r>
                        <a:rPr lang="en-IN" altLang="en-US"/>
                        <a:t>1</a:t>
                      </a:r>
                      <a:endParaRPr lang="en-IN" altLang="en-US"/>
                    </a:p>
                  </a:txBody>
                  <a:tcPr/>
                </a:tc>
                <a:tc>
                  <a:txBody>
                    <a:bodyPr/>
                    <a:p>
                      <a:pPr algn="just"/>
                      <a:r>
                        <a:rPr lang="en-US" altLang="en-US" sz="1600" dirty="0"/>
                        <a:t>Visualizing Scanner Utilization From MRI Metadata and Clinical Data</a:t>
                      </a:r>
                      <a:endParaRPr lang="en-US" altLang="en-US" sz="1600" dirty="0"/>
                    </a:p>
                    <a:p>
                      <a:pPr algn="just"/>
                      <a:endParaRPr lang="en-US" altLang="en-US" sz="1600" dirty="0"/>
                    </a:p>
                  </a:txBody>
                  <a:tcPr/>
                </a:tc>
                <a:tc>
                  <a:txBody>
                    <a:bodyPr/>
                    <a:p>
                      <a:pPr algn="just"/>
                      <a:r>
                        <a:rPr lang="en-IN" altLang="en-US" sz="1600" dirty="0" err="1"/>
                        <a:t> </a:t>
                      </a:r>
                      <a:r>
                        <a:rPr lang="en-US" altLang="en-US" sz="1600" dirty="0" err="1"/>
                        <a:t>Pradeeban Kathiravelu,Nishchal Singi</a:t>
                      </a:r>
                      <a:endParaRPr lang="en-US" altLang="en-US" sz="1600" dirty="0" err="1"/>
                    </a:p>
                    <a:p>
                      <a:pPr algn="just"/>
                      <a:endParaRPr lang="en-US" altLang="en-US" sz="1600" dirty="0" err="1"/>
                    </a:p>
                    <a:p>
                      <a:pPr algn="just"/>
                      <a:r>
                        <a:rPr lang="en-US" altLang="en-US" sz="1600" dirty="0" err="1"/>
                        <a:t>https://ieeexplore.ieee.org/document/10207050</a:t>
                      </a:r>
                      <a:endParaRPr lang="en-US" altLang="en-US" sz="1600" dirty="0" err="1"/>
                    </a:p>
                    <a:p>
                      <a:pPr algn="just"/>
                      <a:endParaRPr lang="en-US" altLang="en-US" sz="1600" dirty="0" err="1"/>
                    </a:p>
                    <a:p>
                      <a:pPr algn="just"/>
                      <a:r>
                        <a:rPr lang="en-IN" altLang="en-US" sz="1600" dirty="0" err="1"/>
                        <a:t> </a:t>
                      </a:r>
                      <a:endParaRPr lang="en-US" sz="1600" dirty="0" err="1"/>
                    </a:p>
                    <a:p>
                      <a:pPr algn="just"/>
                      <a:r>
                        <a:rPr lang="en-IN" altLang="en-US" sz="1600" dirty="0" err="1"/>
                        <a:t> </a:t>
                      </a:r>
                      <a:endParaRPr lang="en-IN" altLang="en-US" sz="1600" dirty="0" err="1"/>
                    </a:p>
                  </a:txBody>
                  <a:tcPr/>
                </a:tc>
                <a:tc>
                  <a:txBody>
                    <a:bodyPr/>
                    <a:p>
                      <a:pPr>
                        <a:buNone/>
                      </a:pPr>
                      <a:r>
                        <a:rPr lang="en-IN"/>
                        <a:t> </a:t>
                      </a:r>
                      <a:r>
                        <a:rPr lang="en-US" altLang="en-US"/>
                        <a:t>Analyzed MRI metadata and clinical data using statistical techniques and developed interactive visualizations with tools like Matplotlib and Plotly.</a:t>
                      </a:r>
                      <a:endParaRPr lang="en-US" altLang="en-US"/>
                    </a:p>
                  </a:txBody>
                  <a:tcPr/>
                </a:tc>
                <a:tc>
                  <a:txBody>
                    <a:bodyPr/>
                    <a:p>
                      <a:pPr>
                        <a:buNone/>
                      </a:pPr>
                      <a:r>
                        <a:rPr lang="en-IN" altLang="en-US" dirty="0">
                          <a:sym typeface="+mn-ea"/>
                        </a:rPr>
                        <a:t> </a:t>
                      </a:r>
                      <a:r>
                        <a:rPr lang="en-US" altLang="en-US" dirty="0">
                          <a:sym typeface="+mn-ea"/>
                        </a:rPr>
                        <a:t>Identified scanner usage inefficiencies, enabling optimized resource allocation and reduced patient wait times.</a:t>
                      </a:r>
                      <a:endParaRPr lang="en-US" altLang="en-US" dirty="0">
                        <a:sym typeface="+mn-ea"/>
                      </a:endParaRPr>
                    </a:p>
                    <a:p>
                      <a:pPr>
                        <a:buNone/>
                      </a:pPr>
                      <a:endParaRPr lang="en-US" altLang="en-US" dirty="0">
                        <a:sym typeface="+mn-ea"/>
                      </a:endParaRPr>
                    </a:p>
                    <a:p>
                      <a:pPr>
                        <a:buNone/>
                      </a:pPr>
                      <a:endParaRPr lang="en-US" altLang="en-US" dirty="0">
                        <a:sym typeface="+mn-ea"/>
                      </a:endParaRPr>
                    </a:p>
                  </a:txBody>
                  <a:tcPr/>
                </a:tc>
                <a:tc>
                  <a:txBody>
                    <a:bodyPr/>
                    <a:p>
                      <a:pPr>
                        <a:buNone/>
                      </a:pPr>
                      <a:r>
                        <a:rPr lang="en-IN" dirty="0">
                          <a:sym typeface="+mn-ea"/>
                        </a:rPr>
                        <a:t> </a:t>
                      </a:r>
                      <a:r>
                        <a:rPr lang="en-US" altLang="en-US"/>
                        <a:t>Lacked real-time data integration and focused on a single healthcare network, limiting generalizability.</a:t>
                      </a:r>
                      <a:endParaRPr lang="en-US" alt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468630" y="1060450"/>
          <a:ext cx="11281410" cy="5614035"/>
        </p:xfrm>
        <a:graphic>
          <a:graphicData uri="http://schemas.openxmlformats.org/drawingml/2006/table">
            <a:tbl>
              <a:tblPr firstRow="1" bandRow="1">
                <a:tableStyleId>{8799B23B-EC83-4686-B30A-512413B5E67A}</a:tableStyleId>
              </a:tblPr>
              <a:tblGrid>
                <a:gridCol w="1880235"/>
                <a:gridCol w="1880235"/>
                <a:gridCol w="1880235"/>
                <a:gridCol w="1880235"/>
                <a:gridCol w="1880235"/>
                <a:gridCol w="1880235"/>
              </a:tblGrid>
              <a:tr h="847090">
                <a:tc>
                  <a:txBody>
                    <a:bodyPr/>
                    <a:p>
                      <a:pPr>
                        <a:buNone/>
                      </a:pPr>
                      <a:r>
                        <a:rPr lang="en-IN" altLang="en-US"/>
                        <a:t>S.NO</a:t>
                      </a:r>
                      <a:endParaRPr lang="en-IN" altLang="en-US"/>
                    </a:p>
                  </a:txBody>
                  <a:tcPr/>
                </a:tc>
                <a:tc>
                  <a:txBody>
                    <a:bodyPr/>
                    <a:p>
                      <a:pPr>
                        <a:buNone/>
                      </a:pPr>
                      <a:r>
                        <a:rPr lang="en-IN" altLang="en-US"/>
                        <a:t>Title</a:t>
                      </a:r>
                      <a:endParaRPr lang="en-IN" altLang="en-US"/>
                    </a:p>
                  </a:txBody>
                  <a:tcPr/>
                </a:tc>
                <a:tc>
                  <a:txBody>
                    <a:bodyPr/>
                    <a:p>
                      <a:pPr>
                        <a:buNone/>
                      </a:pPr>
                      <a:r>
                        <a:rPr lang="en-IN" altLang="en-US"/>
                        <a:t>Details</a:t>
                      </a:r>
                      <a:endParaRPr lang="en-IN" altLang="en-US"/>
                    </a:p>
                  </a:txBody>
                  <a:tcPr/>
                </a:tc>
                <a:tc>
                  <a:txBody>
                    <a:bodyPr/>
                    <a:p>
                      <a:pPr>
                        <a:buNone/>
                      </a:pPr>
                      <a:r>
                        <a:rPr lang="en-IN" altLang="en-US"/>
                        <a:t>Metholodogies</a:t>
                      </a:r>
                      <a:endParaRPr lang="en-IN" altLang="en-US"/>
                    </a:p>
                  </a:txBody>
                  <a:tcPr/>
                </a:tc>
                <a:tc>
                  <a:txBody>
                    <a:bodyPr/>
                    <a:p>
                      <a:pPr>
                        <a:buNone/>
                      </a:pPr>
                      <a:r>
                        <a:rPr lang="en-IN" altLang="en-US"/>
                        <a:t>Archievements</a:t>
                      </a:r>
                      <a:endParaRPr lang="en-IN" altLang="en-US"/>
                    </a:p>
                  </a:txBody>
                  <a:tcPr/>
                </a:tc>
                <a:tc>
                  <a:txBody>
                    <a:bodyPr/>
                    <a:p>
                      <a:pPr>
                        <a:buNone/>
                      </a:pPr>
                      <a:r>
                        <a:rPr lang="en-IN" altLang="en-US"/>
                        <a:t>Limitations/Drawbacks</a:t>
                      </a:r>
                      <a:endParaRPr lang="en-IN" altLang="en-US"/>
                    </a:p>
                  </a:txBody>
                  <a:tcPr/>
                </a:tc>
              </a:tr>
              <a:tr h="4766945">
                <a:tc>
                  <a:txBody>
                    <a:bodyPr/>
                    <a:p>
                      <a:r>
                        <a:rPr lang="en-GB" sz="1600" dirty="0"/>
                        <a:t>2</a:t>
                      </a:r>
                      <a:endParaRPr lang="en-GB" sz="1200" dirty="0"/>
                    </a:p>
                  </a:txBody>
                  <a:tcPr/>
                </a:tc>
                <a:tc>
                  <a:txBody>
                    <a:bodyPr/>
                    <a:p>
                      <a:pPr algn="just"/>
                      <a:r>
                        <a:rPr lang="en-IN" altLang="en-GB" sz="1600" dirty="0"/>
                        <a:t> </a:t>
                      </a:r>
                      <a:r>
                        <a:rPr lang="en-US" altLang="en-US" sz="1600" dirty="0"/>
                        <a:t>Patient 3D Data Visualization with AR-based Interactive Technology for Brain MRI</a:t>
                      </a:r>
                      <a:endParaRPr lang="en-US" altLang="en-US" sz="1600" dirty="0"/>
                    </a:p>
                    <a:p>
                      <a:pPr algn="just"/>
                      <a:endParaRPr lang="en-US" altLang="en-US" sz="1600" dirty="0"/>
                    </a:p>
                    <a:p>
                      <a:pPr algn="just"/>
                      <a:endParaRPr lang="en-US" altLang="en-US" sz="1600" dirty="0"/>
                    </a:p>
                  </a:txBody>
                  <a:tcPr/>
                </a:tc>
                <a:tc>
                  <a:txBody>
                    <a:bodyPr/>
                    <a:p>
                      <a:pPr algn="just"/>
                      <a:r>
                        <a:rPr lang="en-IN" altLang="en-GB" sz="1600" dirty="0"/>
                        <a:t> </a:t>
                      </a:r>
                      <a:r>
                        <a:rPr lang="en-GB" sz="1600" dirty="0"/>
                        <a:t> </a:t>
                      </a:r>
                      <a:r>
                        <a:rPr lang="en-US" altLang="en-US" sz="1600" dirty="0">
                          <a:sym typeface="+mn-ea"/>
                        </a:rPr>
                        <a:t> Vishakha Pareek , Shreyansh Sharma</a:t>
                      </a:r>
                      <a:endParaRPr lang="en-US" altLang="en-US" sz="1600" dirty="0">
                        <a:sym typeface="+mn-ea"/>
                      </a:endParaRPr>
                    </a:p>
                    <a:p>
                      <a:pPr algn="just"/>
                      <a:endParaRPr lang="en-US" altLang="en-US" sz="1600" dirty="0">
                        <a:sym typeface="+mn-ea"/>
                      </a:endParaRPr>
                    </a:p>
                    <a:p>
                      <a:pPr algn="just"/>
                      <a:r>
                        <a:rPr lang="en-US" altLang="en-US" sz="1600" dirty="0"/>
                        <a:t>https://ieeexplore.ieee.org/document/10707965</a:t>
                      </a:r>
                      <a:endParaRPr lang="en-US" altLang="en-US" sz="1600" dirty="0"/>
                    </a:p>
                    <a:p>
                      <a:pPr algn="just"/>
                      <a:endParaRPr lang="en-GB" sz="1600" dirty="0"/>
                    </a:p>
                    <a:p>
                      <a:pPr algn="just"/>
                      <a:r>
                        <a:rPr lang="en-IN" altLang="en-US" sz="1600" dirty="0"/>
                        <a:t> </a:t>
                      </a:r>
                      <a:endParaRPr lang="en-IN" altLang="en-US" sz="1600" dirty="0"/>
                    </a:p>
                  </a:txBody>
                  <a:tcPr/>
                </a:tc>
                <a:tc>
                  <a:txBody>
                    <a:bodyPr/>
                    <a:p>
                      <a:pPr algn="just"/>
                      <a:r>
                        <a:rPr lang="en-IN" sz="1600" dirty="0"/>
                        <a:t> </a:t>
                      </a:r>
                      <a:r>
                        <a:rPr lang="en-US" altLang="en-US" sz="1600" dirty="0"/>
                        <a:t>Utilized augmented reality (AR) technology to create interactive 3D visualizations of brain MRI data, enabling surgeons to manipulate and analyze detailed brain structures in real time.</a:t>
                      </a:r>
                      <a:endParaRPr lang="en-US" altLang="en-US" sz="1600" dirty="0"/>
                    </a:p>
                    <a:p>
                      <a:pPr algn="just"/>
                      <a:endParaRPr lang="en-US" altLang="en-US" sz="1600" dirty="0"/>
                    </a:p>
                  </a:txBody>
                  <a:tcPr/>
                </a:tc>
                <a:tc>
                  <a:txBody>
                    <a:bodyPr/>
                    <a:p>
                      <a:pPr>
                        <a:buNone/>
                      </a:pPr>
                      <a:r>
                        <a:rPr lang="en-IN" altLang="en-US"/>
                        <a:t> </a:t>
                      </a:r>
                      <a:r>
                        <a:rPr lang="en-US" altLang="en-US"/>
                        <a:t>Enhanced surgical planning and in-situ guidance for brain tumor resections, improving precision and reducing risks.</a:t>
                      </a:r>
                      <a:endParaRPr lang="en-US" altLang="en-US"/>
                    </a:p>
                  </a:txBody>
                  <a:tcPr/>
                </a:tc>
                <a:tc>
                  <a:txBody>
                    <a:bodyPr/>
                    <a:p>
                      <a:pPr>
                        <a:buNone/>
                      </a:pPr>
                      <a:r>
                        <a:rPr lang="en-IN" altLang="en-US" dirty="0">
                          <a:sym typeface="+mn-ea"/>
                        </a:rPr>
                        <a:t> </a:t>
                      </a:r>
                      <a:r>
                        <a:rPr lang="en-US" altLang="en-US" dirty="0">
                          <a:sym typeface="+mn-ea"/>
                        </a:rPr>
                        <a:t>Limited to specific surgical scenarios and requires specialized hardware, restricting accessibility and</a:t>
                      </a:r>
                      <a:r>
                        <a:rPr lang="en-US" altLang="en-US" dirty="0">
                          <a:sym typeface="+mn-ea"/>
                        </a:rPr>
                        <a:t> </a:t>
                      </a:r>
                      <a:r>
                        <a:rPr lang="en-US" altLang="en-US" dirty="0">
                          <a:sym typeface="+mn-ea"/>
                        </a:rPr>
                        <a:t>scalability.</a:t>
                      </a:r>
                      <a:endParaRPr lang="en-US" altLang="en-US" dirty="0">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274320" y="1207770"/>
          <a:ext cx="11677650" cy="5233035"/>
        </p:xfrm>
        <a:graphic>
          <a:graphicData uri="http://schemas.openxmlformats.org/drawingml/2006/table">
            <a:tbl>
              <a:tblPr firstRow="1" bandRow="1">
                <a:tableStyleId>{8799B23B-EC83-4686-B30A-512413B5E67A}</a:tableStyleId>
              </a:tblPr>
              <a:tblGrid>
                <a:gridCol w="1946275"/>
                <a:gridCol w="1946275"/>
                <a:gridCol w="1946275"/>
                <a:gridCol w="1946275"/>
                <a:gridCol w="1946275"/>
                <a:gridCol w="1946275"/>
              </a:tblGrid>
              <a:tr h="613410">
                <a:tc>
                  <a:txBody>
                    <a:bodyPr/>
                    <a:p>
                      <a:pPr>
                        <a:buNone/>
                      </a:pPr>
                      <a:r>
                        <a:rPr lang="en-IN" altLang="en-US"/>
                        <a:t>S.NO</a:t>
                      </a:r>
                      <a:endParaRPr lang="en-IN" altLang="en-US"/>
                    </a:p>
                  </a:txBody>
                  <a:tcPr/>
                </a:tc>
                <a:tc>
                  <a:txBody>
                    <a:bodyPr/>
                    <a:p>
                      <a:pPr>
                        <a:buNone/>
                      </a:pPr>
                      <a:r>
                        <a:rPr lang="en-IN" altLang="en-US"/>
                        <a:t>Title</a:t>
                      </a:r>
                      <a:endParaRPr lang="en-IN" altLang="en-US"/>
                    </a:p>
                  </a:txBody>
                  <a:tcPr/>
                </a:tc>
                <a:tc>
                  <a:txBody>
                    <a:bodyPr/>
                    <a:p>
                      <a:pPr>
                        <a:buNone/>
                      </a:pPr>
                      <a:r>
                        <a:rPr lang="en-IN" altLang="en-US"/>
                        <a:t>Details</a:t>
                      </a:r>
                      <a:endParaRPr lang="en-IN" altLang="en-US"/>
                    </a:p>
                  </a:txBody>
                  <a:tcPr/>
                </a:tc>
                <a:tc>
                  <a:txBody>
                    <a:bodyPr/>
                    <a:p>
                      <a:pPr>
                        <a:buNone/>
                      </a:pPr>
                      <a:r>
                        <a:rPr lang="en-IN" altLang="en-US"/>
                        <a:t>Metholodogies</a:t>
                      </a:r>
                      <a:endParaRPr lang="en-IN" altLang="en-US"/>
                    </a:p>
                  </a:txBody>
                  <a:tcPr/>
                </a:tc>
                <a:tc>
                  <a:txBody>
                    <a:bodyPr/>
                    <a:p>
                      <a:pPr>
                        <a:buNone/>
                      </a:pPr>
                      <a:r>
                        <a:rPr lang="en-IN" altLang="en-US"/>
                        <a:t>Archievements</a:t>
                      </a:r>
                      <a:endParaRPr lang="en-IN" altLang="en-US"/>
                    </a:p>
                  </a:txBody>
                  <a:tcPr/>
                </a:tc>
                <a:tc>
                  <a:txBody>
                    <a:bodyPr/>
                    <a:p>
                      <a:pPr>
                        <a:buNone/>
                      </a:pPr>
                      <a:r>
                        <a:rPr lang="en-IN" altLang="en-US"/>
                        <a:t>Limitations/Drawbacks</a:t>
                      </a:r>
                      <a:endParaRPr lang="en-IN" altLang="en-US"/>
                    </a:p>
                  </a:txBody>
                  <a:tcPr/>
                </a:tc>
              </a:tr>
              <a:tr h="2271395">
                <a:tc>
                  <a:txBody>
                    <a:bodyPr/>
                    <a:p>
                      <a:pPr>
                        <a:buNone/>
                      </a:pPr>
                      <a:r>
                        <a:rPr lang="en-US"/>
                        <a:t>3</a:t>
                      </a:r>
                      <a:endParaRPr lang="en-US"/>
                    </a:p>
                  </a:txBody>
                  <a:tcPr/>
                </a:tc>
                <a:tc>
                  <a:txBody>
                    <a:bodyPr/>
                    <a:p>
                      <a:pPr algn="just">
                        <a:buNone/>
                      </a:pPr>
                      <a:r>
                        <a:rPr lang="en-IN" altLang="en-GB" dirty="0">
                          <a:sym typeface="+mn-ea"/>
                        </a:rPr>
                        <a:t> </a:t>
                      </a:r>
                      <a:r>
                        <a:rPr lang="en-US" altLang="en-US" dirty="0">
                          <a:sym typeface="+mn-ea"/>
                        </a:rPr>
                        <a:t>A Web-Based Medical Video Indexing Environment</a:t>
                      </a:r>
                      <a:endParaRPr lang="en-US" altLang="en-US" dirty="0">
                        <a:sym typeface="+mn-ea"/>
                      </a:endParaRPr>
                    </a:p>
                    <a:p>
                      <a:pPr algn="just">
                        <a:buNone/>
                      </a:pPr>
                      <a:endParaRPr lang="en-US" altLang="en-US" dirty="0">
                        <a:sym typeface="+mn-ea"/>
                      </a:endParaRPr>
                    </a:p>
                  </a:txBody>
                  <a:tcPr/>
                </a:tc>
                <a:tc>
                  <a:txBody>
                    <a:bodyPr/>
                    <a:p>
                      <a:pPr algn="just">
                        <a:buNone/>
                      </a:pPr>
                      <a:r>
                        <a:rPr lang="en-US" altLang="en-US"/>
                        <a:t>Engin Mendi; Coskun Bayrak</a:t>
                      </a:r>
                      <a:endParaRPr lang="en-US" altLang="en-US"/>
                    </a:p>
                    <a:p>
                      <a:pPr algn="just">
                        <a:buNone/>
                      </a:pPr>
                      <a:endParaRPr lang="en-US" altLang="en-US"/>
                    </a:p>
                    <a:p>
                      <a:pPr algn="just">
                        <a:buNone/>
                      </a:pPr>
                      <a:endParaRPr lang="en-US" altLang="en-US"/>
                    </a:p>
                    <a:p>
                      <a:pPr algn="just">
                        <a:buNone/>
                      </a:pPr>
                      <a:r>
                        <a:rPr lang="en-US" altLang="en-US"/>
                        <a:t>https://ieeexplore.ieee.org/document/5628948</a:t>
                      </a:r>
                      <a:endParaRPr lang="en-US" altLang="en-US"/>
                    </a:p>
                  </a:txBody>
                  <a:tcPr/>
                </a:tc>
                <a:tc>
                  <a:txBody>
                    <a:bodyPr/>
                    <a:p>
                      <a:pPr algn="just">
                        <a:buNone/>
                      </a:pPr>
                      <a:r>
                        <a:rPr lang="en-IN" altLang="en-US"/>
                        <a:t> </a:t>
                      </a:r>
                      <a:r>
                        <a:rPr lang="en-US" altLang="en-US"/>
                        <a:t>Developed a web-based system using database management and indexing techniques to enable efficient retrieval and organization of medical video content.</a:t>
                      </a:r>
                      <a:endParaRPr lang="en-US" altLang="en-US"/>
                    </a:p>
                    <a:p>
                      <a:pPr algn="just">
                        <a:buNone/>
                      </a:pPr>
                      <a:endParaRPr lang="en-US" altLang="en-US"/>
                    </a:p>
                  </a:txBody>
                  <a:tcPr/>
                </a:tc>
                <a:tc>
                  <a:txBody>
                    <a:bodyPr/>
                    <a:p>
                      <a:pPr algn="just">
                        <a:buNone/>
                      </a:pPr>
                      <a:r>
                        <a:rPr lang="en-IN" altLang="en-US">
                          <a:sym typeface="+mn-ea"/>
                        </a:rPr>
                        <a:t> </a:t>
                      </a:r>
                      <a:r>
                        <a:rPr lang="en-US" altLang="en-US">
                          <a:sym typeface="+mn-ea"/>
                        </a:rPr>
                        <a:t>Facilitated streamlined access to large medical video repositories, enhancing usability for educational and clinical applications.</a:t>
                      </a:r>
                      <a:endParaRPr lang="en-US" altLang="en-US">
                        <a:sym typeface="+mn-ea"/>
                      </a:endParaRPr>
                    </a:p>
                    <a:p>
                      <a:pPr algn="just">
                        <a:buNone/>
                      </a:pPr>
                      <a:endParaRPr lang="en-US" altLang="en-US">
                        <a:sym typeface="+mn-ea"/>
                      </a:endParaRPr>
                    </a:p>
                  </a:txBody>
                  <a:tcPr/>
                </a:tc>
                <a:tc>
                  <a:txBody>
                    <a:bodyPr/>
                    <a:p>
                      <a:pPr>
                        <a:buNone/>
                      </a:pPr>
                      <a:r>
                        <a:rPr lang="en-IN" altLang="en-US">
                          <a:sym typeface="+mn-ea"/>
                        </a:rPr>
                        <a:t> </a:t>
                      </a:r>
                      <a:r>
                        <a:rPr lang="en-US" altLang="en-US">
                          <a:sym typeface="+mn-ea"/>
                        </a:rPr>
                        <a:t>Focused primarily on indexing and retrieval, lacking advanced features like content analysis or automatic</a:t>
                      </a:r>
                      <a:r>
                        <a:rPr lang="en-US" altLang="en-US">
                          <a:sym typeface="+mn-ea"/>
                        </a:rPr>
                        <a:t> </a:t>
                      </a:r>
                      <a:r>
                        <a:rPr lang="en-US" altLang="en-US">
                          <a:sym typeface="+mn-ea"/>
                        </a:rPr>
                        <a:t>tagging.</a:t>
                      </a:r>
                      <a:endParaRPr lang="en-US" altLang="en-US">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582930" y="1080770"/>
          <a:ext cx="11369040" cy="4794885"/>
        </p:xfrm>
        <a:graphic>
          <a:graphicData uri="http://schemas.openxmlformats.org/drawingml/2006/table">
            <a:tbl>
              <a:tblPr firstRow="1" bandRow="1">
                <a:tableStyleId>{8799B23B-EC83-4686-B30A-512413B5E67A}</a:tableStyleId>
              </a:tblPr>
              <a:tblGrid>
                <a:gridCol w="1894840"/>
                <a:gridCol w="1894840"/>
                <a:gridCol w="1894840"/>
                <a:gridCol w="1894840"/>
                <a:gridCol w="1894840"/>
                <a:gridCol w="1894840"/>
              </a:tblGrid>
              <a:tr h="530225">
                <a:tc>
                  <a:txBody>
                    <a:bodyPr/>
                    <a:p>
                      <a:pPr>
                        <a:buNone/>
                      </a:pPr>
                      <a:r>
                        <a:rPr lang="en-IN" altLang="en-US"/>
                        <a:t>S.NO</a:t>
                      </a:r>
                      <a:endParaRPr lang="en-IN" altLang="en-US"/>
                    </a:p>
                  </a:txBody>
                  <a:tcPr/>
                </a:tc>
                <a:tc>
                  <a:txBody>
                    <a:bodyPr/>
                    <a:p>
                      <a:pPr>
                        <a:buNone/>
                      </a:pPr>
                      <a:r>
                        <a:rPr lang="en-IN" altLang="en-US"/>
                        <a:t>Title</a:t>
                      </a:r>
                      <a:endParaRPr lang="en-IN" altLang="en-US"/>
                    </a:p>
                  </a:txBody>
                  <a:tcPr/>
                </a:tc>
                <a:tc>
                  <a:txBody>
                    <a:bodyPr/>
                    <a:p>
                      <a:pPr>
                        <a:buNone/>
                      </a:pPr>
                      <a:r>
                        <a:rPr lang="en-IN" altLang="en-US"/>
                        <a:t>Details</a:t>
                      </a:r>
                      <a:endParaRPr lang="en-IN" altLang="en-US"/>
                    </a:p>
                  </a:txBody>
                  <a:tcPr/>
                </a:tc>
                <a:tc>
                  <a:txBody>
                    <a:bodyPr/>
                    <a:p>
                      <a:pPr>
                        <a:buNone/>
                      </a:pPr>
                      <a:r>
                        <a:rPr lang="en-IN" altLang="en-US"/>
                        <a:t>Metholodogies</a:t>
                      </a:r>
                      <a:endParaRPr lang="en-IN" altLang="en-US"/>
                    </a:p>
                  </a:txBody>
                  <a:tcPr/>
                </a:tc>
                <a:tc>
                  <a:txBody>
                    <a:bodyPr/>
                    <a:p>
                      <a:pPr>
                        <a:buNone/>
                      </a:pPr>
                      <a:r>
                        <a:rPr lang="en-IN" altLang="en-US"/>
                        <a:t>Archievements</a:t>
                      </a:r>
                      <a:endParaRPr lang="en-IN" altLang="en-US"/>
                    </a:p>
                  </a:txBody>
                  <a:tcPr/>
                </a:tc>
                <a:tc>
                  <a:txBody>
                    <a:bodyPr/>
                    <a:p>
                      <a:pPr>
                        <a:buNone/>
                      </a:pPr>
                      <a:r>
                        <a:rPr lang="en-IN" altLang="en-US"/>
                        <a:t>Limitations/Drawbacks</a:t>
                      </a:r>
                      <a:endParaRPr lang="en-IN" altLang="en-US"/>
                    </a:p>
                  </a:txBody>
                  <a:tcPr/>
                </a:tc>
              </a:tr>
              <a:tr h="4264660">
                <a:tc>
                  <a:txBody>
                    <a:bodyPr/>
                    <a:p>
                      <a:pPr>
                        <a:buNone/>
                      </a:pPr>
                      <a:r>
                        <a:rPr lang="en-US"/>
                        <a:t>4.</a:t>
                      </a:r>
                      <a:endParaRPr lang="en-US"/>
                    </a:p>
                  </a:txBody>
                  <a:tcPr/>
                </a:tc>
                <a:tc>
                  <a:txBody>
                    <a:bodyPr/>
                    <a:p>
                      <a:pPr algn="just">
                        <a:buNone/>
                      </a:pPr>
                      <a:r>
                        <a:rPr lang="en-IN" dirty="0">
                          <a:sym typeface="+mn-ea"/>
                        </a:rPr>
                        <a:t> </a:t>
                      </a:r>
                      <a:r>
                        <a:rPr lang="en-US" altLang="en-US"/>
                        <a:t>Medical Image Processing, Analysis and Visualization in Clinical Research</a:t>
                      </a:r>
                      <a:endParaRPr lang="en-US" altLang="en-US"/>
                    </a:p>
                    <a:p>
                      <a:pPr algn="just">
                        <a:buNone/>
                      </a:pPr>
                      <a:endParaRPr lang="en-US" altLang="en-US"/>
                    </a:p>
                  </a:txBody>
                  <a:tcPr/>
                </a:tc>
                <a:tc>
                  <a:txBody>
                    <a:bodyPr/>
                    <a:p>
                      <a:pPr algn="just">
                        <a:buNone/>
                      </a:pPr>
                      <a:r>
                        <a:rPr lang="en-IN" dirty="0">
                          <a:sym typeface="+mn-ea"/>
                        </a:rPr>
                        <a:t> </a:t>
                      </a:r>
                      <a:r>
                        <a:rPr lang="en-US" altLang="en-US" dirty="0"/>
                        <a:t>M.J. McAuliffe; F.M. Lalonde</a:t>
                      </a:r>
                      <a:endParaRPr lang="en-US" altLang="en-US" dirty="0"/>
                    </a:p>
                    <a:p>
                      <a:pPr algn="just">
                        <a:buNone/>
                      </a:pPr>
                      <a:endParaRPr lang="en-US" altLang="en-US" dirty="0"/>
                    </a:p>
                    <a:p>
                      <a:pPr algn="just">
                        <a:buNone/>
                      </a:pPr>
                      <a:r>
                        <a:rPr lang="en-IN" altLang="en-US" dirty="0"/>
                        <a:t> </a:t>
                      </a:r>
                      <a:r>
                        <a:rPr lang="en-US" altLang="en-US" dirty="0"/>
                        <a:t>https://ieeexplore.ieee.org/document/941749</a:t>
                      </a:r>
                      <a:endParaRPr lang="en-US" altLang="en-US" dirty="0"/>
                    </a:p>
                  </a:txBody>
                  <a:tcPr/>
                </a:tc>
                <a:tc>
                  <a:txBody>
                    <a:bodyPr/>
                    <a:p>
                      <a:pPr algn="just">
                        <a:buNone/>
                      </a:pPr>
                      <a:r>
                        <a:rPr lang="en-IN" altLang="en-US"/>
                        <a:t> </a:t>
                      </a:r>
                      <a:r>
                        <a:rPr lang="en-US" altLang="en-US"/>
                        <a:t>Developed a platform-independent program for medical image processing and visualization, utilizing modular tools for analysis and visual representation.</a:t>
                      </a:r>
                      <a:endParaRPr lang="en-US" altLang="en-US"/>
                    </a:p>
                    <a:p>
                      <a:pPr algn="just">
                        <a:buNone/>
                      </a:pPr>
                      <a:endParaRPr lang="en-US" altLang="en-US"/>
                    </a:p>
                  </a:txBody>
                  <a:tcPr/>
                </a:tc>
                <a:tc>
                  <a:txBody>
                    <a:bodyPr/>
                    <a:p>
                      <a:pPr algn="just">
                        <a:buNone/>
                      </a:pPr>
                      <a:r>
                        <a:rPr lang="en-IN" altLang="en-US">
                          <a:sym typeface="+mn-ea"/>
                        </a:rPr>
                        <a:t> </a:t>
                      </a:r>
                      <a:r>
                        <a:rPr lang="en-US" altLang="en-US">
                          <a:sym typeface="+mn-ea"/>
                        </a:rPr>
                        <a:t>Supported clinical research and diagnostic applications by providing a flexible, extensible system for processing and visualizing medical images.</a:t>
                      </a:r>
                      <a:endParaRPr lang="en-US" altLang="en-US">
                        <a:sym typeface="+mn-ea"/>
                      </a:endParaRPr>
                    </a:p>
                    <a:p>
                      <a:pPr algn="just">
                        <a:buNone/>
                      </a:pPr>
                      <a:endParaRPr lang="en-US" altLang="en-US">
                        <a:sym typeface="+mn-ea"/>
                      </a:endParaRPr>
                    </a:p>
                  </a:txBody>
                  <a:tcPr/>
                </a:tc>
                <a:tc>
                  <a:txBody>
                    <a:bodyPr/>
                    <a:p>
                      <a:pPr>
                        <a:buNone/>
                      </a:pPr>
                      <a:r>
                        <a:rPr lang="en-IN" altLang="en-US">
                          <a:sym typeface="+mn-ea"/>
                        </a:rPr>
                        <a:t> </a:t>
                      </a:r>
                      <a:r>
                        <a:rPr lang="en-US" altLang="en-US">
                          <a:sym typeface="+mn-ea"/>
                        </a:rPr>
                        <a:t>Limited by the computational capabilities of the time, making it less suitable for handling modern high-resolution datasets and real-time</a:t>
                      </a:r>
                      <a:r>
                        <a:rPr lang="en-US" altLang="en-US">
                          <a:sym typeface="+mn-ea"/>
                        </a:rPr>
                        <a:t> </a:t>
                      </a:r>
                      <a:r>
                        <a:rPr lang="en-US" altLang="en-US">
                          <a:sym typeface="+mn-ea"/>
                        </a:rPr>
                        <a:t>processing.</a:t>
                      </a:r>
                      <a:r>
                        <a:rPr lang="en-US">
                          <a:sym typeface="+mn-ea"/>
                        </a:rPr>
                        <a:t>.</a:t>
                      </a:r>
                      <a:endParaRPr lang="en-US"/>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582930" y="1080770"/>
          <a:ext cx="11369040" cy="4794885"/>
        </p:xfrm>
        <a:graphic>
          <a:graphicData uri="http://schemas.openxmlformats.org/drawingml/2006/table">
            <a:tbl>
              <a:tblPr firstRow="1" bandRow="1">
                <a:tableStyleId>{8799B23B-EC83-4686-B30A-512413B5E67A}</a:tableStyleId>
              </a:tblPr>
              <a:tblGrid>
                <a:gridCol w="1894840"/>
                <a:gridCol w="1894840"/>
                <a:gridCol w="1894840"/>
                <a:gridCol w="1894840"/>
                <a:gridCol w="1894840"/>
                <a:gridCol w="1894840"/>
              </a:tblGrid>
              <a:tr h="530225">
                <a:tc>
                  <a:txBody>
                    <a:bodyPr/>
                    <a:p>
                      <a:pPr>
                        <a:buNone/>
                      </a:pPr>
                      <a:r>
                        <a:rPr lang="en-IN" altLang="en-US"/>
                        <a:t>S.NO</a:t>
                      </a:r>
                      <a:endParaRPr lang="en-IN" altLang="en-US"/>
                    </a:p>
                  </a:txBody>
                  <a:tcPr/>
                </a:tc>
                <a:tc>
                  <a:txBody>
                    <a:bodyPr/>
                    <a:p>
                      <a:pPr>
                        <a:buNone/>
                      </a:pPr>
                      <a:r>
                        <a:rPr lang="en-IN" altLang="en-US"/>
                        <a:t>Title</a:t>
                      </a:r>
                      <a:endParaRPr lang="en-IN" altLang="en-US"/>
                    </a:p>
                  </a:txBody>
                  <a:tcPr/>
                </a:tc>
                <a:tc>
                  <a:txBody>
                    <a:bodyPr/>
                    <a:p>
                      <a:pPr>
                        <a:buNone/>
                      </a:pPr>
                      <a:r>
                        <a:rPr lang="en-IN" altLang="en-US"/>
                        <a:t>Details</a:t>
                      </a:r>
                      <a:endParaRPr lang="en-IN" altLang="en-US"/>
                    </a:p>
                  </a:txBody>
                  <a:tcPr/>
                </a:tc>
                <a:tc>
                  <a:txBody>
                    <a:bodyPr/>
                    <a:p>
                      <a:pPr>
                        <a:buNone/>
                      </a:pPr>
                      <a:r>
                        <a:rPr lang="en-IN" altLang="en-US"/>
                        <a:t>Metholodogies</a:t>
                      </a:r>
                      <a:endParaRPr lang="en-IN" altLang="en-US"/>
                    </a:p>
                  </a:txBody>
                  <a:tcPr/>
                </a:tc>
                <a:tc>
                  <a:txBody>
                    <a:bodyPr/>
                    <a:p>
                      <a:pPr>
                        <a:buNone/>
                      </a:pPr>
                      <a:r>
                        <a:rPr lang="en-IN" altLang="en-US"/>
                        <a:t>Archievements</a:t>
                      </a:r>
                      <a:endParaRPr lang="en-IN" altLang="en-US"/>
                    </a:p>
                  </a:txBody>
                  <a:tcPr/>
                </a:tc>
                <a:tc>
                  <a:txBody>
                    <a:bodyPr/>
                    <a:p>
                      <a:pPr>
                        <a:buNone/>
                      </a:pPr>
                      <a:r>
                        <a:rPr lang="en-IN" altLang="en-US"/>
                        <a:t>Limitations/Drawbacks</a:t>
                      </a:r>
                      <a:endParaRPr lang="en-IN" altLang="en-US"/>
                    </a:p>
                  </a:txBody>
                  <a:tcPr/>
                </a:tc>
              </a:tr>
              <a:tr h="4264660">
                <a:tc>
                  <a:txBody>
                    <a:bodyPr/>
                    <a:p>
                      <a:pPr>
                        <a:buNone/>
                      </a:pPr>
                      <a:r>
                        <a:rPr lang="en-IN" altLang="en-US"/>
                        <a:t>5.</a:t>
                      </a:r>
                      <a:endParaRPr lang="en-IN" altLang="en-US"/>
                    </a:p>
                  </a:txBody>
                  <a:tcPr/>
                </a:tc>
                <a:tc>
                  <a:txBody>
                    <a:bodyPr/>
                    <a:p>
                      <a:pPr algn="just">
                        <a:buNone/>
                      </a:pPr>
                      <a:r>
                        <a:rPr lang="en-IN" dirty="0">
                          <a:sym typeface="+mn-ea"/>
                        </a:rPr>
                        <a:t> </a:t>
                      </a:r>
                      <a:r>
                        <a:rPr lang="en-US" altLang="en-US"/>
                        <a:t> Visualizing MRI &amp; CT Scans Using Mixed Reality</a:t>
                      </a:r>
                      <a:endParaRPr lang="en-US" altLang="en-US"/>
                    </a:p>
                    <a:p>
                      <a:pPr algn="just">
                        <a:buNone/>
                      </a:pPr>
                      <a:endParaRPr lang="en-US" altLang="en-US"/>
                    </a:p>
                  </a:txBody>
                  <a:tcPr/>
                </a:tc>
                <a:tc>
                  <a:txBody>
                    <a:bodyPr/>
                    <a:p>
                      <a:pPr algn="just">
                        <a:buNone/>
                      </a:pPr>
                      <a:r>
                        <a:rPr lang="en-US" altLang="en-US" dirty="0"/>
                        <a:t>Naeema Ziyad; Salih Yoosaf</a:t>
                      </a:r>
                      <a:endParaRPr lang="en-US" altLang="en-US" dirty="0"/>
                    </a:p>
                    <a:p>
                      <a:pPr algn="just">
                        <a:buNone/>
                      </a:pPr>
                      <a:endParaRPr lang="en-US" altLang="en-US" dirty="0"/>
                    </a:p>
                    <a:p>
                      <a:pPr algn="just">
                        <a:buNone/>
                      </a:pPr>
                      <a:endParaRPr lang="en-US" altLang="en-US" dirty="0"/>
                    </a:p>
                    <a:p>
                      <a:pPr algn="just">
                        <a:buNone/>
                      </a:pPr>
                      <a:r>
                        <a:rPr lang="en-US" altLang="en-US" dirty="0"/>
                        <a:t>https://ieeexplore.ieee.org/document/10778692</a:t>
                      </a:r>
                      <a:endParaRPr lang="en-US" altLang="en-US" dirty="0"/>
                    </a:p>
                  </a:txBody>
                  <a:tcPr/>
                </a:tc>
                <a:tc>
                  <a:txBody>
                    <a:bodyPr/>
                    <a:p>
                      <a:pPr algn="just">
                        <a:buNone/>
                      </a:pPr>
                      <a:r>
                        <a:rPr lang="en-IN" altLang="en-US"/>
                        <a:t>  </a:t>
                      </a:r>
                      <a:r>
                        <a:rPr lang="en-US" altLang="en-US"/>
                        <a:t>Developed a platform-independent, extensible program using modular tools for medical image processing, analysis, and visualization tailored to clinical research.</a:t>
                      </a:r>
                      <a:endParaRPr lang="en-US" altLang="en-US"/>
                    </a:p>
                    <a:p>
                      <a:pPr algn="just">
                        <a:buNone/>
                      </a:pPr>
                      <a:endParaRPr lang="en-US" altLang="en-US"/>
                    </a:p>
                    <a:p>
                      <a:pPr algn="just">
                        <a:buNone/>
                      </a:pPr>
                      <a:endParaRPr lang="en-US" altLang="en-US"/>
                    </a:p>
                  </a:txBody>
                  <a:tcPr/>
                </a:tc>
                <a:tc>
                  <a:txBody>
                    <a:bodyPr/>
                    <a:p>
                      <a:pPr algn="just">
                        <a:buNone/>
                      </a:pPr>
                      <a:r>
                        <a:rPr lang="en-IN" altLang="en-US">
                          <a:sym typeface="+mn-ea"/>
                        </a:rPr>
                        <a:t> </a:t>
                      </a:r>
                      <a:r>
                        <a:rPr lang="en-US" altLang="en-US">
                          <a:sym typeface="+mn-ea"/>
                        </a:rPr>
                        <a:t>Enabled researchers to analyze and visualize medical images efficiently, supporting a wide range of diagnostic and research applications.</a:t>
                      </a:r>
                      <a:endParaRPr lang="en-US" altLang="en-US">
                        <a:sym typeface="+mn-ea"/>
                      </a:endParaRPr>
                    </a:p>
                    <a:p>
                      <a:pPr algn="just">
                        <a:buNone/>
                      </a:pPr>
                      <a:endParaRPr lang="en-US" altLang="en-US">
                        <a:sym typeface="+mn-ea"/>
                      </a:endParaRPr>
                    </a:p>
                  </a:txBody>
                  <a:tcPr/>
                </a:tc>
                <a:tc>
                  <a:txBody>
                    <a:bodyPr/>
                    <a:p>
                      <a:pPr>
                        <a:buNone/>
                      </a:pPr>
                      <a:r>
                        <a:rPr lang="en-IN" altLang="en-US">
                          <a:sym typeface="+mn-ea"/>
                        </a:rPr>
                        <a:t>  </a:t>
                      </a:r>
                      <a:r>
                        <a:rPr lang="en-US" altLang="en-US">
                          <a:sym typeface="+mn-ea"/>
                        </a:rPr>
                        <a:t>Lacked advanced features for handling modern high-resolution datasets and real-time image</a:t>
                      </a:r>
                      <a:r>
                        <a:rPr lang="en-US" altLang="en-US">
                          <a:sym typeface="+mn-ea"/>
                        </a:rPr>
                        <a:t> </a:t>
                      </a:r>
                      <a:r>
                        <a:rPr lang="en-US" altLang="en-US">
                          <a:sym typeface="+mn-ea"/>
                        </a:rPr>
                        <a:t>processing.</a:t>
                      </a:r>
                      <a:endParaRPr lang="en-US" altLang="en-US">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TABLE_ENDDRAG_ORIGIN_RECT" val="940*427"/>
  <p:tag name="TABLE_ENDDRAG_RECT" val="9*112*940*427"/>
</p:tagLst>
</file>

<file path=ppt/tags/tag2.xml><?xml version="1.0" encoding="utf-8"?>
<p:tagLst xmlns:p="http://schemas.openxmlformats.org/presentationml/2006/main">
  <p:tag name="TABLE_ENDDRAG_ORIGIN_RECT" val="888*442"/>
  <p:tag name="TABLE_ENDDRAG_RECT" val="36*83*888*442"/>
</p:tagLst>
</file>

<file path=ppt/tags/tag3.xml><?xml version="1.0" encoding="utf-8"?>
<p:tagLst xmlns:p="http://schemas.openxmlformats.org/presentationml/2006/main">
  <p:tag name="TABLE_ENDDRAG_ORIGIN_RECT" val="919*435"/>
  <p:tag name="TABLE_ENDDRAG_RECT" val="21*95*919*435"/>
</p:tagLst>
</file>

<file path=ppt/tags/tag4.xml><?xml version="1.0" encoding="utf-8"?>
<p:tagLst xmlns:p="http://schemas.openxmlformats.org/presentationml/2006/main">
  <p:tag name="TABLE_ENDDRAG_ORIGIN_RECT" val="895*422"/>
  <p:tag name="TABLE_ENDDRAG_RECT" val="45*85*895*422"/>
</p:tagLst>
</file>

<file path=ppt/tags/tag5.xml><?xml version="1.0" encoding="utf-8"?>
<p:tagLst xmlns:p="http://schemas.openxmlformats.org/presentationml/2006/main">
  <p:tag name="TABLE_ENDDRAG_ORIGIN_RECT" val="895*422"/>
  <p:tag name="TABLE_ENDDRAG_RECT" val="45*85*895*42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0</TotalTime>
  <Words>8426</Words>
  <Application>WPS Slides</Application>
  <PresentationFormat>Widescreen</PresentationFormat>
  <Paragraphs>280</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Wingdings 2</vt:lpstr>
      <vt:lpstr>Calibri</vt:lpstr>
      <vt:lpstr>Times New Roman</vt:lpstr>
      <vt:lpstr>Century Gothic</vt:lpstr>
      <vt:lpstr>Palatino Linotype</vt:lpstr>
      <vt:lpstr>Microsoft YaHei</vt:lpstr>
      <vt:lpstr>Arial Unicode MS</vt:lpstr>
      <vt:lpstr>Presentation on brainstorming</vt:lpstr>
      <vt:lpstr>           MEDVID                 -Visualising Medical Information         </vt:lpstr>
      <vt:lpstr>Abstract</vt:lpstr>
      <vt:lpstr>Introduction</vt:lpstr>
      <vt:lpstr>Probelm Statement</vt:lpstr>
      <vt:lpstr>PowerPoint 演示文稿</vt:lpstr>
      <vt:lpstr>PowerPoint 演示文稿</vt:lpstr>
      <vt:lpstr>PowerPoint 演示文稿</vt:lpstr>
      <vt:lpstr>PowerPoint 演示文稿</vt:lpstr>
      <vt:lpstr>PowerPoint 演示文稿</vt:lpstr>
      <vt:lpstr>Existing System</vt:lpstr>
      <vt:lpstr>Drawbacks of Exisiting System</vt:lpstr>
      <vt:lpstr>Proposed System</vt:lpstr>
      <vt:lpstr>Module Split-Up</vt:lpstr>
      <vt:lpstr>Architecture</vt:lpstr>
      <vt:lpstr>Data Flow Diagram</vt:lpstr>
      <vt:lpstr>Deployment Diagram</vt:lpstr>
      <vt:lpstr>Algorithm Used</vt:lpstr>
      <vt:lpstr>RESULT</vt:lpstr>
      <vt:lpstr>PowerPoint 演示文稿</vt:lpstr>
      <vt:lpstr>PowerPoint 演示文稿</vt:lpstr>
      <vt:lpstr>PowerPoint 演示文稿</vt:lpstr>
      <vt:lpstr>PowerPoint 演示文稿</vt:lpstr>
      <vt:lpstr>PowerPoint 演示文稿</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Algorithm for video tampering detection</dc:title>
  <dc:creator>Navya sree</dc:creator>
  <cp:lastModifiedBy>Deekshitha Padal</cp:lastModifiedBy>
  <cp:revision>79</cp:revision>
  <dcterms:created xsi:type="dcterms:W3CDTF">2022-11-01T05:57:00Z</dcterms:created>
  <dcterms:modified xsi:type="dcterms:W3CDTF">2025-05-03T13:48:46Z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74069104</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ICV">
    <vt:lpwstr>FFC1C655597941EFB6BA43E74EBC56BC_12</vt:lpwstr>
  </property>
  <property fmtid="{D5CDD505-2E9C-101B-9397-08002B2CF9AE}" pid="13" name="KSOProductBuildVer">
    <vt:lpwstr>1033-12.2.0.20795</vt:lpwstr>
  </property>
</Properties>
</file>