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8" r:id="rId4"/>
    <p:sldId id="257" r:id="rId5"/>
    <p:sldId id="259" r:id="rId6"/>
    <p:sldId id="260" r:id="rId7"/>
    <p:sldId id="267" r:id="rId8"/>
    <p:sldId id="265" r:id="rId9"/>
    <p:sldId id="263" r:id="rId10"/>
    <p:sldId id="261" r:id="rId11"/>
    <p:sldId id="262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1246B-540A-49E7-A2DD-15C526A114FC}" v="9" dt="2023-10-18T01:04:32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si reddy Sanivarapu" userId="04144b4d4d0c9237" providerId="LiveId" clId="{4291246B-540A-49E7-A2DD-15C526A114FC}"/>
    <pc:docChg chg="custSel modSld">
      <pc:chgData name="Narsi reddy Sanivarapu" userId="04144b4d4d0c9237" providerId="LiveId" clId="{4291246B-540A-49E7-A2DD-15C526A114FC}" dt="2023-10-18T01:04:32.558" v="511"/>
      <pc:docMkLst>
        <pc:docMk/>
      </pc:docMkLst>
      <pc:sldChg chg="addSp delSp modSp mod">
        <pc:chgData name="Narsi reddy Sanivarapu" userId="04144b4d4d0c9237" providerId="LiveId" clId="{4291246B-540A-49E7-A2DD-15C526A114FC}" dt="2023-10-18T01:04:32.558" v="511"/>
        <pc:sldMkLst>
          <pc:docMk/>
          <pc:sldMk cId="1744892707" sldId="256"/>
        </pc:sldMkLst>
        <pc:spChg chg="mod">
          <ac:chgData name="Narsi reddy Sanivarapu" userId="04144b4d4d0c9237" providerId="LiveId" clId="{4291246B-540A-49E7-A2DD-15C526A114FC}" dt="2023-10-17T23:08:14.746" v="151" actId="1076"/>
          <ac:spMkLst>
            <pc:docMk/>
            <pc:sldMk cId="1744892707" sldId="256"/>
            <ac:spMk id="2" creationId="{179354E7-E4F9-F180-9A56-5853D836FE19}"/>
          </ac:spMkLst>
        </pc:spChg>
        <pc:spChg chg="add del">
          <ac:chgData name="Narsi reddy Sanivarapu" userId="04144b4d4d0c9237" providerId="LiveId" clId="{4291246B-540A-49E7-A2DD-15C526A114FC}" dt="2023-10-17T23:04:53.132" v="126" actId="478"/>
          <ac:spMkLst>
            <pc:docMk/>
            <pc:sldMk cId="1744892707" sldId="256"/>
            <ac:spMk id="3" creationId="{0F73119E-E9E6-1006-E243-D6EA3C8CD15E}"/>
          </ac:spMkLst>
        </pc:spChg>
        <pc:spChg chg="add del mod">
          <ac:chgData name="Narsi reddy Sanivarapu" userId="04144b4d4d0c9237" providerId="LiveId" clId="{4291246B-540A-49E7-A2DD-15C526A114FC}" dt="2023-10-17T23:07:06.192" v="146" actId="478"/>
          <ac:spMkLst>
            <pc:docMk/>
            <pc:sldMk cId="1744892707" sldId="256"/>
            <ac:spMk id="4" creationId="{FC4BAFA1-91BB-8613-E935-391E4D648B8C}"/>
          </ac:spMkLst>
        </pc:spChg>
        <pc:picChg chg="add mod">
          <ac:chgData name="Narsi reddy Sanivarapu" userId="04144b4d4d0c9237" providerId="LiveId" clId="{4291246B-540A-49E7-A2DD-15C526A114FC}" dt="2023-10-18T01:04:32.558" v="511"/>
          <ac:picMkLst>
            <pc:docMk/>
            <pc:sldMk cId="1744892707" sldId="256"/>
            <ac:picMk id="9" creationId="{83E15B73-689B-E58B-7B87-08F1820DE837}"/>
          </ac:picMkLst>
        </pc:picChg>
      </pc:sldChg>
      <pc:sldChg chg="addSp modSp">
        <pc:chgData name="Narsi reddy Sanivarapu" userId="04144b4d4d0c9237" providerId="LiveId" clId="{4291246B-540A-49E7-A2DD-15C526A114FC}" dt="2023-10-18T01:04:32.558" v="511"/>
        <pc:sldMkLst>
          <pc:docMk/>
          <pc:sldMk cId="3984436449" sldId="258"/>
        </pc:sldMkLst>
        <pc:picChg chg="add mod">
          <ac:chgData name="Narsi reddy Sanivarapu" userId="04144b4d4d0c9237" providerId="LiveId" clId="{4291246B-540A-49E7-A2DD-15C526A114FC}" dt="2023-10-18T01:04:32.558" v="511"/>
          <ac:picMkLst>
            <pc:docMk/>
            <pc:sldMk cId="3984436449" sldId="258"/>
            <ac:picMk id="5" creationId="{70304ACB-DCFD-562F-2112-CA25F8A47DEB}"/>
          </ac:picMkLst>
        </pc:picChg>
      </pc:sldChg>
      <pc:sldChg chg="modSp mod">
        <pc:chgData name="Narsi reddy Sanivarapu" userId="04144b4d4d0c9237" providerId="LiveId" clId="{4291246B-540A-49E7-A2DD-15C526A114FC}" dt="2023-10-18T00:47:13.945" v="510" actId="1036"/>
        <pc:sldMkLst>
          <pc:docMk/>
          <pc:sldMk cId="1671430920" sldId="260"/>
        </pc:sldMkLst>
        <pc:picChg chg="mod">
          <ac:chgData name="Narsi reddy Sanivarapu" userId="04144b4d4d0c9237" providerId="LiveId" clId="{4291246B-540A-49E7-A2DD-15C526A114FC}" dt="2023-10-18T00:47:13.945" v="510" actId="1036"/>
          <ac:picMkLst>
            <pc:docMk/>
            <pc:sldMk cId="1671430920" sldId="260"/>
            <ac:picMk id="4" creationId="{38579F2E-6811-A1CF-0702-3720D245CD4A}"/>
          </ac:picMkLst>
        </pc:picChg>
      </pc:sldChg>
      <pc:sldChg chg="modSp mod">
        <pc:chgData name="Narsi reddy Sanivarapu" userId="04144b4d4d0c9237" providerId="LiveId" clId="{4291246B-540A-49E7-A2DD-15C526A114FC}" dt="2023-10-18T00:42:10.240" v="509" actId="20577"/>
        <pc:sldMkLst>
          <pc:docMk/>
          <pc:sldMk cId="4079211007" sldId="264"/>
        </pc:sldMkLst>
        <pc:spChg chg="mod">
          <ac:chgData name="Narsi reddy Sanivarapu" userId="04144b4d4d0c9237" providerId="LiveId" clId="{4291246B-540A-49E7-A2DD-15C526A114FC}" dt="2023-10-18T00:42:10.240" v="509" actId="20577"/>
          <ac:spMkLst>
            <pc:docMk/>
            <pc:sldMk cId="4079211007" sldId="264"/>
            <ac:spMk id="3" creationId="{1638479E-FEC8-7ADC-2C75-90F85D47E1B6}"/>
          </ac:spMkLst>
        </pc:spChg>
      </pc:sldChg>
      <pc:sldChg chg="modSp mod">
        <pc:chgData name="Narsi reddy Sanivarapu" userId="04144b4d4d0c9237" providerId="LiveId" clId="{4291246B-540A-49E7-A2DD-15C526A114FC}" dt="2023-10-18T00:10:55.887" v="477" actId="1076"/>
        <pc:sldMkLst>
          <pc:docMk/>
          <pc:sldMk cId="1947116913" sldId="265"/>
        </pc:sldMkLst>
        <pc:spChg chg="mod">
          <ac:chgData name="Narsi reddy Sanivarapu" userId="04144b4d4d0c9237" providerId="LiveId" clId="{4291246B-540A-49E7-A2DD-15C526A114FC}" dt="2023-10-18T00:10:50.055" v="476" actId="14100"/>
          <ac:spMkLst>
            <pc:docMk/>
            <pc:sldMk cId="1947116913" sldId="265"/>
            <ac:spMk id="4" creationId="{DEEAE0B5-7ED1-03EC-8A0D-019414544448}"/>
          </ac:spMkLst>
        </pc:spChg>
        <pc:picChg chg="mod">
          <ac:chgData name="Narsi reddy Sanivarapu" userId="04144b4d4d0c9237" providerId="LiveId" clId="{4291246B-540A-49E7-A2DD-15C526A114FC}" dt="2023-10-18T00:10:55.887" v="477" actId="1076"/>
          <ac:picMkLst>
            <pc:docMk/>
            <pc:sldMk cId="1947116913" sldId="265"/>
            <ac:picMk id="6" creationId="{52C0CF3A-B37E-C6CF-9BD4-E42461ADEBC8}"/>
          </ac:picMkLst>
        </pc:picChg>
      </pc:sldChg>
      <pc:sldChg chg="addSp delSp modSp mod">
        <pc:chgData name="Narsi reddy Sanivarapu" userId="04144b4d4d0c9237" providerId="LiveId" clId="{4291246B-540A-49E7-A2DD-15C526A114FC}" dt="2023-10-18T01:04:32.558" v="511"/>
        <pc:sldMkLst>
          <pc:docMk/>
          <pc:sldMk cId="2967811717" sldId="266"/>
        </pc:sldMkLst>
        <pc:spChg chg="add mod">
          <ac:chgData name="Narsi reddy Sanivarapu" userId="04144b4d4d0c9237" providerId="LiveId" clId="{4291246B-540A-49E7-A2DD-15C526A114FC}" dt="2023-10-17T23:15:53.888" v="328" actId="20577"/>
          <ac:spMkLst>
            <pc:docMk/>
            <pc:sldMk cId="2967811717" sldId="266"/>
            <ac:spMk id="2" creationId="{FA371925-C85E-795D-DEDB-0432B6B7633B}"/>
          </ac:spMkLst>
        </pc:spChg>
        <pc:spChg chg="mod">
          <ac:chgData name="Narsi reddy Sanivarapu" userId="04144b4d4d0c9237" providerId="LiveId" clId="{4291246B-540A-49E7-A2DD-15C526A114FC}" dt="2023-10-17T23:10:12.339" v="185" actId="1076"/>
          <ac:spMkLst>
            <pc:docMk/>
            <pc:sldMk cId="2967811717" sldId="266"/>
            <ac:spMk id="3" creationId="{C8D8FA6A-C1A9-5F47-C4EC-DA4966DD6B09}"/>
          </ac:spMkLst>
        </pc:spChg>
        <pc:spChg chg="add mod">
          <ac:chgData name="Narsi reddy Sanivarapu" userId="04144b4d4d0c9237" providerId="LiveId" clId="{4291246B-540A-49E7-A2DD-15C526A114FC}" dt="2023-10-17T23:16:40.953" v="333" actId="20577"/>
          <ac:spMkLst>
            <pc:docMk/>
            <pc:sldMk cId="2967811717" sldId="266"/>
            <ac:spMk id="4" creationId="{4CCA6C00-50A9-5E3C-59BF-E849C9C34650}"/>
          </ac:spMkLst>
        </pc:spChg>
        <pc:spChg chg="add mod">
          <ac:chgData name="Narsi reddy Sanivarapu" userId="04144b4d4d0c9237" providerId="LiveId" clId="{4291246B-540A-49E7-A2DD-15C526A114FC}" dt="2023-10-17T23:17:04.535" v="335" actId="255"/>
          <ac:spMkLst>
            <pc:docMk/>
            <pc:sldMk cId="2967811717" sldId="266"/>
            <ac:spMk id="5" creationId="{0D85409B-5967-539C-B511-341DF544D394}"/>
          </ac:spMkLst>
        </pc:spChg>
        <pc:spChg chg="add mod">
          <ac:chgData name="Narsi reddy Sanivarapu" userId="04144b4d4d0c9237" providerId="LiveId" clId="{4291246B-540A-49E7-A2DD-15C526A114FC}" dt="2023-10-17T23:39:08.209" v="473" actId="20577"/>
          <ac:spMkLst>
            <pc:docMk/>
            <pc:sldMk cId="2967811717" sldId="266"/>
            <ac:spMk id="15" creationId="{30537C16-E9EB-29D0-9345-E178D4A05FE0}"/>
          </ac:spMkLst>
        </pc:spChg>
        <pc:spChg chg="add mod">
          <ac:chgData name="Narsi reddy Sanivarapu" userId="04144b4d4d0c9237" providerId="LiveId" clId="{4291246B-540A-49E7-A2DD-15C526A114FC}" dt="2023-10-17T23:23:30.549" v="442" actId="1076"/>
          <ac:spMkLst>
            <pc:docMk/>
            <pc:sldMk cId="2967811717" sldId="266"/>
            <ac:spMk id="16" creationId="{8EA85698-16A2-4968-01BA-1B6898CC074E}"/>
          </ac:spMkLst>
        </pc:spChg>
        <pc:spChg chg="add mod">
          <ac:chgData name="Narsi reddy Sanivarapu" userId="04144b4d4d0c9237" providerId="LiveId" clId="{4291246B-540A-49E7-A2DD-15C526A114FC}" dt="2023-10-17T23:22:56.814" v="439" actId="1076"/>
          <ac:spMkLst>
            <pc:docMk/>
            <pc:sldMk cId="2967811717" sldId="266"/>
            <ac:spMk id="17" creationId="{52AA991D-05AC-DA5E-6204-8D0C87EFC245}"/>
          </ac:spMkLst>
        </pc:spChg>
        <pc:spChg chg="add mod">
          <ac:chgData name="Narsi reddy Sanivarapu" userId="04144b4d4d0c9237" providerId="LiveId" clId="{4291246B-540A-49E7-A2DD-15C526A114FC}" dt="2023-10-17T23:23:07.100" v="440" actId="1076"/>
          <ac:spMkLst>
            <pc:docMk/>
            <pc:sldMk cId="2967811717" sldId="266"/>
            <ac:spMk id="18" creationId="{922122F3-2029-2F3C-29FD-17D563EF5646}"/>
          </ac:spMkLst>
        </pc:spChg>
        <pc:spChg chg="add mod">
          <ac:chgData name="Narsi reddy Sanivarapu" userId="04144b4d4d0c9237" providerId="LiveId" clId="{4291246B-540A-49E7-A2DD-15C526A114FC}" dt="2023-10-17T23:23:13.687" v="441" actId="1076"/>
          <ac:spMkLst>
            <pc:docMk/>
            <pc:sldMk cId="2967811717" sldId="266"/>
            <ac:spMk id="19" creationId="{D29774B3-CEEA-13B9-066E-B175BA6B49D6}"/>
          </ac:spMkLst>
        </pc:spChg>
        <pc:spChg chg="del mod">
          <ac:chgData name="Narsi reddy Sanivarapu" userId="04144b4d4d0c9237" providerId="LiveId" clId="{4291246B-540A-49E7-A2DD-15C526A114FC}" dt="2023-10-17T23:08:34.636" v="155" actId="478"/>
          <ac:spMkLst>
            <pc:docMk/>
            <pc:sldMk cId="2967811717" sldId="266"/>
            <ac:spMk id="21" creationId="{32ECCDD4-D4C5-D5A7-057F-7F3B8B01FB76}"/>
          </ac:spMkLst>
        </pc:spChg>
        <pc:spChg chg="del">
          <ac:chgData name="Narsi reddy Sanivarapu" userId="04144b4d4d0c9237" providerId="LiveId" clId="{4291246B-540A-49E7-A2DD-15C526A114FC}" dt="2023-10-17T23:08:26.004" v="152" actId="478"/>
          <ac:spMkLst>
            <pc:docMk/>
            <pc:sldMk cId="2967811717" sldId="266"/>
            <ac:spMk id="24" creationId="{3DB8C3C9-8AB6-0160-74E9-3BB17D08FFF0}"/>
          </ac:spMkLst>
        </pc:spChg>
        <pc:grpChg chg="del">
          <ac:chgData name="Narsi reddy Sanivarapu" userId="04144b4d4d0c9237" providerId="LiveId" clId="{4291246B-540A-49E7-A2DD-15C526A114FC}" dt="2023-10-17T23:08:28.460" v="153" actId="478"/>
          <ac:grpSpMkLst>
            <pc:docMk/>
            <pc:sldMk cId="2967811717" sldId="266"/>
            <ac:grpSpMk id="6" creationId="{8723D554-255A-8E53-6DF7-37568E6843F3}"/>
          </ac:grpSpMkLst>
        </pc:grpChg>
        <pc:picChg chg="add mod">
          <ac:chgData name="Narsi reddy Sanivarapu" userId="04144b4d4d0c9237" providerId="LiveId" clId="{4291246B-540A-49E7-A2DD-15C526A114FC}" dt="2023-10-18T01:04:32.558" v="511"/>
          <ac:picMkLst>
            <pc:docMk/>
            <pc:sldMk cId="2967811717" sldId="266"/>
            <ac:picMk id="23" creationId="{1F6BF483-7208-2C92-B75C-82B787CF89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54E7-E4F9-F180-9A56-5853D836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995" y="1475116"/>
            <a:ext cx="9822611" cy="4882551"/>
          </a:xfrm>
        </p:spPr>
        <p:txBody>
          <a:bodyPr/>
          <a:lstStyle/>
          <a:p>
            <a:br>
              <a:rPr lang="en-US" sz="8000" b="1" baseline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8000" b="1" baseline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8000" b="1" baseline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8000" b="1" baseline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200" b="1" baseline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Detection and Treatment of 	Severe Sepsis and Septic Shock</a:t>
            </a:r>
            <a:r>
              <a:rPr lang="en-US" sz="7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7200" b="1" baseline="6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7200" b="1" baseline="6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7200" dirty="0"/>
            </a:br>
            <a:r>
              <a:rPr lang="en-US" sz="2400" b="1" baseline="6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</a:t>
            </a:r>
            <a:br>
              <a:rPr lang="en-US" sz="2400" b="1" baseline="60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Vennela.Kosanam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Narsi.Sanivarapu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Jagannath.Patro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Siva.Pavuluri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83E15B73-689B-E58B-7B87-08F1820DE8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44892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7"/>
    </mc:Choice>
    <mc:Fallback>
      <p:transition spd="slow" advTm="6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E019D92-4037-5645-2708-4FE8D5310478}"/>
              </a:ext>
            </a:extLst>
          </p:cNvPr>
          <p:cNvSpPr txBox="1"/>
          <p:nvPr/>
        </p:nvSpPr>
        <p:spPr>
          <a:xfrm>
            <a:off x="640080" y="2477910"/>
            <a:ext cx="5242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C18FF8F-7270-63B8-B1C5-026A2B25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Workflow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A341B0-C4D8-6E94-BF05-D4DEF4DB6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Acquisition:</a:t>
            </a:r>
            <a:endParaRPr lang="en-IN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0688634-DCD4-77A1-6DF7-A49262575231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n-US" sz="26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APIs or protocols like FHIR to extract data from EHR systems. Obtain patient consent where needed.</a:t>
            </a:r>
          </a:p>
          <a:p>
            <a:endParaRPr lang="en-I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5395C5B-D5D8-0758-41BB-4CD84E5E2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sz="2400" b="1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  <a:endParaRPr lang="en-IN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BFC60FB-CA68-F509-B5D6-A5EA5241734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 new features like SOFA score, </a:t>
            </a:r>
            <a:r>
              <a:rPr lang="en-US" sz="2400" b="0" i="0" dirty="0" err="1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qSOFA</a:t>
            </a:r>
            <a:r>
              <a:rPr lang="en-US" sz="24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score, lab value deltas, age buckets etc.</a:t>
            </a:r>
          </a:p>
          <a:p>
            <a:endParaRPr lang="en-IN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6D223DD-B828-E168-F246-B5BFC94F10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88329" y="2603500"/>
            <a:ext cx="3145730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531484-1860-3A81-2615-196E065F95E5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Explore algorithms like logistic regression, RNNs, CNNs for predictive </a:t>
            </a:r>
            <a:r>
              <a:rPr lang="en-IN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cross-va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lidation techniques to evaluate model performance and generalizability.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518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17F91C-96E6-7565-6483-E21CF08A0FC4}"/>
              </a:ext>
            </a:extLst>
          </p:cNvPr>
          <p:cNvSpPr txBox="1"/>
          <p:nvPr/>
        </p:nvSpPr>
        <p:spPr>
          <a:xfrm>
            <a:off x="396240" y="3312111"/>
            <a:ext cx="11501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Containerize model within a prediction API using Docker.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Set up hosted prediction API pipeline with tools like Flask, Django.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 API with hospital IT infrastructure and EHR system.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Create dashboard/app to surface predictions to clinicians at point  of  care.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Monitor and collect performance metrics continuously post-deployment.</a:t>
            </a:r>
          </a:p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9AA5E2-F918-84DE-C75B-1F013F746EC7}"/>
              </a:ext>
            </a:extLst>
          </p:cNvPr>
          <p:cNvSpPr txBox="1"/>
          <p:nvPr/>
        </p:nvSpPr>
        <p:spPr>
          <a:xfrm>
            <a:off x="782320" y="914400"/>
            <a:ext cx="58420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4138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C82A8-C95A-A67C-7924-43EDA03A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2854960"/>
            <a:ext cx="4368800" cy="1727200"/>
          </a:xfrm>
        </p:spPr>
        <p:txBody>
          <a:bodyPr/>
          <a:lstStyle/>
          <a:p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</a:t>
            </a:r>
            <a:r>
              <a:rPr lang="en-IN" sz="8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8479E-FEC8-7ADC-2C75-90F85D47E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5360" y="228600"/>
            <a:ext cx="7406640" cy="640079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proposition:</a:t>
            </a:r>
          </a:p>
          <a:p>
            <a:pPr algn="l"/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offers hospitals early identification of high-risk sepsis patients to enable timely intervention, improved outcomes, and potentially reduced length of stay.</a:t>
            </a:r>
          </a:p>
          <a:p>
            <a:pPr algn="l"/>
            <a:r>
              <a:rPr lang="en-US" sz="9600" b="1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market: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Hospitals and health systems dealing with a high incidence of sepsis, seeking to improve sepsis management initiatives and reduce mortality rates.</a:t>
            </a:r>
          </a:p>
          <a:p>
            <a:pPr algn="l"/>
            <a:r>
              <a:rPr lang="en-US" sz="9600" b="1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Competitive advantage: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predictive model provides automated warnings against manual tracking methods, allowing earlier diagnosis and treatment. Integrates with </a:t>
            </a:r>
            <a:r>
              <a:rPr lang="en-US" sz="6400" dirty="0">
                <a:solidFill>
                  <a:srgbClr val="1C19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EHR</a:t>
            </a:r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</a:t>
            </a:r>
          </a:p>
          <a:p>
            <a:pPr algn="l"/>
            <a:r>
              <a:rPr lang="en-US" sz="9600" b="1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model: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Recurring software licensing model based on number of hospital beds. Additional fees for integration, maintenance, and training.</a:t>
            </a:r>
          </a:p>
          <a:p>
            <a:pPr algn="l"/>
            <a:r>
              <a:rPr lang="en-US" sz="9600" b="1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structure: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costs involved are software development, compute infrastructure, clinical staff for implementation, and customer support.</a:t>
            </a:r>
          </a:p>
          <a:p>
            <a:pPr algn="l"/>
            <a:r>
              <a:rPr lang="en-US" sz="9600" b="1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Clinical outcomes like sepsis mortality rates, time-to-treatment, and ICU admissions. Operational metrics like adoption rates.</a:t>
            </a:r>
          </a:p>
          <a:p>
            <a:pPr algn="l"/>
            <a:r>
              <a:rPr lang="en-US" sz="9600" b="1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Partnerships: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Partnering with </a:t>
            </a:r>
            <a:r>
              <a:rPr lang="en-US" sz="6400" dirty="0">
                <a:solidFill>
                  <a:srgbClr val="1C19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EHR</a:t>
            </a:r>
            <a:r>
              <a:rPr lang="en-US" sz="6400" b="0" i="0" cap="none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vendors to distribute integrated solutions. Collaboration with research institutions to further improve predictions.</a:t>
            </a:r>
          </a:p>
          <a:p>
            <a:r>
              <a:rPr lang="en-IN" dirty="0"/>
              <a:t>seek</a:t>
            </a:r>
          </a:p>
        </p:txBody>
      </p:sp>
    </p:spTree>
    <p:extLst>
      <p:ext uri="{BB962C8B-B14F-4D97-AF65-F5344CB8AC3E}">
        <p14:creationId xmlns:p14="http://schemas.microsoft.com/office/powerpoint/2010/main" val="407921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575CB-81BA-D9CC-3429-54DFB953E4FE}"/>
              </a:ext>
            </a:extLst>
          </p:cNvPr>
          <p:cNvSpPr txBox="1"/>
          <p:nvPr/>
        </p:nvSpPr>
        <p:spPr>
          <a:xfrm>
            <a:off x="2631440" y="2268974"/>
            <a:ext cx="7528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>
                <a:latin typeface="Algerian" panose="04020705040A02060702" pitchFamily="82" charset="0"/>
              </a:rPr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80127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D8FA6A-C1A9-5F47-C4EC-DA4966DD6B09}"/>
              </a:ext>
            </a:extLst>
          </p:cNvPr>
          <p:cNvSpPr txBox="1"/>
          <p:nvPr/>
        </p:nvSpPr>
        <p:spPr>
          <a:xfrm>
            <a:off x="3270849" y="607324"/>
            <a:ext cx="56503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 THE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371925-C85E-795D-DEDB-0432B6B7633B}"/>
              </a:ext>
            </a:extLst>
          </p:cNvPr>
          <p:cNvSpPr/>
          <p:nvPr/>
        </p:nvSpPr>
        <p:spPr>
          <a:xfrm>
            <a:off x="103517" y="2363636"/>
            <a:ext cx="2875471" cy="166489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NARSI REDDY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SANIVARAPU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A6C00-50A9-5E3C-59BF-E849C9C34650}"/>
              </a:ext>
            </a:extLst>
          </p:cNvPr>
          <p:cNvSpPr/>
          <p:nvPr/>
        </p:nvSpPr>
        <p:spPr>
          <a:xfrm>
            <a:off x="3255034" y="2363636"/>
            <a:ext cx="2794958" cy="166489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VENNELA</a:t>
            </a:r>
          </a:p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KOSANAM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5409B-5967-539C-B511-341DF544D394}"/>
              </a:ext>
            </a:extLst>
          </p:cNvPr>
          <p:cNvSpPr/>
          <p:nvPr/>
        </p:nvSpPr>
        <p:spPr>
          <a:xfrm>
            <a:off x="6418054" y="2363636"/>
            <a:ext cx="2587925" cy="166489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JAGANNATH PATRO ALLUPATHI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37C16-E9EB-29D0-9345-E178D4A05FE0}"/>
              </a:ext>
            </a:extLst>
          </p:cNvPr>
          <p:cNvSpPr/>
          <p:nvPr/>
        </p:nvSpPr>
        <p:spPr>
          <a:xfrm>
            <a:off x="9290649" y="2363636"/>
            <a:ext cx="2587925" cy="1690778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VENKATA SIVANNARAYANA.PAVULURI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85698-16A2-4968-01BA-1B6898CC074E}"/>
              </a:ext>
            </a:extLst>
          </p:cNvPr>
          <p:cNvSpPr/>
          <p:nvPr/>
        </p:nvSpPr>
        <p:spPr>
          <a:xfrm>
            <a:off x="103517" y="4028533"/>
            <a:ext cx="2875471" cy="134572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PROJECT 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AA991D-05AC-DA5E-6204-8D0C87EFC245}"/>
              </a:ext>
            </a:extLst>
          </p:cNvPr>
          <p:cNvSpPr/>
          <p:nvPr/>
        </p:nvSpPr>
        <p:spPr>
          <a:xfrm>
            <a:off x="3255034" y="4028534"/>
            <a:ext cx="2779143" cy="134572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DATA SCIENTIST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REPORT 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2122F3-2029-2F3C-29FD-17D563EF5646}"/>
              </a:ext>
            </a:extLst>
          </p:cNvPr>
          <p:cNvSpPr/>
          <p:nvPr/>
        </p:nvSpPr>
        <p:spPr>
          <a:xfrm>
            <a:off x="6418054" y="4028534"/>
            <a:ext cx="2587926" cy="134572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ENGINEER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774B3-CEEA-13B9-066E-B175BA6B49D6}"/>
              </a:ext>
            </a:extLst>
          </p:cNvPr>
          <p:cNvSpPr/>
          <p:nvPr/>
        </p:nvSpPr>
        <p:spPr>
          <a:xfrm>
            <a:off x="9290648" y="4054414"/>
            <a:ext cx="2587925" cy="1345721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ANALYST</a:t>
            </a:r>
          </a:p>
        </p:txBody>
      </p:sp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1F6BF483-7208-2C92-B75C-82B787CF896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67811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134"/>
    </mc:Choice>
    <mc:Fallback>
      <p:transition spd="slow" advTm="16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D94B-1D6B-DE71-3ABF-37AD5C60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8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Sepsis: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F888A-6717-3048-37CA-BE97E0DBB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“Sepsis is caused when the body’s </a:t>
            </a: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elvetica"/>
              </a:rPr>
              <a:t>immune system becomes overactive in response to an infection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causing inflammation which can affect how well other tissues and organs work.”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70304ACB-DCFD-562F-2112-CA25F8A47D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8443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881"/>
    </mc:Choice>
    <mc:Fallback>
      <p:transition spd="slow" advTm="78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F40-332D-A9B5-617F-5D9E9CE1D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798" y="1666239"/>
            <a:ext cx="8831816" cy="770163"/>
          </a:xfrm>
        </p:spPr>
        <p:txBody>
          <a:bodyPr/>
          <a:lstStyle/>
          <a:p>
            <a:r>
              <a:rPr lang="en-US" sz="7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Surviving Severe Sepsis and Septic Shock</a:t>
            </a:r>
            <a:br>
              <a:rPr lang="en-US" sz="7200" dirty="0">
                <a:solidFill>
                  <a:srgbClr val="C00000"/>
                </a:solidFill>
                <a:latin typeface="+mj-lt"/>
              </a:rPr>
            </a:b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D866B-A756-ECC7-9AE9-22ABA4276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3091180"/>
          </a:xfrm>
        </p:spPr>
        <p:txBody>
          <a:bodyPr>
            <a:normAutofit fontScale="92500" lnSpcReduction="20000"/>
          </a:bodyPr>
          <a:lstStyle/>
          <a:p>
            <a:pPr marL="171450" indent="-171450" eaLnBrk="1" hangingPunct="1">
              <a:buFontTx/>
              <a:buChar char="•"/>
              <a:defRPr/>
            </a:pPr>
            <a:r>
              <a:rPr lang="en-US" sz="3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1.5 million people get sepsis each year</a:t>
            </a:r>
          </a:p>
          <a:p>
            <a:pPr marL="171450" indent="-171450" eaLnBrk="1" hangingPunct="1">
              <a:buFontTx/>
              <a:buChar char="•"/>
              <a:defRPr/>
            </a:pPr>
            <a:r>
              <a:rPr lang="en-US" sz="3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in three patients who die in a hospital have sepsis</a:t>
            </a:r>
          </a:p>
          <a:p>
            <a:pPr marL="171450" indent="-171450" eaLnBrk="1" hangingPunct="1">
              <a:buFontTx/>
              <a:buChar char="•"/>
              <a:defRPr/>
            </a:pPr>
            <a:r>
              <a:rPr lang="en-US" sz="3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Severe sepsis is the leading cause of death in the non-coronary ICU</a:t>
            </a:r>
          </a:p>
          <a:p>
            <a:pPr marL="171450" indent="-171450" eaLnBrk="1" hangingPunct="1">
              <a:buFontTx/>
              <a:buChar char="•"/>
              <a:defRPr/>
            </a:pPr>
            <a:r>
              <a:rPr lang="en-US" sz="30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New York State 2016 Sepsis Care Improvement Initiative reported an overall severe sepsis and septic shock mortality rate of 25%-32%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641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creen Shot 2016-03-12 at 11.30.20 AM.png" descr="Screen Shot 2016-03-12 at 11.30.20 AM.png">
            <a:extLst>
              <a:ext uri="{FF2B5EF4-FFF2-40B4-BE49-F238E27FC236}">
                <a16:creationId xmlns:a16="http://schemas.microsoft.com/office/drawing/2014/main" id="{EFEE00B1-3DD8-B88B-4BBC-5202E6F52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457201"/>
            <a:ext cx="11308079" cy="644144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31548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Shot 2016-03-12 at 10.39.16 AM.png" descr="Screen Shot 2016-03-12 at 10.39.16 AM.png">
            <a:extLst>
              <a:ext uri="{FF2B5EF4-FFF2-40B4-BE49-F238E27FC236}">
                <a16:creationId xmlns:a16="http://schemas.microsoft.com/office/drawing/2014/main" id="{38579F2E-6811-A1CF-0702-3720D245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97906"/>
            <a:ext cx="11272520" cy="5984240"/>
          </a:xfrm>
          <a:prstGeom prst="rect">
            <a:avLst/>
          </a:prstGeom>
          <a:ln w="25400">
            <a:miter lim="400000"/>
          </a:ln>
          <a:effectLst>
            <a:outerShdw blurRad="254000" dist="127000" dir="5400000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43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EEC032-F596-4FDD-94A4-3789CFB4C9FB}"/>
              </a:ext>
            </a:extLst>
          </p:cNvPr>
          <p:cNvSpPr txBox="1">
            <a:spLocks/>
          </p:cNvSpPr>
          <p:nvPr/>
        </p:nvSpPr>
        <p:spPr>
          <a:xfrm>
            <a:off x="742950" y="742951"/>
            <a:ext cx="3476625" cy="496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800" b="1">
                <a:solidFill>
                  <a:srgbClr val="FFFFFF"/>
                </a:solidFill>
              </a:rPr>
              <a:t>CRISP Methodology</a:t>
            </a:r>
            <a:endParaRPr lang="en-US" sz="4800" b="1" dirty="0">
              <a:solidFill>
                <a:srgbClr val="FFFFFF"/>
              </a:solidFill>
            </a:endParaRPr>
          </a:p>
        </p:txBody>
      </p: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D7B11749-F363-3158-637E-7053F395E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561" y="1787082"/>
            <a:ext cx="6563360" cy="40244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4AF49EE-ACD2-244E-91CB-69902CD0BDB7}"/>
              </a:ext>
            </a:extLst>
          </p:cNvPr>
          <p:cNvSpPr/>
          <p:nvPr/>
        </p:nvSpPr>
        <p:spPr>
          <a:xfrm>
            <a:off x="447040" y="482600"/>
            <a:ext cx="5506720" cy="5892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CRISP METHODOLOGY</a:t>
            </a:r>
            <a:endParaRPr lang="en-IN" sz="6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5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EAE0B5-7ED1-03EC-8A0D-01941454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154955" y="109556"/>
            <a:ext cx="2793158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A2110-27EA-A9C0-6607-25B11A24C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6960" y="1041231"/>
            <a:ext cx="7233920" cy="4762500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Sepsis is a life-threatening medical condition that arises from the body's inflammatory response to an infection. It can lead to tissue damage, organ failure, and death.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of the main challenges with sepsis is that it can be difficult to diagnose quickly. Symptoms like fever, elevated heart rate, and confusion mimic other conditions early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Delayed diagnosis is a major contributing factor to the high mortality rates of sepsis, which rises by up to 8% per hour that treatment is delayed.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Clinicians face challenges in manually tracking and analyzing all the vital sign deviations across patients that may indicate sepsis is developing.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need for automated systems that can analyze trends in patient data and detect early signatures of sepsis through predictive analytics.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can alert clinicians to initiate rapid, goal-directed treatment protocols before sepsis progresses to septic shock.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detection and timely interventions are critical to improving patient outcomes and reducing healthcare costs associated with sepsis.</a:t>
            </a:r>
          </a:p>
          <a:p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2C0CF3A-B37E-C6CF-9BD4-E42461ADE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47" y="714841"/>
            <a:ext cx="4358641" cy="5415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A46D8A-9796-A9ED-6AF1-63B42F9FCAAC}"/>
              </a:ext>
            </a:extLst>
          </p:cNvPr>
          <p:cNvSpPr txBox="1"/>
          <p:nvPr/>
        </p:nvSpPr>
        <p:spPr>
          <a:xfrm>
            <a:off x="4886960" y="40808"/>
            <a:ext cx="6776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94711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BD41-245C-043F-0B8A-F6552DBC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5F723-64BA-FBE4-240B-6ED02A4280CF}"/>
              </a:ext>
            </a:extLst>
          </p:cNvPr>
          <p:cNvSpPr txBox="1"/>
          <p:nvPr/>
        </p:nvSpPr>
        <p:spPr>
          <a:xfrm>
            <a:off x="741680" y="3209260"/>
            <a:ext cx="102108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Approach</a:t>
            </a:r>
            <a:r>
              <a:rPr lang="en-US" sz="24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with hospitals to acquire retrospective patient data required for model development.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data pipelines for acquisition, cleaning, preprocessing and feature engineering.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Train, evaluate and optimize ML algorithms like RNNs to maximize prediction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Containerize the model within a prediction API and integrate with hospital systems.</a:t>
            </a:r>
          </a:p>
          <a:p>
            <a:pPr algn="l"/>
            <a:r>
              <a:rPr lang="en-US" sz="2400" b="1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Expected Outcomes: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sepsis detection sensitivity and decreased time-to-detection compared to manual methods.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Reduced patient mortality, complications, and healthcare costs through early diagnosis.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C19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clinicians with data-driven, real-time warnings on sepsis risk to inform care.</a:t>
            </a:r>
          </a:p>
        </p:txBody>
      </p:sp>
    </p:spTree>
    <p:extLst>
      <p:ext uri="{BB962C8B-B14F-4D97-AF65-F5344CB8AC3E}">
        <p14:creationId xmlns:p14="http://schemas.microsoft.com/office/powerpoint/2010/main" val="29926909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{76AF00BB-1C04-4EF3-8944-ADE5E4BC1B5A}tf02900722</Template>
  <TotalTime>458</TotalTime>
  <Words>737</Words>
  <Application>Microsoft Office PowerPoint</Application>
  <PresentationFormat>Widescreen</PresentationFormat>
  <Paragraphs>75</Paragraphs>
  <Slides>13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Century Gothic</vt:lpstr>
      <vt:lpstr>Wingdings 3</vt:lpstr>
      <vt:lpstr>Ion Boardroom</vt:lpstr>
      <vt:lpstr>    Early Detection and Treatment of  Severe Sepsis and Septic Shock    TEAM Vennela.Kosanam Narsi.Sanivarapu Jagannath.Patro Siva.Pavuluri</vt:lpstr>
      <vt:lpstr>PowerPoint Presentation</vt:lpstr>
      <vt:lpstr>What Is Sepsis:</vt:lpstr>
      <vt:lpstr>Surviving Severe Sepsis and Septic Shock </vt:lpstr>
      <vt:lpstr>PowerPoint Presentation</vt:lpstr>
      <vt:lpstr>PowerPoint Presentation</vt:lpstr>
      <vt:lpstr>PowerPoint Presentation</vt:lpstr>
      <vt:lpstr>PowerPoint Presentation</vt:lpstr>
      <vt:lpstr>Solution</vt:lpstr>
      <vt:lpstr>Workflow</vt:lpstr>
      <vt:lpstr>PowerPoint Presentation</vt:lpstr>
      <vt:lpstr>Business Perspective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Early Detection and Treatment of  Severe Sepsis and Septic Shock  </dc:title>
  <dc:creator>vennela535.k@gmail.com</dc:creator>
  <cp:lastModifiedBy>Narsi reddy Sanivarapu</cp:lastModifiedBy>
  <cp:revision>12</cp:revision>
  <dcterms:created xsi:type="dcterms:W3CDTF">2023-10-17T16:15:46Z</dcterms:created>
  <dcterms:modified xsi:type="dcterms:W3CDTF">2023-10-18T01:04:42Z</dcterms:modified>
</cp:coreProperties>
</file>