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4" r:id="rId1"/>
  </p:sldMasterIdLst>
  <p:sldIdLst>
    <p:sldId id="256" r:id="rId2"/>
    <p:sldId id="270" r:id="rId3"/>
    <p:sldId id="257" r:id="rId4"/>
    <p:sldId id="258" r:id="rId5"/>
    <p:sldId id="260" r:id="rId6"/>
    <p:sldId id="266" r:id="rId7"/>
    <p:sldId id="261" r:id="rId8"/>
    <p:sldId id="262" r:id="rId9"/>
    <p:sldId id="268" r:id="rId10"/>
    <p:sldId id="269"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5773FA-10E7-44CF-B6DA-82FC5A897721}">
          <p14:sldIdLst>
            <p14:sldId id="256"/>
            <p14:sldId id="270"/>
            <p14:sldId id="257"/>
            <p14:sldId id="258"/>
            <p14:sldId id="260"/>
            <p14:sldId id="266"/>
            <p14:sldId id="261"/>
            <p14:sldId id="262"/>
            <p14:sldId id="268"/>
            <p14:sldId id="269"/>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F0A33B-D0E5-4F55-AAA8-FDAED0B585E7}"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379908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A33B-D0E5-4F55-AAA8-FDAED0B585E7}"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222341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A33B-D0E5-4F55-AAA8-FDAED0B585E7}"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41999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A33B-D0E5-4F55-AAA8-FDAED0B585E7}"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80D0B-A818-465A-8CE0-D45C624CFC4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5748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A33B-D0E5-4F55-AAA8-FDAED0B585E7}"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3747815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F0A33B-D0E5-4F55-AAA8-FDAED0B585E7}" type="datetimeFigureOut">
              <a:rPr lang="en-IN" smtClean="0"/>
              <a:t>04-05-2025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4186436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F0A33B-D0E5-4F55-AAA8-FDAED0B585E7}" type="datetimeFigureOut">
              <a:rPr lang="en-IN" smtClean="0"/>
              <a:t>04-05-2025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3944843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A33B-D0E5-4F55-AAA8-FDAED0B585E7}"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3040736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A33B-D0E5-4F55-AAA8-FDAED0B585E7}"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309062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A33B-D0E5-4F55-AAA8-FDAED0B585E7}"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1201149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0A33B-D0E5-4F55-AAA8-FDAED0B585E7}"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839367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F0A33B-D0E5-4F55-AAA8-FDAED0B585E7}"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114179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F0A33B-D0E5-4F55-AAA8-FDAED0B585E7}"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162273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F0A33B-D0E5-4F55-AAA8-FDAED0B585E7}"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62494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F0A33B-D0E5-4F55-AAA8-FDAED0B585E7}" type="datetimeFigureOut">
              <a:rPr lang="en-IN" smtClean="0"/>
              <a:t>04-05-2025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407168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F0A33B-D0E5-4F55-AAA8-FDAED0B585E7}" type="datetimeFigureOut">
              <a:rPr lang="en-IN" smtClean="0"/>
              <a:t>04-05-2025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26553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5F0A33B-D0E5-4F55-AAA8-FDAED0B585E7}" type="datetimeFigureOut">
              <a:rPr lang="en-IN" smtClean="0"/>
              <a:t>04-05-2025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1700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A33B-D0E5-4F55-AAA8-FDAED0B585E7}"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199402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F0A33B-D0E5-4F55-AAA8-FDAED0B585E7}"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80D0B-A818-465A-8CE0-D45C624CFC4E}" type="slidenum">
              <a:rPr lang="en-IN" smtClean="0"/>
              <a:t>‹#›</a:t>
            </a:fld>
            <a:endParaRPr lang="en-IN"/>
          </a:p>
        </p:txBody>
      </p:sp>
    </p:spTree>
    <p:extLst>
      <p:ext uri="{BB962C8B-B14F-4D97-AF65-F5344CB8AC3E}">
        <p14:creationId xmlns:p14="http://schemas.microsoft.com/office/powerpoint/2010/main" val="101096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5F0A33B-D0E5-4F55-AAA8-FDAED0B585E7}" type="datetimeFigureOut">
              <a:rPr lang="en-IN" smtClean="0"/>
              <a:t>04-05-2025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B80D0B-A818-465A-8CE0-D45C624CFC4E}" type="slidenum">
              <a:rPr lang="en-IN" smtClean="0"/>
              <a:t>‹#›</a:t>
            </a:fld>
            <a:endParaRPr lang="en-IN"/>
          </a:p>
        </p:txBody>
      </p:sp>
    </p:spTree>
    <p:extLst>
      <p:ext uri="{BB962C8B-B14F-4D97-AF65-F5344CB8AC3E}">
        <p14:creationId xmlns:p14="http://schemas.microsoft.com/office/powerpoint/2010/main" val="517494576"/>
      </p:ext>
    </p:extLst>
  </p:cSld>
  <p:clrMap bg1="lt1" tx1="dk1" bg2="lt2" tx2="dk2" accent1="accent1" accent2="accent2" accent3="accent3" accent4="accent4" accent5="accent5" accent6="accent6" hlink="hlink" folHlink="folHlink"/>
  <p:sldLayoutIdLst>
    <p:sldLayoutId id="2147484315" r:id="rId1"/>
    <p:sldLayoutId id="2147484316" r:id="rId2"/>
    <p:sldLayoutId id="2147484317" r:id="rId3"/>
    <p:sldLayoutId id="2147484318" r:id="rId4"/>
    <p:sldLayoutId id="2147484319" r:id="rId5"/>
    <p:sldLayoutId id="2147484320" r:id="rId6"/>
    <p:sldLayoutId id="2147484321" r:id="rId7"/>
    <p:sldLayoutId id="2147484322" r:id="rId8"/>
    <p:sldLayoutId id="2147484323" r:id="rId9"/>
    <p:sldLayoutId id="2147484324" r:id="rId10"/>
    <p:sldLayoutId id="2147484325" r:id="rId11"/>
    <p:sldLayoutId id="2147484326" r:id="rId12"/>
    <p:sldLayoutId id="2147484327" r:id="rId13"/>
    <p:sldLayoutId id="2147484328" r:id="rId14"/>
    <p:sldLayoutId id="2147484329" r:id="rId15"/>
    <p:sldLayoutId id="2147484330" r:id="rId16"/>
    <p:sldLayoutId id="2147484331" r:id="rId17"/>
    <p:sldLayoutId id="2147484332" r:id="rId18"/>
    <p:sldLayoutId id="2147484333"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F2F4-79A7-CE0D-321C-97768A3E23DC}"/>
              </a:ext>
            </a:extLst>
          </p:cNvPr>
          <p:cNvSpPr>
            <a:spLocks noGrp="1"/>
          </p:cNvSpPr>
          <p:nvPr>
            <p:ph type="ctrTitle"/>
          </p:nvPr>
        </p:nvSpPr>
        <p:spPr>
          <a:xfrm>
            <a:off x="1582737" y="3035437"/>
            <a:ext cx="9026525" cy="787125"/>
          </a:xfrm>
        </p:spPr>
        <p:txBody>
          <a:bodyPr>
            <a:normAutofit fontScale="90000"/>
          </a:bodyPr>
          <a:lstStyle/>
          <a:p>
            <a:r>
              <a:rPr lang="en-US" sz="4400" dirty="0">
                <a:latin typeface="Times New Roman" panose="02020603050405020304" pitchFamily="18" charset="0"/>
                <a:cs typeface="Times New Roman" panose="02020603050405020304" pitchFamily="18" charset="0"/>
              </a:rPr>
              <a:t>PARKING LOT MANAGEMENT SYSTEM</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7DABBDB-48D5-65FC-3B97-05825294A5CB}"/>
              </a:ext>
            </a:extLst>
          </p:cNvPr>
          <p:cNvSpPr>
            <a:spLocks noGrp="1"/>
          </p:cNvSpPr>
          <p:nvPr>
            <p:ph type="subTitle" idx="1"/>
          </p:nvPr>
        </p:nvSpPr>
        <p:spPr>
          <a:xfrm>
            <a:off x="3972231" y="4385732"/>
            <a:ext cx="7197726" cy="1405467"/>
          </a:xfrm>
        </p:spPr>
        <p:txBody>
          <a:bodyPr/>
          <a:lstStyle/>
          <a:p>
            <a:r>
              <a:rPr lang="en-US" dirty="0"/>
              <a:t> </a:t>
            </a:r>
            <a:endParaRPr lang="en-IN" dirty="0"/>
          </a:p>
        </p:txBody>
      </p:sp>
    </p:spTree>
    <p:extLst>
      <p:ext uri="{BB962C8B-B14F-4D97-AF65-F5344CB8AC3E}">
        <p14:creationId xmlns:p14="http://schemas.microsoft.com/office/powerpoint/2010/main" val="3132162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a:extLst>
              <a:ext uri="{FF2B5EF4-FFF2-40B4-BE49-F238E27FC236}">
                <a16:creationId xmlns:a16="http://schemas.microsoft.com/office/drawing/2014/main" id="{A894EF3B-175E-7B21-6C50-FBCFD5D3B8DD}"/>
              </a:ext>
            </a:extLst>
          </p:cNvPr>
          <p:cNvPicPr>
            <a:picLocks noChangeAspect="1"/>
          </p:cNvPicPr>
          <p:nvPr/>
        </p:nvPicPr>
        <p:blipFill>
          <a:blip r:embed="rId2" cstate="print"/>
          <a:stretch>
            <a:fillRect/>
          </a:stretch>
        </p:blipFill>
        <p:spPr>
          <a:xfrm>
            <a:off x="1356852" y="821699"/>
            <a:ext cx="8287018" cy="5391581"/>
          </a:xfrm>
          <a:prstGeom prst="rect">
            <a:avLst/>
          </a:prstGeom>
          <a:noFill/>
          <a:ln w="12700" cap="flat" cmpd="sng">
            <a:noFill/>
            <a:prstDash val="solid"/>
            <a:miter/>
          </a:ln>
        </p:spPr>
      </p:pic>
    </p:spTree>
    <p:extLst>
      <p:ext uri="{BB962C8B-B14F-4D97-AF65-F5344CB8AC3E}">
        <p14:creationId xmlns:p14="http://schemas.microsoft.com/office/powerpoint/2010/main" val="135895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E5E3-EB1D-3936-C004-2ABFE81575B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E36C144-5E32-9D65-3E2F-53751DF8F10A}"/>
              </a:ext>
            </a:extLst>
          </p:cNvPr>
          <p:cNvSpPr>
            <a:spLocks noGrp="1"/>
          </p:cNvSpPr>
          <p:nvPr>
            <p:ph idx="1"/>
          </p:nvPr>
        </p:nvSpPr>
        <p:spPr/>
        <p:txBody>
          <a:bodyPr>
            <a:normAutofit fontScale="92500"/>
          </a:bodyPr>
          <a:lstStyle/>
          <a:p>
            <a:pPr marL="0" indent="0">
              <a:buNone/>
            </a:pPr>
            <a:r>
              <a:rPr lang="en-US" sz="2400" dirty="0">
                <a:latin typeface="Garamond" panose="02020404030301010803" pitchFamily="18" charset="0"/>
              </a:rPr>
              <a:t>The Parking Lot Management System successfully demonstrates the application of arrays and linked lists in managing parking slots and vehicle history. By implementing efficient slot allocation and dynamic record management, the system streamlines vehicle entry, exit, and tracking. This project highlights the significance of using fundamental data structures to solve real-world management challenges, providing a scalable and effective solution.</a:t>
            </a:r>
            <a:endParaRPr lang="en-IN" sz="2400" dirty="0">
              <a:latin typeface="Garamond" panose="02020404030301010803" pitchFamily="18" charset="0"/>
            </a:endParaRPr>
          </a:p>
        </p:txBody>
      </p:sp>
    </p:spTree>
    <p:extLst>
      <p:ext uri="{BB962C8B-B14F-4D97-AF65-F5344CB8AC3E}">
        <p14:creationId xmlns:p14="http://schemas.microsoft.com/office/powerpoint/2010/main" val="267915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8BA7-B079-8EF2-9823-EE10F3BB4034}"/>
              </a:ext>
            </a:extLst>
          </p:cNvPr>
          <p:cNvSpPr>
            <a:spLocks noGrp="1"/>
          </p:cNvSpPr>
          <p:nvPr>
            <p:ph type="title"/>
          </p:nvPr>
        </p:nvSpPr>
        <p:spPr>
          <a:xfrm>
            <a:off x="3185653" y="2497394"/>
            <a:ext cx="6774423" cy="1563329"/>
          </a:xfrm>
        </p:spPr>
        <p:txBody>
          <a:bodyPr>
            <a:noAutofit/>
          </a:bodyPr>
          <a:lstStyle/>
          <a:p>
            <a:r>
              <a:rPr lang="en-IN" sz="6000" dirty="0">
                <a:solidFill>
                  <a:schemeClr val="accent4">
                    <a:lumMod val="50000"/>
                  </a:schemeClr>
                </a:solidFill>
                <a:latin typeface="Lucida Handwriting" panose="03010101010101010101" pitchFamily="66" charset="0"/>
              </a:rPr>
              <a:t>THANK YOU…..</a:t>
            </a:r>
          </a:p>
        </p:txBody>
      </p:sp>
      <p:sp>
        <p:nvSpPr>
          <p:cNvPr id="3" name="Text Placeholder 2">
            <a:extLst>
              <a:ext uri="{FF2B5EF4-FFF2-40B4-BE49-F238E27FC236}">
                <a16:creationId xmlns:a16="http://schemas.microsoft.com/office/drawing/2014/main" id="{667BC2FA-DC4A-341B-BAB9-AE27BA874031}"/>
              </a:ext>
            </a:extLst>
          </p:cNvPr>
          <p:cNvSpPr>
            <a:spLocks noGrp="1"/>
          </p:cNvSpPr>
          <p:nvPr>
            <p:ph type="body" idx="1"/>
          </p:nvPr>
        </p:nvSpPr>
        <p:spPr/>
        <p:txBody>
          <a:bodyPr/>
          <a:lstStyle/>
          <a:p>
            <a:r>
              <a:rPr lang="en-IN" dirty="0"/>
              <a:t> </a:t>
            </a:r>
          </a:p>
        </p:txBody>
      </p:sp>
    </p:spTree>
    <p:extLst>
      <p:ext uri="{BB962C8B-B14F-4D97-AF65-F5344CB8AC3E}">
        <p14:creationId xmlns:p14="http://schemas.microsoft.com/office/powerpoint/2010/main" val="196078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1CDD-15F2-B149-8F5A-F213D12B90E6}"/>
              </a:ext>
            </a:extLst>
          </p:cNvPr>
          <p:cNvSpPr>
            <a:spLocks noGrp="1"/>
          </p:cNvSpPr>
          <p:nvPr>
            <p:ph type="title"/>
          </p:nvPr>
        </p:nvSpPr>
        <p:spPr/>
        <p:txBody>
          <a:bodyPr>
            <a:normAutofit/>
          </a:bodyPr>
          <a:lstStyle/>
          <a:p>
            <a:r>
              <a:rPr lang="en-IN" sz="3000" dirty="0"/>
              <a:t>NBKR INSTITUTE OF SCIENCE AND TECHNOLOGY</a:t>
            </a:r>
            <a:br>
              <a:rPr lang="en-IN" sz="3000" dirty="0"/>
            </a:br>
            <a:r>
              <a:rPr lang="en-IN" sz="1800" dirty="0"/>
              <a:t>a mini project by </a:t>
            </a:r>
            <a:br>
              <a:rPr lang="en-IN" sz="1800" dirty="0"/>
            </a:br>
            <a:r>
              <a:rPr lang="en-IN" sz="1800" dirty="0"/>
              <a:t>computer science and engineering department</a:t>
            </a:r>
            <a:endParaRPr lang="en-IN" sz="3000" dirty="0"/>
          </a:p>
        </p:txBody>
      </p:sp>
      <p:sp>
        <p:nvSpPr>
          <p:cNvPr id="3" name="Content Placeholder 2">
            <a:extLst>
              <a:ext uri="{FF2B5EF4-FFF2-40B4-BE49-F238E27FC236}">
                <a16:creationId xmlns:a16="http://schemas.microsoft.com/office/drawing/2014/main" id="{B7ABA101-02F5-A80D-DABF-EE077847BE32}"/>
              </a:ext>
            </a:extLst>
          </p:cNvPr>
          <p:cNvSpPr>
            <a:spLocks noGrp="1"/>
          </p:cNvSpPr>
          <p:nvPr>
            <p:ph sz="quarter" idx="13"/>
          </p:nvPr>
        </p:nvSpPr>
        <p:spPr>
          <a:xfrm>
            <a:off x="1621697" y="2524409"/>
            <a:ext cx="4739774" cy="3394611"/>
          </a:xfrm>
        </p:spPr>
        <p:txBody>
          <a:bodyPr>
            <a:normAutofit/>
          </a:bodyPr>
          <a:lstStyle/>
          <a:p>
            <a:pPr marL="0" indent="0">
              <a:lnSpc>
                <a:spcPct val="150000"/>
              </a:lnSpc>
              <a:buNone/>
            </a:pPr>
            <a:r>
              <a:rPr lang="en-IN" sz="3000" dirty="0"/>
              <a:t>Team members</a:t>
            </a:r>
          </a:p>
          <a:p>
            <a:pPr marL="0" indent="-283464" algn="l" rtl="0" eaLnBrk="1" fontAlgn="t" latinLnBrk="0" hangingPunct="1">
              <a:lnSpc>
                <a:spcPct val="150000"/>
              </a:lnSpc>
              <a:spcBef>
                <a:spcPts val="432"/>
              </a:spcBef>
              <a:spcAft>
                <a:spcPts val="600"/>
              </a:spcAft>
              <a:buNone/>
            </a:pPr>
            <a:r>
              <a:rPr lang="en-IN" sz="1800" b="0" i="0" kern="1200" dirty="0">
                <a:solidFill>
                  <a:srgbClr val="000000"/>
                </a:solidFill>
                <a:effectLst/>
                <a:latin typeface="Garamond" panose="02020404030301010803" pitchFamily="18" charset="0"/>
                <a:ea typeface="+mn-ea"/>
                <a:cs typeface="+mn-cs"/>
              </a:rPr>
              <a:t>N.VENNELA                           24KB1A05CA</a:t>
            </a:r>
            <a:endParaRPr lang="en-IN" sz="2800" dirty="0">
              <a:effectLst/>
            </a:endParaRPr>
          </a:p>
          <a:p>
            <a:pPr marL="0" indent="-283464" algn="l" rtl="0" eaLnBrk="1" fontAlgn="t" latinLnBrk="0" hangingPunct="1">
              <a:lnSpc>
                <a:spcPct val="150000"/>
              </a:lnSpc>
              <a:spcBef>
                <a:spcPts val="576"/>
              </a:spcBef>
              <a:spcAft>
                <a:spcPts val="600"/>
              </a:spcAft>
              <a:buNone/>
            </a:pPr>
            <a:r>
              <a:rPr lang="en-IN" sz="1800" b="0" i="0" kern="1200" dirty="0">
                <a:solidFill>
                  <a:srgbClr val="000000"/>
                </a:solidFill>
                <a:effectLst/>
                <a:latin typeface="Garamond" panose="02020404030301010803" pitchFamily="18" charset="0"/>
                <a:ea typeface="+mn-ea"/>
                <a:cs typeface="+mn-cs"/>
              </a:rPr>
              <a:t>N.YASASWI                              24KB1A05CB </a:t>
            </a:r>
            <a:endParaRPr lang="en-IN" sz="2800" dirty="0">
              <a:effectLst/>
            </a:endParaRPr>
          </a:p>
          <a:p>
            <a:pPr marL="0" indent="-283464" algn="l" rtl="0" eaLnBrk="1" fontAlgn="t" latinLnBrk="0" hangingPunct="1">
              <a:lnSpc>
                <a:spcPct val="150000"/>
              </a:lnSpc>
              <a:spcBef>
                <a:spcPts val="576"/>
              </a:spcBef>
              <a:spcAft>
                <a:spcPts val="600"/>
              </a:spcAft>
              <a:buNone/>
            </a:pPr>
            <a:r>
              <a:rPr lang="en-IN" sz="1800" b="0" i="0" kern="1200" dirty="0">
                <a:solidFill>
                  <a:srgbClr val="000000"/>
                </a:solidFill>
                <a:effectLst/>
                <a:latin typeface="Garamond" panose="02020404030301010803" pitchFamily="18" charset="0"/>
                <a:ea typeface="+mn-ea"/>
                <a:cs typeface="+mn-cs"/>
              </a:rPr>
              <a:t>N.HASWITHA                          24KB1A05CC</a:t>
            </a:r>
            <a:endParaRPr lang="en-IN" sz="2800" dirty="0"/>
          </a:p>
          <a:p>
            <a:pPr marL="0" indent="-283464" algn="l" rtl="0" eaLnBrk="1" fontAlgn="t" latinLnBrk="0" hangingPunct="1">
              <a:lnSpc>
                <a:spcPct val="150000"/>
              </a:lnSpc>
              <a:spcBef>
                <a:spcPts val="576"/>
              </a:spcBef>
              <a:spcAft>
                <a:spcPts val="600"/>
              </a:spcAft>
              <a:buNone/>
            </a:pPr>
            <a:r>
              <a:rPr lang="en-IN" sz="1800" b="0" i="0" kern="1200" dirty="0">
                <a:solidFill>
                  <a:srgbClr val="000000"/>
                </a:solidFill>
                <a:effectLst/>
                <a:latin typeface="Garamond" panose="02020404030301010803" pitchFamily="18" charset="0"/>
                <a:ea typeface="+mn-ea"/>
                <a:cs typeface="+mn-cs"/>
              </a:rPr>
              <a:t>O.BHAVANA</a:t>
            </a:r>
            <a:r>
              <a:rPr lang="en-IN" sz="1800" kern="1200" dirty="0">
                <a:solidFill>
                  <a:srgbClr val="262626"/>
                </a:solidFill>
                <a:effectLst/>
                <a:latin typeface="Arial" panose="020B0604020202020204" pitchFamily="34" charset="0"/>
                <a:ea typeface="+mn-ea"/>
                <a:cs typeface="+mn-cs"/>
              </a:rPr>
              <a:t>                          </a:t>
            </a:r>
            <a:r>
              <a:rPr lang="en-IN" sz="1800" b="0" i="0" kern="1200" dirty="0">
                <a:solidFill>
                  <a:srgbClr val="000000"/>
                </a:solidFill>
                <a:effectLst/>
                <a:latin typeface="Garamond" panose="02020404030301010803" pitchFamily="18" charset="0"/>
                <a:ea typeface="+mn-ea"/>
                <a:cs typeface="+mn-cs"/>
              </a:rPr>
              <a:t>24KB1A05CJ</a:t>
            </a:r>
            <a:endParaRPr lang="en-IN" sz="3000" dirty="0"/>
          </a:p>
        </p:txBody>
      </p:sp>
      <p:pic>
        <p:nvPicPr>
          <p:cNvPr id="5" name="Picture 4">
            <a:extLst>
              <a:ext uri="{FF2B5EF4-FFF2-40B4-BE49-F238E27FC236}">
                <a16:creationId xmlns:a16="http://schemas.microsoft.com/office/drawing/2014/main" id="{52C09E99-3FF0-D474-573A-8E072FE9BC33}"/>
              </a:ext>
            </a:extLst>
          </p:cNvPr>
          <p:cNvPicPr>
            <a:picLocks noChangeAspect="1"/>
          </p:cNvPicPr>
          <p:nvPr/>
        </p:nvPicPr>
        <p:blipFill>
          <a:blip r:embed="rId2"/>
          <a:stretch>
            <a:fillRect/>
          </a:stretch>
        </p:blipFill>
        <p:spPr>
          <a:xfrm>
            <a:off x="6971072" y="3149997"/>
            <a:ext cx="4487879" cy="2524432"/>
          </a:xfrm>
          <a:prstGeom prst="rect">
            <a:avLst/>
          </a:prstGeom>
        </p:spPr>
      </p:pic>
    </p:spTree>
    <p:extLst>
      <p:ext uri="{BB962C8B-B14F-4D97-AF65-F5344CB8AC3E}">
        <p14:creationId xmlns:p14="http://schemas.microsoft.com/office/powerpoint/2010/main" val="138624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5664-6506-4973-F4CF-46BCBEE171E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063D5E8-CE95-AD69-B699-DCB16D6D15DA}"/>
              </a:ext>
            </a:extLst>
          </p:cNvPr>
          <p:cNvSpPr>
            <a:spLocks noGrp="1"/>
          </p:cNvSpPr>
          <p:nvPr>
            <p:ph idx="1"/>
          </p:nvPr>
        </p:nvSpPr>
        <p:spPr>
          <a:xfrm>
            <a:off x="1295401" y="2556932"/>
            <a:ext cx="6236109" cy="3318936"/>
          </a:xfrm>
        </p:spPr>
        <p:txBody>
          <a:bodyPr>
            <a:normAutofit fontScale="77500" lnSpcReduction="20000"/>
          </a:bodyPr>
          <a:lstStyle/>
          <a:p>
            <a:pPr>
              <a:buFont typeface="Wingdings" panose="05000000000000000000" pitchFamily="2" charset="2"/>
              <a:buChar char="Ø"/>
            </a:pPr>
            <a:r>
              <a:rPr lang="en-US" dirty="0">
                <a:latin typeface="Garamond" panose="02020404030301010803" pitchFamily="18" charset="0"/>
              </a:rPr>
              <a:t>The Parking Lot Management System is designed to manage vehicle parking efficiently using simple data structures.</a:t>
            </a:r>
          </a:p>
          <a:p>
            <a:pPr>
              <a:buFont typeface="Wingdings" panose="05000000000000000000" pitchFamily="2" charset="2"/>
              <a:buChar char="Ø"/>
            </a:pPr>
            <a:r>
              <a:rPr lang="en-US" dirty="0">
                <a:latin typeface="Garamond" panose="02020404030301010803" pitchFamily="18" charset="0"/>
              </a:rPr>
              <a:t>Arrays are used to track parking slot availability, enabling fast allocation and status updates.</a:t>
            </a:r>
          </a:p>
          <a:p>
            <a:pPr>
              <a:buFont typeface="Wingdings" panose="05000000000000000000" pitchFamily="2" charset="2"/>
              <a:buChar char="Ø"/>
            </a:pPr>
            <a:r>
              <a:rPr lang="en-US" dirty="0">
                <a:latin typeface="Garamond" panose="02020404030301010803" pitchFamily="18" charset="0"/>
              </a:rPr>
              <a:t>Linked lists maintain a dynamic history of parked vehicles, supporting easy insertions and deletions.</a:t>
            </a:r>
          </a:p>
          <a:p>
            <a:pPr>
              <a:buFont typeface="Wingdings" panose="05000000000000000000" pitchFamily="2" charset="2"/>
              <a:buChar char="Ø"/>
            </a:pPr>
            <a:r>
              <a:rPr lang="en-US" dirty="0">
                <a:latin typeface="Garamond" panose="02020404030301010803" pitchFamily="18" charset="0"/>
              </a:rPr>
              <a:t>The system manages real-time vehicle entries and exits while keeping historical data intact.</a:t>
            </a:r>
            <a:endParaRPr lang="en-IN" dirty="0">
              <a:latin typeface="Garamond" panose="02020404030301010803" pitchFamily="18" charset="0"/>
            </a:endParaRPr>
          </a:p>
        </p:txBody>
      </p:sp>
      <p:pic>
        <p:nvPicPr>
          <p:cNvPr id="2050" name="Picture 2">
            <a:extLst>
              <a:ext uri="{FF2B5EF4-FFF2-40B4-BE49-F238E27FC236}">
                <a16:creationId xmlns:a16="http://schemas.microsoft.com/office/drawing/2014/main" id="{D4F70B50-89DB-BB2E-085F-AE5D4E83A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509" y="2890683"/>
            <a:ext cx="3365089" cy="2566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35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7811E-2183-66CC-C0AA-E12987FBF112}"/>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4DF5CB77-97EA-C789-73CD-66433F88EA15}"/>
              </a:ext>
            </a:extLst>
          </p:cNvPr>
          <p:cNvSpPr>
            <a:spLocks noGrp="1"/>
          </p:cNvSpPr>
          <p:nvPr>
            <p:ph idx="1"/>
          </p:nvPr>
        </p:nvSpPr>
        <p:spPr/>
        <p:txBody>
          <a:bodyPr>
            <a:noAutofit/>
          </a:bodyPr>
          <a:lstStyle/>
          <a:p>
            <a:pPr>
              <a:buFont typeface="Wingdings" panose="05000000000000000000" pitchFamily="2" charset="2"/>
              <a:buChar char="Ø"/>
            </a:pPr>
            <a:r>
              <a:rPr lang="en-US" sz="2400" dirty="0">
                <a:latin typeface="Garamond" panose="02020404030301010803" pitchFamily="18" charset="0"/>
              </a:rPr>
              <a:t>To develop an efficient system for managing parking slots in a structured and organized way.</a:t>
            </a:r>
          </a:p>
          <a:p>
            <a:pPr>
              <a:buFont typeface="Wingdings" panose="05000000000000000000" pitchFamily="2" charset="2"/>
              <a:buChar char="Ø"/>
            </a:pPr>
            <a:r>
              <a:rPr lang="en-US" sz="2400" dirty="0">
                <a:latin typeface="Garamond" panose="02020404030301010803" pitchFamily="18" charset="0"/>
              </a:rPr>
              <a:t>To allocate and free parking slots in real-time using an array-based approach.</a:t>
            </a:r>
          </a:p>
          <a:p>
            <a:pPr>
              <a:buFont typeface="Wingdings" panose="05000000000000000000" pitchFamily="2" charset="2"/>
              <a:buChar char="Ø"/>
            </a:pPr>
            <a:r>
              <a:rPr lang="en-US" sz="2400" dirty="0">
                <a:latin typeface="Garamond" panose="02020404030301010803" pitchFamily="18" charset="0"/>
              </a:rPr>
              <a:t>To maintain a historical log of all parked vehicles using linked lists for dynamic storage.</a:t>
            </a:r>
          </a:p>
          <a:p>
            <a:pPr>
              <a:buFont typeface="Wingdings" panose="05000000000000000000" pitchFamily="2" charset="2"/>
              <a:buChar char="Ø"/>
            </a:pPr>
            <a:r>
              <a:rPr lang="en-US" sz="2400" dirty="0">
                <a:latin typeface="Garamond" panose="02020404030301010803" pitchFamily="18" charset="0"/>
              </a:rPr>
              <a:t>To reduce manual effort and errors in tracking vehicle movements in the parking lot.</a:t>
            </a:r>
            <a:endParaRPr lang="en-IN" sz="2400" dirty="0">
              <a:latin typeface="Garamond" panose="02020404030301010803" pitchFamily="18" charset="0"/>
            </a:endParaRPr>
          </a:p>
        </p:txBody>
      </p:sp>
    </p:spTree>
    <p:extLst>
      <p:ext uri="{BB962C8B-B14F-4D97-AF65-F5344CB8AC3E}">
        <p14:creationId xmlns:p14="http://schemas.microsoft.com/office/powerpoint/2010/main" val="335122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1078-FE2F-9C3D-ABE1-3DBFDEF57C69}"/>
              </a:ext>
            </a:extLst>
          </p:cNvPr>
          <p:cNvSpPr>
            <a:spLocks noGrp="1"/>
          </p:cNvSpPr>
          <p:nvPr>
            <p:ph type="title"/>
          </p:nvPr>
        </p:nvSpPr>
        <p:spPr/>
        <p:txBody>
          <a:bodyPr/>
          <a:lstStyle/>
          <a:p>
            <a:r>
              <a:rPr lang="en-US" dirty="0"/>
              <a:t>TECHNOLOGIES AND TOOLS</a:t>
            </a:r>
            <a:endParaRPr lang="en-IN" dirty="0"/>
          </a:p>
        </p:txBody>
      </p:sp>
      <p:sp>
        <p:nvSpPr>
          <p:cNvPr id="4" name="Content Placeholder 3">
            <a:extLst>
              <a:ext uri="{FF2B5EF4-FFF2-40B4-BE49-F238E27FC236}">
                <a16:creationId xmlns:a16="http://schemas.microsoft.com/office/drawing/2014/main" id="{D916E9B1-51A5-9F50-9782-1D8DB59AE0E8}"/>
              </a:ext>
            </a:extLst>
          </p:cNvPr>
          <p:cNvSpPr>
            <a:spLocks noGrp="1" noChangeArrowheads="1"/>
          </p:cNvSpPr>
          <p:nvPr>
            <p:ph idx="1"/>
          </p:nvPr>
        </p:nvSpPr>
        <p:spPr bwMode="auto">
          <a:xfrm>
            <a:off x="6096000" y="2167543"/>
            <a:ext cx="5624677"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Programming Language</a:t>
            </a:r>
            <a:r>
              <a:rPr kumimoji="0" lang="en-US" altLang="en-US" sz="2400" b="0" i="0" u="none" strike="noStrike" cap="none" normalizeH="0" baseline="0" dirty="0">
                <a:ln>
                  <a:noFill/>
                </a:ln>
                <a:solidFill>
                  <a:schemeClr val="tx1"/>
                </a:solidFill>
                <a:effectLst/>
                <a:latin typeface="Garamond" panose="02020404030301010803" pitchFamily="18" charset="0"/>
              </a:rPr>
              <a:t>: C </a:t>
            </a:r>
            <a:endParaRPr lang="en-US" altLang="en-US" sz="2400" dirty="0">
              <a:solidFill>
                <a:schemeClr val="tx1"/>
              </a:solidFill>
              <a:latin typeface="Garamond" panose="02020404030301010803" pitchFamily="18"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Data Structures</a:t>
            </a:r>
            <a:r>
              <a:rPr kumimoji="0" lang="en-US" altLang="en-US" sz="2400" b="0" i="0" u="none" strike="noStrike" cap="none" normalizeH="0" baseline="0" dirty="0">
                <a:ln>
                  <a:noFill/>
                </a:ln>
                <a:solidFill>
                  <a:schemeClr val="tx1"/>
                </a:solidFill>
                <a:effectLst/>
                <a:latin typeface="Garamond" panose="02020404030301010803" pitchFamily="18" charset="0"/>
              </a:rPr>
              <a:t>: Arrays (for slot management) and Linked Lists (for vehicle history).</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Compiler/IDE</a:t>
            </a:r>
            <a:r>
              <a:rPr kumimoji="0" lang="en-US" altLang="en-US" sz="2400" b="0" i="0" u="none" strike="noStrike" cap="none" normalizeH="0" baseline="0" dirty="0">
                <a:ln>
                  <a:noFill/>
                </a:ln>
                <a:solidFill>
                  <a:schemeClr val="tx1"/>
                </a:solidFill>
                <a:effectLst/>
                <a:latin typeface="Garamond" panose="02020404030301010803" pitchFamily="18" charset="0"/>
              </a:rPr>
              <a:t>: Code::Blocks, Turbo C++, Eclipse, or any preferred development environment.</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Operating System</a:t>
            </a:r>
            <a:r>
              <a:rPr kumimoji="0" lang="en-US" altLang="en-US" sz="2400" b="0" i="0" u="none" strike="noStrike" cap="none" normalizeH="0" baseline="0" dirty="0">
                <a:ln>
                  <a:noFill/>
                </a:ln>
                <a:solidFill>
                  <a:schemeClr val="tx1"/>
                </a:solidFill>
                <a:effectLst/>
                <a:latin typeface="Garamond" panose="02020404030301010803" pitchFamily="18" charset="0"/>
              </a:rPr>
              <a:t>: Windows/Linux for code execution and testing.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mj-lt"/>
            </a:endParaRPr>
          </a:p>
        </p:txBody>
      </p:sp>
      <p:pic>
        <p:nvPicPr>
          <p:cNvPr id="5" name="Picture 4">
            <a:extLst>
              <a:ext uri="{FF2B5EF4-FFF2-40B4-BE49-F238E27FC236}">
                <a16:creationId xmlns:a16="http://schemas.microsoft.com/office/drawing/2014/main" id="{023D8FC1-8BD7-06B9-DFA6-0803B12DD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36" y="2536874"/>
            <a:ext cx="5602203" cy="3151239"/>
          </a:xfrm>
          <a:prstGeom prst="rect">
            <a:avLst/>
          </a:prstGeom>
        </p:spPr>
      </p:pic>
    </p:spTree>
    <p:extLst>
      <p:ext uri="{BB962C8B-B14F-4D97-AF65-F5344CB8AC3E}">
        <p14:creationId xmlns:p14="http://schemas.microsoft.com/office/powerpoint/2010/main" val="991294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C2F3-42DD-E5A8-00BD-8D90FB2D91A1}"/>
              </a:ext>
            </a:extLst>
          </p:cNvPr>
          <p:cNvSpPr>
            <a:spLocks noGrp="1"/>
          </p:cNvSpPr>
          <p:nvPr>
            <p:ph type="title"/>
          </p:nvPr>
        </p:nvSpPr>
        <p:spPr/>
        <p:txBody>
          <a:bodyPr/>
          <a:lstStyle/>
          <a:p>
            <a:r>
              <a:rPr lang="en-US" dirty="0"/>
              <a:t>ADVANTAGES</a:t>
            </a:r>
            <a:endParaRPr lang="en-IN" dirty="0"/>
          </a:p>
        </p:txBody>
      </p:sp>
      <p:sp>
        <p:nvSpPr>
          <p:cNvPr id="4" name="Rectangle 1">
            <a:extLst>
              <a:ext uri="{FF2B5EF4-FFF2-40B4-BE49-F238E27FC236}">
                <a16:creationId xmlns:a16="http://schemas.microsoft.com/office/drawing/2014/main" id="{EF5B818F-CA5A-FCC7-D645-DCE1CEB58C8D}"/>
              </a:ext>
            </a:extLst>
          </p:cNvPr>
          <p:cNvSpPr>
            <a:spLocks noGrp="1" noChangeArrowheads="1"/>
          </p:cNvSpPr>
          <p:nvPr>
            <p:ph idx="1"/>
          </p:nvPr>
        </p:nvSpPr>
        <p:spPr bwMode="auto">
          <a:xfrm>
            <a:off x="1275737" y="2543705"/>
            <a:ext cx="936276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Efficient Slot Allocation</a:t>
            </a:r>
            <a:r>
              <a:rPr kumimoji="0" lang="en-US" altLang="en-US" sz="2400" b="0" i="0" u="none" strike="noStrike" cap="none" normalizeH="0" baseline="0" dirty="0">
                <a:ln>
                  <a:noFill/>
                </a:ln>
                <a:solidFill>
                  <a:schemeClr val="tx1"/>
                </a:solidFill>
                <a:effectLst/>
                <a:latin typeface="Garamond" panose="02020404030301010803" pitchFamily="18" charset="0"/>
              </a:rPr>
              <a:t>: Helps manage and track slot availability instantly using arrays.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Easy Vehicle Tracking</a:t>
            </a:r>
            <a:r>
              <a:rPr kumimoji="0" lang="en-US" altLang="en-US" sz="2400" b="0" i="0" u="none" strike="noStrike" cap="none" normalizeH="0" baseline="0" dirty="0">
                <a:ln>
                  <a:noFill/>
                </a:ln>
                <a:solidFill>
                  <a:schemeClr val="tx1"/>
                </a:solidFill>
                <a:effectLst/>
                <a:latin typeface="Garamond" panose="02020404030301010803" pitchFamily="18" charset="0"/>
              </a:rPr>
              <a:t>: License plates are stored and retrieved easily for parked vehicles.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Simple Implementation</a:t>
            </a:r>
            <a:r>
              <a:rPr kumimoji="0" lang="en-US" altLang="en-US" sz="2400" b="0" i="0" u="none" strike="noStrike" cap="none" normalizeH="0" baseline="0" dirty="0">
                <a:ln>
                  <a:noFill/>
                </a:ln>
                <a:solidFill>
                  <a:schemeClr val="tx1"/>
                </a:solidFill>
                <a:effectLst/>
                <a:latin typeface="Garamond" panose="02020404030301010803" pitchFamily="18" charset="0"/>
              </a:rPr>
              <a:t>: Uses basic data structures like arrays and linked lists for simplicity.</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Quick Operations</a:t>
            </a:r>
            <a:r>
              <a:rPr kumimoji="0" lang="en-US" altLang="en-US" sz="2400" b="0" i="0" u="none" strike="noStrike" cap="none" normalizeH="0" baseline="0" dirty="0">
                <a:ln>
                  <a:noFill/>
                </a:ln>
                <a:solidFill>
                  <a:schemeClr val="tx1"/>
                </a:solidFill>
                <a:effectLst/>
                <a:latin typeface="Garamond" panose="02020404030301010803" pitchFamily="18" charset="0"/>
              </a:rPr>
              <a:t>: Vehicle parking, removal, and slot checks are done in constant time.</a:t>
            </a:r>
          </a:p>
        </p:txBody>
      </p:sp>
    </p:spTree>
    <p:extLst>
      <p:ext uri="{BB962C8B-B14F-4D97-AF65-F5344CB8AC3E}">
        <p14:creationId xmlns:p14="http://schemas.microsoft.com/office/powerpoint/2010/main" val="297716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78D4-A9FA-2A9B-9CB3-D9803872E8E6}"/>
              </a:ext>
            </a:extLst>
          </p:cNvPr>
          <p:cNvSpPr>
            <a:spLocks noGrp="1"/>
          </p:cNvSpPr>
          <p:nvPr>
            <p:ph type="title"/>
          </p:nvPr>
        </p:nvSpPr>
        <p:spPr>
          <a:xfrm>
            <a:off x="1295402" y="982133"/>
            <a:ext cx="9601196" cy="1230126"/>
          </a:xfrm>
        </p:spPr>
        <p:txBody>
          <a:bodyPr/>
          <a:lstStyle/>
          <a:p>
            <a:r>
              <a:rPr lang="en-US" dirty="0"/>
              <a:t>MODULES</a:t>
            </a:r>
            <a:endParaRPr lang="en-IN" dirty="0"/>
          </a:p>
        </p:txBody>
      </p:sp>
      <p:sp>
        <p:nvSpPr>
          <p:cNvPr id="4" name="Rectangle 1">
            <a:extLst>
              <a:ext uri="{FF2B5EF4-FFF2-40B4-BE49-F238E27FC236}">
                <a16:creationId xmlns:a16="http://schemas.microsoft.com/office/drawing/2014/main" id="{E500D403-98A9-704F-4149-C232E7A2152A}"/>
              </a:ext>
            </a:extLst>
          </p:cNvPr>
          <p:cNvSpPr>
            <a:spLocks noGrp="1" noChangeArrowheads="1"/>
          </p:cNvSpPr>
          <p:nvPr>
            <p:ph idx="1"/>
          </p:nvPr>
        </p:nvSpPr>
        <p:spPr bwMode="auto">
          <a:xfrm>
            <a:off x="646473" y="2459547"/>
            <a:ext cx="622627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Parking Slot Management Module</a:t>
            </a:r>
            <a:r>
              <a:rPr kumimoji="0" lang="en-US" altLang="en-US" sz="2400" b="0" i="0" u="none" strike="noStrike" cap="none" normalizeH="0" baseline="0" dirty="0">
                <a:ln>
                  <a:noFill/>
                </a:ln>
                <a:solidFill>
                  <a:schemeClr val="tx1"/>
                </a:solidFill>
                <a:effectLst/>
                <a:latin typeface="Garamond" panose="02020404030301010803" pitchFamily="18" charset="0"/>
              </a:rPr>
              <a:t> – Handles allocation, deallocation, and tracking of parking slots using arrays.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Vehicle Entry Module</a:t>
            </a:r>
            <a:r>
              <a:rPr kumimoji="0" lang="en-US" altLang="en-US" sz="2400" b="0" i="0" u="none" strike="noStrike" cap="none" normalizeH="0" baseline="0" dirty="0">
                <a:ln>
                  <a:noFill/>
                </a:ln>
                <a:solidFill>
                  <a:schemeClr val="tx1"/>
                </a:solidFill>
                <a:effectLst/>
                <a:latin typeface="Garamond" panose="02020404030301010803" pitchFamily="18" charset="0"/>
              </a:rPr>
              <a:t> – Records vehicle details and assigns available slots upon entry.</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Vehicle History Module</a:t>
            </a:r>
            <a:r>
              <a:rPr kumimoji="0" lang="en-US" altLang="en-US" sz="2400" b="0" i="0" u="none" strike="noStrike" cap="none" normalizeH="0" baseline="0" dirty="0">
                <a:ln>
                  <a:noFill/>
                </a:ln>
                <a:solidFill>
                  <a:schemeClr val="tx1"/>
                </a:solidFill>
                <a:effectLst/>
                <a:latin typeface="Garamond" panose="02020404030301010803" pitchFamily="18" charset="0"/>
              </a:rPr>
              <a:t> – Maintains a linked list log of all parked vehicles for reference.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User Interface Module</a:t>
            </a:r>
            <a:r>
              <a:rPr kumimoji="0" lang="en-US" altLang="en-US" sz="2400" b="0" i="0" u="none" strike="noStrike" cap="none" normalizeH="0" baseline="0" dirty="0">
                <a:ln>
                  <a:noFill/>
                </a:ln>
                <a:solidFill>
                  <a:schemeClr val="tx1"/>
                </a:solidFill>
                <a:effectLst/>
                <a:latin typeface="Garamond" panose="02020404030301010803" pitchFamily="18" charset="0"/>
              </a:rPr>
              <a:t> – Provides interaction for users to view, enter, or remove vehicles.</a:t>
            </a:r>
          </a:p>
        </p:txBody>
      </p:sp>
      <p:pic>
        <p:nvPicPr>
          <p:cNvPr id="2056" name="Picture 8">
            <a:extLst>
              <a:ext uri="{FF2B5EF4-FFF2-40B4-BE49-F238E27FC236}">
                <a16:creationId xmlns:a16="http://schemas.microsoft.com/office/drawing/2014/main" id="{803FE907-B8D3-E198-1F11-2779EFC71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1509" y="2762865"/>
            <a:ext cx="3785419" cy="283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86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8E48A-84B1-9229-96A9-70FA31C7B8B1}"/>
              </a:ext>
            </a:extLst>
          </p:cNvPr>
          <p:cNvSpPr>
            <a:spLocks noGrp="1"/>
          </p:cNvSpPr>
          <p:nvPr>
            <p:ph type="title"/>
          </p:nvPr>
        </p:nvSpPr>
        <p:spPr/>
        <p:txBody>
          <a:bodyPr/>
          <a:lstStyle/>
          <a:p>
            <a:r>
              <a:rPr lang="en-US" dirty="0"/>
              <a:t>CHALLENGES</a:t>
            </a:r>
            <a:endParaRPr lang="en-IN" dirty="0"/>
          </a:p>
        </p:txBody>
      </p:sp>
      <p:sp>
        <p:nvSpPr>
          <p:cNvPr id="4" name="Rectangle 1">
            <a:extLst>
              <a:ext uri="{FF2B5EF4-FFF2-40B4-BE49-F238E27FC236}">
                <a16:creationId xmlns:a16="http://schemas.microsoft.com/office/drawing/2014/main" id="{403A3CCF-3749-D635-5F8F-F3F608D3D7B6}"/>
              </a:ext>
            </a:extLst>
          </p:cNvPr>
          <p:cNvSpPr>
            <a:spLocks noGrp="1" noChangeArrowheads="1"/>
          </p:cNvSpPr>
          <p:nvPr>
            <p:ph idx="1"/>
          </p:nvPr>
        </p:nvSpPr>
        <p:spPr bwMode="auto">
          <a:xfrm>
            <a:off x="1406014" y="2937190"/>
            <a:ext cx="93799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Efficient Slot Allocation</a:t>
            </a:r>
            <a:r>
              <a:rPr kumimoji="0" lang="en-US" altLang="en-US" sz="2400" b="0" i="0" u="none" strike="noStrike" cap="none" normalizeH="0" baseline="0" dirty="0">
                <a:ln>
                  <a:noFill/>
                </a:ln>
                <a:solidFill>
                  <a:schemeClr val="tx1"/>
                </a:solidFill>
                <a:effectLst/>
                <a:latin typeface="Garamond" panose="02020404030301010803" pitchFamily="18" charset="0"/>
              </a:rPr>
              <a:t> – Ensuring quick and accurate assignment of available parking slots in real-time.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Dynamic Vehicle History Management</a:t>
            </a:r>
            <a:r>
              <a:rPr kumimoji="0" lang="en-US" altLang="en-US" sz="2400" b="0" i="0" u="none" strike="noStrike" cap="none" normalizeH="0" baseline="0" dirty="0">
                <a:ln>
                  <a:noFill/>
                </a:ln>
                <a:solidFill>
                  <a:schemeClr val="tx1"/>
                </a:solidFill>
                <a:effectLst/>
                <a:latin typeface="Garamond" panose="02020404030301010803" pitchFamily="18" charset="0"/>
              </a:rPr>
              <a:t> – Maintaining a growing linked list of parked vehicles without memory issues.</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Garamond" panose="02020404030301010803" pitchFamily="18" charset="0"/>
              </a:rPr>
              <a:t>Concurrency Handling</a:t>
            </a:r>
            <a:r>
              <a:rPr kumimoji="0" lang="en-US" altLang="en-US" sz="2400" b="0" i="0" u="none" strike="noStrike" cap="none" normalizeH="0" baseline="0" dirty="0">
                <a:ln>
                  <a:noFill/>
                </a:ln>
                <a:solidFill>
                  <a:schemeClr val="tx1"/>
                </a:solidFill>
                <a:effectLst/>
                <a:latin typeface="Garamond" panose="02020404030301010803" pitchFamily="18" charset="0"/>
              </a:rPr>
              <a:t> – Managing simultaneous vehicle entries and exits to avoid data inconsistency.</a:t>
            </a:r>
          </a:p>
        </p:txBody>
      </p:sp>
    </p:spTree>
    <p:extLst>
      <p:ext uri="{BB962C8B-B14F-4D97-AF65-F5344CB8AC3E}">
        <p14:creationId xmlns:p14="http://schemas.microsoft.com/office/powerpoint/2010/main" val="55456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9CB6-40AC-EF25-B52E-FC7CB523C138}"/>
              </a:ext>
            </a:extLst>
          </p:cNvPr>
          <p:cNvSpPr>
            <a:spLocks noGrp="1"/>
          </p:cNvSpPr>
          <p:nvPr>
            <p:ph type="title"/>
          </p:nvPr>
        </p:nvSpPr>
        <p:spPr>
          <a:xfrm>
            <a:off x="1295402" y="982133"/>
            <a:ext cx="9601195" cy="246900"/>
          </a:xfrm>
        </p:spPr>
        <p:txBody>
          <a:bodyPr>
            <a:normAutofit fontScale="90000"/>
          </a:bodyPr>
          <a:lstStyle/>
          <a:p>
            <a:r>
              <a:rPr lang="en-IN" dirty="0"/>
              <a:t>OUTPUT</a:t>
            </a:r>
          </a:p>
        </p:txBody>
      </p:sp>
      <p:pic>
        <p:nvPicPr>
          <p:cNvPr id="4" name="图片">
            <a:extLst>
              <a:ext uri="{FF2B5EF4-FFF2-40B4-BE49-F238E27FC236}">
                <a16:creationId xmlns:a16="http://schemas.microsoft.com/office/drawing/2014/main" id="{A3BF3D21-48E9-5E1D-5E76-E7D39819499D}"/>
              </a:ext>
            </a:extLst>
          </p:cNvPr>
          <p:cNvPicPr>
            <a:picLocks noGrp="1" noChangeAspect="1"/>
          </p:cNvPicPr>
          <p:nvPr>
            <p:ph idx="1"/>
          </p:nvPr>
        </p:nvPicPr>
        <p:blipFill>
          <a:blip r:embed="rId2" cstate="print"/>
          <a:stretch>
            <a:fillRect/>
          </a:stretch>
        </p:blipFill>
        <p:spPr>
          <a:xfrm>
            <a:off x="1295402" y="1337186"/>
            <a:ext cx="9736391" cy="4798143"/>
          </a:xfrm>
          <a:prstGeom prst="rect">
            <a:avLst/>
          </a:prstGeom>
          <a:noFill/>
          <a:ln w="12700" cap="flat" cmpd="sng">
            <a:noFill/>
            <a:prstDash val="solid"/>
            <a:miter/>
          </a:ln>
        </p:spPr>
      </p:pic>
    </p:spTree>
    <p:extLst>
      <p:ext uri="{BB962C8B-B14F-4D97-AF65-F5344CB8AC3E}">
        <p14:creationId xmlns:p14="http://schemas.microsoft.com/office/powerpoint/2010/main" val="142219041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202</TotalTime>
  <Words>468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Garamond</vt:lpstr>
      <vt:lpstr>Lucida Handwriting</vt:lpstr>
      <vt:lpstr>Times New Roman</vt:lpstr>
      <vt:lpstr>Tw Cen MT</vt:lpstr>
      <vt:lpstr>Wingdings</vt:lpstr>
      <vt:lpstr>Droplet</vt:lpstr>
      <vt:lpstr>PARKING LOT MANAGEMENT SYSTEM</vt:lpstr>
      <vt:lpstr>NBKR INSTITUTE OF SCIENCE AND TECHNOLOGY a mini project by  computer science and engineering department</vt:lpstr>
      <vt:lpstr>INTRODUCTION</vt:lpstr>
      <vt:lpstr>OBJECTIVE</vt:lpstr>
      <vt:lpstr>TECHNOLOGIES AND TOOLS</vt:lpstr>
      <vt:lpstr>ADVANTAGES</vt:lpstr>
      <vt:lpstr>MODULES</vt:lpstr>
      <vt:lpstr>CHALLENGES</vt:lpstr>
      <vt:lpstr>OUTPUT</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Venkata Likhitha Nelluri</dc:creator>
  <cp:lastModifiedBy>Venkata Likhitha Nelluri</cp:lastModifiedBy>
  <cp:revision>8</cp:revision>
  <dcterms:created xsi:type="dcterms:W3CDTF">2025-05-02T14:54:53Z</dcterms:created>
  <dcterms:modified xsi:type="dcterms:W3CDTF">2025-05-04T15:19:13Z</dcterms:modified>
</cp:coreProperties>
</file>