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4" r:id="rId8"/>
    <p:sldId id="262" r:id="rId9"/>
    <p:sldId id="263" r:id="rId10"/>
    <p:sldId id="265" r:id="rId11"/>
    <p:sldId id="280" r:id="rId12"/>
    <p:sldId id="266" r:id="rId13"/>
    <p:sldId id="267" r:id="rId14"/>
    <p:sldId id="268" r:id="rId15"/>
    <p:sldId id="269" r:id="rId16"/>
    <p:sldId id="270" r:id="rId17"/>
    <p:sldId id="271" r:id="rId18"/>
    <p:sldId id="272" r:id="rId19"/>
    <p:sldId id="275" r:id="rId20"/>
    <p:sldId id="276" r:id="rId21"/>
    <p:sldId id="277" r:id="rId22"/>
    <p:sldId id="278" r:id="rId23"/>
    <p:sldId id="279" r:id="rId24"/>
    <p:sldId id="281" r:id="rId25"/>
    <p:sldId id="282" r:id="rId26"/>
    <p:sldId id="284" r:id="rId27"/>
    <p:sldId id="285"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576B"/>
    <a:srgbClr val="072D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50" autoAdjust="0"/>
    <p:restoredTop sz="94660"/>
  </p:normalViewPr>
  <p:slideViewPr>
    <p:cSldViewPr snapToGrid="0">
      <p:cViewPr varScale="1">
        <p:scale>
          <a:sx n="64" d="100"/>
          <a:sy n="64" d="100"/>
        </p:scale>
        <p:origin x="103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86CAAC-50C7-4314-81BA-3B41980207B5}" type="datetimeFigureOut">
              <a:rPr lang="en-GB" smtClean="0"/>
              <a:t>08/01/2025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6C274-CCBD-4779-B3CE-FC12B6ECF9B9}" type="slidenum">
              <a:rPr lang="en-GB" smtClean="0"/>
              <a:t>‹#›</a:t>
            </a:fld>
            <a:endParaRPr lang="en-GB"/>
          </a:p>
        </p:txBody>
      </p:sp>
    </p:spTree>
    <p:extLst>
      <p:ext uri="{BB962C8B-B14F-4D97-AF65-F5344CB8AC3E}">
        <p14:creationId xmlns:p14="http://schemas.microsoft.com/office/powerpoint/2010/main" val="3054686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036C274-CCBD-4779-B3CE-FC12B6ECF9B9}" type="slidenum">
              <a:rPr lang="en-GB" smtClean="0"/>
              <a:t>1</a:t>
            </a:fld>
            <a:endParaRPr lang="en-GB"/>
          </a:p>
        </p:txBody>
      </p:sp>
    </p:spTree>
    <p:extLst>
      <p:ext uri="{BB962C8B-B14F-4D97-AF65-F5344CB8AC3E}">
        <p14:creationId xmlns:p14="http://schemas.microsoft.com/office/powerpoint/2010/main" val="1216403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036C274-CCBD-4779-B3CE-FC12B6ECF9B9}" type="slidenum">
              <a:rPr lang="en-GB" smtClean="0"/>
              <a:t>12</a:t>
            </a:fld>
            <a:endParaRPr lang="en-GB"/>
          </a:p>
        </p:txBody>
      </p:sp>
    </p:spTree>
    <p:extLst>
      <p:ext uri="{BB962C8B-B14F-4D97-AF65-F5344CB8AC3E}">
        <p14:creationId xmlns:p14="http://schemas.microsoft.com/office/powerpoint/2010/main" val="2831384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036C274-CCBD-4779-B3CE-FC12B6ECF9B9}" type="slidenum">
              <a:rPr lang="en-GB" smtClean="0"/>
              <a:t>13</a:t>
            </a:fld>
            <a:endParaRPr lang="en-GB"/>
          </a:p>
        </p:txBody>
      </p:sp>
    </p:spTree>
    <p:extLst>
      <p:ext uri="{BB962C8B-B14F-4D97-AF65-F5344CB8AC3E}">
        <p14:creationId xmlns:p14="http://schemas.microsoft.com/office/powerpoint/2010/main" val="1441683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4DA1F-7C30-C527-D2D0-F596F9D9CB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E6441AF-2BBA-7FC8-FF95-FDE4487D9B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980A669-5070-8A1C-F816-BA41A88F0185}"/>
              </a:ext>
            </a:extLst>
          </p:cNvPr>
          <p:cNvSpPr>
            <a:spLocks noGrp="1"/>
          </p:cNvSpPr>
          <p:nvPr>
            <p:ph type="dt" sz="half" idx="10"/>
          </p:nvPr>
        </p:nvSpPr>
        <p:spPr/>
        <p:txBody>
          <a:bodyPr/>
          <a:lstStyle/>
          <a:p>
            <a:fld id="{E86EE687-F72A-462F-9B8A-FB3BBA3C6FE7}" type="datetimeFigureOut">
              <a:rPr lang="en-GB" smtClean="0"/>
              <a:t>08/01/2025</a:t>
            </a:fld>
            <a:endParaRPr lang="en-GB"/>
          </a:p>
        </p:txBody>
      </p:sp>
      <p:sp>
        <p:nvSpPr>
          <p:cNvPr id="5" name="Footer Placeholder 4">
            <a:extLst>
              <a:ext uri="{FF2B5EF4-FFF2-40B4-BE49-F238E27FC236}">
                <a16:creationId xmlns:a16="http://schemas.microsoft.com/office/drawing/2014/main" id="{5368E08C-B9BD-3FC1-F197-4C1263D4E0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62C03D-C020-A9F2-9E4C-1F77F6146C76}"/>
              </a:ext>
            </a:extLst>
          </p:cNvPr>
          <p:cNvSpPr>
            <a:spLocks noGrp="1"/>
          </p:cNvSpPr>
          <p:nvPr>
            <p:ph type="sldNum" sz="quarter" idx="12"/>
          </p:nvPr>
        </p:nvSpPr>
        <p:spPr/>
        <p:txBody>
          <a:bodyPr/>
          <a:lstStyle/>
          <a:p>
            <a:fld id="{49F04D6A-3643-4562-94A7-A15591BBF8D1}" type="slidenum">
              <a:rPr lang="en-GB" smtClean="0"/>
              <a:t>‹#›</a:t>
            </a:fld>
            <a:endParaRPr lang="en-GB"/>
          </a:p>
        </p:txBody>
      </p:sp>
    </p:spTree>
    <p:extLst>
      <p:ext uri="{BB962C8B-B14F-4D97-AF65-F5344CB8AC3E}">
        <p14:creationId xmlns:p14="http://schemas.microsoft.com/office/powerpoint/2010/main" val="2315209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41C66-9865-6E0E-99B0-6D805FAAC4C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3FFDD53-09AA-4A31-EE1C-26572E552B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A1DCB7C-B4D2-D194-C0A5-EA958B0E633A}"/>
              </a:ext>
            </a:extLst>
          </p:cNvPr>
          <p:cNvSpPr>
            <a:spLocks noGrp="1"/>
          </p:cNvSpPr>
          <p:nvPr>
            <p:ph type="dt" sz="half" idx="10"/>
          </p:nvPr>
        </p:nvSpPr>
        <p:spPr/>
        <p:txBody>
          <a:bodyPr/>
          <a:lstStyle/>
          <a:p>
            <a:fld id="{E86EE687-F72A-462F-9B8A-FB3BBA3C6FE7}" type="datetimeFigureOut">
              <a:rPr lang="en-GB" smtClean="0"/>
              <a:t>08/01/2025</a:t>
            </a:fld>
            <a:endParaRPr lang="en-GB"/>
          </a:p>
        </p:txBody>
      </p:sp>
      <p:sp>
        <p:nvSpPr>
          <p:cNvPr id="5" name="Footer Placeholder 4">
            <a:extLst>
              <a:ext uri="{FF2B5EF4-FFF2-40B4-BE49-F238E27FC236}">
                <a16:creationId xmlns:a16="http://schemas.microsoft.com/office/drawing/2014/main" id="{A78ACB38-58BE-AF61-E17F-6FB26B902C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FCBB33-33A2-EB34-9EA1-5C66CFA323AB}"/>
              </a:ext>
            </a:extLst>
          </p:cNvPr>
          <p:cNvSpPr>
            <a:spLocks noGrp="1"/>
          </p:cNvSpPr>
          <p:nvPr>
            <p:ph type="sldNum" sz="quarter" idx="12"/>
          </p:nvPr>
        </p:nvSpPr>
        <p:spPr/>
        <p:txBody>
          <a:bodyPr/>
          <a:lstStyle/>
          <a:p>
            <a:fld id="{49F04D6A-3643-4562-94A7-A15591BBF8D1}" type="slidenum">
              <a:rPr lang="en-GB" smtClean="0"/>
              <a:t>‹#›</a:t>
            </a:fld>
            <a:endParaRPr lang="en-GB"/>
          </a:p>
        </p:txBody>
      </p:sp>
    </p:spTree>
    <p:extLst>
      <p:ext uri="{BB962C8B-B14F-4D97-AF65-F5344CB8AC3E}">
        <p14:creationId xmlns:p14="http://schemas.microsoft.com/office/powerpoint/2010/main" val="4174065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580A2D-628F-7099-F83F-B279BB9AA6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83257FE-F4C6-3658-9633-5820CC99B0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AC8721F-62FE-CD00-6DF7-E77461D73E62}"/>
              </a:ext>
            </a:extLst>
          </p:cNvPr>
          <p:cNvSpPr>
            <a:spLocks noGrp="1"/>
          </p:cNvSpPr>
          <p:nvPr>
            <p:ph type="dt" sz="half" idx="10"/>
          </p:nvPr>
        </p:nvSpPr>
        <p:spPr/>
        <p:txBody>
          <a:bodyPr/>
          <a:lstStyle/>
          <a:p>
            <a:fld id="{E86EE687-F72A-462F-9B8A-FB3BBA3C6FE7}" type="datetimeFigureOut">
              <a:rPr lang="en-GB" smtClean="0"/>
              <a:t>08/01/2025</a:t>
            </a:fld>
            <a:endParaRPr lang="en-GB"/>
          </a:p>
        </p:txBody>
      </p:sp>
      <p:sp>
        <p:nvSpPr>
          <p:cNvPr id="5" name="Footer Placeholder 4">
            <a:extLst>
              <a:ext uri="{FF2B5EF4-FFF2-40B4-BE49-F238E27FC236}">
                <a16:creationId xmlns:a16="http://schemas.microsoft.com/office/drawing/2014/main" id="{2B840806-ACCB-359D-9540-03875723C6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65E432-8429-872F-9411-C79346425B74}"/>
              </a:ext>
            </a:extLst>
          </p:cNvPr>
          <p:cNvSpPr>
            <a:spLocks noGrp="1"/>
          </p:cNvSpPr>
          <p:nvPr>
            <p:ph type="sldNum" sz="quarter" idx="12"/>
          </p:nvPr>
        </p:nvSpPr>
        <p:spPr/>
        <p:txBody>
          <a:bodyPr/>
          <a:lstStyle/>
          <a:p>
            <a:fld id="{49F04D6A-3643-4562-94A7-A15591BBF8D1}" type="slidenum">
              <a:rPr lang="en-GB" smtClean="0"/>
              <a:t>‹#›</a:t>
            </a:fld>
            <a:endParaRPr lang="en-GB"/>
          </a:p>
        </p:txBody>
      </p:sp>
    </p:spTree>
    <p:extLst>
      <p:ext uri="{BB962C8B-B14F-4D97-AF65-F5344CB8AC3E}">
        <p14:creationId xmlns:p14="http://schemas.microsoft.com/office/powerpoint/2010/main" val="1121732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144CF-2B50-DB61-DA93-6998BFB21EB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A47A46B-8BE8-9BAE-FBAC-5AF56ECB94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E22E243-8D7F-5492-11F9-4DB200B32C85}"/>
              </a:ext>
            </a:extLst>
          </p:cNvPr>
          <p:cNvSpPr>
            <a:spLocks noGrp="1"/>
          </p:cNvSpPr>
          <p:nvPr>
            <p:ph type="dt" sz="half" idx="10"/>
          </p:nvPr>
        </p:nvSpPr>
        <p:spPr/>
        <p:txBody>
          <a:bodyPr/>
          <a:lstStyle/>
          <a:p>
            <a:fld id="{E86EE687-F72A-462F-9B8A-FB3BBA3C6FE7}" type="datetimeFigureOut">
              <a:rPr lang="en-GB" smtClean="0"/>
              <a:t>08/01/2025</a:t>
            </a:fld>
            <a:endParaRPr lang="en-GB"/>
          </a:p>
        </p:txBody>
      </p:sp>
      <p:sp>
        <p:nvSpPr>
          <p:cNvPr id="5" name="Footer Placeholder 4">
            <a:extLst>
              <a:ext uri="{FF2B5EF4-FFF2-40B4-BE49-F238E27FC236}">
                <a16:creationId xmlns:a16="http://schemas.microsoft.com/office/drawing/2014/main" id="{A3DC1600-CE64-8661-57FC-5A8E278D6E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8648AE-F4D4-82D4-F5B5-EF77D3AE4DBA}"/>
              </a:ext>
            </a:extLst>
          </p:cNvPr>
          <p:cNvSpPr>
            <a:spLocks noGrp="1"/>
          </p:cNvSpPr>
          <p:nvPr>
            <p:ph type="sldNum" sz="quarter" idx="12"/>
          </p:nvPr>
        </p:nvSpPr>
        <p:spPr/>
        <p:txBody>
          <a:bodyPr/>
          <a:lstStyle/>
          <a:p>
            <a:fld id="{49F04D6A-3643-4562-94A7-A15591BBF8D1}" type="slidenum">
              <a:rPr lang="en-GB" smtClean="0"/>
              <a:t>‹#›</a:t>
            </a:fld>
            <a:endParaRPr lang="en-GB"/>
          </a:p>
        </p:txBody>
      </p:sp>
    </p:spTree>
    <p:extLst>
      <p:ext uri="{BB962C8B-B14F-4D97-AF65-F5344CB8AC3E}">
        <p14:creationId xmlns:p14="http://schemas.microsoft.com/office/powerpoint/2010/main" val="3449080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723B6-4F14-69AE-4D97-E6926A8CBF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EA5A0C8-4592-C577-04DC-9F61197765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9DF55F-9037-5FA9-533D-1F11815ADFB7}"/>
              </a:ext>
            </a:extLst>
          </p:cNvPr>
          <p:cNvSpPr>
            <a:spLocks noGrp="1"/>
          </p:cNvSpPr>
          <p:nvPr>
            <p:ph type="dt" sz="half" idx="10"/>
          </p:nvPr>
        </p:nvSpPr>
        <p:spPr/>
        <p:txBody>
          <a:bodyPr/>
          <a:lstStyle/>
          <a:p>
            <a:fld id="{E86EE687-F72A-462F-9B8A-FB3BBA3C6FE7}" type="datetimeFigureOut">
              <a:rPr lang="en-GB" smtClean="0"/>
              <a:t>08/01/2025</a:t>
            </a:fld>
            <a:endParaRPr lang="en-GB"/>
          </a:p>
        </p:txBody>
      </p:sp>
      <p:sp>
        <p:nvSpPr>
          <p:cNvPr id="5" name="Footer Placeholder 4">
            <a:extLst>
              <a:ext uri="{FF2B5EF4-FFF2-40B4-BE49-F238E27FC236}">
                <a16:creationId xmlns:a16="http://schemas.microsoft.com/office/drawing/2014/main" id="{7C671481-E1FD-F8A9-A638-4A737DD011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DCF2B8-B3B4-9AB0-3FAF-F0660C958D48}"/>
              </a:ext>
            </a:extLst>
          </p:cNvPr>
          <p:cNvSpPr>
            <a:spLocks noGrp="1"/>
          </p:cNvSpPr>
          <p:nvPr>
            <p:ph type="sldNum" sz="quarter" idx="12"/>
          </p:nvPr>
        </p:nvSpPr>
        <p:spPr/>
        <p:txBody>
          <a:bodyPr/>
          <a:lstStyle/>
          <a:p>
            <a:fld id="{49F04D6A-3643-4562-94A7-A15591BBF8D1}" type="slidenum">
              <a:rPr lang="en-GB" smtClean="0"/>
              <a:t>‹#›</a:t>
            </a:fld>
            <a:endParaRPr lang="en-GB"/>
          </a:p>
        </p:txBody>
      </p:sp>
    </p:spTree>
    <p:extLst>
      <p:ext uri="{BB962C8B-B14F-4D97-AF65-F5344CB8AC3E}">
        <p14:creationId xmlns:p14="http://schemas.microsoft.com/office/powerpoint/2010/main" val="3990080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22A5E-0DFD-CC94-F9EC-6B1D020B0D3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E968FE4-5EDE-D678-52ED-C1EA50D8D3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F288ACB-6F45-C426-B57D-20C9A3CD46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4E05BB1-24FD-AF43-EF71-ECC0658737D4}"/>
              </a:ext>
            </a:extLst>
          </p:cNvPr>
          <p:cNvSpPr>
            <a:spLocks noGrp="1"/>
          </p:cNvSpPr>
          <p:nvPr>
            <p:ph type="dt" sz="half" idx="10"/>
          </p:nvPr>
        </p:nvSpPr>
        <p:spPr/>
        <p:txBody>
          <a:bodyPr/>
          <a:lstStyle/>
          <a:p>
            <a:fld id="{E86EE687-F72A-462F-9B8A-FB3BBA3C6FE7}" type="datetimeFigureOut">
              <a:rPr lang="en-GB" smtClean="0"/>
              <a:t>08/01/2025</a:t>
            </a:fld>
            <a:endParaRPr lang="en-GB"/>
          </a:p>
        </p:txBody>
      </p:sp>
      <p:sp>
        <p:nvSpPr>
          <p:cNvPr id="6" name="Footer Placeholder 5">
            <a:extLst>
              <a:ext uri="{FF2B5EF4-FFF2-40B4-BE49-F238E27FC236}">
                <a16:creationId xmlns:a16="http://schemas.microsoft.com/office/drawing/2014/main" id="{DC9C9EFB-A635-0877-086A-790652B0C9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EACA68B-33E0-3FFE-4681-995148229095}"/>
              </a:ext>
            </a:extLst>
          </p:cNvPr>
          <p:cNvSpPr>
            <a:spLocks noGrp="1"/>
          </p:cNvSpPr>
          <p:nvPr>
            <p:ph type="sldNum" sz="quarter" idx="12"/>
          </p:nvPr>
        </p:nvSpPr>
        <p:spPr/>
        <p:txBody>
          <a:bodyPr/>
          <a:lstStyle/>
          <a:p>
            <a:fld id="{49F04D6A-3643-4562-94A7-A15591BBF8D1}" type="slidenum">
              <a:rPr lang="en-GB" smtClean="0"/>
              <a:t>‹#›</a:t>
            </a:fld>
            <a:endParaRPr lang="en-GB"/>
          </a:p>
        </p:txBody>
      </p:sp>
    </p:spTree>
    <p:extLst>
      <p:ext uri="{BB962C8B-B14F-4D97-AF65-F5344CB8AC3E}">
        <p14:creationId xmlns:p14="http://schemas.microsoft.com/office/powerpoint/2010/main" val="1969726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ADDC5-49B5-949F-A118-82CE8726E83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F0A7F7E-273E-F321-FE28-590E601C97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DFE287-5B82-6EE6-3C5A-5207400439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6B9483C-0926-E3B6-F601-D452C56587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907B97-3964-636F-8D4E-D15750B71E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30EB752-9115-651C-8F89-610F87D562D9}"/>
              </a:ext>
            </a:extLst>
          </p:cNvPr>
          <p:cNvSpPr>
            <a:spLocks noGrp="1"/>
          </p:cNvSpPr>
          <p:nvPr>
            <p:ph type="dt" sz="half" idx="10"/>
          </p:nvPr>
        </p:nvSpPr>
        <p:spPr/>
        <p:txBody>
          <a:bodyPr/>
          <a:lstStyle/>
          <a:p>
            <a:fld id="{E86EE687-F72A-462F-9B8A-FB3BBA3C6FE7}" type="datetimeFigureOut">
              <a:rPr lang="en-GB" smtClean="0"/>
              <a:t>08/01/2025</a:t>
            </a:fld>
            <a:endParaRPr lang="en-GB"/>
          </a:p>
        </p:txBody>
      </p:sp>
      <p:sp>
        <p:nvSpPr>
          <p:cNvPr id="8" name="Footer Placeholder 7">
            <a:extLst>
              <a:ext uri="{FF2B5EF4-FFF2-40B4-BE49-F238E27FC236}">
                <a16:creationId xmlns:a16="http://schemas.microsoft.com/office/drawing/2014/main" id="{0E771081-A902-35CA-62C7-E178B745B52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02F5A34-D847-8B81-A91C-642FBDC8ECEF}"/>
              </a:ext>
            </a:extLst>
          </p:cNvPr>
          <p:cNvSpPr>
            <a:spLocks noGrp="1"/>
          </p:cNvSpPr>
          <p:nvPr>
            <p:ph type="sldNum" sz="quarter" idx="12"/>
          </p:nvPr>
        </p:nvSpPr>
        <p:spPr/>
        <p:txBody>
          <a:bodyPr/>
          <a:lstStyle/>
          <a:p>
            <a:fld id="{49F04D6A-3643-4562-94A7-A15591BBF8D1}" type="slidenum">
              <a:rPr lang="en-GB" smtClean="0"/>
              <a:t>‹#›</a:t>
            </a:fld>
            <a:endParaRPr lang="en-GB"/>
          </a:p>
        </p:txBody>
      </p:sp>
    </p:spTree>
    <p:extLst>
      <p:ext uri="{BB962C8B-B14F-4D97-AF65-F5344CB8AC3E}">
        <p14:creationId xmlns:p14="http://schemas.microsoft.com/office/powerpoint/2010/main" val="1414809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40F91-E57C-2BD7-2958-7557031B6E3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068C33F-5138-5AE4-9083-E652D47983B5}"/>
              </a:ext>
            </a:extLst>
          </p:cNvPr>
          <p:cNvSpPr>
            <a:spLocks noGrp="1"/>
          </p:cNvSpPr>
          <p:nvPr>
            <p:ph type="dt" sz="half" idx="10"/>
          </p:nvPr>
        </p:nvSpPr>
        <p:spPr/>
        <p:txBody>
          <a:bodyPr/>
          <a:lstStyle/>
          <a:p>
            <a:fld id="{E86EE687-F72A-462F-9B8A-FB3BBA3C6FE7}" type="datetimeFigureOut">
              <a:rPr lang="en-GB" smtClean="0"/>
              <a:t>08/01/2025</a:t>
            </a:fld>
            <a:endParaRPr lang="en-GB"/>
          </a:p>
        </p:txBody>
      </p:sp>
      <p:sp>
        <p:nvSpPr>
          <p:cNvPr id="4" name="Footer Placeholder 3">
            <a:extLst>
              <a:ext uri="{FF2B5EF4-FFF2-40B4-BE49-F238E27FC236}">
                <a16:creationId xmlns:a16="http://schemas.microsoft.com/office/drawing/2014/main" id="{03F65809-8DD6-D300-CB1C-616C5DBDE29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552769B-DCCF-0D9B-6115-E4500D7CC274}"/>
              </a:ext>
            </a:extLst>
          </p:cNvPr>
          <p:cNvSpPr>
            <a:spLocks noGrp="1"/>
          </p:cNvSpPr>
          <p:nvPr>
            <p:ph type="sldNum" sz="quarter" idx="12"/>
          </p:nvPr>
        </p:nvSpPr>
        <p:spPr/>
        <p:txBody>
          <a:bodyPr/>
          <a:lstStyle/>
          <a:p>
            <a:fld id="{49F04D6A-3643-4562-94A7-A15591BBF8D1}" type="slidenum">
              <a:rPr lang="en-GB" smtClean="0"/>
              <a:t>‹#›</a:t>
            </a:fld>
            <a:endParaRPr lang="en-GB"/>
          </a:p>
        </p:txBody>
      </p:sp>
    </p:spTree>
    <p:extLst>
      <p:ext uri="{BB962C8B-B14F-4D97-AF65-F5344CB8AC3E}">
        <p14:creationId xmlns:p14="http://schemas.microsoft.com/office/powerpoint/2010/main" val="4037979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E622ED-A7EC-AD35-39E2-6AA30E43CA84}"/>
              </a:ext>
            </a:extLst>
          </p:cNvPr>
          <p:cNvSpPr>
            <a:spLocks noGrp="1"/>
          </p:cNvSpPr>
          <p:nvPr>
            <p:ph type="dt" sz="half" idx="10"/>
          </p:nvPr>
        </p:nvSpPr>
        <p:spPr/>
        <p:txBody>
          <a:bodyPr/>
          <a:lstStyle/>
          <a:p>
            <a:fld id="{E86EE687-F72A-462F-9B8A-FB3BBA3C6FE7}" type="datetimeFigureOut">
              <a:rPr lang="en-GB" smtClean="0"/>
              <a:t>08/01/2025</a:t>
            </a:fld>
            <a:endParaRPr lang="en-GB"/>
          </a:p>
        </p:txBody>
      </p:sp>
      <p:sp>
        <p:nvSpPr>
          <p:cNvPr id="3" name="Footer Placeholder 2">
            <a:extLst>
              <a:ext uri="{FF2B5EF4-FFF2-40B4-BE49-F238E27FC236}">
                <a16:creationId xmlns:a16="http://schemas.microsoft.com/office/drawing/2014/main" id="{FAA216CE-E3EA-95F6-1569-D58F5934E93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6A749C1-AA41-C531-DAE0-AA6C965B3F4D}"/>
              </a:ext>
            </a:extLst>
          </p:cNvPr>
          <p:cNvSpPr>
            <a:spLocks noGrp="1"/>
          </p:cNvSpPr>
          <p:nvPr>
            <p:ph type="sldNum" sz="quarter" idx="12"/>
          </p:nvPr>
        </p:nvSpPr>
        <p:spPr/>
        <p:txBody>
          <a:bodyPr/>
          <a:lstStyle/>
          <a:p>
            <a:fld id="{49F04D6A-3643-4562-94A7-A15591BBF8D1}" type="slidenum">
              <a:rPr lang="en-GB" smtClean="0"/>
              <a:t>‹#›</a:t>
            </a:fld>
            <a:endParaRPr lang="en-GB"/>
          </a:p>
        </p:txBody>
      </p:sp>
    </p:spTree>
    <p:extLst>
      <p:ext uri="{BB962C8B-B14F-4D97-AF65-F5344CB8AC3E}">
        <p14:creationId xmlns:p14="http://schemas.microsoft.com/office/powerpoint/2010/main" val="2862441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D0B1C-D95F-4CA9-D600-C20E16DAAE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CBED3B4-93C9-A1DD-C6B1-8B42DDA4A6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BBBD806-C496-60EF-FE88-5E72997BB7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56504C-E142-4191-AA1E-AA7500DB721C}"/>
              </a:ext>
            </a:extLst>
          </p:cNvPr>
          <p:cNvSpPr>
            <a:spLocks noGrp="1"/>
          </p:cNvSpPr>
          <p:nvPr>
            <p:ph type="dt" sz="half" idx="10"/>
          </p:nvPr>
        </p:nvSpPr>
        <p:spPr/>
        <p:txBody>
          <a:bodyPr/>
          <a:lstStyle/>
          <a:p>
            <a:fld id="{E86EE687-F72A-462F-9B8A-FB3BBA3C6FE7}" type="datetimeFigureOut">
              <a:rPr lang="en-GB" smtClean="0"/>
              <a:t>08/01/2025</a:t>
            </a:fld>
            <a:endParaRPr lang="en-GB"/>
          </a:p>
        </p:txBody>
      </p:sp>
      <p:sp>
        <p:nvSpPr>
          <p:cNvPr id="6" name="Footer Placeholder 5">
            <a:extLst>
              <a:ext uri="{FF2B5EF4-FFF2-40B4-BE49-F238E27FC236}">
                <a16:creationId xmlns:a16="http://schemas.microsoft.com/office/drawing/2014/main" id="{53B41050-CF35-CB7D-5239-C7F377C10D3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3B43CE-3105-8E40-BA1F-D372F69917BD}"/>
              </a:ext>
            </a:extLst>
          </p:cNvPr>
          <p:cNvSpPr>
            <a:spLocks noGrp="1"/>
          </p:cNvSpPr>
          <p:nvPr>
            <p:ph type="sldNum" sz="quarter" idx="12"/>
          </p:nvPr>
        </p:nvSpPr>
        <p:spPr/>
        <p:txBody>
          <a:bodyPr/>
          <a:lstStyle/>
          <a:p>
            <a:fld id="{49F04D6A-3643-4562-94A7-A15591BBF8D1}" type="slidenum">
              <a:rPr lang="en-GB" smtClean="0"/>
              <a:t>‹#›</a:t>
            </a:fld>
            <a:endParaRPr lang="en-GB"/>
          </a:p>
        </p:txBody>
      </p:sp>
    </p:spTree>
    <p:extLst>
      <p:ext uri="{BB962C8B-B14F-4D97-AF65-F5344CB8AC3E}">
        <p14:creationId xmlns:p14="http://schemas.microsoft.com/office/powerpoint/2010/main" val="3161831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98197-AA9F-E350-5592-C25958CE11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1899C29-2380-327F-8708-796FE15F29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EEE186E-8D31-70B8-A205-9809668187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858DD6-A197-F3A2-00F3-87C4D2EB57DA}"/>
              </a:ext>
            </a:extLst>
          </p:cNvPr>
          <p:cNvSpPr>
            <a:spLocks noGrp="1"/>
          </p:cNvSpPr>
          <p:nvPr>
            <p:ph type="dt" sz="half" idx="10"/>
          </p:nvPr>
        </p:nvSpPr>
        <p:spPr/>
        <p:txBody>
          <a:bodyPr/>
          <a:lstStyle/>
          <a:p>
            <a:fld id="{E86EE687-F72A-462F-9B8A-FB3BBA3C6FE7}" type="datetimeFigureOut">
              <a:rPr lang="en-GB" smtClean="0"/>
              <a:t>08/01/2025</a:t>
            </a:fld>
            <a:endParaRPr lang="en-GB"/>
          </a:p>
        </p:txBody>
      </p:sp>
      <p:sp>
        <p:nvSpPr>
          <p:cNvPr id="6" name="Footer Placeholder 5">
            <a:extLst>
              <a:ext uri="{FF2B5EF4-FFF2-40B4-BE49-F238E27FC236}">
                <a16:creationId xmlns:a16="http://schemas.microsoft.com/office/drawing/2014/main" id="{762A490E-1651-369F-C23F-454E6F1AB22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C84C205-A4F0-BF9D-CB37-639329257153}"/>
              </a:ext>
            </a:extLst>
          </p:cNvPr>
          <p:cNvSpPr>
            <a:spLocks noGrp="1"/>
          </p:cNvSpPr>
          <p:nvPr>
            <p:ph type="sldNum" sz="quarter" idx="12"/>
          </p:nvPr>
        </p:nvSpPr>
        <p:spPr/>
        <p:txBody>
          <a:bodyPr/>
          <a:lstStyle/>
          <a:p>
            <a:fld id="{49F04D6A-3643-4562-94A7-A15591BBF8D1}" type="slidenum">
              <a:rPr lang="en-GB" smtClean="0"/>
              <a:t>‹#›</a:t>
            </a:fld>
            <a:endParaRPr lang="en-GB"/>
          </a:p>
        </p:txBody>
      </p:sp>
    </p:spTree>
    <p:extLst>
      <p:ext uri="{BB962C8B-B14F-4D97-AF65-F5344CB8AC3E}">
        <p14:creationId xmlns:p14="http://schemas.microsoft.com/office/powerpoint/2010/main" val="1522009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25DE93-CBB3-3987-5E33-B9A6E69CC1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B15787-B260-742D-E643-E275A1A359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27D9BCF-0EB5-7451-5120-0567EE2F64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6EE687-F72A-462F-9B8A-FB3BBA3C6FE7}" type="datetimeFigureOut">
              <a:rPr lang="en-GB" smtClean="0"/>
              <a:t>08/01/2025</a:t>
            </a:fld>
            <a:endParaRPr lang="en-GB"/>
          </a:p>
        </p:txBody>
      </p:sp>
      <p:sp>
        <p:nvSpPr>
          <p:cNvPr id="5" name="Footer Placeholder 4">
            <a:extLst>
              <a:ext uri="{FF2B5EF4-FFF2-40B4-BE49-F238E27FC236}">
                <a16:creationId xmlns:a16="http://schemas.microsoft.com/office/drawing/2014/main" id="{7DD77E01-6EE7-3AE9-3213-6306015903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BE39CB7-7F30-DF82-E819-BC017076DF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F04D6A-3643-4562-94A7-A15591BBF8D1}" type="slidenum">
              <a:rPr lang="en-GB" smtClean="0"/>
              <a:t>‹#›</a:t>
            </a:fld>
            <a:endParaRPr lang="en-GB"/>
          </a:p>
        </p:txBody>
      </p:sp>
    </p:spTree>
    <p:extLst>
      <p:ext uri="{BB962C8B-B14F-4D97-AF65-F5344CB8AC3E}">
        <p14:creationId xmlns:p14="http://schemas.microsoft.com/office/powerpoint/2010/main" val="2099277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36756C-E20F-D116-38A9-6C7104769426}"/>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FA837C0-946F-079B-44AD-FCD5AE2B7228}"/>
              </a:ext>
            </a:extLst>
          </p:cNvPr>
          <p:cNvSpPr>
            <a:spLocks noGrp="1"/>
          </p:cNvSpPr>
          <p:nvPr>
            <p:ph type="ctrTitle"/>
          </p:nvPr>
        </p:nvSpPr>
        <p:spPr>
          <a:xfrm>
            <a:off x="3735657" y="1920407"/>
            <a:ext cx="4720683" cy="2387600"/>
          </a:xfrm>
        </p:spPr>
        <p:txBody>
          <a:bodyPr>
            <a:normAutofit/>
          </a:bodyPr>
          <a:lstStyle/>
          <a:p>
            <a:r>
              <a:rPr lang="en-GB" sz="7200" b="1" dirty="0">
                <a:latin typeface="Bahnschrift SemiBold Condensed" panose="020B0502040204020203" pitchFamily="34" charset="0"/>
              </a:rPr>
              <a:t>HEALTHCARE </a:t>
            </a:r>
            <a:br>
              <a:rPr lang="en-GB" sz="7200" b="1" dirty="0">
                <a:latin typeface="Bahnschrift SemiBold Condensed" panose="020B0502040204020203" pitchFamily="34" charset="0"/>
              </a:rPr>
            </a:br>
            <a:r>
              <a:rPr lang="en-GB" sz="7200" b="1" dirty="0">
                <a:latin typeface="Bahnschrift SemiBold Condensed" panose="020B0502040204020203" pitchFamily="34" charset="0"/>
              </a:rPr>
              <a:t>DATA ANALYSIS</a:t>
            </a:r>
          </a:p>
        </p:txBody>
      </p:sp>
      <p:sp>
        <p:nvSpPr>
          <p:cNvPr id="6" name="TextBox 5">
            <a:extLst>
              <a:ext uri="{FF2B5EF4-FFF2-40B4-BE49-F238E27FC236}">
                <a16:creationId xmlns:a16="http://schemas.microsoft.com/office/drawing/2014/main" id="{AE484306-62DE-1818-A7F0-C224184BCD81}"/>
              </a:ext>
            </a:extLst>
          </p:cNvPr>
          <p:cNvSpPr txBox="1"/>
          <p:nvPr/>
        </p:nvSpPr>
        <p:spPr>
          <a:xfrm>
            <a:off x="5171932" y="5546361"/>
            <a:ext cx="1848135" cy="830997"/>
          </a:xfrm>
          <a:prstGeom prst="rect">
            <a:avLst/>
          </a:prstGeom>
          <a:noFill/>
        </p:spPr>
        <p:txBody>
          <a:bodyPr wrap="none" rtlCol="0">
            <a:spAutoFit/>
          </a:bodyPr>
          <a:lstStyle/>
          <a:p>
            <a:r>
              <a:rPr lang="en-GB" sz="2400" b="1" dirty="0"/>
              <a:t>Created by –</a:t>
            </a:r>
          </a:p>
          <a:p>
            <a:pPr algn="ctr"/>
            <a:r>
              <a:rPr lang="en-GB" sz="2400" b="1" dirty="0"/>
              <a:t>Vennela Sai</a:t>
            </a:r>
          </a:p>
        </p:txBody>
      </p:sp>
    </p:spTree>
    <p:extLst>
      <p:ext uri="{BB962C8B-B14F-4D97-AF65-F5344CB8AC3E}">
        <p14:creationId xmlns:p14="http://schemas.microsoft.com/office/powerpoint/2010/main" val="26700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8A41FC-EBCE-C53E-8A1C-C1E267B6B344}"/>
              </a:ext>
            </a:extLst>
          </p:cNvPr>
          <p:cNvSpPr txBox="1"/>
          <p:nvPr/>
        </p:nvSpPr>
        <p:spPr>
          <a:xfrm>
            <a:off x="389744" y="374753"/>
            <a:ext cx="11467476" cy="461665"/>
          </a:xfrm>
          <a:prstGeom prst="rect">
            <a:avLst/>
          </a:prstGeom>
          <a:solidFill>
            <a:srgbClr val="0E576B"/>
          </a:solidFill>
        </p:spPr>
        <p:txBody>
          <a:bodyPr wrap="square" rtlCol="0">
            <a:spAutoFit/>
          </a:bodyPr>
          <a:lstStyle/>
          <a:p>
            <a:r>
              <a:rPr lang="en-GB" sz="2400" dirty="0">
                <a:solidFill>
                  <a:schemeClr val="bg1"/>
                </a:solidFill>
              </a:rPr>
              <a:t>3. Which doctors have treated the highest number of patients?</a:t>
            </a:r>
          </a:p>
        </p:txBody>
      </p:sp>
      <p:pic>
        <p:nvPicPr>
          <p:cNvPr id="5" name="Picture 4">
            <a:extLst>
              <a:ext uri="{FF2B5EF4-FFF2-40B4-BE49-F238E27FC236}">
                <a16:creationId xmlns:a16="http://schemas.microsoft.com/office/drawing/2014/main" id="{23272486-1847-9AFB-86CD-52581C9F635C}"/>
              </a:ext>
            </a:extLst>
          </p:cNvPr>
          <p:cNvPicPr>
            <a:picLocks noChangeAspect="1"/>
          </p:cNvPicPr>
          <p:nvPr/>
        </p:nvPicPr>
        <p:blipFill>
          <a:blip r:embed="rId2"/>
          <a:stretch>
            <a:fillRect/>
          </a:stretch>
        </p:blipFill>
        <p:spPr>
          <a:xfrm>
            <a:off x="4389290" y="2826046"/>
            <a:ext cx="3413420" cy="2297244"/>
          </a:xfrm>
          <a:prstGeom prst="rect">
            <a:avLst/>
          </a:prstGeom>
        </p:spPr>
      </p:pic>
      <p:sp>
        <p:nvSpPr>
          <p:cNvPr id="7" name="TextBox 6">
            <a:extLst>
              <a:ext uri="{FF2B5EF4-FFF2-40B4-BE49-F238E27FC236}">
                <a16:creationId xmlns:a16="http://schemas.microsoft.com/office/drawing/2014/main" id="{C3C6DCD7-3925-0658-3CEA-E3B500397B8E}"/>
              </a:ext>
            </a:extLst>
          </p:cNvPr>
          <p:cNvSpPr txBox="1"/>
          <p:nvPr/>
        </p:nvSpPr>
        <p:spPr>
          <a:xfrm>
            <a:off x="749924" y="1123346"/>
            <a:ext cx="7262274" cy="707886"/>
          </a:xfrm>
          <a:prstGeom prst="rect">
            <a:avLst/>
          </a:prstGeom>
          <a:noFill/>
        </p:spPr>
        <p:txBody>
          <a:bodyPr wrap="square">
            <a:spAutoFit/>
          </a:bodyPr>
          <a:lstStyle/>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Michael Johnson has attended to the largest number of patients</a:t>
            </a:r>
          </a:p>
        </p:txBody>
      </p:sp>
    </p:spTree>
    <p:extLst>
      <p:ext uri="{BB962C8B-B14F-4D97-AF65-F5344CB8AC3E}">
        <p14:creationId xmlns:p14="http://schemas.microsoft.com/office/powerpoint/2010/main" val="1803167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D50AF1-298A-B278-C6EA-204567F78127}"/>
              </a:ext>
            </a:extLst>
          </p:cNvPr>
          <p:cNvSpPr txBox="1"/>
          <p:nvPr/>
        </p:nvSpPr>
        <p:spPr>
          <a:xfrm>
            <a:off x="389744" y="374753"/>
            <a:ext cx="11467476" cy="830997"/>
          </a:xfrm>
          <a:prstGeom prst="rect">
            <a:avLst/>
          </a:prstGeom>
          <a:solidFill>
            <a:srgbClr val="0E576B"/>
          </a:solidFill>
        </p:spPr>
        <p:txBody>
          <a:bodyPr wrap="square" rtlCol="0">
            <a:spAutoFit/>
          </a:bodyPr>
          <a:lstStyle/>
          <a:p>
            <a:r>
              <a:rPr lang="en-GB" sz="2400" dirty="0">
                <a:solidFill>
                  <a:schemeClr val="bg1"/>
                </a:solidFill>
              </a:rPr>
              <a:t>4. Which medical condition is the most prevalent and which is the least prevalent among all patients?</a:t>
            </a:r>
          </a:p>
        </p:txBody>
      </p:sp>
      <p:pic>
        <p:nvPicPr>
          <p:cNvPr id="4" name="Picture 3">
            <a:extLst>
              <a:ext uri="{FF2B5EF4-FFF2-40B4-BE49-F238E27FC236}">
                <a16:creationId xmlns:a16="http://schemas.microsoft.com/office/drawing/2014/main" id="{617FAE74-DA21-5284-2EF2-A84893B2D048}"/>
              </a:ext>
            </a:extLst>
          </p:cNvPr>
          <p:cNvPicPr>
            <a:picLocks noChangeAspect="1"/>
          </p:cNvPicPr>
          <p:nvPr/>
        </p:nvPicPr>
        <p:blipFill>
          <a:blip r:embed="rId2"/>
          <a:stretch>
            <a:fillRect/>
          </a:stretch>
        </p:blipFill>
        <p:spPr>
          <a:xfrm>
            <a:off x="3422508" y="3677400"/>
            <a:ext cx="5346983" cy="2513538"/>
          </a:xfrm>
          <a:prstGeom prst="rect">
            <a:avLst/>
          </a:prstGeom>
        </p:spPr>
      </p:pic>
      <p:sp>
        <p:nvSpPr>
          <p:cNvPr id="6" name="TextBox 5">
            <a:extLst>
              <a:ext uri="{FF2B5EF4-FFF2-40B4-BE49-F238E27FC236}">
                <a16:creationId xmlns:a16="http://schemas.microsoft.com/office/drawing/2014/main" id="{3E4D53AA-884C-6AED-C1B0-CFB2F8DB7FDB}"/>
              </a:ext>
            </a:extLst>
          </p:cNvPr>
          <p:cNvSpPr txBox="1"/>
          <p:nvPr/>
        </p:nvSpPr>
        <p:spPr>
          <a:xfrm>
            <a:off x="648325" y="1655855"/>
            <a:ext cx="9819806" cy="1015663"/>
          </a:xfrm>
          <a:prstGeom prst="rect">
            <a:avLst/>
          </a:prstGeom>
          <a:noFill/>
        </p:spPr>
        <p:txBody>
          <a:bodyPr wrap="square">
            <a:spAutoFit/>
          </a:bodyPr>
          <a:lstStyle/>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Arthritis is the most prevalent medical condition among patients, followed by diabetes</a:t>
            </a:r>
          </a:p>
          <a:p>
            <a:pPr marL="342900" indent="-342900">
              <a:buFont typeface="Arial" panose="020B0604020202020204" pitchFamily="34" charset="0"/>
              <a:buChar char="•"/>
            </a:pPr>
            <a:r>
              <a:rPr lang="en-GB" sz="2000" dirty="0"/>
              <a:t>Whereas asthma is the least prevalent medical condition</a:t>
            </a:r>
          </a:p>
        </p:txBody>
      </p:sp>
    </p:spTree>
    <p:extLst>
      <p:ext uri="{BB962C8B-B14F-4D97-AF65-F5344CB8AC3E}">
        <p14:creationId xmlns:p14="http://schemas.microsoft.com/office/powerpoint/2010/main" val="2815860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4242DC-3CC8-4B4B-015E-8690EE1CC667}"/>
              </a:ext>
            </a:extLst>
          </p:cNvPr>
          <p:cNvSpPr txBox="1"/>
          <p:nvPr/>
        </p:nvSpPr>
        <p:spPr>
          <a:xfrm>
            <a:off x="389744" y="374753"/>
            <a:ext cx="11187358" cy="830997"/>
          </a:xfrm>
          <a:prstGeom prst="rect">
            <a:avLst/>
          </a:prstGeom>
          <a:solidFill>
            <a:srgbClr val="0E576B"/>
          </a:solidFill>
        </p:spPr>
        <p:txBody>
          <a:bodyPr wrap="none" rtlCol="0">
            <a:spAutoFit/>
          </a:bodyPr>
          <a:lstStyle/>
          <a:p>
            <a:r>
              <a:rPr lang="en-GB" sz="2400" dirty="0">
                <a:solidFill>
                  <a:schemeClr val="bg1"/>
                </a:solidFill>
                <a:highlight>
                  <a:srgbClr val="0E576B"/>
                </a:highlight>
              </a:rPr>
              <a:t>5. Which medical condition has the highest number of diagnosed patients based on test </a:t>
            </a:r>
          </a:p>
          <a:p>
            <a:r>
              <a:rPr lang="en-GB" sz="2400" dirty="0">
                <a:solidFill>
                  <a:schemeClr val="bg1"/>
                </a:solidFill>
                <a:highlight>
                  <a:srgbClr val="0E576B"/>
                </a:highlight>
              </a:rPr>
              <a:t>    results?</a:t>
            </a:r>
          </a:p>
        </p:txBody>
      </p:sp>
      <p:pic>
        <p:nvPicPr>
          <p:cNvPr id="7" name="Picture 6">
            <a:extLst>
              <a:ext uri="{FF2B5EF4-FFF2-40B4-BE49-F238E27FC236}">
                <a16:creationId xmlns:a16="http://schemas.microsoft.com/office/drawing/2014/main" id="{A069D1C5-313E-C2C4-1F27-E610C463344A}"/>
              </a:ext>
            </a:extLst>
          </p:cNvPr>
          <p:cNvPicPr>
            <a:picLocks noChangeAspect="1"/>
          </p:cNvPicPr>
          <p:nvPr/>
        </p:nvPicPr>
        <p:blipFill>
          <a:blip r:embed="rId3"/>
          <a:stretch>
            <a:fillRect/>
          </a:stretch>
        </p:blipFill>
        <p:spPr>
          <a:xfrm>
            <a:off x="4267199" y="3683833"/>
            <a:ext cx="3657600" cy="2167710"/>
          </a:xfrm>
          <a:prstGeom prst="rect">
            <a:avLst/>
          </a:prstGeom>
        </p:spPr>
      </p:pic>
      <p:sp>
        <p:nvSpPr>
          <p:cNvPr id="8" name="TextBox 7">
            <a:extLst>
              <a:ext uri="{FF2B5EF4-FFF2-40B4-BE49-F238E27FC236}">
                <a16:creationId xmlns:a16="http://schemas.microsoft.com/office/drawing/2014/main" id="{FE781B0F-70D5-847D-A8CE-1EAD892B963E}"/>
              </a:ext>
            </a:extLst>
          </p:cNvPr>
          <p:cNvSpPr txBox="1"/>
          <p:nvPr/>
        </p:nvSpPr>
        <p:spPr>
          <a:xfrm>
            <a:off x="5579672" y="6113915"/>
            <a:ext cx="1032655" cy="338554"/>
          </a:xfrm>
          <a:prstGeom prst="rect">
            <a:avLst/>
          </a:prstGeom>
          <a:noFill/>
        </p:spPr>
        <p:txBody>
          <a:bodyPr wrap="none" rtlCol="0">
            <a:spAutoFit/>
          </a:bodyPr>
          <a:lstStyle/>
          <a:p>
            <a:r>
              <a:rPr lang="en-GB" sz="1600" b="1" dirty="0"/>
              <a:t>Abnormal</a:t>
            </a:r>
          </a:p>
        </p:txBody>
      </p:sp>
      <p:pic>
        <p:nvPicPr>
          <p:cNvPr id="10" name="Picture 9">
            <a:extLst>
              <a:ext uri="{FF2B5EF4-FFF2-40B4-BE49-F238E27FC236}">
                <a16:creationId xmlns:a16="http://schemas.microsoft.com/office/drawing/2014/main" id="{B1770703-F806-A70C-BD1D-15777D535F6E}"/>
              </a:ext>
            </a:extLst>
          </p:cNvPr>
          <p:cNvPicPr>
            <a:picLocks noChangeAspect="1"/>
          </p:cNvPicPr>
          <p:nvPr/>
        </p:nvPicPr>
        <p:blipFill>
          <a:blip r:embed="rId4"/>
          <a:stretch>
            <a:fillRect/>
          </a:stretch>
        </p:blipFill>
        <p:spPr>
          <a:xfrm>
            <a:off x="8144658" y="3687581"/>
            <a:ext cx="3657600" cy="2167710"/>
          </a:xfrm>
          <a:prstGeom prst="rect">
            <a:avLst/>
          </a:prstGeom>
        </p:spPr>
      </p:pic>
      <p:sp>
        <p:nvSpPr>
          <p:cNvPr id="11" name="TextBox 10">
            <a:extLst>
              <a:ext uri="{FF2B5EF4-FFF2-40B4-BE49-F238E27FC236}">
                <a16:creationId xmlns:a16="http://schemas.microsoft.com/office/drawing/2014/main" id="{A76B4854-1CBD-7053-E3BB-A08B7C832ADD}"/>
              </a:ext>
            </a:extLst>
          </p:cNvPr>
          <p:cNvSpPr txBox="1"/>
          <p:nvPr/>
        </p:nvSpPr>
        <p:spPr>
          <a:xfrm>
            <a:off x="9555086" y="6113915"/>
            <a:ext cx="1233286" cy="338554"/>
          </a:xfrm>
          <a:prstGeom prst="rect">
            <a:avLst/>
          </a:prstGeom>
          <a:noFill/>
        </p:spPr>
        <p:txBody>
          <a:bodyPr wrap="none" rtlCol="0">
            <a:spAutoFit/>
          </a:bodyPr>
          <a:lstStyle/>
          <a:p>
            <a:r>
              <a:rPr lang="en-GB" sz="1600" b="1" dirty="0"/>
              <a:t>Inconclusive</a:t>
            </a:r>
          </a:p>
        </p:txBody>
      </p:sp>
      <p:pic>
        <p:nvPicPr>
          <p:cNvPr id="13" name="Picture 12">
            <a:extLst>
              <a:ext uri="{FF2B5EF4-FFF2-40B4-BE49-F238E27FC236}">
                <a16:creationId xmlns:a16="http://schemas.microsoft.com/office/drawing/2014/main" id="{00C2679B-1ABF-8725-206F-112FBD111DCA}"/>
              </a:ext>
            </a:extLst>
          </p:cNvPr>
          <p:cNvPicPr>
            <a:picLocks noChangeAspect="1"/>
          </p:cNvPicPr>
          <p:nvPr/>
        </p:nvPicPr>
        <p:blipFill>
          <a:blip r:embed="rId5"/>
          <a:stretch>
            <a:fillRect/>
          </a:stretch>
        </p:blipFill>
        <p:spPr>
          <a:xfrm>
            <a:off x="389744" y="3687581"/>
            <a:ext cx="3657600" cy="2167710"/>
          </a:xfrm>
          <a:prstGeom prst="rect">
            <a:avLst/>
          </a:prstGeom>
        </p:spPr>
      </p:pic>
      <p:sp>
        <p:nvSpPr>
          <p:cNvPr id="14" name="TextBox 13">
            <a:extLst>
              <a:ext uri="{FF2B5EF4-FFF2-40B4-BE49-F238E27FC236}">
                <a16:creationId xmlns:a16="http://schemas.microsoft.com/office/drawing/2014/main" id="{2233D655-6F8B-F302-058A-A081D13417FE}"/>
              </a:ext>
            </a:extLst>
          </p:cNvPr>
          <p:cNvSpPr txBox="1"/>
          <p:nvPr/>
        </p:nvSpPr>
        <p:spPr>
          <a:xfrm>
            <a:off x="1680253" y="6113915"/>
            <a:ext cx="821059" cy="338554"/>
          </a:xfrm>
          <a:prstGeom prst="rect">
            <a:avLst/>
          </a:prstGeom>
          <a:noFill/>
        </p:spPr>
        <p:txBody>
          <a:bodyPr wrap="none" rtlCol="0">
            <a:spAutoFit/>
          </a:bodyPr>
          <a:lstStyle/>
          <a:p>
            <a:r>
              <a:rPr lang="en-GB" sz="1600" b="1" dirty="0"/>
              <a:t>Normal</a:t>
            </a:r>
          </a:p>
        </p:txBody>
      </p:sp>
      <p:sp>
        <p:nvSpPr>
          <p:cNvPr id="16" name="TextBox 15">
            <a:extLst>
              <a:ext uri="{FF2B5EF4-FFF2-40B4-BE49-F238E27FC236}">
                <a16:creationId xmlns:a16="http://schemas.microsoft.com/office/drawing/2014/main" id="{98209C3C-8D34-73A6-FC01-C5BFF7FEEA1B}"/>
              </a:ext>
            </a:extLst>
          </p:cNvPr>
          <p:cNvSpPr txBox="1"/>
          <p:nvPr/>
        </p:nvSpPr>
        <p:spPr>
          <a:xfrm>
            <a:off x="3207895" y="2413416"/>
            <a:ext cx="7405141" cy="369332"/>
          </a:xfrm>
          <a:prstGeom prst="rect">
            <a:avLst/>
          </a:prstGeom>
          <a:noFill/>
        </p:spPr>
        <p:txBody>
          <a:bodyPr wrap="square" rtlCol="0">
            <a:spAutoFit/>
          </a:bodyPr>
          <a:lstStyle/>
          <a:p>
            <a:endParaRPr lang="en-GB" dirty="0"/>
          </a:p>
        </p:txBody>
      </p:sp>
      <p:sp>
        <p:nvSpPr>
          <p:cNvPr id="18" name="Rectangle 3">
            <a:extLst>
              <a:ext uri="{FF2B5EF4-FFF2-40B4-BE49-F238E27FC236}">
                <a16:creationId xmlns:a16="http://schemas.microsoft.com/office/drawing/2014/main" id="{9968C6BE-F99C-8F47-31E2-FB67A3B6AD55}"/>
              </a:ext>
            </a:extLst>
          </p:cNvPr>
          <p:cNvSpPr>
            <a:spLocks noChangeArrowheads="1"/>
          </p:cNvSpPr>
          <p:nvPr/>
        </p:nvSpPr>
        <p:spPr bwMode="auto">
          <a:xfrm>
            <a:off x="614898" y="1888441"/>
            <a:ext cx="1118735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spcBef>
                <a:spcPct val="0"/>
              </a:spcBef>
              <a:spcAft>
                <a:spcPct val="0"/>
              </a:spcAft>
              <a:buFont typeface="Arial" panose="020B0604020202020204" pitchFamily="34" charset="0"/>
              <a:buChar char="•"/>
            </a:pPr>
            <a:r>
              <a:rPr kumimoji="0" lang="en-US" altLang="en-US" sz="2000" b="0" i="0" u="none" strike="noStrike" cap="none" normalizeH="0" baseline="0" dirty="0">
                <a:ln>
                  <a:noFill/>
                </a:ln>
                <a:solidFill>
                  <a:schemeClr val="tx1"/>
                </a:solidFill>
                <a:effectLst/>
              </a:rPr>
              <a:t>Among all patients, those suffering from asthma showed "normal" test results </a:t>
            </a:r>
          </a:p>
          <a:p>
            <a:pPr marL="285750" indent="-285750" eaLnBrk="0" fontAlgn="base" hangingPunct="0">
              <a:spcBef>
                <a:spcPct val="0"/>
              </a:spcBef>
              <a:spcAft>
                <a:spcPct val="0"/>
              </a:spcAft>
              <a:buFont typeface="Arial" panose="020B0604020202020204" pitchFamily="34" charset="0"/>
              <a:buChar char="•"/>
            </a:pPr>
            <a:r>
              <a:rPr kumimoji="0" lang="en-US" altLang="en-US" sz="2000" b="0" i="0" u="none" strike="noStrike" cap="none" normalizeH="0" baseline="0" dirty="0">
                <a:ln>
                  <a:noFill/>
                </a:ln>
                <a:solidFill>
                  <a:schemeClr val="tx1"/>
                </a:solidFill>
                <a:effectLst/>
              </a:rPr>
              <a:t>Among all patients, those suffering with arthritis received "abnormal" test results.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rPr>
              <a:t>Hypertension and arthritis have the highest number of patients with "inconclusive" test results</a:t>
            </a:r>
          </a:p>
        </p:txBody>
      </p:sp>
    </p:spTree>
    <p:extLst>
      <p:ext uri="{BB962C8B-B14F-4D97-AF65-F5344CB8AC3E}">
        <p14:creationId xmlns:p14="http://schemas.microsoft.com/office/powerpoint/2010/main" val="2443577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55E37C5-8EE0-1F27-9187-51F528B964B7}"/>
              </a:ext>
            </a:extLst>
          </p:cNvPr>
          <p:cNvSpPr txBox="1"/>
          <p:nvPr/>
        </p:nvSpPr>
        <p:spPr>
          <a:xfrm>
            <a:off x="389744" y="374753"/>
            <a:ext cx="11460143" cy="461665"/>
          </a:xfrm>
          <a:prstGeom prst="rect">
            <a:avLst/>
          </a:prstGeom>
          <a:solidFill>
            <a:srgbClr val="0E576B"/>
          </a:solidFill>
        </p:spPr>
        <p:txBody>
          <a:bodyPr wrap="square" rtlCol="0">
            <a:spAutoFit/>
          </a:bodyPr>
          <a:lstStyle/>
          <a:p>
            <a:r>
              <a:rPr lang="en-GB" sz="2400" dirty="0">
                <a:solidFill>
                  <a:schemeClr val="bg1"/>
                </a:solidFill>
                <a:highlight>
                  <a:srgbClr val="0E576B"/>
                </a:highlight>
              </a:rPr>
              <a:t>6. What is the distribution of patients by admission type for each medical condition </a:t>
            </a:r>
          </a:p>
        </p:txBody>
      </p:sp>
      <p:pic>
        <p:nvPicPr>
          <p:cNvPr id="9" name="Picture 8">
            <a:extLst>
              <a:ext uri="{FF2B5EF4-FFF2-40B4-BE49-F238E27FC236}">
                <a16:creationId xmlns:a16="http://schemas.microsoft.com/office/drawing/2014/main" id="{6C5974FF-B1DC-C1FA-68F8-5D8389228DCD}"/>
              </a:ext>
            </a:extLst>
          </p:cNvPr>
          <p:cNvPicPr>
            <a:picLocks noChangeAspect="1"/>
          </p:cNvPicPr>
          <p:nvPr/>
        </p:nvPicPr>
        <p:blipFill>
          <a:blip r:embed="rId3"/>
          <a:stretch>
            <a:fillRect/>
          </a:stretch>
        </p:blipFill>
        <p:spPr>
          <a:xfrm>
            <a:off x="361164" y="2071570"/>
            <a:ext cx="3248478" cy="1847507"/>
          </a:xfrm>
          <a:prstGeom prst="rect">
            <a:avLst/>
          </a:prstGeom>
        </p:spPr>
      </p:pic>
      <p:sp>
        <p:nvSpPr>
          <p:cNvPr id="10" name="TextBox 9">
            <a:extLst>
              <a:ext uri="{FF2B5EF4-FFF2-40B4-BE49-F238E27FC236}">
                <a16:creationId xmlns:a16="http://schemas.microsoft.com/office/drawing/2014/main" id="{B364F8B0-BED8-ECDB-CFEC-AD517B8DD806}"/>
              </a:ext>
            </a:extLst>
          </p:cNvPr>
          <p:cNvSpPr txBox="1"/>
          <p:nvPr/>
        </p:nvSpPr>
        <p:spPr>
          <a:xfrm>
            <a:off x="1474494" y="3948995"/>
            <a:ext cx="889987" cy="338554"/>
          </a:xfrm>
          <a:prstGeom prst="rect">
            <a:avLst/>
          </a:prstGeom>
          <a:noFill/>
        </p:spPr>
        <p:txBody>
          <a:bodyPr wrap="none" rtlCol="0">
            <a:spAutoFit/>
          </a:bodyPr>
          <a:lstStyle/>
          <a:p>
            <a:r>
              <a:rPr lang="en-GB" sz="1600" b="1" dirty="0"/>
              <a:t>Arthritis</a:t>
            </a:r>
          </a:p>
        </p:txBody>
      </p:sp>
      <p:pic>
        <p:nvPicPr>
          <p:cNvPr id="12" name="Picture 11">
            <a:extLst>
              <a:ext uri="{FF2B5EF4-FFF2-40B4-BE49-F238E27FC236}">
                <a16:creationId xmlns:a16="http://schemas.microsoft.com/office/drawing/2014/main" id="{FBE0BBB5-2C7E-568C-5B74-75BDB042EAEC}"/>
              </a:ext>
            </a:extLst>
          </p:cNvPr>
          <p:cNvPicPr>
            <a:picLocks noChangeAspect="1"/>
          </p:cNvPicPr>
          <p:nvPr/>
        </p:nvPicPr>
        <p:blipFill>
          <a:blip r:embed="rId4"/>
          <a:stretch>
            <a:fillRect/>
          </a:stretch>
        </p:blipFill>
        <p:spPr>
          <a:xfrm>
            <a:off x="4481287" y="2032865"/>
            <a:ext cx="3229426" cy="1886213"/>
          </a:xfrm>
          <a:prstGeom prst="rect">
            <a:avLst/>
          </a:prstGeom>
        </p:spPr>
      </p:pic>
      <p:sp>
        <p:nvSpPr>
          <p:cNvPr id="13" name="TextBox 12">
            <a:extLst>
              <a:ext uri="{FF2B5EF4-FFF2-40B4-BE49-F238E27FC236}">
                <a16:creationId xmlns:a16="http://schemas.microsoft.com/office/drawing/2014/main" id="{92A88291-533D-F1CA-2A90-D404B964B71D}"/>
              </a:ext>
            </a:extLst>
          </p:cNvPr>
          <p:cNvSpPr txBox="1"/>
          <p:nvPr/>
        </p:nvSpPr>
        <p:spPr>
          <a:xfrm>
            <a:off x="5637060" y="3953578"/>
            <a:ext cx="837986" cy="338554"/>
          </a:xfrm>
          <a:prstGeom prst="rect">
            <a:avLst/>
          </a:prstGeom>
          <a:noFill/>
        </p:spPr>
        <p:txBody>
          <a:bodyPr wrap="none" rtlCol="0">
            <a:spAutoFit/>
          </a:bodyPr>
          <a:lstStyle/>
          <a:p>
            <a:r>
              <a:rPr lang="en-GB" sz="1600" b="1" dirty="0"/>
              <a:t>Asthma</a:t>
            </a:r>
          </a:p>
        </p:txBody>
      </p:sp>
      <p:pic>
        <p:nvPicPr>
          <p:cNvPr id="15" name="Picture 14">
            <a:extLst>
              <a:ext uri="{FF2B5EF4-FFF2-40B4-BE49-F238E27FC236}">
                <a16:creationId xmlns:a16="http://schemas.microsoft.com/office/drawing/2014/main" id="{77F364DC-EC51-1ED5-563C-422386F84755}"/>
              </a:ext>
            </a:extLst>
          </p:cNvPr>
          <p:cNvPicPr>
            <a:picLocks noChangeAspect="1"/>
          </p:cNvPicPr>
          <p:nvPr/>
        </p:nvPicPr>
        <p:blipFill>
          <a:blip r:embed="rId5"/>
          <a:stretch>
            <a:fillRect/>
          </a:stretch>
        </p:blipFill>
        <p:spPr>
          <a:xfrm>
            <a:off x="8639514" y="2032865"/>
            <a:ext cx="3210373" cy="1886212"/>
          </a:xfrm>
          <a:prstGeom prst="rect">
            <a:avLst/>
          </a:prstGeom>
        </p:spPr>
      </p:pic>
      <p:sp>
        <p:nvSpPr>
          <p:cNvPr id="18" name="TextBox 17">
            <a:extLst>
              <a:ext uri="{FF2B5EF4-FFF2-40B4-BE49-F238E27FC236}">
                <a16:creationId xmlns:a16="http://schemas.microsoft.com/office/drawing/2014/main" id="{EBA5049F-E8C3-8F30-F4FA-F34B26F4F074}"/>
              </a:ext>
            </a:extLst>
          </p:cNvPr>
          <p:cNvSpPr txBox="1"/>
          <p:nvPr/>
        </p:nvSpPr>
        <p:spPr>
          <a:xfrm>
            <a:off x="9821392" y="3895922"/>
            <a:ext cx="768159" cy="338554"/>
          </a:xfrm>
          <a:prstGeom prst="rect">
            <a:avLst/>
          </a:prstGeom>
          <a:noFill/>
        </p:spPr>
        <p:txBody>
          <a:bodyPr wrap="none" rtlCol="0">
            <a:spAutoFit/>
          </a:bodyPr>
          <a:lstStyle/>
          <a:p>
            <a:r>
              <a:rPr lang="en-GB" sz="1600" b="1" dirty="0"/>
              <a:t>Cancer</a:t>
            </a:r>
          </a:p>
        </p:txBody>
      </p:sp>
      <p:pic>
        <p:nvPicPr>
          <p:cNvPr id="20" name="Picture 19">
            <a:extLst>
              <a:ext uri="{FF2B5EF4-FFF2-40B4-BE49-F238E27FC236}">
                <a16:creationId xmlns:a16="http://schemas.microsoft.com/office/drawing/2014/main" id="{4A7E3E9A-BEA6-468A-BF1D-9C88E07A88E1}"/>
              </a:ext>
            </a:extLst>
          </p:cNvPr>
          <p:cNvPicPr>
            <a:picLocks noChangeAspect="1"/>
          </p:cNvPicPr>
          <p:nvPr/>
        </p:nvPicPr>
        <p:blipFill>
          <a:blip r:embed="rId6"/>
          <a:stretch>
            <a:fillRect/>
          </a:stretch>
        </p:blipFill>
        <p:spPr>
          <a:xfrm>
            <a:off x="389744" y="4502993"/>
            <a:ext cx="3229426" cy="1857634"/>
          </a:xfrm>
          <a:prstGeom prst="rect">
            <a:avLst/>
          </a:prstGeom>
        </p:spPr>
      </p:pic>
      <p:sp>
        <p:nvSpPr>
          <p:cNvPr id="21" name="TextBox 20">
            <a:extLst>
              <a:ext uri="{FF2B5EF4-FFF2-40B4-BE49-F238E27FC236}">
                <a16:creationId xmlns:a16="http://schemas.microsoft.com/office/drawing/2014/main" id="{2B2B98B8-381A-8D0F-8E0B-25AECABF04E2}"/>
              </a:ext>
            </a:extLst>
          </p:cNvPr>
          <p:cNvSpPr txBox="1"/>
          <p:nvPr/>
        </p:nvSpPr>
        <p:spPr>
          <a:xfrm>
            <a:off x="1451059" y="6360627"/>
            <a:ext cx="929357" cy="338554"/>
          </a:xfrm>
          <a:prstGeom prst="rect">
            <a:avLst/>
          </a:prstGeom>
          <a:noFill/>
        </p:spPr>
        <p:txBody>
          <a:bodyPr wrap="none" rtlCol="0">
            <a:spAutoFit/>
          </a:bodyPr>
          <a:lstStyle/>
          <a:p>
            <a:r>
              <a:rPr lang="en-GB" sz="1600" b="1" dirty="0"/>
              <a:t>Diabetes</a:t>
            </a:r>
          </a:p>
        </p:txBody>
      </p:sp>
      <p:pic>
        <p:nvPicPr>
          <p:cNvPr id="23" name="Picture 22">
            <a:extLst>
              <a:ext uri="{FF2B5EF4-FFF2-40B4-BE49-F238E27FC236}">
                <a16:creationId xmlns:a16="http://schemas.microsoft.com/office/drawing/2014/main" id="{8052AEF0-02BA-F5F9-ED4B-3F661E20DD2A}"/>
              </a:ext>
            </a:extLst>
          </p:cNvPr>
          <p:cNvPicPr>
            <a:picLocks noChangeAspect="1"/>
          </p:cNvPicPr>
          <p:nvPr/>
        </p:nvPicPr>
        <p:blipFill>
          <a:blip r:embed="rId7"/>
          <a:stretch>
            <a:fillRect/>
          </a:stretch>
        </p:blipFill>
        <p:spPr>
          <a:xfrm>
            <a:off x="4481287" y="4503070"/>
            <a:ext cx="3210373" cy="1857558"/>
          </a:xfrm>
          <a:prstGeom prst="rect">
            <a:avLst/>
          </a:prstGeom>
        </p:spPr>
      </p:pic>
      <p:sp>
        <p:nvSpPr>
          <p:cNvPr id="24" name="TextBox 23">
            <a:extLst>
              <a:ext uri="{FF2B5EF4-FFF2-40B4-BE49-F238E27FC236}">
                <a16:creationId xmlns:a16="http://schemas.microsoft.com/office/drawing/2014/main" id="{D11D4409-249F-2B6E-5B42-D75DCC94EB8B}"/>
              </a:ext>
            </a:extLst>
          </p:cNvPr>
          <p:cNvSpPr txBox="1"/>
          <p:nvPr/>
        </p:nvSpPr>
        <p:spPr>
          <a:xfrm>
            <a:off x="5437590" y="6402289"/>
            <a:ext cx="1333122" cy="338554"/>
          </a:xfrm>
          <a:prstGeom prst="rect">
            <a:avLst/>
          </a:prstGeom>
          <a:noFill/>
        </p:spPr>
        <p:txBody>
          <a:bodyPr wrap="none" rtlCol="0">
            <a:spAutoFit/>
          </a:bodyPr>
          <a:lstStyle/>
          <a:p>
            <a:r>
              <a:rPr lang="en-GB" sz="1600" b="1" dirty="0"/>
              <a:t>Hypertension</a:t>
            </a:r>
          </a:p>
        </p:txBody>
      </p:sp>
      <p:pic>
        <p:nvPicPr>
          <p:cNvPr id="26" name="Picture 25">
            <a:extLst>
              <a:ext uri="{FF2B5EF4-FFF2-40B4-BE49-F238E27FC236}">
                <a16:creationId xmlns:a16="http://schemas.microsoft.com/office/drawing/2014/main" id="{47EA593E-99F5-7D7F-5DE4-67FF1705D354}"/>
              </a:ext>
            </a:extLst>
          </p:cNvPr>
          <p:cNvPicPr>
            <a:picLocks noChangeAspect="1"/>
          </p:cNvPicPr>
          <p:nvPr/>
        </p:nvPicPr>
        <p:blipFill>
          <a:blip r:embed="rId8"/>
          <a:stretch>
            <a:fillRect/>
          </a:stretch>
        </p:blipFill>
        <p:spPr>
          <a:xfrm>
            <a:off x="8629988" y="4464667"/>
            <a:ext cx="3219899" cy="1876687"/>
          </a:xfrm>
          <a:prstGeom prst="rect">
            <a:avLst/>
          </a:prstGeom>
        </p:spPr>
      </p:pic>
      <p:sp>
        <p:nvSpPr>
          <p:cNvPr id="27" name="TextBox 26">
            <a:extLst>
              <a:ext uri="{FF2B5EF4-FFF2-40B4-BE49-F238E27FC236}">
                <a16:creationId xmlns:a16="http://schemas.microsoft.com/office/drawing/2014/main" id="{9C741719-0A71-2590-C934-2D6230298001}"/>
              </a:ext>
            </a:extLst>
          </p:cNvPr>
          <p:cNvSpPr txBox="1"/>
          <p:nvPr/>
        </p:nvSpPr>
        <p:spPr>
          <a:xfrm>
            <a:off x="9827887" y="6356859"/>
            <a:ext cx="837089" cy="338554"/>
          </a:xfrm>
          <a:prstGeom prst="rect">
            <a:avLst/>
          </a:prstGeom>
          <a:noFill/>
        </p:spPr>
        <p:txBody>
          <a:bodyPr wrap="none" rtlCol="0">
            <a:spAutoFit/>
          </a:bodyPr>
          <a:lstStyle/>
          <a:p>
            <a:r>
              <a:rPr lang="en-GB" sz="1600" b="1" dirty="0"/>
              <a:t>Obesity</a:t>
            </a:r>
          </a:p>
        </p:txBody>
      </p:sp>
      <p:sp>
        <p:nvSpPr>
          <p:cNvPr id="29" name="TextBox 28">
            <a:extLst>
              <a:ext uri="{FF2B5EF4-FFF2-40B4-BE49-F238E27FC236}">
                <a16:creationId xmlns:a16="http://schemas.microsoft.com/office/drawing/2014/main" id="{299C918C-DD6C-A139-0CBE-C78AEFC2AA3A}"/>
              </a:ext>
            </a:extLst>
          </p:cNvPr>
          <p:cNvSpPr txBox="1"/>
          <p:nvPr/>
        </p:nvSpPr>
        <p:spPr>
          <a:xfrm>
            <a:off x="553367" y="739386"/>
            <a:ext cx="11638633" cy="1015663"/>
          </a:xfrm>
          <a:prstGeom prst="rect">
            <a:avLst/>
          </a:prstGeom>
          <a:noFill/>
        </p:spPr>
        <p:txBody>
          <a:bodyPr wrap="square">
            <a:spAutoFit/>
          </a:bodyPr>
          <a:lstStyle/>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Nearly all medical conditions exhibit a similar distribution of admission types, with no significant variations observed across different conditions.</a:t>
            </a:r>
          </a:p>
        </p:txBody>
      </p:sp>
    </p:spTree>
    <p:extLst>
      <p:ext uri="{BB962C8B-B14F-4D97-AF65-F5344CB8AC3E}">
        <p14:creationId xmlns:p14="http://schemas.microsoft.com/office/powerpoint/2010/main" val="730756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33F27D-883F-9666-1AF2-065AEDF03F45}"/>
              </a:ext>
            </a:extLst>
          </p:cNvPr>
          <p:cNvSpPr txBox="1"/>
          <p:nvPr/>
        </p:nvSpPr>
        <p:spPr>
          <a:xfrm>
            <a:off x="389744" y="374753"/>
            <a:ext cx="11460143" cy="461665"/>
          </a:xfrm>
          <a:prstGeom prst="rect">
            <a:avLst/>
          </a:prstGeom>
          <a:solidFill>
            <a:srgbClr val="0E576B"/>
          </a:solidFill>
        </p:spPr>
        <p:txBody>
          <a:bodyPr wrap="square" rtlCol="0">
            <a:spAutoFit/>
          </a:bodyPr>
          <a:lstStyle/>
          <a:p>
            <a:r>
              <a:rPr lang="en-GB" sz="2400" dirty="0">
                <a:solidFill>
                  <a:schemeClr val="bg1"/>
                </a:solidFill>
                <a:highlight>
                  <a:srgbClr val="0E576B"/>
                </a:highlight>
              </a:rPr>
              <a:t>7. Which blood group has highest number of patients? </a:t>
            </a:r>
          </a:p>
        </p:txBody>
      </p:sp>
      <p:pic>
        <p:nvPicPr>
          <p:cNvPr id="4" name="Picture 3">
            <a:extLst>
              <a:ext uri="{FF2B5EF4-FFF2-40B4-BE49-F238E27FC236}">
                <a16:creationId xmlns:a16="http://schemas.microsoft.com/office/drawing/2014/main" id="{069073C4-5B35-8659-4BF4-5B3C09C0F1A9}"/>
              </a:ext>
            </a:extLst>
          </p:cNvPr>
          <p:cNvPicPr>
            <a:picLocks noChangeAspect="1"/>
          </p:cNvPicPr>
          <p:nvPr/>
        </p:nvPicPr>
        <p:blipFill>
          <a:blip r:embed="rId2"/>
          <a:stretch>
            <a:fillRect/>
          </a:stretch>
        </p:blipFill>
        <p:spPr>
          <a:xfrm>
            <a:off x="3649948" y="3490719"/>
            <a:ext cx="4892103" cy="2522095"/>
          </a:xfrm>
          <a:prstGeom prst="rect">
            <a:avLst/>
          </a:prstGeom>
        </p:spPr>
      </p:pic>
      <p:sp>
        <p:nvSpPr>
          <p:cNvPr id="6" name="TextBox 5">
            <a:extLst>
              <a:ext uri="{FF2B5EF4-FFF2-40B4-BE49-F238E27FC236}">
                <a16:creationId xmlns:a16="http://schemas.microsoft.com/office/drawing/2014/main" id="{D90789CF-2EAB-32DD-446A-534915B6CFFE}"/>
              </a:ext>
            </a:extLst>
          </p:cNvPr>
          <p:cNvSpPr txBox="1"/>
          <p:nvPr/>
        </p:nvSpPr>
        <p:spPr>
          <a:xfrm>
            <a:off x="669123" y="1455682"/>
            <a:ext cx="10901384" cy="707886"/>
          </a:xfrm>
          <a:prstGeom prst="rect">
            <a:avLst/>
          </a:prstGeom>
          <a:noFill/>
        </p:spPr>
        <p:txBody>
          <a:bodyPr wrap="square">
            <a:spAutoFit/>
          </a:bodyPr>
          <a:lstStyle/>
          <a:p>
            <a:pPr marL="342900" indent="-342900">
              <a:buFont typeface="Arial" panose="020B0604020202020204" pitchFamily="34" charset="0"/>
              <a:buChar char="•"/>
            </a:pPr>
            <a:r>
              <a:rPr lang="en-GB" sz="2000" dirty="0"/>
              <a:t>The patients are nearly equally distributed across all blood groups, with only negligible differences observed</a:t>
            </a:r>
          </a:p>
        </p:txBody>
      </p:sp>
    </p:spTree>
    <p:extLst>
      <p:ext uri="{BB962C8B-B14F-4D97-AF65-F5344CB8AC3E}">
        <p14:creationId xmlns:p14="http://schemas.microsoft.com/office/powerpoint/2010/main" val="3945251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677C37-75CC-43AC-57A7-C1C4EE3094CB}"/>
              </a:ext>
            </a:extLst>
          </p:cNvPr>
          <p:cNvSpPr txBox="1"/>
          <p:nvPr/>
        </p:nvSpPr>
        <p:spPr>
          <a:xfrm>
            <a:off x="389744" y="374753"/>
            <a:ext cx="11460143" cy="461665"/>
          </a:xfrm>
          <a:prstGeom prst="rect">
            <a:avLst/>
          </a:prstGeom>
          <a:solidFill>
            <a:srgbClr val="0E576B"/>
          </a:solidFill>
        </p:spPr>
        <p:txBody>
          <a:bodyPr wrap="square" rtlCol="0">
            <a:spAutoFit/>
          </a:bodyPr>
          <a:lstStyle/>
          <a:p>
            <a:r>
              <a:rPr lang="en-GB" sz="2400" dirty="0">
                <a:solidFill>
                  <a:schemeClr val="bg1"/>
                </a:solidFill>
                <a:highlight>
                  <a:srgbClr val="0E576B"/>
                </a:highlight>
              </a:rPr>
              <a:t>8. Which insurance provider has highest number of patients enrolled? </a:t>
            </a:r>
          </a:p>
        </p:txBody>
      </p:sp>
      <p:pic>
        <p:nvPicPr>
          <p:cNvPr id="4" name="Picture 3">
            <a:extLst>
              <a:ext uri="{FF2B5EF4-FFF2-40B4-BE49-F238E27FC236}">
                <a16:creationId xmlns:a16="http://schemas.microsoft.com/office/drawing/2014/main" id="{BFDE32C8-9EFB-5346-8949-75CE9778D7D5}"/>
              </a:ext>
            </a:extLst>
          </p:cNvPr>
          <p:cNvPicPr>
            <a:picLocks noChangeAspect="1"/>
          </p:cNvPicPr>
          <p:nvPr/>
        </p:nvPicPr>
        <p:blipFill>
          <a:blip r:embed="rId2"/>
          <a:stretch>
            <a:fillRect/>
          </a:stretch>
        </p:blipFill>
        <p:spPr>
          <a:xfrm>
            <a:off x="4056808" y="3266365"/>
            <a:ext cx="4078383" cy="3074474"/>
          </a:xfrm>
          <a:prstGeom prst="rect">
            <a:avLst/>
          </a:prstGeom>
        </p:spPr>
      </p:pic>
      <p:sp>
        <p:nvSpPr>
          <p:cNvPr id="6" name="TextBox 5">
            <a:extLst>
              <a:ext uri="{FF2B5EF4-FFF2-40B4-BE49-F238E27FC236}">
                <a16:creationId xmlns:a16="http://schemas.microsoft.com/office/drawing/2014/main" id="{832797CE-049F-32A8-F145-8D3C41CB8295}"/>
              </a:ext>
            </a:extLst>
          </p:cNvPr>
          <p:cNvSpPr txBox="1"/>
          <p:nvPr/>
        </p:nvSpPr>
        <p:spPr>
          <a:xfrm>
            <a:off x="592654" y="1343505"/>
            <a:ext cx="11006690" cy="707886"/>
          </a:xfrm>
          <a:prstGeom prst="rect">
            <a:avLst/>
          </a:prstGeom>
          <a:noFill/>
        </p:spPr>
        <p:txBody>
          <a:bodyPr wrap="square">
            <a:spAutoFit/>
          </a:bodyPr>
          <a:lstStyle/>
          <a:p>
            <a:pPr marL="285750" indent="-285750">
              <a:buFont typeface="Arial" panose="020B0604020202020204" pitchFamily="34" charset="0"/>
              <a:buChar char="•"/>
            </a:pPr>
            <a:r>
              <a:rPr lang="en-GB" sz="2000" dirty="0"/>
              <a:t>Cigna has recorded the highest number of patients as their clients, followed closely by Medicare and United Healthcare. The differences among the various insurance providers are negligible</a:t>
            </a:r>
          </a:p>
        </p:txBody>
      </p:sp>
    </p:spTree>
    <p:extLst>
      <p:ext uri="{BB962C8B-B14F-4D97-AF65-F5344CB8AC3E}">
        <p14:creationId xmlns:p14="http://schemas.microsoft.com/office/powerpoint/2010/main" val="1027237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28C879-A411-DEA1-664A-0BFA8A1C177C}"/>
              </a:ext>
            </a:extLst>
          </p:cNvPr>
          <p:cNvSpPr txBox="1"/>
          <p:nvPr/>
        </p:nvSpPr>
        <p:spPr>
          <a:xfrm>
            <a:off x="389744" y="374753"/>
            <a:ext cx="11460143" cy="461665"/>
          </a:xfrm>
          <a:prstGeom prst="rect">
            <a:avLst/>
          </a:prstGeom>
          <a:solidFill>
            <a:srgbClr val="0E576B"/>
          </a:solidFill>
        </p:spPr>
        <p:txBody>
          <a:bodyPr wrap="square" rtlCol="0">
            <a:spAutoFit/>
          </a:bodyPr>
          <a:lstStyle/>
          <a:p>
            <a:r>
              <a:rPr lang="en-GB" sz="2400" dirty="0">
                <a:solidFill>
                  <a:schemeClr val="bg1"/>
                </a:solidFill>
                <a:highlight>
                  <a:srgbClr val="0E576B"/>
                </a:highlight>
              </a:rPr>
              <a:t>9. Which medical condition has the highest and lowest recorded amounts? </a:t>
            </a:r>
          </a:p>
        </p:txBody>
      </p:sp>
      <p:pic>
        <p:nvPicPr>
          <p:cNvPr id="6" name="Picture 5">
            <a:extLst>
              <a:ext uri="{FF2B5EF4-FFF2-40B4-BE49-F238E27FC236}">
                <a16:creationId xmlns:a16="http://schemas.microsoft.com/office/drawing/2014/main" id="{6CF550E7-D8B6-09CA-5AA1-317C1F5EAAAC}"/>
              </a:ext>
            </a:extLst>
          </p:cNvPr>
          <p:cNvPicPr>
            <a:picLocks noChangeAspect="1"/>
          </p:cNvPicPr>
          <p:nvPr/>
        </p:nvPicPr>
        <p:blipFill>
          <a:blip r:embed="rId2"/>
          <a:srcRect l="1522"/>
          <a:stretch/>
        </p:blipFill>
        <p:spPr>
          <a:xfrm>
            <a:off x="4057337" y="2874364"/>
            <a:ext cx="4077325" cy="3124073"/>
          </a:xfrm>
          <a:prstGeom prst="rect">
            <a:avLst/>
          </a:prstGeom>
        </p:spPr>
      </p:pic>
      <p:sp>
        <p:nvSpPr>
          <p:cNvPr id="7" name="Rectangle 1">
            <a:extLst>
              <a:ext uri="{FF2B5EF4-FFF2-40B4-BE49-F238E27FC236}">
                <a16:creationId xmlns:a16="http://schemas.microsoft.com/office/drawing/2014/main" id="{92BE5CDF-A338-FE79-0A26-C9C3A49962C7}"/>
              </a:ext>
            </a:extLst>
          </p:cNvPr>
          <p:cNvSpPr>
            <a:spLocks noChangeArrowheads="1"/>
          </p:cNvSpPr>
          <p:nvPr/>
        </p:nvSpPr>
        <p:spPr bwMode="auto">
          <a:xfrm>
            <a:off x="616139" y="1347559"/>
            <a:ext cx="1157586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rPr>
              <a:t>Hypertension has the highest recorded billing amount, while Diabetes has the lowest.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t>Although diabetes is the 2</a:t>
            </a:r>
            <a:r>
              <a:rPr lang="en-US" altLang="en-US" sz="2000" baseline="30000" dirty="0"/>
              <a:t>nd</a:t>
            </a:r>
            <a:r>
              <a:rPr lang="en-US" altLang="en-US" sz="2000" dirty="0"/>
              <a:t> top medical condition among patients, hypertension has recorded the highest </a:t>
            </a:r>
          </a:p>
          <a:p>
            <a:pPr marR="0" lvl="0" algn="l" defTabSz="914400" rtl="0" eaLnBrk="0" fontAlgn="base" latinLnBrk="0" hangingPunct="0">
              <a:lnSpc>
                <a:spcPct val="100000"/>
              </a:lnSpc>
              <a:spcBef>
                <a:spcPct val="0"/>
              </a:spcBef>
              <a:spcAft>
                <a:spcPct val="0"/>
              </a:spcAft>
              <a:buClrTx/>
              <a:buSzTx/>
              <a:tabLst/>
            </a:pPr>
            <a:r>
              <a:rPr lang="en-US" altLang="en-US" sz="2000" dirty="0"/>
              <a:t>     billing amount</a:t>
            </a: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641649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39845A-A358-2378-4750-981EAADF6FF6}"/>
              </a:ext>
            </a:extLst>
          </p:cNvPr>
          <p:cNvSpPr txBox="1"/>
          <p:nvPr/>
        </p:nvSpPr>
        <p:spPr>
          <a:xfrm>
            <a:off x="389744" y="374753"/>
            <a:ext cx="11460143" cy="461665"/>
          </a:xfrm>
          <a:prstGeom prst="rect">
            <a:avLst/>
          </a:prstGeom>
          <a:solidFill>
            <a:srgbClr val="0E576B"/>
          </a:solidFill>
        </p:spPr>
        <p:txBody>
          <a:bodyPr wrap="square" rtlCol="0">
            <a:spAutoFit/>
          </a:bodyPr>
          <a:lstStyle/>
          <a:p>
            <a:r>
              <a:rPr lang="en-GB" sz="2400" dirty="0">
                <a:solidFill>
                  <a:schemeClr val="bg1"/>
                </a:solidFill>
                <a:highlight>
                  <a:srgbClr val="0E576B"/>
                </a:highlight>
              </a:rPr>
              <a:t>10. Which medication is mostly used to treat each medical condition? </a:t>
            </a:r>
          </a:p>
        </p:txBody>
      </p:sp>
      <p:pic>
        <p:nvPicPr>
          <p:cNvPr id="5" name="Picture 4">
            <a:extLst>
              <a:ext uri="{FF2B5EF4-FFF2-40B4-BE49-F238E27FC236}">
                <a16:creationId xmlns:a16="http://schemas.microsoft.com/office/drawing/2014/main" id="{000924AB-111A-2A21-A1AD-8B88F813C521}"/>
              </a:ext>
            </a:extLst>
          </p:cNvPr>
          <p:cNvPicPr>
            <a:picLocks noChangeAspect="1"/>
          </p:cNvPicPr>
          <p:nvPr/>
        </p:nvPicPr>
        <p:blipFill>
          <a:blip r:embed="rId2"/>
          <a:stretch>
            <a:fillRect/>
          </a:stretch>
        </p:blipFill>
        <p:spPr>
          <a:xfrm>
            <a:off x="164892" y="3590923"/>
            <a:ext cx="3777521" cy="2343477"/>
          </a:xfrm>
          <a:prstGeom prst="rect">
            <a:avLst/>
          </a:prstGeom>
        </p:spPr>
      </p:pic>
      <p:sp>
        <p:nvSpPr>
          <p:cNvPr id="6" name="TextBox 5">
            <a:extLst>
              <a:ext uri="{FF2B5EF4-FFF2-40B4-BE49-F238E27FC236}">
                <a16:creationId xmlns:a16="http://schemas.microsoft.com/office/drawing/2014/main" id="{F287C3DC-BDD0-68B7-56A5-5F9435FCD72D}"/>
              </a:ext>
            </a:extLst>
          </p:cNvPr>
          <p:cNvSpPr txBox="1"/>
          <p:nvPr/>
        </p:nvSpPr>
        <p:spPr>
          <a:xfrm>
            <a:off x="1585414" y="6144693"/>
            <a:ext cx="936475" cy="338554"/>
          </a:xfrm>
          <a:prstGeom prst="rect">
            <a:avLst/>
          </a:prstGeom>
          <a:noFill/>
        </p:spPr>
        <p:txBody>
          <a:bodyPr wrap="none" rtlCol="0">
            <a:spAutoFit/>
          </a:bodyPr>
          <a:lstStyle/>
          <a:p>
            <a:r>
              <a:rPr lang="en-GB" sz="1600" b="1" dirty="0"/>
              <a:t>Arthritis </a:t>
            </a:r>
          </a:p>
        </p:txBody>
      </p:sp>
      <p:sp>
        <p:nvSpPr>
          <p:cNvPr id="7" name="TextBox 6">
            <a:extLst>
              <a:ext uri="{FF2B5EF4-FFF2-40B4-BE49-F238E27FC236}">
                <a16:creationId xmlns:a16="http://schemas.microsoft.com/office/drawing/2014/main" id="{C52C0D2C-C4FB-9600-CEA4-F41F25D50521}"/>
              </a:ext>
            </a:extLst>
          </p:cNvPr>
          <p:cNvSpPr txBox="1"/>
          <p:nvPr/>
        </p:nvSpPr>
        <p:spPr>
          <a:xfrm>
            <a:off x="5677006" y="6133341"/>
            <a:ext cx="837986" cy="338554"/>
          </a:xfrm>
          <a:prstGeom prst="rect">
            <a:avLst/>
          </a:prstGeom>
          <a:noFill/>
        </p:spPr>
        <p:txBody>
          <a:bodyPr wrap="none" rtlCol="0">
            <a:spAutoFit/>
          </a:bodyPr>
          <a:lstStyle/>
          <a:p>
            <a:r>
              <a:rPr lang="en-GB" sz="1600" b="1" dirty="0"/>
              <a:t>Asthma</a:t>
            </a:r>
          </a:p>
        </p:txBody>
      </p:sp>
      <p:sp>
        <p:nvSpPr>
          <p:cNvPr id="8" name="TextBox 7">
            <a:extLst>
              <a:ext uri="{FF2B5EF4-FFF2-40B4-BE49-F238E27FC236}">
                <a16:creationId xmlns:a16="http://schemas.microsoft.com/office/drawing/2014/main" id="{CE80034F-A249-065E-160F-64865F092298}"/>
              </a:ext>
            </a:extLst>
          </p:cNvPr>
          <p:cNvSpPr txBox="1"/>
          <p:nvPr/>
        </p:nvSpPr>
        <p:spPr>
          <a:xfrm>
            <a:off x="9838427" y="6133341"/>
            <a:ext cx="768159" cy="338554"/>
          </a:xfrm>
          <a:prstGeom prst="rect">
            <a:avLst/>
          </a:prstGeom>
          <a:noFill/>
        </p:spPr>
        <p:txBody>
          <a:bodyPr wrap="none" rtlCol="0">
            <a:spAutoFit/>
          </a:bodyPr>
          <a:lstStyle/>
          <a:p>
            <a:r>
              <a:rPr lang="en-GB" sz="1600" b="1" dirty="0"/>
              <a:t>Cancer</a:t>
            </a:r>
          </a:p>
        </p:txBody>
      </p:sp>
      <p:pic>
        <p:nvPicPr>
          <p:cNvPr id="13" name="Picture 12">
            <a:extLst>
              <a:ext uri="{FF2B5EF4-FFF2-40B4-BE49-F238E27FC236}">
                <a16:creationId xmlns:a16="http://schemas.microsoft.com/office/drawing/2014/main" id="{21A3A18D-1956-A599-9145-EC8141A1CACB}"/>
              </a:ext>
            </a:extLst>
          </p:cNvPr>
          <p:cNvPicPr>
            <a:picLocks noChangeAspect="1"/>
          </p:cNvPicPr>
          <p:nvPr/>
        </p:nvPicPr>
        <p:blipFill>
          <a:blip r:embed="rId3"/>
          <a:stretch>
            <a:fillRect/>
          </a:stretch>
        </p:blipFill>
        <p:spPr>
          <a:xfrm>
            <a:off x="4207239" y="3600449"/>
            <a:ext cx="3777521" cy="2333951"/>
          </a:xfrm>
          <a:prstGeom prst="rect">
            <a:avLst/>
          </a:prstGeom>
        </p:spPr>
      </p:pic>
      <p:pic>
        <p:nvPicPr>
          <p:cNvPr id="15" name="Picture 14">
            <a:extLst>
              <a:ext uri="{FF2B5EF4-FFF2-40B4-BE49-F238E27FC236}">
                <a16:creationId xmlns:a16="http://schemas.microsoft.com/office/drawing/2014/main" id="{2AE339C5-85C9-A9C8-66D1-23D4FCE5F8DB}"/>
              </a:ext>
            </a:extLst>
          </p:cNvPr>
          <p:cNvPicPr>
            <a:picLocks noChangeAspect="1"/>
          </p:cNvPicPr>
          <p:nvPr/>
        </p:nvPicPr>
        <p:blipFill>
          <a:blip r:embed="rId4"/>
          <a:stretch>
            <a:fillRect/>
          </a:stretch>
        </p:blipFill>
        <p:spPr>
          <a:xfrm>
            <a:off x="8249586" y="3609975"/>
            <a:ext cx="3777521" cy="2305372"/>
          </a:xfrm>
          <a:prstGeom prst="rect">
            <a:avLst/>
          </a:prstGeom>
        </p:spPr>
      </p:pic>
      <p:sp>
        <p:nvSpPr>
          <p:cNvPr id="20" name="TextBox 19">
            <a:extLst>
              <a:ext uri="{FF2B5EF4-FFF2-40B4-BE49-F238E27FC236}">
                <a16:creationId xmlns:a16="http://schemas.microsoft.com/office/drawing/2014/main" id="{BA14D860-A9AA-0775-6141-A024BC3CB210}"/>
              </a:ext>
            </a:extLst>
          </p:cNvPr>
          <p:cNvSpPr txBox="1"/>
          <p:nvPr/>
        </p:nvSpPr>
        <p:spPr>
          <a:xfrm>
            <a:off x="720777" y="923600"/>
            <a:ext cx="11471223" cy="2246769"/>
          </a:xfrm>
          <a:prstGeom prst="rect">
            <a:avLst/>
          </a:prstGeom>
          <a:noFill/>
        </p:spPr>
        <p:txBody>
          <a:bodyPr wrap="square">
            <a:spAutoFit/>
          </a:bodyPr>
          <a:lstStyle/>
          <a:p>
            <a:endParaRPr lang="en-GB" sz="2000" dirty="0"/>
          </a:p>
          <a:p>
            <a:pPr marL="342900" indent="-342900">
              <a:buFont typeface="Arial" panose="020B0604020202020204" pitchFamily="34" charset="0"/>
              <a:buChar char="•"/>
            </a:pPr>
            <a:r>
              <a:rPr lang="en-GB" sz="2000" dirty="0"/>
              <a:t>For arthritis, aspirin is the most commonly used medication.</a:t>
            </a:r>
          </a:p>
          <a:p>
            <a:pPr marL="342900" indent="-342900">
              <a:buFont typeface="Arial" panose="020B0604020202020204" pitchFamily="34" charset="0"/>
              <a:buChar char="•"/>
            </a:pPr>
            <a:r>
              <a:rPr lang="en-GB" sz="2000" dirty="0"/>
              <a:t>For asthma, paracetamol is the most frequently used. </a:t>
            </a:r>
          </a:p>
          <a:p>
            <a:pPr marL="342900" indent="-342900">
              <a:buFont typeface="Arial" panose="020B0604020202020204" pitchFamily="34" charset="0"/>
              <a:buChar char="•"/>
            </a:pPr>
            <a:r>
              <a:rPr lang="en-GB" sz="2000" dirty="0"/>
              <a:t>In the case of cancer, Lipitor is the most widely prescribed. </a:t>
            </a:r>
          </a:p>
          <a:p>
            <a:pPr marL="342900" indent="-342900">
              <a:buFont typeface="Arial" panose="020B0604020202020204" pitchFamily="34" charset="0"/>
              <a:buChar char="•"/>
            </a:pPr>
            <a:r>
              <a:rPr lang="en-GB" sz="2000" dirty="0"/>
              <a:t>For diabetes, Lipitor is also the most commonly used medication. </a:t>
            </a:r>
          </a:p>
          <a:p>
            <a:pPr marL="342900" indent="-342900">
              <a:buFont typeface="Arial" panose="020B0604020202020204" pitchFamily="34" charset="0"/>
              <a:buChar char="•"/>
            </a:pPr>
            <a:r>
              <a:rPr lang="en-GB" sz="2000" dirty="0"/>
              <a:t>For hypertension, ibuprofen is used the most, while for obesity, penicillin is the most frequently prescribed treatment.</a:t>
            </a:r>
          </a:p>
        </p:txBody>
      </p:sp>
    </p:spTree>
    <p:extLst>
      <p:ext uri="{BB962C8B-B14F-4D97-AF65-F5344CB8AC3E}">
        <p14:creationId xmlns:p14="http://schemas.microsoft.com/office/powerpoint/2010/main" val="4272751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34F05FC-5025-3175-FE77-1A823537160C}"/>
              </a:ext>
            </a:extLst>
          </p:cNvPr>
          <p:cNvSpPr txBox="1"/>
          <p:nvPr/>
        </p:nvSpPr>
        <p:spPr>
          <a:xfrm>
            <a:off x="1615948" y="2791692"/>
            <a:ext cx="929357" cy="338554"/>
          </a:xfrm>
          <a:prstGeom prst="rect">
            <a:avLst/>
          </a:prstGeom>
          <a:noFill/>
        </p:spPr>
        <p:txBody>
          <a:bodyPr wrap="none" rtlCol="0">
            <a:spAutoFit/>
          </a:bodyPr>
          <a:lstStyle/>
          <a:p>
            <a:r>
              <a:rPr lang="en-GB" sz="1600" b="1" dirty="0"/>
              <a:t>Diabetes</a:t>
            </a:r>
          </a:p>
        </p:txBody>
      </p:sp>
      <p:sp>
        <p:nvSpPr>
          <p:cNvPr id="10" name="TextBox 9">
            <a:extLst>
              <a:ext uri="{FF2B5EF4-FFF2-40B4-BE49-F238E27FC236}">
                <a16:creationId xmlns:a16="http://schemas.microsoft.com/office/drawing/2014/main" id="{119A6350-C103-C0F9-D6C3-11E70379124D}"/>
              </a:ext>
            </a:extLst>
          </p:cNvPr>
          <p:cNvSpPr txBox="1"/>
          <p:nvPr/>
        </p:nvSpPr>
        <p:spPr>
          <a:xfrm>
            <a:off x="5429439" y="2791692"/>
            <a:ext cx="1333122" cy="338554"/>
          </a:xfrm>
          <a:prstGeom prst="rect">
            <a:avLst/>
          </a:prstGeom>
          <a:noFill/>
        </p:spPr>
        <p:txBody>
          <a:bodyPr wrap="none" rtlCol="0">
            <a:spAutoFit/>
          </a:bodyPr>
          <a:lstStyle/>
          <a:p>
            <a:r>
              <a:rPr lang="en-GB" sz="1600" b="1" dirty="0"/>
              <a:t>Hypertension</a:t>
            </a:r>
          </a:p>
        </p:txBody>
      </p:sp>
      <p:sp>
        <p:nvSpPr>
          <p:cNvPr id="11" name="TextBox 10">
            <a:extLst>
              <a:ext uri="{FF2B5EF4-FFF2-40B4-BE49-F238E27FC236}">
                <a16:creationId xmlns:a16="http://schemas.microsoft.com/office/drawing/2014/main" id="{259E52C0-3A12-91A1-8694-89A3B1A694B3}"/>
              </a:ext>
            </a:extLst>
          </p:cNvPr>
          <p:cNvSpPr txBox="1"/>
          <p:nvPr/>
        </p:nvSpPr>
        <p:spPr>
          <a:xfrm>
            <a:off x="9640407" y="2791692"/>
            <a:ext cx="837089" cy="338554"/>
          </a:xfrm>
          <a:prstGeom prst="rect">
            <a:avLst/>
          </a:prstGeom>
          <a:noFill/>
        </p:spPr>
        <p:txBody>
          <a:bodyPr wrap="none" rtlCol="0">
            <a:spAutoFit/>
          </a:bodyPr>
          <a:lstStyle/>
          <a:p>
            <a:r>
              <a:rPr lang="en-GB" sz="1600" b="1" dirty="0"/>
              <a:t>Obesity</a:t>
            </a:r>
          </a:p>
        </p:txBody>
      </p:sp>
      <p:pic>
        <p:nvPicPr>
          <p:cNvPr id="5" name="Picture 4">
            <a:extLst>
              <a:ext uri="{FF2B5EF4-FFF2-40B4-BE49-F238E27FC236}">
                <a16:creationId xmlns:a16="http://schemas.microsoft.com/office/drawing/2014/main" id="{942FEBAF-27CC-C030-7684-2611ABD84451}"/>
              </a:ext>
            </a:extLst>
          </p:cNvPr>
          <p:cNvPicPr>
            <a:picLocks noChangeAspect="1"/>
          </p:cNvPicPr>
          <p:nvPr/>
        </p:nvPicPr>
        <p:blipFill>
          <a:blip r:embed="rId2"/>
          <a:stretch>
            <a:fillRect/>
          </a:stretch>
        </p:blipFill>
        <p:spPr>
          <a:xfrm>
            <a:off x="4021807" y="318768"/>
            <a:ext cx="3972479" cy="2362530"/>
          </a:xfrm>
          <a:prstGeom prst="rect">
            <a:avLst/>
          </a:prstGeom>
        </p:spPr>
      </p:pic>
      <p:pic>
        <p:nvPicPr>
          <p:cNvPr id="7" name="Picture 6">
            <a:extLst>
              <a:ext uri="{FF2B5EF4-FFF2-40B4-BE49-F238E27FC236}">
                <a16:creationId xmlns:a16="http://schemas.microsoft.com/office/drawing/2014/main" id="{3E476068-3E2B-5692-5FE0-C6379D896022}"/>
              </a:ext>
            </a:extLst>
          </p:cNvPr>
          <p:cNvPicPr>
            <a:picLocks noChangeAspect="1"/>
          </p:cNvPicPr>
          <p:nvPr/>
        </p:nvPicPr>
        <p:blipFill>
          <a:blip r:embed="rId3"/>
          <a:stretch>
            <a:fillRect/>
          </a:stretch>
        </p:blipFill>
        <p:spPr>
          <a:xfrm>
            <a:off x="8082239" y="366400"/>
            <a:ext cx="3953427" cy="2295845"/>
          </a:xfrm>
          <a:prstGeom prst="rect">
            <a:avLst/>
          </a:prstGeom>
        </p:spPr>
      </p:pic>
      <p:pic>
        <p:nvPicPr>
          <p:cNvPr id="17" name="Picture 16">
            <a:extLst>
              <a:ext uri="{FF2B5EF4-FFF2-40B4-BE49-F238E27FC236}">
                <a16:creationId xmlns:a16="http://schemas.microsoft.com/office/drawing/2014/main" id="{4F9BCFD3-6670-E659-08BA-13C455BF10C3}"/>
              </a:ext>
            </a:extLst>
          </p:cNvPr>
          <p:cNvPicPr>
            <a:picLocks noChangeAspect="1"/>
          </p:cNvPicPr>
          <p:nvPr/>
        </p:nvPicPr>
        <p:blipFill>
          <a:blip r:embed="rId4"/>
          <a:stretch>
            <a:fillRect/>
          </a:stretch>
        </p:blipFill>
        <p:spPr>
          <a:xfrm>
            <a:off x="156333" y="318768"/>
            <a:ext cx="3777521" cy="2343477"/>
          </a:xfrm>
          <a:prstGeom prst="rect">
            <a:avLst/>
          </a:prstGeom>
        </p:spPr>
      </p:pic>
      <p:sp>
        <p:nvSpPr>
          <p:cNvPr id="8" name="TextBox 7">
            <a:extLst>
              <a:ext uri="{FF2B5EF4-FFF2-40B4-BE49-F238E27FC236}">
                <a16:creationId xmlns:a16="http://schemas.microsoft.com/office/drawing/2014/main" id="{FCD90F08-C03E-29DC-482A-CDFBBBBE3B71}"/>
              </a:ext>
            </a:extLst>
          </p:cNvPr>
          <p:cNvSpPr txBox="1"/>
          <p:nvPr/>
        </p:nvSpPr>
        <p:spPr>
          <a:xfrm>
            <a:off x="2176625" y="3521115"/>
            <a:ext cx="7963334" cy="400110"/>
          </a:xfrm>
          <a:prstGeom prst="rect">
            <a:avLst/>
          </a:prstGeom>
          <a:noFill/>
        </p:spPr>
        <p:txBody>
          <a:bodyPr wrap="none" rtlCol="0">
            <a:spAutoFit/>
          </a:bodyPr>
          <a:lstStyle/>
          <a:p>
            <a:pPr marL="342900" indent="-342900">
              <a:buFont typeface="Arial" panose="020B0604020202020204" pitchFamily="34" charset="0"/>
              <a:buChar char="•"/>
            </a:pPr>
            <a:r>
              <a:rPr lang="en-GB" sz="2000" dirty="0"/>
              <a:t>To conclude, Lipitor is the most used medication, followed by Ibuprofen</a:t>
            </a:r>
          </a:p>
        </p:txBody>
      </p:sp>
      <p:pic>
        <p:nvPicPr>
          <p:cNvPr id="15" name="Picture 14">
            <a:extLst>
              <a:ext uri="{FF2B5EF4-FFF2-40B4-BE49-F238E27FC236}">
                <a16:creationId xmlns:a16="http://schemas.microsoft.com/office/drawing/2014/main" id="{617D2532-DEFF-E0FC-C2AC-0F133944B545}"/>
              </a:ext>
            </a:extLst>
          </p:cNvPr>
          <p:cNvPicPr>
            <a:picLocks noChangeAspect="1"/>
          </p:cNvPicPr>
          <p:nvPr/>
        </p:nvPicPr>
        <p:blipFill>
          <a:blip r:embed="rId5"/>
          <a:stretch>
            <a:fillRect/>
          </a:stretch>
        </p:blipFill>
        <p:spPr>
          <a:xfrm>
            <a:off x="4017043" y="4389226"/>
            <a:ext cx="3982006" cy="2276793"/>
          </a:xfrm>
          <a:prstGeom prst="rect">
            <a:avLst/>
          </a:prstGeom>
        </p:spPr>
      </p:pic>
    </p:spTree>
    <p:extLst>
      <p:ext uri="{BB962C8B-B14F-4D97-AF65-F5344CB8AC3E}">
        <p14:creationId xmlns:p14="http://schemas.microsoft.com/office/powerpoint/2010/main" val="363149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E3F23F-1CB1-3C7D-BE87-72637984620F}"/>
              </a:ext>
            </a:extLst>
          </p:cNvPr>
          <p:cNvSpPr txBox="1"/>
          <p:nvPr/>
        </p:nvSpPr>
        <p:spPr>
          <a:xfrm>
            <a:off x="389744" y="374753"/>
            <a:ext cx="11460143" cy="461665"/>
          </a:xfrm>
          <a:prstGeom prst="rect">
            <a:avLst/>
          </a:prstGeom>
          <a:solidFill>
            <a:srgbClr val="0E576B"/>
          </a:solidFill>
        </p:spPr>
        <p:txBody>
          <a:bodyPr wrap="square" rtlCol="0">
            <a:spAutoFit/>
          </a:bodyPr>
          <a:lstStyle/>
          <a:p>
            <a:r>
              <a:rPr lang="en-GB" sz="2400" dirty="0">
                <a:solidFill>
                  <a:schemeClr val="bg1"/>
                </a:solidFill>
                <a:highlight>
                  <a:srgbClr val="0E576B"/>
                </a:highlight>
              </a:rPr>
              <a:t>11. How do the top hospitals compare in terms of patient numbers versus billing amounts?</a:t>
            </a:r>
          </a:p>
        </p:txBody>
      </p:sp>
      <p:pic>
        <p:nvPicPr>
          <p:cNvPr id="5" name="Picture 4">
            <a:extLst>
              <a:ext uri="{FF2B5EF4-FFF2-40B4-BE49-F238E27FC236}">
                <a16:creationId xmlns:a16="http://schemas.microsoft.com/office/drawing/2014/main" id="{1C504B85-7BB5-DCB8-AA92-AB703A9F38CD}"/>
              </a:ext>
            </a:extLst>
          </p:cNvPr>
          <p:cNvPicPr>
            <a:picLocks noChangeAspect="1"/>
          </p:cNvPicPr>
          <p:nvPr/>
        </p:nvPicPr>
        <p:blipFill>
          <a:blip r:embed="rId2"/>
          <a:stretch>
            <a:fillRect/>
          </a:stretch>
        </p:blipFill>
        <p:spPr>
          <a:xfrm>
            <a:off x="1043776" y="3429000"/>
            <a:ext cx="4783166" cy="2475992"/>
          </a:xfrm>
          <a:prstGeom prst="rect">
            <a:avLst/>
          </a:prstGeom>
        </p:spPr>
      </p:pic>
      <p:pic>
        <p:nvPicPr>
          <p:cNvPr id="7" name="Picture 6">
            <a:extLst>
              <a:ext uri="{FF2B5EF4-FFF2-40B4-BE49-F238E27FC236}">
                <a16:creationId xmlns:a16="http://schemas.microsoft.com/office/drawing/2014/main" id="{ADF20D67-F9FD-32C0-A879-CE2625E2E136}"/>
              </a:ext>
            </a:extLst>
          </p:cNvPr>
          <p:cNvPicPr>
            <a:picLocks noChangeAspect="1"/>
          </p:cNvPicPr>
          <p:nvPr/>
        </p:nvPicPr>
        <p:blipFill>
          <a:blip r:embed="rId3"/>
          <a:stretch>
            <a:fillRect/>
          </a:stretch>
        </p:blipFill>
        <p:spPr>
          <a:xfrm>
            <a:off x="7916993" y="3429000"/>
            <a:ext cx="3231231" cy="2475992"/>
          </a:xfrm>
          <a:prstGeom prst="rect">
            <a:avLst/>
          </a:prstGeom>
        </p:spPr>
      </p:pic>
      <p:sp>
        <p:nvSpPr>
          <p:cNvPr id="9" name="TextBox 8">
            <a:extLst>
              <a:ext uri="{FF2B5EF4-FFF2-40B4-BE49-F238E27FC236}">
                <a16:creationId xmlns:a16="http://schemas.microsoft.com/office/drawing/2014/main" id="{12A27A80-9207-B37D-BEFD-F1218209A1DB}"/>
              </a:ext>
            </a:extLst>
          </p:cNvPr>
          <p:cNvSpPr txBox="1"/>
          <p:nvPr/>
        </p:nvSpPr>
        <p:spPr>
          <a:xfrm>
            <a:off x="618344" y="1182231"/>
            <a:ext cx="11231543" cy="2246769"/>
          </a:xfrm>
          <a:prstGeom prst="rect">
            <a:avLst/>
          </a:prstGeom>
          <a:noFill/>
        </p:spPr>
        <p:txBody>
          <a:bodyPr wrap="square">
            <a:spAutoFit/>
          </a:bodyPr>
          <a:lstStyle/>
          <a:p>
            <a:pPr marL="285750" indent="-285750" algn="just">
              <a:buFont typeface="Arial" panose="020B0604020202020204" pitchFamily="34" charset="0"/>
              <a:buChar char="•"/>
            </a:pPr>
            <a:r>
              <a:rPr lang="en-GB" sz="2000" dirty="0"/>
              <a:t>Although LLC Smith Hospital leads in terms of patient numbers, Johnson PLC generates significantly higher billing amounts.</a:t>
            </a:r>
          </a:p>
          <a:p>
            <a:pPr marL="285750" indent="-285750" algn="just">
              <a:buFont typeface="Arial" panose="020B0604020202020204" pitchFamily="34" charset="0"/>
              <a:buChar char="•"/>
            </a:pPr>
            <a:r>
              <a:rPr lang="en-GB" sz="2000" dirty="0"/>
              <a:t>Ltd Smith ranks second in terms of patient numbers, but when it comes to billing amounts, it holds the second-to-last position among the top 6 hospitals</a:t>
            </a:r>
          </a:p>
          <a:p>
            <a:pPr marL="285750" indent="-285750" algn="just">
              <a:buFont typeface="Arial" panose="020B0604020202020204" pitchFamily="34" charset="0"/>
              <a:buChar char="•"/>
            </a:pPr>
            <a:r>
              <a:rPr lang="en-GB" sz="2000" dirty="0"/>
              <a:t>It shows that there is no high correlation between number of patients in each hospital and billing amount</a:t>
            </a:r>
          </a:p>
          <a:p>
            <a:endParaRPr lang="en-GB" sz="2000" dirty="0"/>
          </a:p>
        </p:txBody>
      </p:sp>
    </p:spTree>
    <p:extLst>
      <p:ext uri="{BB962C8B-B14F-4D97-AF65-F5344CB8AC3E}">
        <p14:creationId xmlns:p14="http://schemas.microsoft.com/office/powerpoint/2010/main" val="2951133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9380CAC-4F8A-6292-CF7C-04A88015AE51}"/>
              </a:ext>
            </a:extLst>
          </p:cNvPr>
          <p:cNvSpPr txBox="1"/>
          <p:nvPr/>
        </p:nvSpPr>
        <p:spPr>
          <a:xfrm>
            <a:off x="3613730" y="704538"/>
            <a:ext cx="4964539" cy="769441"/>
          </a:xfrm>
          <a:prstGeom prst="rect">
            <a:avLst/>
          </a:prstGeom>
          <a:noFill/>
        </p:spPr>
        <p:txBody>
          <a:bodyPr wrap="square" rtlCol="0">
            <a:spAutoFit/>
          </a:bodyPr>
          <a:lstStyle/>
          <a:p>
            <a:r>
              <a:rPr lang="en-GB" sz="4400" b="1" dirty="0">
                <a:solidFill>
                  <a:srgbClr val="0E576B"/>
                </a:solidFill>
              </a:rPr>
              <a:t>DATASET OVERVIEW</a:t>
            </a:r>
          </a:p>
        </p:txBody>
      </p:sp>
      <p:sp>
        <p:nvSpPr>
          <p:cNvPr id="7" name="TextBox 6">
            <a:extLst>
              <a:ext uri="{FF2B5EF4-FFF2-40B4-BE49-F238E27FC236}">
                <a16:creationId xmlns:a16="http://schemas.microsoft.com/office/drawing/2014/main" id="{57C20FD9-755B-BCE5-0E50-42B3896933FD}"/>
              </a:ext>
            </a:extLst>
          </p:cNvPr>
          <p:cNvSpPr txBox="1"/>
          <p:nvPr/>
        </p:nvSpPr>
        <p:spPr>
          <a:xfrm>
            <a:off x="1806864" y="2105561"/>
            <a:ext cx="8578269" cy="2862322"/>
          </a:xfrm>
          <a:prstGeom prst="rect">
            <a:avLst/>
          </a:prstGeom>
          <a:noFill/>
        </p:spPr>
        <p:txBody>
          <a:bodyPr wrap="square" rtlCol="0">
            <a:spAutoFit/>
          </a:bodyPr>
          <a:lstStyle/>
          <a:p>
            <a:pPr algn="ctr"/>
            <a:endParaRPr lang="en-GB" sz="2000" dirty="0"/>
          </a:p>
          <a:p>
            <a:pPr marL="342900" indent="-342900">
              <a:buFont typeface="Arial" panose="020B0604020202020204" pitchFamily="34" charset="0"/>
              <a:buChar char="•"/>
            </a:pPr>
            <a:r>
              <a:rPr lang="en-GB" sz="2000" dirty="0"/>
              <a:t>The data had 55,505 rows and 15 columns</a:t>
            </a:r>
          </a:p>
          <a:p>
            <a:pPr marL="342900" indent="-342900">
              <a:buFont typeface="Arial" panose="020B0604020202020204" pitchFamily="34" charset="0"/>
              <a:buChar char="•"/>
            </a:pPr>
            <a:r>
              <a:rPr lang="en-GB" sz="2000" dirty="0"/>
              <a:t>The dataset was not clean (Had duplicates, NULLS, Patient names, Hospital names and billing amount columns were not formatted properly )</a:t>
            </a:r>
          </a:p>
          <a:p>
            <a:pPr marL="342900" indent="-342900">
              <a:buFont typeface="Arial" panose="020B0604020202020204" pitchFamily="34" charset="0"/>
              <a:buChar char="•"/>
            </a:pPr>
            <a:r>
              <a:rPr lang="en-GB" sz="2000" dirty="0"/>
              <a:t>It had information related to patients' health details, including age, gender, blood type, medical conditions, admission dates, discharge dates, doctors in charge, hospitals of admission, insurance providers, billing amounts, room numbers, admission types, prescribed medications, and test results</a:t>
            </a:r>
          </a:p>
          <a:p>
            <a:pPr algn="ctr"/>
            <a:endParaRPr lang="en-GB" sz="2000" dirty="0"/>
          </a:p>
        </p:txBody>
      </p:sp>
    </p:spTree>
    <p:extLst>
      <p:ext uri="{BB962C8B-B14F-4D97-AF65-F5344CB8AC3E}">
        <p14:creationId xmlns:p14="http://schemas.microsoft.com/office/powerpoint/2010/main" val="2381510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6B0818-F0C3-4F9D-007C-02E832F1D620}"/>
              </a:ext>
            </a:extLst>
          </p:cNvPr>
          <p:cNvSpPr txBox="1"/>
          <p:nvPr/>
        </p:nvSpPr>
        <p:spPr>
          <a:xfrm>
            <a:off x="389744" y="374753"/>
            <a:ext cx="11460143" cy="461665"/>
          </a:xfrm>
          <a:prstGeom prst="rect">
            <a:avLst/>
          </a:prstGeom>
          <a:solidFill>
            <a:srgbClr val="0E576B"/>
          </a:solidFill>
        </p:spPr>
        <p:txBody>
          <a:bodyPr wrap="square" rtlCol="0">
            <a:spAutoFit/>
          </a:bodyPr>
          <a:lstStyle/>
          <a:p>
            <a:r>
              <a:rPr lang="en-GB" sz="2400" dirty="0">
                <a:solidFill>
                  <a:schemeClr val="bg1"/>
                </a:solidFill>
                <a:highlight>
                  <a:srgbClr val="0E576B"/>
                </a:highlight>
              </a:rPr>
              <a:t>12. How do the top doctors compare in terms of patient numbers versus billing amounts?</a:t>
            </a:r>
          </a:p>
        </p:txBody>
      </p:sp>
      <p:pic>
        <p:nvPicPr>
          <p:cNvPr id="6" name="Picture 5">
            <a:extLst>
              <a:ext uri="{FF2B5EF4-FFF2-40B4-BE49-F238E27FC236}">
                <a16:creationId xmlns:a16="http://schemas.microsoft.com/office/drawing/2014/main" id="{33BF143E-6295-6464-4598-C689EBA7F99F}"/>
              </a:ext>
            </a:extLst>
          </p:cNvPr>
          <p:cNvPicPr>
            <a:picLocks noChangeAspect="1"/>
          </p:cNvPicPr>
          <p:nvPr/>
        </p:nvPicPr>
        <p:blipFill>
          <a:blip r:embed="rId2"/>
          <a:srcRect b="12259"/>
          <a:stretch/>
        </p:blipFill>
        <p:spPr>
          <a:xfrm>
            <a:off x="1656965" y="2949316"/>
            <a:ext cx="3213773" cy="2447144"/>
          </a:xfrm>
          <a:prstGeom prst="rect">
            <a:avLst/>
          </a:prstGeom>
        </p:spPr>
      </p:pic>
      <p:pic>
        <p:nvPicPr>
          <p:cNvPr id="8" name="Picture 7">
            <a:extLst>
              <a:ext uri="{FF2B5EF4-FFF2-40B4-BE49-F238E27FC236}">
                <a16:creationId xmlns:a16="http://schemas.microsoft.com/office/drawing/2014/main" id="{7ED552E8-2409-64C4-F6AB-E3A128064C7E}"/>
              </a:ext>
            </a:extLst>
          </p:cNvPr>
          <p:cNvPicPr>
            <a:picLocks noChangeAspect="1"/>
          </p:cNvPicPr>
          <p:nvPr/>
        </p:nvPicPr>
        <p:blipFill>
          <a:blip r:embed="rId3"/>
          <a:srcRect b="11848"/>
          <a:stretch/>
        </p:blipFill>
        <p:spPr>
          <a:xfrm>
            <a:off x="7321262" y="2949316"/>
            <a:ext cx="3213773" cy="2447144"/>
          </a:xfrm>
          <a:prstGeom prst="rect">
            <a:avLst/>
          </a:prstGeom>
        </p:spPr>
      </p:pic>
      <p:sp>
        <p:nvSpPr>
          <p:cNvPr id="10" name="TextBox 9">
            <a:extLst>
              <a:ext uri="{FF2B5EF4-FFF2-40B4-BE49-F238E27FC236}">
                <a16:creationId xmlns:a16="http://schemas.microsoft.com/office/drawing/2014/main" id="{4208F0C7-7EB8-B341-EF0B-D84FBB35B843}"/>
              </a:ext>
            </a:extLst>
          </p:cNvPr>
          <p:cNvSpPr txBox="1"/>
          <p:nvPr/>
        </p:nvSpPr>
        <p:spPr>
          <a:xfrm>
            <a:off x="539645" y="1169231"/>
            <a:ext cx="12546768" cy="1015663"/>
          </a:xfrm>
          <a:prstGeom prst="rect">
            <a:avLst/>
          </a:prstGeom>
          <a:noFill/>
        </p:spPr>
        <p:txBody>
          <a:bodyPr wrap="square">
            <a:spAutoFit/>
          </a:bodyPr>
          <a:lstStyle/>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There is a noticeable correlation between the top doctors by the number of patients they treat and</a:t>
            </a:r>
          </a:p>
          <a:p>
            <a:r>
              <a:rPr lang="en-GB" sz="2000" dirty="0"/>
              <a:t>      those ranked highest by billing amount</a:t>
            </a:r>
          </a:p>
        </p:txBody>
      </p:sp>
    </p:spTree>
    <p:extLst>
      <p:ext uri="{BB962C8B-B14F-4D97-AF65-F5344CB8AC3E}">
        <p14:creationId xmlns:p14="http://schemas.microsoft.com/office/powerpoint/2010/main" val="4001669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18B993-5A95-F65B-4C54-93C4DBF9D4F4}"/>
              </a:ext>
            </a:extLst>
          </p:cNvPr>
          <p:cNvSpPr txBox="1"/>
          <p:nvPr/>
        </p:nvSpPr>
        <p:spPr>
          <a:xfrm>
            <a:off x="389744" y="374753"/>
            <a:ext cx="11460143" cy="461665"/>
          </a:xfrm>
          <a:prstGeom prst="rect">
            <a:avLst/>
          </a:prstGeom>
          <a:solidFill>
            <a:srgbClr val="0E576B"/>
          </a:solidFill>
        </p:spPr>
        <p:txBody>
          <a:bodyPr wrap="square" rtlCol="0">
            <a:spAutoFit/>
          </a:bodyPr>
          <a:lstStyle/>
          <a:p>
            <a:r>
              <a:rPr lang="en-GB" sz="2400" dirty="0">
                <a:solidFill>
                  <a:schemeClr val="bg1"/>
                </a:solidFill>
                <a:highlight>
                  <a:srgbClr val="0E576B"/>
                </a:highlight>
              </a:rPr>
              <a:t>14. How are medical conditions distributed across different age categories?</a:t>
            </a:r>
          </a:p>
        </p:txBody>
      </p:sp>
      <p:pic>
        <p:nvPicPr>
          <p:cNvPr id="5" name="Picture 4">
            <a:extLst>
              <a:ext uri="{FF2B5EF4-FFF2-40B4-BE49-F238E27FC236}">
                <a16:creationId xmlns:a16="http://schemas.microsoft.com/office/drawing/2014/main" id="{28149335-6567-92F6-B366-9A52E2FE38B6}"/>
              </a:ext>
            </a:extLst>
          </p:cNvPr>
          <p:cNvPicPr>
            <a:picLocks noChangeAspect="1"/>
          </p:cNvPicPr>
          <p:nvPr/>
        </p:nvPicPr>
        <p:blipFill>
          <a:blip r:embed="rId2"/>
          <a:stretch>
            <a:fillRect/>
          </a:stretch>
        </p:blipFill>
        <p:spPr>
          <a:xfrm>
            <a:off x="404440" y="3429000"/>
            <a:ext cx="2816748" cy="2531908"/>
          </a:xfrm>
          <a:prstGeom prst="rect">
            <a:avLst/>
          </a:prstGeom>
        </p:spPr>
      </p:pic>
      <p:sp>
        <p:nvSpPr>
          <p:cNvPr id="6" name="TextBox 5">
            <a:extLst>
              <a:ext uri="{FF2B5EF4-FFF2-40B4-BE49-F238E27FC236}">
                <a16:creationId xmlns:a16="http://schemas.microsoft.com/office/drawing/2014/main" id="{7BCFFD11-9389-1947-C5AD-B4AF1F2569EF}"/>
              </a:ext>
            </a:extLst>
          </p:cNvPr>
          <p:cNvSpPr txBox="1"/>
          <p:nvPr/>
        </p:nvSpPr>
        <p:spPr>
          <a:xfrm>
            <a:off x="1344576" y="6081624"/>
            <a:ext cx="936475" cy="338554"/>
          </a:xfrm>
          <a:prstGeom prst="rect">
            <a:avLst/>
          </a:prstGeom>
          <a:noFill/>
        </p:spPr>
        <p:txBody>
          <a:bodyPr wrap="none" rtlCol="0">
            <a:spAutoFit/>
          </a:bodyPr>
          <a:lstStyle/>
          <a:p>
            <a:r>
              <a:rPr lang="en-GB" sz="1600" b="1" dirty="0"/>
              <a:t>Arthritis </a:t>
            </a:r>
          </a:p>
        </p:txBody>
      </p:sp>
      <p:sp>
        <p:nvSpPr>
          <p:cNvPr id="7" name="TextBox 6">
            <a:extLst>
              <a:ext uri="{FF2B5EF4-FFF2-40B4-BE49-F238E27FC236}">
                <a16:creationId xmlns:a16="http://schemas.microsoft.com/office/drawing/2014/main" id="{ABA3EDC5-2459-39A4-3D60-CC366D17FC4B}"/>
              </a:ext>
            </a:extLst>
          </p:cNvPr>
          <p:cNvSpPr txBox="1"/>
          <p:nvPr/>
        </p:nvSpPr>
        <p:spPr>
          <a:xfrm>
            <a:off x="5677007" y="6081624"/>
            <a:ext cx="837986" cy="338554"/>
          </a:xfrm>
          <a:prstGeom prst="rect">
            <a:avLst/>
          </a:prstGeom>
          <a:noFill/>
        </p:spPr>
        <p:txBody>
          <a:bodyPr wrap="none" rtlCol="0">
            <a:spAutoFit/>
          </a:bodyPr>
          <a:lstStyle/>
          <a:p>
            <a:r>
              <a:rPr lang="en-GB" sz="1600" b="1" dirty="0"/>
              <a:t>Asthma</a:t>
            </a:r>
          </a:p>
        </p:txBody>
      </p:sp>
      <p:sp>
        <p:nvSpPr>
          <p:cNvPr id="8" name="TextBox 7">
            <a:extLst>
              <a:ext uri="{FF2B5EF4-FFF2-40B4-BE49-F238E27FC236}">
                <a16:creationId xmlns:a16="http://schemas.microsoft.com/office/drawing/2014/main" id="{3BE75522-5CFC-690B-86A6-2220EA244925}"/>
              </a:ext>
            </a:extLst>
          </p:cNvPr>
          <p:cNvSpPr txBox="1"/>
          <p:nvPr/>
        </p:nvSpPr>
        <p:spPr>
          <a:xfrm>
            <a:off x="9995106" y="6109775"/>
            <a:ext cx="768159" cy="338554"/>
          </a:xfrm>
          <a:prstGeom prst="rect">
            <a:avLst/>
          </a:prstGeom>
          <a:noFill/>
        </p:spPr>
        <p:txBody>
          <a:bodyPr wrap="none" rtlCol="0">
            <a:spAutoFit/>
          </a:bodyPr>
          <a:lstStyle/>
          <a:p>
            <a:r>
              <a:rPr lang="en-GB" sz="1600" b="1" dirty="0"/>
              <a:t>Cancer</a:t>
            </a:r>
          </a:p>
        </p:txBody>
      </p:sp>
      <p:pic>
        <p:nvPicPr>
          <p:cNvPr id="11" name="Picture 10">
            <a:extLst>
              <a:ext uri="{FF2B5EF4-FFF2-40B4-BE49-F238E27FC236}">
                <a16:creationId xmlns:a16="http://schemas.microsoft.com/office/drawing/2014/main" id="{A6288D97-7F78-3814-BC57-9D359B52A833}"/>
              </a:ext>
            </a:extLst>
          </p:cNvPr>
          <p:cNvPicPr>
            <a:picLocks noChangeAspect="1"/>
          </p:cNvPicPr>
          <p:nvPr/>
        </p:nvPicPr>
        <p:blipFill>
          <a:blip r:embed="rId3"/>
          <a:stretch>
            <a:fillRect/>
          </a:stretch>
        </p:blipFill>
        <p:spPr>
          <a:xfrm>
            <a:off x="4687626" y="3429000"/>
            <a:ext cx="2816748" cy="2531908"/>
          </a:xfrm>
          <a:prstGeom prst="rect">
            <a:avLst/>
          </a:prstGeom>
        </p:spPr>
      </p:pic>
      <p:pic>
        <p:nvPicPr>
          <p:cNvPr id="13" name="Picture 12">
            <a:extLst>
              <a:ext uri="{FF2B5EF4-FFF2-40B4-BE49-F238E27FC236}">
                <a16:creationId xmlns:a16="http://schemas.microsoft.com/office/drawing/2014/main" id="{64B7C3CC-9297-4CEC-412F-C395B66A2065}"/>
              </a:ext>
            </a:extLst>
          </p:cNvPr>
          <p:cNvPicPr>
            <a:picLocks noChangeAspect="1"/>
          </p:cNvPicPr>
          <p:nvPr/>
        </p:nvPicPr>
        <p:blipFill>
          <a:blip r:embed="rId4"/>
          <a:stretch>
            <a:fillRect/>
          </a:stretch>
        </p:blipFill>
        <p:spPr>
          <a:xfrm>
            <a:off x="8970812" y="3429000"/>
            <a:ext cx="2816748" cy="2615866"/>
          </a:xfrm>
          <a:prstGeom prst="rect">
            <a:avLst/>
          </a:prstGeom>
        </p:spPr>
      </p:pic>
      <p:sp>
        <p:nvSpPr>
          <p:cNvPr id="17" name="Rectangle 2">
            <a:extLst>
              <a:ext uri="{FF2B5EF4-FFF2-40B4-BE49-F238E27FC236}">
                <a16:creationId xmlns:a16="http://schemas.microsoft.com/office/drawing/2014/main" id="{FE360C0A-2E6D-D4CD-18D1-2C5CD04A8BC0}"/>
              </a:ext>
            </a:extLst>
          </p:cNvPr>
          <p:cNvSpPr>
            <a:spLocks noChangeArrowheads="1"/>
          </p:cNvSpPr>
          <p:nvPr/>
        </p:nvSpPr>
        <p:spPr bwMode="auto">
          <a:xfrm>
            <a:off x="389744" y="1142597"/>
            <a:ext cx="1163236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rPr>
              <a:t>The majority of patients with arthritis belong to the older age group, followed by the middle-aged category.</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rPr>
              <a:t>Asthma is more prevalent among older adults and old age.</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rPr>
              <a:t>Cancer is more commonly observed across adults, middle-aged, and older age groups. </a:t>
            </a:r>
          </a:p>
        </p:txBody>
      </p:sp>
    </p:spTree>
    <p:extLst>
      <p:ext uri="{BB962C8B-B14F-4D97-AF65-F5344CB8AC3E}">
        <p14:creationId xmlns:p14="http://schemas.microsoft.com/office/powerpoint/2010/main" val="1076262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FD3792-0BD7-34A8-DF53-840724266794}"/>
              </a:ext>
            </a:extLst>
          </p:cNvPr>
          <p:cNvSpPr txBox="1"/>
          <p:nvPr/>
        </p:nvSpPr>
        <p:spPr>
          <a:xfrm>
            <a:off x="5355651" y="6183325"/>
            <a:ext cx="1333122" cy="338554"/>
          </a:xfrm>
          <a:prstGeom prst="rect">
            <a:avLst/>
          </a:prstGeom>
          <a:noFill/>
        </p:spPr>
        <p:txBody>
          <a:bodyPr wrap="none" rtlCol="0">
            <a:spAutoFit/>
          </a:bodyPr>
          <a:lstStyle/>
          <a:p>
            <a:r>
              <a:rPr lang="en-GB" sz="1600" b="1" dirty="0"/>
              <a:t>Hypertension</a:t>
            </a:r>
          </a:p>
        </p:txBody>
      </p:sp>
      <p:sp>
        <p:nvSpPr>
          <p:cNvPr id="5" name="TextBox 4">
            <a:extLst>
              <a:ext uri="{FF2B5EF4-FFF2-40B4-BE49-F238E27FC236}">
                <a16:creationId xmlns:a16="http://schemas.microsoft.com/office/drawing/2014/main" id="{5F47A343-E54C-CFB6-F5A8-5AE3115F74D0}"/>
              </a:ext>
            </a:extLst>
          </p:cNvPr>
          <p:cNvSpPr txBox="1"/>
          <p:nvPr/>
        </p:nvSpPr>
        <p:spPr>
          <a:xfrm>
            <a:off x="1542557" y="6183325"/>
            <a:ext cx="929357" cy="338554"/>
          </a:xfrm>
          <a:prstGeom prst="rect">
            <a:avLst/>
          </a:prstGeom>
          <a:noFill/>
        </p:spPr>
        <p:txBody>
          <a:bodyPr wrap="none" rtlCol="0">
            <a:spAutoFit/>
          </a:bodyPr>
          <a:lstStyle/>
          <a:p>
            <a:r>
              <a:rPr lang="en-GB" sz="1600" b="1" dirty="0"/>
              <a:t>Diabetes</a:t>
            </a:r>
          </a:p>
        </p:txBody>
      </p:sp>
      <p:sp>
        <p:nvSpPr>
          <p:cNvPr id="6" name="TextBox 5">
            <a:extLst>
              <a:ext uri="{FF2B5EF4-FFF2-40B4-BE49-F238E27FC236}">
                <a16:creationId xmlns:a16="http://schemas.microsoft.com/office/drawing/2014/main" id="{061B2B69-2BCE-5B03-6132-D7B9DDDFEEE9}"/>
              </a:ext>
            </a:extLst>
          </p:cNvPr>
          <p:cNvSpPr txBox="1"/>
          <p:nvPr/>
        </p:nvSpPr>
        <p:spPr>
          <a:xfrm>
            <a:off x="9759287" y="6183325"/>
            <a:ext cx="837089" cy="338554"/>
          </a:xfrm>
          <a:prstGeom prst="rect">
            <a:avLst/>
          </a:prstGeom>
          <a:noFill/>
        </p:spPr>
        <p:txBody>
          <a:bodyPr wrap="none" rtlCol="0">
            <a:spAutoFit/>
          </a:bodyPr>
          <a:lstStyle/>
          <a:p>
            <a:r>
              <a:rPr lang="en-GB" sz="1600" b="1" dirty="0"/>
              <a:t>Obesity</a:t>
            </a:r>
          </a:p>
        </p:txBody>
      </p:sp>
      <p:pic>
        <p:nvPicPr>
          <p:cNvPr id="14" name="Picture 13">
            <a:extLst>
              <a:ext uri="{FF2B5EF4-FFF2-40B4-BE49-F238E27FC236}">
                <a16:creationId xmlns:a16="http://schemas.microsoft.com/office/drawing/2014/main" id="{35F1500B-0230-BF73-6818-A96C938588CE}"/>
              </a:ext>
            </a:extLst>
          </p:cNvPr>
          <p:cNvPicPr>
            <a:picLocks noChangeAspect="1"/>
          </p:cNvPicPr>
          <p:nvPr/>
        </p:nvPicPr>
        <p:blipFill>
          <a:blip r:embed="rId2"/>
          <a:stretch>
            <a:fillRect/>
          </a:stretch>
        </p:blipFill>
        <p:spPr>
          <a:xfrm>
            <a:off x="383521" y="3429000"/>
            <a:ext cx="2947629" cy="2531908"/>
          </a:xfrm>
          <a:prstGeom prst="rect">
            <a:avLst/>
          </a:prstGeom>
        </p:spPr>
      </p:pic>
      <p:pic>
        <p:nvPicPr>
          <p:cNvPr id="8" name="Picture 7">
            <a:extLst>
              <a:ext uri="{FF2B5EF4-FFF2-40B4-BE49-F238E27FC236}">
                <a16:creationId xmlns:a16="http://schemas.microsoft.com/office/drawing/2014/main" id="{C9B4DEE6-C451-5BFF-7743-C7D0962986DF}"/>
              </a:ext>
            </a:extLst>
          </p:cNvPr>
          <p:cNvPicPr>
            <a:picLocks noChangeAspect="1"/>
          </p:cNvPicPr>
          <p:nvPr/>
        </p:nvPicPr>
        <p:blipFill>
          <a:blip r:embed="rId3"/>
          <a:stretch>
            <a:fillRect/>
          </a:stretch>
        </p:blipFill>
        <p:spPr>
          <a:xfrm>
            <a:off x="4622185" y="3429000"/>
            <a:ext cx="2947629" cy="2531908"/>
          </a:xfrm>
          <a:prstGeom prst="rect">
            <a:avLst/>
          </a:prstGeom>
        </p:spPr>
      </p:pic>
      <p:pic>
        <p:nvPicPr>
          <p:cNvPr id="10" name="Picture 9">
            <a:extLst>
              <a:ext uri="{FF2B5EF4-FFF2-40B4-BE49-F238E27FC236}">
                <a16:creationId xmlns:a16="http://schemas.microsoft.com/office/drawing/2014/main" id="{8DEF71CC-C35B-5C80-AFA3-D5E4D7F34F43}"/>
              </a:ext>
            </a:extLst>
          </p:cNvPr>
          <p:cNvPicPr>
            <a:picLocks noChangeAspect="1"/>
          </p:cNvPicPr>
          <p:nvPr/>
        </p:nvPicPr>
        <p:blipFill>
          <a:blip r:embed="rId4"/>
          <a:stretch>
            <a:fillRect/>
          </a:stretch>
        </p:blipFill>
        <p:spPr>
          <a:xfrm>
            <a:off x="8846988" y="3429000"/>
            <a:ext cx="2961491" cy="2531908"/>
          </a:xfrm>
          <a:prstGeom prst="rect">
            <a:avLst/>
          </a:prstGeom>
        </p:spPr>
      </p:pic>
      <p:sp>
        <p:nvSpPr>
          <p:cNvPr id="11" name="Rectangle 1">
            <a:extLst>
              <a:ext uri="{FF2B5EF4-FFF2-40B4-BE49-F238E27FC236}">
                <a16:creationId xmlns:a16="http://schemas.microsoft.com/office/drawing/2014/main" id="{1936FF28-164C-5FD3-FF31-09005BEB3F5D}"/>
              </a:ext>
            </a:extLst>
          </p:cNvPr>
          <p:cNvSpPr>
            <a:spLocks noChangeArrowheads="1"/>
          </p:cNvSpPr>
          <p:nvPr/>
        </p:nvSpPr>
        <p:spPr bwMode="auto">
          <a:xfrm>
            <a:off x="413283" y="569848"/>
            <a:ext cx="1149745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rPr>
              <a:t>Among patients suffering from diabetes, adults make up the largest group, followed by middle-aged individuals.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rPr>
              <a:t>Among patients with hypertension, older individuals are the most affected, followed by adults and middle-aged individuals in equal proportions.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rPr>
              <a:t>Among patients with obesity, middle-aged individuals are the most affected, followed by older individuals.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129221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BC0E1D-113D-2022-42B2-425A5C11DB82}"/>
              </a:ext>
            </a:extLst>
          </p:cNvPr>
          <p:cNvSpPr txBox="1"/>
          <p:nvPr/>
        </p:nvSpPr>
        <p:spPr>
          <a:xfrm>
            <a:off x="1512455" y="2767280"/>
            <a:ext cx="9167089" cy="1323439"/>
          </a:xfrm>
          <a:prstGeom prst="rect">
            <a:avLst/>
          </a:prstGeom>
          <a:noFill/>
        </p:spPr>
        <p:txBody>
          <a:bodyPr wrap="square" rtlCol="0">
            <a:spAutoFit/>
          </a:bodyPr>
          <a:lstStyle/>
          <a:p>
            <a:r>
              <a:rPr lang="en-GB" sz="8000" b="1" dirty="0">
                <a:solidFill>
                  <a:srgbClr val="0E576B"/>
                </a:solidFill>
              </a:rPr>
              <a:t>RECOMMENDATIONS</a:t>
            </a:r>
          </a:p>
        </p:txBody>
      </p:sp>
    </p:spTree>
    <p:extLst>
      <p:ext uri="{BB962C8B-B14F-4D97-AF65-F5344CB8AC3E}">
        <p14:creationId xmlns:p14="http://schemas.microsoft.com/office/powerpoint/2010/main" val="3956306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D49AB9-62BF-5B89-4EE1-3ED5C6611F0D}"/>
              </a:ext>
            </a:extLst>
          </p:cNvPr>
          <p:cNvSpPr>
            <a:spLocks noChangeArrowheads="1"/>
          </p:cNvSpPr>
          <p:nvPr/>
        </p:nvSpPr>
        <p:spPr bwMode="auto">
          <a:xfrm>
            <a:off x="662065" y="612844"/>
            <a:ext cx="1086787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rPr>
              <a:t>Hospital Improvement</a:t>
            </a:r>
            <a:r>
              <a:rPr kumimoji="0" lang="en-US" altLang="en-US" sz="2000" b="0" i="0" u="none" strike="noStrike" cap="none" normalizeH="0" baseline="0" dirty="0">
                <a:ln>
                  <a:noFill/>
                </a:ln>
                <a:solidFill>
                  <a:schemeClr val="tx1"/>
                </a:solidFill>
                <a:effectLst/>
              </a:rPr>
              <a:t>: Johnson PLC and LLC Smith can improve services to attract more patients and reach the top.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rPr>
              <a:t>Capacity Expansion</a:t>
            </a:r>
            <a:r>
              <a:rPr kumimoji="0" lang="en-US" altLang="en-US" sz="2000" b="0" i="0" u="none" strike="noStrike" cap="none" normalizeH="0" baseline="0" dirty="0">
                <a:ln>
                  <a:noFill/>
                </a:ln>
                <a:solidFill>
                  <a:schemeClr val="tx1"/>
                </a:solidFill>
                <a:effectLst/>
              </a:rPr>
              <a:t>: Hospitals should enhance facilities for arthritis and diabetes care due to their prevalence.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rPr>
              <a:t>Arthritis Focus</a:t>
            </a:r>
            <a:r>
              <a:rPr kumimoji="0" lang="en-US" altLang="en-US" sz="2000" b="0" i="0" u="none" strike="noStrike" cap="none" normalizeH="0" baseline="0" dirty="0">
                <a:ln>
                  <a:noFill/>
                </a:ln>
                <a:solidFill>
                  <a:schemeClr val="tx1"/>
                </a:solidFill>
                <a:effectLst/>
              </a:rPr>
              <a:t>: Doctors need to prioritize improving conditions for arthritis patients with abnormal test results.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rPr>
              <a:t>Insurance Competition</a:t>
            </a:r>
            <a:r>
              <a:rPr kumimoji="0" lang="en-US" altLang="en-US" sz="2000" b="0" i="0" u="none" strike="noStrike" cap="none" normalizeH="0" baseline="0" dirty="0">
                <a:ln>
                  <a:noFill/>
                </a:ln>
                <a:solidFill>
                  <a:schemeClr val="tx1"/>
                </a:solidFill>
                <a:effectLst/>
              </a:rPr>
              <a:t>: Cigna should offer attractive policies to compete with United Healthcare and Medicare, while the latter can enhance services to maintain their edge.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rPr>
              <a:t>Medication Investment</a:t>
            </a:r>
            <a:r>
              <a:rPr kumimoji="0" lang="en-US" altLang="en-US" sz="2000" b="0" i="0" u="none" strike="noStrike" cap="none" normalizeH="0" baseline="0" dirty="0">
                <a:ln>
                  <a:noFill/>
                </a:ln>
                <a:solidFill>
                  <a:schemeClr val="tx1"/>
                </a:solidFill>
                <a:effectLst/>
              </a:rPr>
              <a:t>: Hospitals should prioritize Lipitor and ibuprofen while Johnson PLC and LLC Smith could lower billing rates to improve their rankings.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rPr>
              <a:t>Fee Reduction</a:t>
            </a:r>
            <a:r>
              <a:rPr kumimoji="0" lang="en-US" altLang="en-US" sz="2000" b="0" i="0" u="none" strike="noStrike" cap="none" normalizeH="0" baseline="0" dirty="0">
                <a:ln>
                  <a:noFill/>
                </a:ln>
                <a:solidFill>
                  <a:schemeClr val="tx1"/>
                </a:solidFill>
                <a:effectLst/>
              </a:rPr>
              <a:t>: Michael Smith could lower fees to attract more patients and retain his top position.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32927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6B0FB2-1D0E-586E-367A-88E656088CD3}"/>
              </a:ext>
            </a:extLst>
          </p:cNvPr>
          <p:cNvSpPr txBox="1"/>
          <p:nvPr/>
        </p:nvSpPr>
        <p:spPr>
          <a:xfrm>
            <a:off x="603979" y="1536174"/>
            <a:ext cx="10984042" cy="3785652"/>
          </a:xfrm>
          <a:prstGeom prst="rect">
            <a:avLst/>
          </a:prstGeom>
          <a:noFill/>
        </p:spPr>
        <p:txBody>
          <a:bodyPr wrap="square">
            <a:spAutoFit/>
          </a:bodyPr>
          <a:lstStyle/>
          <a:p>
            <a:r>
              <a:rPr lang="en-GB" sz="2000" dirty="0"/>
              <a:t>6. </a:t>
            </a:r>
            <a:r>
              <a:rPr lang="en-GB" sz="2000" b="1" dirty="0"/>
              <a:t>Age Category and medical conditions</a:t>
            </a:r>
          </a:p>
          <a:p>
            <a:endParaRPr lang="en-GB" sz="2000" b="1" dirty="0"/>
          </a:p>
          <a:p>
            <a:pPr marL="342900" indent="-342900">
              <a:buFont typeface="Arial" panose="020B0604020202020204" pitchFamily="34" charset="0"/>
              <a:buChar char="•"/>
            </a:pPr>
            <a:r>
              <a:rPr lang="en-GB" sz="2000" dirty="0"/>
              <a:t>Middle-aged individuals should take preventive steps to avoid arthritis.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Adults with asthma should practice yoga or physical exercise to improve their condition.</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Adults and middle-aged individuals should focus on a healthy diet to manage diabetes.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Older adults should monitor their diet and stay active to manage hypertension.</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Middle-aged and older individuals should incorporate exercise into their routine to prevent obesity-related complications</a:t>
            </a:r>
          </a:p>
        </p:txBody>
      </p:sp>
    </p:spTree>
    <p:extLst>
      <p:ext uri="{BB962C8B-B14F-4D97-AF65-F5344CB8AC3E}">
        <p14:creationId xmlns:p14="http://schemas.microsoft.com/office/powerpoint/2010/main" val="1542007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1C22D9-8A91-0B13-969B-2D9D21290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98631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05C39F-B7C1-8ABD-D00B-118F768BB2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59119" cy="6858000"/>
          </a:xfrm>
          <a:prstGeom prst="rect">
            <a:avLst/>
          </a:prstGeom>
        </p:spPr>
      </p:pic>
    </p:spTree>
    <p:extLst>
      <p:ext uri="{BB962C8B-B14F-4D97-AF65-F5344CB8AC3E}">
        <p14:creationId xmlns:p14="http://schemas.microsoft.com/office/powerpoint/2010/main" val="15094757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DE641A-F1AD-DD85-AC2F-B3B63AF52A9A}"/>
              </a:ext>
            </a:extLst>
          </p:cNvPr>
          <p:cNvSpPr txBox="1"/>
          <p:nvPr/>
        </p:nvSpPr>
        <p:spPr>
          <a:xfrm>
            <a:off x="3464450" y="2767280"/>
            <a:ext cx="5263099" cy="1323439"/>
          </a:xfrm>
          <a:prstGeom prst="rect">
            <a:avLst/>
          </a:prstGeom>
          <a:noFill/>
        </p:spPr>
        <p:txBody>
          <a:bodyPr wrap="square" rtlCol="0">
            <a:spAutoFit/>
          </a:bodyPr>
          <a:lstStyle/>
          <a:p>
            <a:r>
              <a:rPr lang="en-GB" sz="8000" b="1" dirty="0">
                <a:solidFill>
                  <a:srgbClr val="0E576B"/>
                </a:solidFill>
              </a:rPr>
              <a:t>THANK YOU</a:t>
            </a:r>
          </a:p>
        </p:txBody>
      </p:sp>
    </p:spTree>
    <p:extLst>
      <p:ext uri="{BB962C8B-B14F-4D97-AF65-F5344CB8AC3E}">
        <p14:creationId xmlns:p14="http://schemas.microsoft.com/office/powerpoint/2010/main" val="2568228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5C75AD-FF71-B1D2-5889-520EF61101A8}"/>
              </a:ext>
            </a:extLst>
          </p:cNvPr>
          <p:cNvSpPr txBox="1"/>
          <p:nvPr/>
        </p:nvSpPr>
        <p:spPr>
          <a:xfrm>
            <a:off x="4531983" y="766532"/>
            <a:ext cx="3128033" cy="769441"/>
          </a:xfrm>
          <a:prstGeom prst="rect">
            <a:avLst/>
          </a:prstGeom>
          <a:noFill/>
        </p:spPr>
        <p:txBody>
          <a:bodyPr wrap="square" rtlCol="0">
            <a:spAutoFit/>
          </a:bodyPr>
          <a:lstStyle/>
          <a:p>
            <a:r>
              <a:rPr lang="en-GB" sz="4400" b="1" dirty="0">
                <a:solidFill>
                  <a:srgbClr val="0E576B"/>
                </a:solidFill>
              </a:rPr>
              <a:t>TOOLS USED</a:t>
            </a:r>
          </a:p>
        </p:txBody>
      </p:sp>
      <p:sp>
        <p:nvSpPr>
          <p:cNvPr id="5" name="TextBox 4">
            <a:extLst>
              <a:ext uri="{FF2B5EF4-FFF2-40B4-BE49-F238E27FC236}">
                <a16:creationId xmlns:a16="http://schemas.microsoft.com/office/drawing/2014/main" id="{ED20CC36-6542-9AA3-76D8-919AA00D63EC}"/>
              </a:ext>
            </a:extLst>
          </p:cNvPr>
          <p:cNvSpPr txBox="1"/>
          <p:nvPr/>
        </p:nvSpPr>
        <p:spPr>
          <a:xfrm>
            <a:off x="5224875" y="3044279"/>
            <a:ext cx="1742248" cy="769441"/>
          </a:xfrm>
          <a:prstGeom prst="rect">
            <a:avLst/>
          </a:prstGeom>
          <a:noFill/>
        </p:spPr>
        <p:txBody>
          <a:bodyPr wrap="square" rtlCol="0">
            <a:spAutoFit/>
          </a:bodyPr>
          <a:lstStyle/>
          <a:p>
            <a:pPr algn="ctr"/>
            <a:r>
              <a:rPr lang="en-GB" sz="2200" dirty="0"/>
              <a:t>SQL </a:t>
            </a:r>
          </a:p>
          <a:p>
            <a:pPr algn="ctr"/>
            <a:r>
              <a:rPr lang="en-GB" sz="2200" dirty="0"/>
              <a:t>Power BI</a:t>
            </a:r>
          </a:p>
        </p:txBody>
      </p:sp>
    </p:spTree>
    <p:extLst>
      <p:ext uri="{BB962C8B-B14F-4D97-AF65-F5344CB8AC3E}">
        <p14:creationId xmlns:p14="http://schemas.microsoft.com/office/powerpoint/2010/main" val="3086301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2FB259-B8CA-864C-9621-516EDB153C69}"/>
              </a:ext>
            </a:extLst>
          </p:cNvPr>
          <p:cNvSpPr txBox="1"/>
          <p:nvPr/>
        </p:nvSpPr>
        <p:spPr>
          <a:xfrm>
            <a:off x="3906229" y="658043"/>
            <a:ext cx="4379542" cy="769441"/>
          </a:xfrm>
          <a:prstGeom prst="rect">
            <a:avLst/>
          </a:prstGeom>
          <a:noFill/>
        </p:spPr>
        <p:txBody>
          <a:bodyPr wrap="square" rtlCol="0">
            <a:spAutoFit/>
          </a:bodyPr>
          <a:lstStyle/>
          <a:p>
            <a:r>
              <a:rPr lang="en-GB" sz="4400" b="1" dirty="0">
                <a:solidFill>
                  <a:srgbClr val="0E576B"/>
                </a:solidFill>
              </a:rPr>
              <a:t>STEPS FOLLOWED</a:t>
            </a:r>
          </a:p>
        </p:txBody>
      </p:sp>
      <p:sp>
        <p:nvSpPr>
          <p:cNvPr id="5" name="TextBox 4">
            <a:extLst>
              <a:ext uri="{FF2B5EF4-FFF2-40B4-BE49-F238E27FC236}">
                <a16:creationId xmlns:a16="http://schemas.microsoft.com/office/drawing/2014/main" id="{95238120-40F4-5347-C83F-35A4E880F5DD}"/>
              </a:ext>
            </a:extLst>
          </p:cNvPr>
          <p:cNvSpPr txBox="1"/>
          <p:nvPr/>
        </p:nvSpPr>
        <p:spPr>
          <a:xfrm>
            <a:off x="1336749" y="2319388"/>
            <a:ext cx="10855251" cy="2554545"/>
          </a:xfrm>
          <a:prstGeom prst="rect">
            <a:avLst/>
          </a:prstGeom>
          <a:noFill/>
        </p:spPr>
        <p:txBody>
          <a:bodyPr wrap="square" rtlCol="0">
            <a:spAutoFit/>
          </a:bodyPr>
          <a:lstStyle/>
          <a:p>
            <a:endParaRPr lang="en-GB" sz="2000" dirty="0"/>
          </a:p>
          <a:p>
            <a:r>
              <a:rPr lang="en-GB" sz="2000" dirty="0"/>
              <a:t> Step 1 : Imported the file into SQL.</a:t>
            </a:r>
          </a:p>
          <a:p>
            <a:r>
              <a:rPr lang="en-GB" sz="2000" dirty="0"/>
              <a:t> Step 2 : Identified abnormalities in the data.</a:t>
            </a:r>
          </a:p>
          <a:p>
            <a:r>
              <a:rPr lang="en-GB" sz="2000" dirty="0"/>
              <a:t> Step 3 : Performed data cleaning to ensure consistency and accuracy.</a:t>
            </a:r>
          </a:p>
          <a:p>
            <a:r>
              <a:rPr lang="en-GB" sz="2000" dirty="0"/>
              <a:t> Step 4 : Applied normalization to structure the data efficiently.</a:t>
            </a:r>
          </a:p>
          <a:p>
            <a:r>
              <a:rPr lang="en-GB" sz="2000" dirty="0"/>
              <a:t> Step 5 : Established one-to-many relationships between tables using a star schema design.</a:t>
            </a:r>
          </a:p>
          <a:p>
            <a:r>
              <a:rPr lang="en-GB" sz="2000" dirty="0"/>
              <a:t> Step 6 : Utilized Power BI’s DAX and charts to create visualizations and derive insights</a:t>
            </a:r>
          </a:p>
          <a:p>
            <a:endParaRPr lang="en-GB" sz="2000" dirty="0"/>
          </a:p>
        </p:txBody>
      </p:sp>
    </p:spTree>
    <p:extLst>
      <p:ext uri="{BB962C8B-B14F-4D97-AF65-F5344CB8AC3E}">
        <p14:creationId xmlns:p14="http://schemas.microsoft.com/office/powerpoint/2010/main" val="3502521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4F8DCC-40E7-B012-7CAE-029DD81FBF99}"/>
              </a:ext>
            </a:extLst>
          </p:cNvPr>
          <p:cNvSpPr txBox="1"/>
          <p:nvPr/>
        </p:nvSpPr>
        <p:spPr>
          <a:xfrm>
            <a:off x="3934314" y="2767280"/>
            <a:ext cx="4323372" cy="1323439"/>
          </a:xfrm>
          <a:prstGeom prst="rect">
            <a:avLst/>
          </a:prstGeom>
          <a:noFill/>
        </p:spPr>
        <p:txBody>
          <a:bodyPr wrap="square" rtlCol="0">
            <a:spAutoFit/>
          </a:bodyPr>
          <a:lstStyle/>
          <a:p>
            <a:r>
              <a:rPr lang="en-GB" sz="8000" b="1" dirty="0">
                <a:solidFill>
                  <a:srgbClr val="0E576B"/>
                </a:solidFill>
              </a:rPr>
              <a:t>FINDINGS</a:t>
            </a:r>
          </a:p>
        </p:txBody>
      </p:sp>
    </p:spTree>
    <p:extLst>
      <p:ext uri="{BB962C8B-B14F-4D97-AF65-F5344CB8AC3E}">
        <p14:creationId xmlns:p14="http://schemas.microsoft.com/office/powerpoint/2010/main" val="1270002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A45374-4101-A2F5-EC05-CC1B2B8C886D}"/>
              </a:ext>
            </a:extLst>
          </p:cNvPr>
          <p:cNvSpPr>
            <a:spLocks noChangeArrowheads="1"/>
          </p:cNvSpPr>
          <p:nvPr/>
        </p:nvSpPr>
        <p:spPr bwMode="auto">
          <a:xfrm>
            <a:off x="2974376" y="2767280"/>
            <a:ext cx="624324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rPr>
              <a:t>A total of 54,966 patients were included in the analysis.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rPr>
              <a:t>The average billing amount per patient was ₹25,544.</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rPr>
              <a:t>The average length of stay was 15.5 days. </a:t>
            </a:r>
          </a:p>
        </p:txBody>
      </p:sp>
    </p:spTree>
    <p:extLst>
      <p:ext uri="{BB962C8B-B14F-4D97-AF65-F5344CB8AC3E}">
        <p14:creationId xmlns:p14="http://schemas.microsoft.com/office/powerpoint/2010/main" val="3146352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015D6E-FE77-1C12-F5DB-4B0A8AC44D86}"/>
              </a:ext>
            </a:extLst>
          </p:cNvPr>
          <p:cNvPicPr>
            <a:picLocks noChangeAspect="1"/>
          </p:cNvPicPr>
          <p:nvPr/>
        </p:nvPicPr>
        <p:blipFill>
          <a:blip r:embed="rId2"/>
          <a:stretch>
            <a:fillRect/>
          </a:stretch>
        </p:blipFill>
        <p:spPr>
          <a:xfrm>
            <a:off x="3673162" y="2998040"/>
            <a:ext cx="4845676" cy="2818143"/>
          </a:xfrm>
          <a:prstGeom prst="rect">
            <a:avLst/>
          </a:prstGeom>
        </p:spPr>
      </p:pic>
      <p:sp>
        <p:nvSpPr>
          <p:cNvPr id="6" name="TextBox 5">
            <a:extLst>
              <a:ext uri="{FF2B5EF4-FFF2-40B4-BE49-F238E27FC236}">
                <a16:creationId xmlns:a16="http://schemas.microsoft.com/office/drawing/2014/main" id="{8F12D2C6-586F-6CDA-AD9E-05AC071AC5DB}"/>
              </a:ext>
            </a:extLst>
          </p:cNvPr>
          <p:cNvSpPr txBox="1"/>
          <p:nvPr/>
        </p:nvSpPr>
        <p:spPr>
          <a:xfrm>
            <a:off x="389744" y="374753"/>
            <a:ext cx="11392525" cy="461665"/>
          </a:xfrm>
          <a:prstGeom prst="rect">
            <a:avLst/>
          </a:prstGeom>
          <a:solidFill>
            <a:srgbClr val="0E576B"/>
          </a:solidFill>
        </p:spPr>
        <p:txBody>
          <a:bodyPr wrap="square" rtlCol="0">
            <a:spAutoFit/>
          </a:bodyPr>
          <a:lstStyle/>
          <a:p>
            <a:r>
              <a:rPr lang="en-GB" sz="2400" dirty="0">
                <a:solidFill>
                  <a:schemeClr val="bg1"/>
                </a:solidFill>
                <a:highlight>
                  <a:srgbClr val="0E576B"/>
                </a:highlight>
              </a:rPr>
              <a:t>1. What is the distribution of gender across patients?</a:t>
            </a:r>
          </a:p>
        </p:txBody>
      </p:sp>
      <p:sp>
        <p:nvSpPr>
          <p:cNvPr id="8" name="TextBox 7">
            <a:extLst>
              <a:ext uri="{FF2B5EF4-FFF2-40B4-BE49-F238E27FC236}">
                <a16:creationId xmlns:a16="http://schemas.microsoft.com/office/drawing/2014/main" id="{454AC6E2-F6E8-1899-3FEF-9BF27A53E444}"/>
              </a:ext>
            </a:extLst>
          </p:cNvPr>
          <p:cNvSpPr txBox="1"/>
          <p:nvPr/>
        </p:nvSpPr>
        <p:spPr>
          <a:xfrm>
            <a:off x="730923" y="1350069"/>
            <a:ext cx="9890706" cy="400110"/>
          </a:xfrm>
          <a:prstGeom prst="rect">
            <a:avLst/>
          </a:prstGeom>
          <a:noFill/>
        </p:spPr>
        <p:txBody>
          <a:bodyPr wrap="square">
            <a:spAutoFit/>
          </a:bodyPr>
          <a:lstStyle/>
          <a:p>
            <a:pPr marL="342900" indent="-342900">
              <a:buFont typeface="Arial" panose="020B0604020202020204" pitchFamily="34" charset="0"/>
              <a:buChar char="•"/>
            </a:pPr>
            <a:r>
              <a:rPr lang="en-GB" sz="2000" dirty="0"/>
              <a:t>The distribution is nearly balanced, with a slight predominance of males over females</a:t>
            </a:r>
          </a:p>
        </p:txBody>
      </p:sp>
    </p:spTree>
    <p:extLst>
      <p:ext uri="{BB962C8B-B14F-4D97-AF65-F5344CB8AC3E}">
        <p14:creationId xmlns:p14="http://schemas.microsoft.com/office/powerpoint/2010/main" val="368314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F927A9-9476-12A1-1FDE-5D046E5ED97F}"/>
              </a:ext>
            </a:extLst>
          </p:cNvPr>
          <p:cNvSpPr txBox="1"/>
          <p:nvPr/>
        </p:nvSpPr>
        <p:spPr>
          <a:xfrm>
            <a:off x="389743" y="374753"/>
            <a:ext cx="11362545" cy="461665"/>
          </a:xfrm>
          <a:prstGeom prst="rect">
            <a:avLst/>
          </a:prstGeom>
          <a:solidFill>
            <a:srgbClr val="0E576B"/>
          </a:solidFill>
        </p:spPr>
        <p:txBody>
          <a:bodyPr wrap="square" rtlCol="0">
            <a:spAutoFit/>
          </a:bodyPr>
          <a:lstStyle/>
          <a:p>
            <a:r>
              <a:rPr lang="en-GB" sz="2400" dirty="0">
                <a:solidFill>
                  <a:schemeClr val="bg1"/>
                </a:solidFill>
                <a:highlight>
                  <a:srgbClr val="0E576B"/>
                </a:highlight>
              </a:rPr>
              <a:t>2. Which hospitals have the highest patient volumes for specific medical conditions?</a:t>
            </a:r>
          </a:p>
        </p:txBody>
      </p:sp>
      <p:pic>
        <p:nvPicPr>
          <p:cNvPr id="10" name="Picture 9">
            <a:extLst>
              <a:ext uri="{FF2B5EF4-FFF2-40B4-BE49-F238E27FC236}">
                <a16:creationId xmlns:a16="http://schemas.microsoft.com/office/drawing/2014/main" id="{89BA1D56-DE19-D5C9-AA1A-853DE3C7C86F}"/>
              </a:ext>
            </a:extLst>
          </p:cNvPr>
          <p:cNvPicPr>
            <a:picLocks noChangeAspect="1"/>
          </p:cNvPicPr>
          <p:nvPr/>
        </p:nvPicPr>
        <p:blipFill>
          <a:blip r:embed="rId2"/>
          <a:stretch>
            <a:fillRect/>
          </a:stretch>
        </p:blipFill>
        <p:spPr>
          <a:xfrm>
            <a:off x="1090967" y="3547478"/>
            <a:ext cx="4392119" cy="2208742"/>
          </a:xfrm>
          <a:prstGeom prst="rect">
            <a:avLst/>
          </a:prstGeom>
        </p:spPr>
      </p:pic>
      <p:sp>
        <p:nvSpPr>
          <p:cNvPr id="11" name="TextBox 10">
            <a:extLst>
              <a:ext uri="{FF2B5EF4-FFF2-40B4-BE49-F238E27FC236}">
                <a16:creationId xmlns:a16="http://schemas.microsoft.com/office/drawing/2014/main" id="{C55100D3-F0BE-AAC0-83A6-29CBC230FDDE}"/>
              </a:ext>
            </a:extLst>
          </p:cNvPr>
          <p:cNvSpPr txBox="1"/>
          <p:nvPr/>
        </p:nvSpPr>
        <p:spPr>
          <a:xfrm>
            <a:off x="2842032" y="5979003"/>
            <a:ext cx="889987" cy="338554"/>
          </a:xfrm>
          <a:prstGeom prst="rect">
            <a:avLst/>
          </a:prstGeom>
          <a:noFill/>
        </p:spPr>
        <p:txBody>
          <a:bodyPr wrap="none" rtlCol="0">
            <a:spAutoFit/>
          </a:bodyPr>
          <a:lstStyle/>
          <a:p>
            <a:r>
              <a:rPr lang="en-GB" sz="1600" b="1" dirty="0"/>
              <a:t>Arthritis</a:t>
            </a:r>
          </a:p>
        </p:txBody>
      </p:sp>
      <p:pic>
        <p:nvPicPr>
          <p:cNvPr id="13" name="Picture 12">
            <a:extLst>
              <a:ext uri="{FF2B5EF4-FFF2-40B4-BE49-F238E27FC236}">
                <a16:creationId xmlns:a16="http://schemas.microsoft.com/office/drawing/2014/main" id="{66A8F60E-4FE3-5521-99BC-6D7532855BD5}"/>
              </a:ext>
            </a:extLst>
          </p:cNvPr>
          <p:cNvPicPr>
            <a:picLocks noChangeAspect="1"/>
          </p:cNvPicPr>
          <p:nvPr/>
        </p:nvPicPr>
        <p:blipFill>
          <a:blip r:embed="rId3"/>
          <a:stretch>
            <a:fillRect/>
          </a:stretch>
        </p:blipFill>
        <p:spPr>
          <a:xfrm>
            <a:off x="6708915" y="3547477"/>
            <a:ext cx="4392118" cy="2208743"/>
          </a:xfrm>
          <a:prstGeom prst="rect">
            <a:avLst/>
          </a:prstGeom>
        </p:spPr>
      </p:pic>
      <p:sp>
        <p:nvSpPr>
          <p:cNvPr id="14" name="TextBox 13">
            <a:extLst>
              <a:ext uri="{FF2B5EF4-FFF2-40B4-BE49-F238E27FC236}">
                <a16:creationId xmlns:a16="http://schemas.microsoft.com/office/drawing/2014/main" id="{785A8E44-5E2F-33CE-B4DA-32844FD08EBB}"/>
              </a:ext>
            </a:extLst>
          </p:cNvPr>
          <p:cNvSpPr txBox="1"/>
          <p:nvPr/>
        </p:nvSpPr>
        <p:spPr>
          <a:xfrm>
            <a:off x="8401063" y="5979003"/>
            <a:ext cx="837986" cy="338554"/>
          </a:xfrm>
          <a:prstGeom prst="rect">
            <a:avLst/>
          </a:prstGeom>
          <a:noFill/>
        </p:spPr>
        <p:txBody>
          <a:bodyPr wrap="none" rtlCol="0">
            <a:spAutoFit/>
          </a:bodyPr>
          <a:lstStyle/>
          <a:p>
            <a:r>
              <a:rPr lang="en-GB" sz="1600" b="1" dirty="0"/>
              <a:t>Asthma</a:t>
            </a:r>
          </a:p>
        </p:txBody>
      </p:sp>
      <p:sp>
        <p:nvSpPr>
          <p:cNvPr id="19" name="Rectangle 2">
            <a:extLst>
              <a:ext uri="{FF2B5EF4-FFF2-40B4-BE49-F238E27FC236}">
                <a16:creationId xmlns:a16="http://schemas.microsoft.com/office/drawing/2014/main" id="{18E8EDF1-9950-A59C-97AE-872AE7E31402}"/>
              </a:ext>
            </a:extLst>
          </p:cNvPr>
          <p:cNvSpPr>
            <a:spLocks noChangeArrowheads="1"/>
          </p:cNvSpPr>
          <p:nvPr/>
        </p:nvSpPr>
        <p:spPr bwMode="auto">
          <a:xfrm>
            <a:off x="558922" y="929471"/>
            <a:ext cx="1066631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rPr>
              <a:t>Smith PLC leads in arthritis cases.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rPr>
              <a:t>Johnson Inc. and Johnson PLC share the top spot for asthma patients.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rPr>
              <a:t>PLC Williams and Smith Group have the highest cancer patient numbers.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rPr>
              <a:t>LLC Smith dominates in diabetes and hypertension cases.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rPr>
              <a:t>Ltd. Smith leads in obesity cases. </a:t>
            </a:r>
          </a:p>
        </p:txBody>
      </p:sp>
    </p:spTree>
    <p:extLst>
      <p:ext uri="{BB962C8B-B14F-4D97-AF65-F5344CB8AC3E}">
        <p14:creationId xmlns:p14="http://schemas.microsoft.com/office/powerpoint/2010/main" val="2276132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F1FD08-51B2-A29A-D0F7-BF257649F007}"/>
              </a:ext>
            </a:extLst>
          </p:cNvPr>
          <p:cNvSpPr txBox="1"/>
          <p:nvPr/>
        </p:nvSpPr>
        <p:spPr>
          <a:xfrm>
            <a:off x="2568614" y="6133969"/>
            <a:ext cx="1333122" cy="338554"/>
          </a:xfrm>
          <a:prstGeom prst="rect">
            <a:avLst/>
          </a:prstGeom>
          <a:noFill/>
        </p:spPr>
        <p:txBody>
          <a:bodyPr wrap="none" rtlCol="0">
            <a:spAutoFit/>
          </a:bodyPr>
          <a:lstStyle/>
          <a:p>
            <a:r>
              <a:rPr lang="en-GB" sz="1600" b="1" dirty="0"/>
              <a:t>Hypertension</a:t>
            </a:r>
          </a:p>
        </p:txBody>
      </p:sp>
      <p:pic>
        <p:nvPicPr>
          <p:cNvPr id="15" name="Picture 14">
            <a:extLst>
              <a:ext uri="{FF2B5EF4-FFF2-40B4-BE49-F238E27FC236}">
                <a16:creationId xmlns:a16="http://schemas.microsoft.com/office/drawing/2014/main" id="{8CDAECFC-05CE-7E99-FFC0-1E36BC32C768}"/>
              </a:ext>
            </a:extLst>
          </p:cNvPr>
          <p:cNvPicPr>
            <a:picLocks noChangeAspect="1"/>
          </p:cNvPicPr>
          <p:nvPr/>
        </p:nvPicPr>
        <p:blipFill>
          <a:blip r:embed="rId2"/>
          <a:stretch>
            <a:fillRect/>
          </a:stretch>
        </p:blipFill>
        <p:spPr>
          <a:xfrm>
            <a:off x="1107886" y="849247"/>
            <a:ext cx="4392118" cy="2191680"/>
          </a:xfrm>
          <a:prstGeom prst="rect">
            <a:avLst/>
          </a:prstGeom>
        </p:spPr>
      </p:pic>
      <p:pic>
        <p:nvPicPr>
          <p:cNvPr id="8" name="Picture 7">
            <a:extLst>
              <a:ext uri="{FF2B5EF4-FFF2-40B4-BE49-F238E27FC236}">
                <a16:creationId xmlns:a16="http://schemas.microsoft.com/office/drawing/2014/main" id="{4AFF807C-3245-B20A-3D68-48118B6ACB8D}"/>
              </a:ext>
            </a:extLst>
          </p:cNvPr>
          <p:cNvPicPr>
            <a:picLocks noChangeAspect="1"/>
          </p:cNvPicPr>
          <p:nvPr/>
        </p:nvPicPr>
        <p:blipFill>
          <a:blip r:embed="rId3"/>
          <a:stretch>
            <a:fillRect/>
          </a:stretch>
        </p:blipFill>
        <p:spPr>
          <a:xfrm>
            <a:off x="6691995" y="849247"/>
            <a:ext cx="4392119" cy="2191680"/>
          </a:xfrm>
          <a:prstGeom prst="rect">
            <a:avLst/>
          </a:prstGeom>
        </p:spPr>
      </p:pic>
      <p:sp>
        <p:nvSpPr>
          <p:cNvPr id="9" name="TextBox 8">
            <a:extLst>
              <a:ext uri="{FF2B5EF4-FFF2-40B4-BE49-F238E27FC236}">
                <a16:creationId xmlns:a16="http://schemas.microsoft.com/office/drawing/2014/main" id="{6306D880-0AAF-A91D-0CDE-F6E1C1ACC764}"/>
              </a:ext>
            </a:extLst>
          </p:cNvPr>
          <p:cNvSpPr txBox="1"/>
          <p:nvPr/>
        </p:nvSpPr>
        <p:spPr>
          <a:xfrm>
            <a:off x="8469513" y="3244334"/>
            <a:ext cx="929357" cy="338554"/>
          </a:xfrm>
          <a:prstGeom prst="rect">
            <a:avLst/>
          </a:prstGeom>
          <a:noFill/>
        </p:spPr>
        <p:txBody>
          <a:bodyPr wrap="none" rtlCol="0">
            <a:spAutoFit/>
          </a:bodyPr>
          <a:lstStyle/>
          <a:p>
            <a:r>
              <a:rPr lang="en-GB" sz="1600" b="1" dirty="0"/>
              <a:t>Diabetes</a:t>
            </a:r>
          </a:p>
        </p:txBody>
      </p:sp>
      <p:pic>
        <p:nvPicPr>
          <p:cNvPr id="11" name="Picture 10">
            <a:extLst>
              <a:ext uri="{FF2B5EF4-FFF2-40B4-BE49-F238E27FC236}">
                <a16:creationId xmlns:a16="http://schemas.microsoft.com/office/drawing/2014/main" id="{BD3B63EF-FB9D-6195-ABBD-5240D6EF1DC5}"/>
              </a:ext>
            </a:extLst>
          </p:cNvPr>
          <p:cNvPicPr>
            <a:picLocks noChangeAspect="1"/>
          </p:cNvPicPr>
          <p:nvPr/>
        </p:nvPicPr>
        <p:blipFill>
          <a:blip r:embed="rId4"/>
          <a:stretch>
            <a:fillRect/>
          </a:stretch>
        </p:blipFill>
        <p:spPr>
          <a:xfrm>
            <a:off x="1107886" y="3923548"/>
            <a:ext cx="4392118" cy="2085205"/>
          </a:xfrm>
          <a:prstGeom prst="rect">
            <a:avLst/>
          </a:prstGeom>
        </p:spPr>
      </p:pic>
      <p:sp>
        <p:nvSpPr>
          <p:cNvPr id="12" name="TextBox 11">
            <a:extLst>
              <a:ext uri="{FF2B5EF4-FFF2-40B4-BE49-F238E27FC236}">
                <a16:creationId xmlns:a16="http://schemas.microsoft.com/office/drawing/2014/main" id="{AA1A029D-9CEC-3449-7DE0-C6BD3FA899EF}"/>
              </a:ext>
            </a:extLst>
          </p:cNvPr>
          <p:cNvSpPr txBox="1"/>
          <p:nvPr/>
        </p:nvSpPr>
        <p:spPr>
          <a:xfrm>
            <a:off x="2885400" y="3244334"/>
            <a:ext cx="768159" cy="338554"/>
          </a:xfrm>
          <a:prstGeom prst="rect">
            <a:avLst/>
          </a:prstGeom>
          <a:noFill/>
        </p:spPr>
        <p:txBody>
          <a:bodyPr wrap="none" rtlCol="0">
            <a:spAutoFit/>
          </a:bodyPr>
          <a:lstStyle/>
          <a:p>
            <a:r>
              <a:rPr lang="en-GB" sz="1600" b="1" dirty="0"/>
              <a:t>Cancer</a:t>
            </a:r>
          </a:p>
        </p:txBody>
      </p:sp>
      <p:pic>
        <p:nvPicPr>
          <p:cNvPr id="14" name="Picture 13">
            <a:extLst>
              <a:ext uri="{FF2B5EF4-FFF2-40B4-BE49-F238E27FC236}">
                <a16:creationId xmlns:a16="http://schemas.microsoft.com/office/drawing/2014/main" id="{CAB874AB-FEC5-218E-6EC1-F62B69BDDE20}"/>
              </a:ext>
            </a:extLst>
          </p:cNvPr>
          <p:cNvPicPr>
            <a:picLocks noChangeAspect="1"/>
          </p:cNvPicPr>
          <p:nvPr/>
        </p:nvPicPr>
        <p:blipFill>
          <a:blip r:embed="rId5"/>
          <a:stretch>
            <a:fillRect/>
          </a:stretch>
        </p:blipFill>
        <p:spPr>
          <a:xfrm>
            <a:off x="6691995" y="3923548"/>
            <a:ext cx="4392118" cy="2085204"/>
          </a:xfrm>
          <a:prstGeom prst="rect">
            <a:avLst/>
          </a:prstGeom>
        </p:spPr>
      </p:pic>
      <p:sp>
        <p:nvSpPr>
          <p:cNvPr id="16" name="TextBox 15">
            <a:extLst>
              <a:ext uri="{FF2B5EF4-FFF2-40B4-BE49-F238E27FC236}">
                <a16:creationId xmlns:a16="http://schemas.microsoft.com/office/drawing/2014/main" id="{429DB205-FD08-FC9E-C9E3-1624063B8E20}"/>
              </a:ext>
            </a:extLst>
          </p:cNvPr>
          <p:cNvSpPr txBox="1"/>
          <p:nvPr/>
        </p:nvSpPr>
        <p:spPr>
          <a:xfrm>
            <a:off x="8430236" y="6133969"/>
            <a:ext cx="837089" cy="338554"/>
          </a:xfrm>
          <a:prstGeom prst="rect">
            <a:avLst/>
          </a:prstGeom>
          <a:noFill/>
        </p:spPr>
        <p:txBody>
          <a:bodyPr wrap="none" rtlCol="0">
            <a:spAutoFit/>
          </a:bodyPr>
          <a:lstStyle/>
          <a:p>
            <a:r>
              <a:rPr lang="en-GB" sz="1600" b="1" dirty="0"/>
              <a:t>Obesity</a:t>
            </a:r>
          </a:p>
        </p:txBody>
      </p:sp>
    </p:spTree>
    <p:extLst>
      <p:ext uri="{BB962C8B-B14F-4D97-AF65-F5344CB8AC3E}">
        <p14:creationId xmlns:p14="http://schemas.microsoft.com/office/powerpoint/2010/main" val="3796873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1261</TotalTime>
  <Words>1132</Words>
  <Application>Microsoft Office PowerPoint</Application>
  <PresentationFormat>Widescreen</PresentationFormat>
  <Paragraphs>136</Paragraphs>
  <Slides>28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Bahnschrift SemiBold Condensed</vt:lpstr>
      <vt:lpstr>Calibri</vt:lpstr>
      <vt:lpstr>Calibri Light</vt:lpstr>
      <vt:lpstr>Office Theme</vt:lpstr>
      <vt:lpstr>HEALTHCARE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10</cp:revision>
  <dcterms:created xsi:type="dcterms:W3CDTF">2025-01-06T16:41:38Z</dcterms:created>
  <dcterms:modified xsi:type="dcterms:W3CDTF">2025-01-09T04:41:57Z</dcterms:modified>
</cp:coreProperties>
</file>