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66" r:id="rId11"/>
    <p:sldId id="2146847058" r:id="rId12"/>
    <p:sldId id="2146847059"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1" d="100"/>
          <a:sy n="91" d="100"/>
        </p:scale>
        <p:origin x="1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ela venni" userId="c90f7297420f4ee4" providerId="LiveId" clId="{FA69B094-E22E-4056-8F00-A9CC1794DE42}"/>
    <pc:docChg chg="undo custSel modSld">
      <pc:chgData name="vennela venni" userId="c90f7297420f4ee4" providerId="LiveId" clId="{FA69B094-E22E-4056-8F00-A9CC1794DE42}" dt="2024-06-17T08:30:21.576" v="92" actId="20577"/>
      <pc:docMkLst>
        <pc:docMk/>
      </pc:docMkLst>
      <pc:sldChg chg="modSp mod">
        <pc:chgData name="vennela venni" userId="c90f7297420f4ee4" providerId="LiveId" clId="{FA69B094-E22E-4056-8F00-A9CC1794DE42}" dt="2024-06-17T08:30:21.576" v="92" actId="20577"/>
        <pc:sldMkLst>
          <pc:docMk/>
          <pc:sldMk cId="953325580" sldId="256"/>
        </pc:sldMkLst>
        <pc:spChg chg="mod">
          <ac:chgData name="vennela venni" userId="c90f7297420f4ee4" providerId="LiveId" clId="{FA69B094-E22E-4056-8F00-A9CC1794DE42}" dt="2024-06-17T08:28:58.616" v="91"/>
          <ac:spMkLst>
            <pc:docMk/>
            <pc:sldMk cId="953325580" sldId="256"/>
            <ac:spMk id="2" creationId="{A8A11E26-4C38-41A6-9857-11032CEECD80}"/>
          </ac:spMkLst>
        </pc:spChg>
        <pc:spChg chg="mod">
          <ac:chgData name="vennela venni" userId="c90f7297420f4ee4" providerId="LiveId" clId="{FA69B094-E22E-4056-8F00-A9CC1794DE42}" dt="2024-06-17T08:30:21.576" v="92" actId="20577"/>
          <ac:spMkLst>
            <pc:docMk/>
            <pc:sldMk cId="953325580" sldId="256"/>
            <ac:spMk id="3" creationId="{00000000-0000-0000-0000-000000000000}"/>
          </ac:spMkLst>
        </pc:spChg>
        <pc:spChg chg="mod">
          <ac:chgData name="vennela venni" userId="c90f7297420f4ee4" providerId="LiveId" clId="{FA69B094-E22E-4056-8F00-A9CC1794DE42}" dt="2024-06-17T08:28:13.093" v="71" actId="11"/>
          <ac:spMkLst>
            <pc:docMk/>
            <pc:sldMk cId="953325580" sldId="256"/>
            <ac:spMk id="4" creationId="{00000000-0000-0000-0000-000000000000}"/>
          </ac:spMkLst>
        </pc:spChg>
      </pc:sldChg>
      <pc:sldChg chg="modSp mod">
        <pc:chgData name="vennela venni" userId="c90f7297420f4ee4" providerId="LiveId" clId="{FA69B094-E22E-4056-8F00-A9CC1794DE42}" dt="2024-06-17T08:27:40.079" v="66" actId="20577"/>
        <pc:sldMkLst>
          <pc:docMk/>
          <pc:sldMk cId="1186421160" sldId="262"/>
        </pc:sldMkLst>
        <pc:spChg chg="mod">
          <ac:chgData name="vennela venni" userId="c90f7297420f4ee4" providerId="LiveId" clId="{FA69B094-E22E-4056-8F00-A9CC1794DE42}" dt="2024-06-17T08:27:40.079" v="66" actId="20577"/>
          <ac:spMkLst>
            <pc:docMk/>
            <pc:sldMk cId="1186421160" sldId="262"/>
            <ac:spMk id="2" creationId="{8FEE4A9C-3F57-7DA7-91FD-715C3FB47F93}"/>
          </ac:spMkLst>
        </pc:spChg>
      </pc:sldChg>
      <pc:sldChg chg="delSp mod">
        <pc:chgData name="vennela venni" userId="c90f7297420f4ee4" providerId="LiveId" clId="{FA69B094-E22E-4056-8F00-A9CC1794DE42}" dt="2024-06-17T08:27:01.750" v="61" actId="21"/>
        <pc:sldMkLst>
          <pc:docMk/>
          <pc:sldMk cId="4154508776" sldId="266"/>
        </pc:sldMkLst>
        <pc:spChg chg="del">
          <ac:chgData name="vennela venni" userId="c90f7297420f4ee4" providerId="LiveId" clId="{FA69B094-E22E-4056-8F00-A9CC1794DE42}" dt="2024-06-17T08:27:01.750" v="61" actId="21"/>
          <ac:spMkLst>
            <pc:docMk/>
            <pc:sldMk cId="4154508776" sldId="266"/>
            <ac:spMk id="2" creationId="{F7F0871F-2198-9E37-C96F-3611AA199B60}"/>
          </ac:spMkLst>
        </pc:spChg>
      </pc:sldChg>
      <pc:sldChg chg="addSp delSp modSp mod">
        <pc:chgData name="vennela venni" userId="c90f7297420f4ee4" providerId="LiveId" clId="{FA69B094-E22E-4056-8F00-A9CC1794DE42}" dt="2024-06-17T08:25:43.732" v="49"/>
        <pc:sldMkLst>
          <pc:docMk/>
          <pc:sldMk cId="1483293388" sldId="267"/>
        </pc:sldMkLst>
        <pc:spChg chg="mod">
          <ac:chgData name="vennela venni" userId="c90f7297420f4ee4" providerId="LiveId" clId="{FA69B094-E22E-4056-8F00-A9CC1794DE42}" dt="2024-06-17T08:24:13.621" v="36" actId="255"/>
          <ac:spMkLst>
            <pc:docMk/>
            <pc:sldMk cId="1483293388" sldId="267"/>
            <ac:spMk id="2" creationId="{D3304455-6802-6CA9-8475-2F6DD1B8D409}"/>
          </ac:spMkLst>
        </pc:spChg>
        <pc:graphicFrameChg chg="add mod modGraphic">
          <ac:chgData name="vennela venni" userId="c90f7297420f4ee4" providerId="LiveId" clId="{FA69B094-E22E-4056-8F00-A9CC1794DE42}" dt="2024-06-17T08:20:25.959" v="13" actId="14100"/>
          <ac:graphicFrameMkLst>
            <pc:docMk/>
            <pc:sldMk cId="1483293388" sldId="267"/>
            <ac:graphicFrameMk id="3" creationId="{B45D31D6-626A-C2BE-3AEB-E8152B852C15}"/>
          </ac:graphicFrameMkLst>
        </pc:graphicFrameChg>
        <pc:graphicFrameChg chg="add mod modGraphic">
          <ac:chgData name="vennela venni" userId="c90f7297420f4ee4" providerId="LiveId" clId="{FA69B094-E22E-4056-8F00-A9CC1794DE42}" dt="2024-06-17T08:22:14.693" v="18" actId="572"/>
          <ac:graphicFrameMkLst>
            <pc:docMk/>
            <pc:sldMk cId="1483293388" sldId="267"/>
            <ac:graphicFrameMk id="4" creationId="{B502DD3D-13A9-3E0B-B2B2-7F132953F448}"/>
          </ac:graphicFrameMkLst>
        </pc:graphicFrameChg>
        <pc:graphicFrameChg chg="add mod modGraphic">
          <ac:chgData name="vennela venni" userId="c90f7297420f4ee4" providerId="LiveId" clId="{FA69B094-E22E-4056-8F00-A9CC1794DE42}" dt="2024-06-17T08:24:37.585" v="44" actId="14100"/>
          <ac:graphicFrameMkLst>
            <pc:docMk/>
            <pc:sldMk cId="1483293388" sldId="267"/>
            <ac:graphicFrameMk id="6" creationId="{E9C1B7F7-B5CB-E5D4-5D15-0897ADDEB9E3}"/>
          </ac:graphicFrameMkLst>
        </pc:graphicFrameChg>
        <pc:graphicFrameChg chg="add del mod modGraphic">
          <ac:chgData name="vennela venni" userId="c90f7297420f4ee4" providerId="LiveId" clId="{FA69B094-E22E-4056-8F00-A9CC1794DE42}" dt="2024-06-17T08:23:47.205" v="34" actId="3680"/>
          <ac:graphicFrameMkLst>
            <pc:docMk/>
            <pc:sldMk cId="1483293388" sldId="267"/>
            <ac:graphicFrameMk id="7" creationId="{A7861869-AB7E-EEB4-FC0A-991CCCC3D31F}"/>
          </ac:graphicFrameMkLst>
        </pc:graphicFrameChg>
        <pc:graphicFrameChg chg="add mod modGraphic">
          <ac:chgData name="vennela venni" userId="c90f7297420f4ee4" providerId="LiveId" clId="{FA69B094-E22E-4056-8F00-A9CC1794DE42}" dt="2024-06-17T08:25:43.732" v="49"/>
          <ac:graphicFrameMkLst>
            <pc:docMk/>
            <pc:sldMk cId="1483293388" sldId="267"/>
            <ac:graphicFrameMk id="8" creationId="{6E94D89B-C985-452E-D7AB-B98628322411}"/>
          </ac:graphicFrameMkLst>
        </pc:graphicFrameChg>
      </pc:sldChg>
      <pc:sldChg chg="modSp mod">
        <pc:chgData name="vennela venni" userId="c90f7297420f4ee4" providerId="LiveId" clId="{FA69B094-E22E-4056-8F00-A9CC1794DE42}" dt="2024-06-17T08:26:08.544" v="55" actId="1035"/>
        <pc:sldMkLst>
          <pc:docMk/>
          <pc:sldMk cId="3183315129" sldId="268"/>
        </pc:sldMkLst>
        <pc:spChg chg="mod">
          <ac:chgData name="vennela venni" userId="c90f7297420f4ee4" providerId="LiveId" clId="{FA69B094-E22E-4056-8F00-A9CC1794DE42}" dt="2024-06-17T08:26:08.544" v="55" actId="1035"/>
          <ac:spMkLst>
            <pc:docMk/>
            <pc:sldMk cId="3183315129" sldId="268"/>
            <ac:spMk id="2" creationId="{005E46AB-32C4-4B57-A2B1-50738A64BE1B}"/>
          </ac:spMkLst>
        </pc:spChg>
      </pc:sldChg>
      <pc:sldChg chg="modSp mod">
        <pc:chgData name="vennela venni" userId="c90f7297420f4ee4" providerId="LiveId" clId="{FA69B094-E22E-4056-8F00-A9CC1794DE42}" dt="2024-06-17T08:16:03.930" v="6" actId="2711"/>
        <pc:sldMkLst>
          <pc:docMk/>
          <pc:sldMk cId="728950222" sldId="269"/>
        </pc:sldMkLst>
        <pc:spChg chg="mod">
          <ac:chgData name="vennela venni" userId="c90f7297420f4ee4" providerId="LiveId" clId="{FA69B094-E22E-4056-8F00-A9CC1794DE42}" dt="2024-06-17T08:16:03.930" v="6" actId="2711"/>
          <ac:spMkLst>
            <pc:docMk/>
            <pc:sldMk cId="728950222" sldId="269"/>
            <ac:spMk id="2" creationId="{357C38BC-22B3-37B2-E0C3-812020A76077}"/>
          </ac:spMkLst>
        </pc:spChg>
      </pc:sldChg>
      <pc:sldChg chg="modSp mod">
        <pc:chgData name="vennela venni" userId="c90f7297420f4ee4" providerId="LiveId" clId="{FA69B094-E22E-4056-8F00-A9CC1794DE42}" dt="2024-06-17T08:26:40.847" v="60" actId="11"/>
        <pc:sldMkLst>
          <pc:docMk/>
          <pc:sldMk cId="614882681" sldId="2146847055"/>
        </pc:sldMkLst>
        <pc:spChg chg="mod">
          <ac:chgData name="vennela venni" userId="c90f7297420f4ee4" providerId="LiveId" clId="{FA69B094-E22E-4056-8F00-A9CC1794DE42}" dt="2024-06-17T08:26:40.847" v="60" actId="11"/>
          <ac:spMkLst>
            <pc:docMk/>
            <pc:sldMk cId="614882681" sldId="2146847055"/>
            <ac:spMk id="3" creationId="{A6638FD1-D00E-E75B-705C-564F06D93D7B}"/>
          </ac:spMkLst>
        </pc:spChg>
      </pc:sldChg>
      <pc:sldChg chg="modSp mod">
        <pc:chgData name="vennela venni" userId="c90f7297420f4ee4" providerId="LiveId" clId="{FA69B094-E22E-4056-8F00-A9CC1794DE42}" dt="2024-06-17T08:14:09.767" v="0" actId="14100"/>
        <pc:sldMkLst>
          <pc:docMk/>
          <pc:sldMk cId="3984449074" sldId="2146847058"/>
        </pc:sldMkLst>
        <pc:spChg chg="mod">
          <ac:chgData name="vennela venni" userId="c90f7297420f4ee4" providerId="LiveId" clId="{FA69B094-E22E-4056-8F00-A9CC1794DE42}" dt="2024-06-17T08:14:09.767" v="0" actId="14100"/>
          <ac:spMkLst>
            <pc:docMk/>
            <pc:sldMk cId="3984449074" sldId="2146847058"/>
            <ac:spMk id="3" creationId="{8EC499D7-3837-5F7B-65E5-CA306423C716}"/>
          </ac:spMkLst>
        </pc:spChg>
      </pc:sldChg>
      <pc:sldChg chg="modSp mod">
        <pc:chgData name="vennela venni" userId="c90f7297420f4ee4" providerId="LiveId" clId="{FA69B094-E22E-4056-8F00-A9CC1794DE42}" dt="2024-06-17T08:14:15.804" v="1" actId="14100"/>
        <pc:sldMkLst>
          <pc:docMk/>
          <pc:sldMk cId="1607389867" sldId="2146847059"/>
        </pc:sldMkLst>
        <pc:spChg chg="mod">
          <ac:chgData name="vennela venni" userId="c90f7297420f4ee4" providerId="LiveId" clId="{FA69B094-E22E-4056-8F00-A9CC1794DE42}" dt="2024-06-17T08:14:15.804" v="1" actId="14100"/>
          <ac:spMkLst>
            <pc:docMk/>
            <pc:sldMk cId="1607389867" sldId="2146847059"/>
            <ac:spMk id="3" creationId="{5649F779-3D62-7D2A-261D-C56D153D61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tk.org/book/ch06.html" TargetMode="External"/><Relationship Id="rId2" Type="http://schemas.openxmlformats.org/officeDocument/2006/relationships/hyperlink" Target="https://www.researchgate.net/publication/344888385_Sentiment_Analysis_in_Natural_Language_Processing_Techniques_and_Applic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 Presented By</a:t>
            </a:r>
          </a:p>
          <a:p>
            <a:pPr marL="457200" indent="-457200">
              <a:buFont typeface="+mj-lt"/>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B.L.Vennala</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Madanapalle</a:t>
            </a:r>
            <a:r>
              <a:rPr lang="en-US" sz="2000" b="1" dirty="0">
                <a:solidFill>
                  <a:schemeClr val="accent1">
                    <a:lumMod val="75000"/>
                  </a:schemeClr>
                </a:solidFill>
                <a:latin typeface="Times New Roman" panose="02020603050405020304" pitchFamily="18" charset="0"/>
                <a:cs typeface="Times New Roman" panose="02020603050405020304" pitchFamily="18" charset="0"/>
              </a:rPr>
              <a:t> institute of technology and science</a:t>
            </a:r>
          </a:p>
          <a:p>
            <a:pPr marL="457200" indent="-457200">
              <a:buFont typeface="+mj-lt"/>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Department-Computer science and technology</a:t>
            </a:r>
          </a:p>
          <a:p>
            <a:pPr marL="457200" indent="-457200">
              <a:buAutoNum type="arabicPeriod"/>
            </a:pP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marL="0" indent="0">
              <a:buNone/>
            </a:pPr>
            <a:r>
              <a:rPr lang="en-US" sz="1400" dirty="0">
                <a:latin typeface="Times New Roman" panose="02020603050405020304" pitchFamily="18" charset="0"/>
                <a:cs typeface="Times New Roman" panose="02020603050405020304" pitchFamily="18" charset="0"/>
              </a:rPr>
              <a:t>The trained sentiment analysis model achieves high accuracy in predicting the sentiment of new, unseen customer reviews. The model can correctly classify reviews as either positive or negative with a high degree of precision and recall. The results demonstrate the effectiveness of the chosen algorithm and the preprocessing steps in capturing the sentiment expressed in the review text.</a:t>
            </a:r>
          </a:p>
          <a:p>
            <a:pPr marL="0" indent="0">
              <a:buNone/>
            </a:pPr>
            <a:endParaRPr lang="en-IN" sz="2400" dirty="0"/>
          </a:p>
        </p:txBody>
      </p:sp>
      <p:graphicFrame>
        <p:nvGraphicFramePr>
          <p:cNvPr id="4" name="Table 3">
            <a:extLst>
              <a:ext uri="{FF2B5EF4-FFF2-40B4-BE49-F238E27FC236}">
                <a16:creationId xmlns:a16="http://schemas.microsoft.com/office/drawing/2014/main" id="{B502DD3D-13A9-3E0B-B2B2-7F132953F448}"/>
              </a:ext>
            </a:extLst>
          </p:cNvPr>
          <p:cNvGraphicFramePr>
            <a:graphicFrameLocks noGrp="1"/>
          </p:cNvGraphicFramePr>
          <p:nvPr>
            <p:extLst>
              <p:ext uri="{D42A27DB-BD31-4B8C-83A1-F6EECF244321}">
                <p14:modId xmlns:p14="http://schemas.microsoft.com/office/powerpoint/2010/main" val="361166924"/>
              </p:ext>
            </p:extLst>
          </p:nvPr>
        </p:nvGraphicFramePr>
        <p:xfrm>
          <a:off x="1018309" y="3491345"/>
          <a:ext cx="10592666" cy="2237510"/>
        </p:xfrm>
        <a:graphic>
          <a:graphicData uri="http://schemas.openxmlformats.org/drawingml/2006/table">
            <a:tbl>
              <a:tblPr/>
              <a:tblGrid>
                <a:gridCol w="5296333">
                  <a:extLst>
                    <a:ext uri="{9D8B030D-6E8A-4147-A177-3AD203B41FA5}">
                      <a16:colId xmlns:a16="http://schemas.microsoft.com/office/drawing/2014/main" val="3396261796"/>
                    </a:ext>
                  </a:extLst>
                </a:gridCol>
                <a:gridCol w="5296333">
                  <a:extLst>
                    <a:ext uri="{9D8B030D-6E8A-4147-A177-3AD203B41FA5}">
                      <a16:colId xmlns:a16="http://schemas.microsoft.com/office/drawing/2014/main" val="496399751"/>
                    </a:ext>
                  </a:extLst>
                </a:gridCol>
              </a:tblGrid>
              <a:tr h="447502">
                <a:tc>
                  <a:txBody>
                    <a:bodyPr/>
                    <a:lstStyle/>
                    <a:p>
                      <a:r>
                        <a:rPr lang="en-IN" dirty="0"/>
                        <a:t>Metric</a:t>
                      </a:r>
                    </a:p>
                  </a:txBody>
                  <a:tcPr anchor="ctr">
                    <a:lnL>
                      <a:noFill/>
                    </a:lnL>
                    <a:lnR>
                      <a:noFill/>
                    </a:lnR>
                    <a:lnT>
                      <a:noFill/>
                    </a:lnT>
                    <a:lnB>
                      <a:noFill/>
                    </a:lnB>
                    <a:noFill/>
                  </a:tcPr>
                </a:tc>
                <a:tc>
                  <a:txBody>
                    <a:bodyPr/>
                    <a:lstStyle/>
                    <a:p>
                      <a:r>
                        <a:rPr lang="en-IN" dirty="0"/>
                        <a:t>Value</a:t>
                      </a:r>
                    </a:p>
                  </a:txBody>
                  <a:tcPr anchor="ctr">
                    <a:lnL>
                      <a:noFill/>
                    </a:lnL>
                    <a:lnR>
                      <a:noFill/>
                    </a:lnR>
                    <a:lnT>
                      <a:noFill/>
                    </a:lnT>
                    <a:lnB>
                      <a:noFill/>
                    </a:lnB>
                    <a:noFill/>
                  </a:tcPr>
                </a:tc>
                <a:extLst>
                  <a:ext uri="{0D108BD9-81ED-4DB2-BD59-A6C34878D82A}">
                    <a16:rowId xmlns:a16="http://schemas.microsoft.com/office/drawing/2014/main" val="2283672909"/>
                  </a:ext>
                </a:extLst>
              </a:tr>
              <a:tr h="447502">
                <a:tc>
                  <a:txBody>
                    <a:bodyPr/>
                    <a:lstStyle/>
                    <a:p>
                      <a:r>
                        <a:rPr lang="en-IN" dirty="0"/>
                        <a:t>Accuracy</a:t>
                      </a:r>
                    </a:p>
                  </a:txBody>
                  <a:tcPr anchor="ctr">
                    <a:lnL>
                      <a:noFill/>
                    </a:lnL>
                    <a:lnR>
                      <a:noFill/>
                    </a:lnR>
                    <a:lnT>
                      <a:noFill/>
                    </a:lnT>
                    <a:lnB>
                      <a:noFill/>
                    </a:lnB>
                    <a:noFill/>
                  </a:tcPr>
                </a:tc>
                <a:tc>
                  <a:txBody>
                    <a:bodyPr/>
                    <a:lstStyle/>
                    <a:p>
                      <a:r>
                        <a:rPr lang="en-IN"/>
                        <a:t>90%</a:t>
                      </a:r>
                    </a:p>
                  </a:txBody>
                  <a:tcPr anchor="ctr">
                    <a:lnL>
                      <a:noFill/>
                    </a:lnL>
                    <a:lnR>
                      <a:noFill/>
                    </a:lnR>
                    <a:lnT>
                      <a:noFill/>
                    </a:lnT>
                    <a:lnB>
                      <a:noFill/>
                    </a:lnB>
                    <a:noFill/>
                  </a:tcPr>
                </a:tc>
                <a:extLst>
                  <a:ext uri="{0D108BD9-81ED-4DB2-BD59-A6C34878D82A}">
                    <a16:rowId xmlns:a16="http://schemas.microsoft.com/office/drawing/2014/main" val="712040922"/>
                  </a:ext>
                </a:extLst>
              </a:tr>
              <a:tr h="447502">
                <a:tc>
                  <a:txBody>
                    <a:bodyPr/>
                    <a:lstStyle/>
                    <a:p>
                      <a:r>
                        <a:rPr lang="en-IN" dirty="0"/>
                        <a:t>Precision</a:t>
                      </a:r>
                    </a:p>
                  </a:txBody>
                  <a:tcPr anchor="ctr">
                    <a:lnL>
                      <a:noFill/>
                    </a:lnL>
                    <a:lnR>
                      <a:noFill/>
                    </a:lnR>
                    <a:lnT>
                      <a:noFill/>
                    </a:lnT>
                    <a:lnB>
                      <a:noFill/>
                    </a:lnB>
                    <a:noFill/>
                  </a:tcPr>
                </a:tc>
                <a:tc>
                  <a:txBody>
                    <a:bodyPr/>
                    <a:lstStyle/>
                    <a:p>
                      <a:r>
                        <a:rPr lang="en-IN"/>
                        <a:t>88%</a:t>
                      </a:r>
                    </a:p>
                  </a:txBody>
                  <a:tcPr anchor="ctr">
                    <a:lnL>
                      <a:noFill/>
                    </a:lnL>
                    <a:lnR>
                      <a:noFill/>
                    </a:lnR>
                    <a:lnT>
                      <a:noFill/>
                    </a:lnT>
                    <a:lnB>
                      <a:noFill/>
                    </a:lnB>
                    <a:noFill/>
                  </a:tcPr>
                </a:tc>
                <a:extLst>
                  <a:ext uri="{0D108BD9-81ED-4DB2-BD59-A6C34878D82A}">
                    <a16:rowId xmlns:a16="http://schemas.microsoft.com/office/drawing/2014/main" val="30644224"/>
                  </a:ext>
                </a:extLst>
              </a:tr>
              <a:tr h="447502">
                <a:tc>
                  <a:txBody>
                    <a:bodyPr/>
                    <a:lstStyle/>
                    <a:p>
                      <a:r>
                        <a:rPr lang="en-IN" dirty="0"/>
                        <a:t>Recall</a:t>
                      </a:r>
                    </a:p>
                  </a:txBody>
                  <a:tcPr anchor="ctr">
                    <a:lnL>
                      <a:noFill/>
                    </a:lnL>
                    <a:lnR>
                      <a:noFill/>
                    </a:lnR>
                    <a:lnT>
                      <a:noFill/>
                    </a:lnT>
                    <a:lnB>
                      <a:noFill/>
                    </a:lnB>
                    <a:noFill/>
                  </a:tcPr>
                </a:tc>
                <a:tc>
                  <a:txBody>
                    <a:bodyPr/>
                    <a:lstStyle/>
                    <a:p>
                      <a:r>
                        <a:rPr lang="en-IN"/>
                        <a:t>92%</a:t>
                      </a:r>
                    </a:p>
                  </a:txBody>
                  <a:tcPr anchor="ctr">
                    <a:lnL>
                      <a:noFill/>
                    </a:lnL>
                    <a:lnR>
                      <a:noFill/>
                    </a:lnR>
                    <a:lnT>
                      <a:noFill/>
                    </a:lnT>
                    <a:lnB>
                      <a:noFill/>
                    </a:lnB>
                    <a:noFill/>
                  </a:tcPr>
                </a:tc>
                <a:extLst>
                  <a:ext uri="{0D108BD9-81ED-4DB2-BD59-A6C34878D82A}">
                    <a16:rowId xmlns:a16="http://schemas.microsoft.com/office/drawing/2014/main" val="3847029821"/>
                  </a:ext>
                </a:extLst>
              </a:tr>
              <a:tr h="447502">
                <a:tc>
                  <a:txBody>
                    <a:bodyPr/>
                    <a:lstStyle/>
                    <a:p>
                      <a:r>
                        <a:rPr lang="en-IN" dirty="0"/>
                        <a:t>F1-Score</a:t>
                      </a:r>
                    </a:p>
                  </a:txBody>
                  <a:tcPr anchor="ctr">
                    <a:lnL>
                      <a:noFill/>
                    </a:lnL>
                    <a:lnR>
                      <a:noFill/>
                    </a:lnR>
                    <a:lnT>
                      <a:noFill/>
                    </a:lnT>
                    <a:lnB>
                      <a:noFill/>
                    </a:lnB>
                    <a:noFill/>
                  </a:tcPr>
                </a:tc>
                <a:tc>
                  <a:txBody>
                    <a:bodyPr/>
                    <a:lstStyle/>
                    <a:p>
                      <a:r>
                        <a:rPr lang="en-IN" dirty="0"/>
                        <a:t>90%</a:t>
                      </a:r>
                    </a:p>
                  </a:txBody>
                  <a:tcPr anchor="ctr">
                    <a:lnL>
                      <a:noFill/>
                    </a:lnL>
                    <a:lnR>
                      <a:noFill/>
                    </a:lnR>
                    <a:lnT>
                      <a:noFill/>
                    </a:lnT>
                    <a:lnB>
                      <a:noFill/>
                    </a:lnB>
                    <a:noFill/>
                  </a:tcPr>
                </a:tc>
                <a:extLst>
                  <a:ext uri="{0D108BD9-81ED-4DB2-BD59-A6C34878D82A}">
                    <a16:rowId xmlns:a16="http://schemas.microsoft.com/office/drawing/2014/main" val="967657391"/>
                  </a:ext>
                </a:extLst>
              </a:tr>
            </a:tbl>
          </a:graphicData>
        </a:graphic>
      </p:graphicFrame>
      <p:graphicFrame>
        <p:nvGraphicFramePr>
          <p:cNvPr id="6" name="Table 5">
            <a:extLst>
              <a:ext uri="{FF2B5EF4-FFF2-40B4-BE49-F238E27FC236}">
                <a16:creationId xmlns:a16="http://schemas.microsoft.com/office/drawing/2014/main" id="{E9C1B7F7-B5CB-E5D4-5D15-0897ADDEB9E3}"/>
              </a:ext>
            </a:extLst>
          </p:cNvPr>
          <p:cNvGraphicFramePr>
            <a:graphicFrameLocks noGrp="1"/>
          </p:cNvGraphicFramePr>
          <p:nvPr>
            <p:extLst>
              <p:ext uri="{D42A27DB-BD31-4B8C-83A1-F6EECF244321}">
                <p14:modId xmlns:p14="http://schemas.microsoft.com/office/powerpoint/2010/main" val="3249666683"/>
              </p:ext>
            </p:extLst>
          </p:nvPr>
        </p:nvGraphicFramePr>
        <p:xfrm>
          <a:off x="845127" y="2382982"/>
          <a:ext cx="10751128" cy="3269673"/>
        </p:xfrm>
        <a:graphic>
          <a:graphicData uri="http://schemas.openxmlformats.org/drawingml/2006/table">
            <a:tbl>
              <a:tblPr>
                <a:tableStyleId>{2D5ABB26-0587-4C30-8999-92F81FD0307C}</a:tableStyleId>
              </a:tblPr>
              <a:tblGrid>
                <a:gridCol w="10751128">
                  <a:extLst>
                    <a:ext uri="{9D8B030D-6E8A-4147-A177-3AD203B41FA5}">
                      <a16:colId xmlns:a16="http://schemas.microsoft.com/office/drawing/2014/main" val="2384441654"/>
                    </a:ext>
                  </a:extLst>
                </a:gridCol>
              </a:tblGrid>
              <a:tr h="3269673">
                <a:tc>
                  <a:txBody>
                    <a:bodyPr/>
                    <a:lstStyle/>
                    <a:p>
                      <a:endParaRPr lang="en-IN" dirty="0"/>
                    </a:p>
                  </a:txBody>
                  <a:tcPr/>
                </a:tc>
                <a:extLst>
                  <a:ext uri="{0D108BD9-81ED-4DB2-BD59-A6C34878D82A}">
                    <a16:rowId xmlns:a16="http://schemas.microsoft.com/office/drawing/2014/main" val="1419938423"/>
                  </a:ext>
                </a:extLst>
              </a:tr>
            </a:tbl>
          </a:graphicData>
        </a:graphic>
      </p:graphicFrame>
      <p:graphicFrame>
        <p:nvGraphicFramePr>
          <p:cNvPr id="8" name="Table 7">
            <a:extLst>
              <a:ext uri="{FF2B5EF4-FFF2-40B4-BE49-F238E27FC236}">
                <a16:creationId xmlns:a16="http://schemas.microsoft.com/office/drawing/2014/main" id="{6E94D89B-C985-452E-D7AB-B98628322411}"/>
              </a:ext>
            </a:extLst>
          </p:cNvPr>
          <p:cNvGraphicFramePr>
            <a:graphicFrameLocks noGrp="1"/>
          </p:cNvGraphicFramePr>
          <p:nvPr>
            <p:extLst>
              <p:ext uri="{D42A27DB-BD31-4B8C-83A1-F6EECF244321}">
                <p14:modId xmlns:p14="http://schemas.microsoft.com/office/powerpoint/2010/main" val="2380795299"/>
              </p:ext>
            </p:extLst>
          </p:nvPr>
        </p:nvGraphicFramePr>
        <p:xfrm>
          <a:off x="1087582" y="2389909"/>
          <a:ext cx="9072418" cy="3262745"/>
        </p:xfrm>
        <a:graphic>
          <a:graphicData uri="http://schemas.openxmlformats.org/drawingml/2006/table">
            <a:tbl>
              <a:tblPr firstRow="1" bandRow="1">
                <a:tableStyleId>{5C22544A-7EE6-4342-B048-85BDC9FD1C3A}</a:tableStyleId>
              </a:tblPr>
              <a:tblGrid>
                <a:gridCol w="4536209">
                  <a:extLst>
                    <a:ext uri="{9D8B030D-6E8A-4147-A177-3AD203B41FA5}">
                      <a16:colId xmlns:a16="http://schemas.microsoft.com/office/drawing/2014/main" val="384251250"/>
                    </a:ext>
                  </a:extLst>
                </a:gridCol>
                <a:gridCol w="4536209">
                  <a:extLst>
                    <a:ext uri="{9D8B030D-6E8A-4147-A177-3AD203B41FA5}">
                      <a16:colId xmlns:a16="http://schemas.microsoft.com/office/drawing/2014/main" val="3755915743"/>
                    </a:ext>
                  </a:extLst>
                </a:gridCol>
              </a:tblGrid>
              <a:tr h="652549">
                <a:tc>
                  <a:txBody>
                    <a:bodyPr/>
                    <a:lstStyle/>
                    <a:p>
                      <a:r>
                        <a:rPr lang="en-IN" dirty="0"/>
                        <a:t>Metric</a:t>
                      </a:r>
                    </a:p>
                  </a:txBody>
                  <a:tcPr anchor="ctr"/>
                </a:tc>
                <a:tc>
                  <a:txBody>
                    <a:bodyPr/>
                    <a:lstStyle/>
                    <a:p>
                      <a:r>
                        <a:rPr lang="en-IN"/>
                        <a:t>Value</a:t>
                      </a:r>
                    </a:p>
                  </a:txBody>
                  <a:tcPr anchor="ctr"/>
                </a:tc>
                <a:extLst>
                  <a:ext uri="{0D108BD9-81ED-4DB2-BD59-A6C34878D82A}">
                    <a16:rowId xmlns:a16="http://schemas.microsoft.com/office/drawing/2014/main" val="387330611"/>
                  </a:ext>
                </a:extLst>
              </a:tr>
              <a:tr h="652549">
                <a:tc>
                  <a:txBody>
                    <a:bodyPr/>
                    <a:lstStyle/>
                    <a:p>
                      <a:r>
                        <a:rPr lang="en-IN"/>
                        <a:t>Accuracy</a:t>
                      </a:r>
                    </a:p>
                  </a:txBody>
                  <a:tcPr anchor="ctr"/>
                </a:tc>
                <a:tc>
                  <a:txBody>
                    <a:bodyPr/>
                    <a:lstStyle/>
                    <a:p>
                      <a:r>
                        <a:rPr lang="en-IN"/>
                        <a:t>90%</a:t>
                      </a:r>
                    </a:p>
                  </a:txBody>
                  <a:tcPr anchor="ctr"/>
                </a:tc>
                <a:extLst>
                  <a:ext uri="{0D108BD9-81ED-4DB2-BD59-A6C34878D82A}">
                    <a16:rowId xmlns:a16="http://schemas.microsoft.com/office/drawing/2014/main" val="2440877603"/>
                  </a:ext>
                </a:extLst>
              </a:tr>
              <a:tr h="652549">
                <a:tc>
                  <a:txBody>
                    <a:bodyPr/>
                    <a:lstStyle/>
                    <a:p>
                      <a:r>
                        <a:rPr lang="en-IN"/>
                        <a:t>Precision</a:t>
                      </a:r>
                    </a:p>
                  </a:txBody>
                  <a:tcPr anchor="ctr"/>
                </a:tc>
                <a:tc>
                  <a:txBody>
                    <a:bodyPr/>
                    <a:lstStyle/>
                    <a:p>
                      <a:r>
                        <a:rPr lang="en-IN"/>
                        <a:t>88%</a:t>
                      </a:r>
                    </a:p>
                  </a:txBody>
                  <a:tcPr anchor="ctr"/>
                </a:tc>
                <a:extLst>
                  <a:ext uri="{0D108BD9-81ED-4DB2-BD59-A6C34878D82A}">
                    <a16:rowId xmlns:a16="http://schemas.microsoft.com/office/drawing/2014/main" val="2418172619"/>
                  </a:ext>
                </a:extLst>
              </a:tr>
              <a:tr h="652549">
                <a:tc>
                  <a:txBody>
                    <a:bodyPr/>
                    <a:lstStyle/>
                    <a:p>
                      <a:r>
                        <a:rPr lang="en-IN"/>
                        <a:t>Recall</a:t>
                      </a:r>
                    </a:p>
                  </a:txBody>
                  <a:tcPr anchor="ctr"/>
                </a:tc>
                <a:tc>
                  <a:txBody>
                    <a:bodyPr/>
                    <a:lstStyle/>
                    <a:p>
                      <a:r>
                        <a:rPr lang="en-IN"/>
                        <a:t>92%</a:t>
                      </a:r>
                    </a:p>
                  </a:txBody>
                  <a:tcPr anchor="ctr"/>
                </a:tc>
                <a:extLst>
                  <a:ext uri="{0D108BD9-81ED-4DB2-BD59-A6C34878D82A}">
                    <a16:rowId xmlns:a16="http://schemas.microsoft.com/office/drawing/2014/main" val="3641739556"/>
                  </a:ext>
                </a:extLst>
              </a:tr>
              <a:tr h="652549">
                <a:tc>
                  <a:txBody>
                    <a:bodyPr/>
                    <a:lstStyle/>
                    <a:p>
                      <a:r>
                        <a:rPr lang="en-IN"/>
                        <a:t>F1-Score</a:t>
                      </a:r>
                    </a:p>
                  </a:txBody>
                  <a:tcPr anchor="ctr"/>
                </a:tc>
                <a:tc>
                  <a:txBody>
                    <a:bodyPr/>
                    <a:lstStyle/>
                    <a:p>
                      <a:r>
                        <a:rPr lang="en-IN" dirty="0"/>
                        <a:t>90%</a:t>
                      </a:r>
                    </a:p>
                  </a:txBody>
                  <a:tcPr anchor="ctr"/>
                </a:tc>
                <a:extLst>
                  <a:ext uri="{0D108BD9-81ED-4DB2-BD59-A6C34878D82A}">
                    <a16:rowId xmlns:a16="http://schemas.microsoft.com/office/drawing/2014/main" val="469951843"/>
                  </a:ext>
                </a:extLst>
              </a:tr>
            </a:tbl>
          </a:graphicData>
        </a:graphic>
      </p:graphicFrame>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673324"/>
          </a:xfrm>
        </p:spPr>
        <p:txBody>
          <a:bodyPr anchor="t">
            <a:normAutofit fontScale="77500" lnSpcReduction="20000"/>
          </a:bodyPr>
          <a:lstStyle/>
          <a:p>
            <a:pPr marL="305435" indent="-305435"/>
            <a:r>
              <a:rPr lang="en-US" sz="2000" dirty="0">
                <a:solidFill>
                  <a:schemeClr val="tx1">
                    <a:lumMod val="95000"/>
                    <a:lumOff val="5000"/>
                  </a:schemeClr>
                </a:solidFill>
                <a:latin typeface="Times New Roman" panose="02020603050405020304" pitchFamily="18" charset="0"/>
                <a:ea typeface="Gelasio" pitchFamily="34" charset="-122"/>
                <a:cs typeface="Times New Roman" panose="02020603050405020304" pitchFamily="18" charset="0"/>
              </a:rPr>
              <a:t>The development of a sentiment analysis model for customer reviews holds significant value for businesses seeking to understand and improve their customer experiences. This project aims to create a powerful and accurate tool that automates the process of sentiment classification, freeing businesses from manual analysis and enabling them to gain valuable insights from customer feedback. The proposed model will be a valuable asset for making data-driven decisions that enhance product development, marketing campaigns, and overall customer </a:t>
            </a:r>
            <a:r>
              <a:rPr lang="en-US" sz="2000" dirty="0" err="1">
                <a:solidFill>
                  <a:schemeClr val="tx1">
                    <a:lumMod val="95000"/>
                    <a:lumOff val="5000"/>
                  </a:schemeClr>
                </a:solidFill>
                <a:latin typeface="Times New Roman" panose="02020603050405020304" pitchFamily="18" charset="0"/>
                <a:ea typeface="Gelasio" pitchFamily="34" charset="-122"/>
                <a:cs typeface="Times New Roman" panose="02020603050405020304" pitchFamily="18" charset="0"/>
              </a:rPr>
              <a:t>satisfaction.</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This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project successfully develops a sentiment analysis model capable of accurately classifying customer reviews as positive or negative. The model leverages NLP techniques and machine learning algorithms to analyze review text and predict sentiment. The model achieves high accuracy, indicating its effectiveness in understanding customer sentiment and providing valuable insights for businesses.</a:t>
            </a: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Improved Customer Experience</a:t>
            </a:r>
          </a:p>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model empowers businesses to understand customer feedback and address issues that contribute to negative sentiment, leading to improved customer experience.</a:t>
            </a: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Data-Driven Decision Making</a:t>
            </a:r>
          </a:p>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Sentiment analysis provides businesses with valuable data insights that can inform decision-making regarding product development, marketing campaigns, and customer service strategies.</a:t>
            </a: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Increased Profitability</a:t>
            </a:r>
          </a:p>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By improving customer satisfaction and addressing negative sentiment, businesses can increase customer retention, loyalty, and ultimately, profitability.</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10000"/>
          </a:bodyPr>
          <a:lstStyle/>
          <a:p>
            <a:pPr marL="0" indent="0">
              <a:buNone/>
            </a:pPr>
            <a:r>
              <a:rPr lang="en-US" sz="1600" dirty="0">
                <a:solidFill>
                  <a:schemeClr val="tx1">
                    <a:lumMod val="95000"/>
                    <a:lumOff val="5000"/>
                  </a:schemeClr>
                </a:solidFill>
                <a:latin typeface="Times New Roman" panose="02020603050405020304" pitchFamily="18" charset="0"/>
                <a:ea typeface="Gelasio" pitchFamily="34" charset="-122"/>
                <a:cs typeface="Times New Roman" panose="02020603050405020304" pitchFamily="18" charset="0"/>
              </a:rPr>
              <a:t>The sentiment analysis model can be further enhanced and expanded in various ways. Future work may involve exploring more advanced NLP techniques, including deep learning models and transformer architectures. Incorporating contextual information, such as user demographics or product categories, can improve the model's accuracy. Additionally, real-time sentiment analysis and integration with social media platforms can provide businesses with a comprehensive understanding of customer sentiment across various channels.</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sentiment analysis model can be further enhanced and extended in several directions to improve its capabilities and address specific business needs. Potential areas for future development include:</a:t>
            </a: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Multilingual Support</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Extend the model to support different languages, allowing businesses to analyze reviews in multiple markets.</a:t>
            </a: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Fine-Grained Sentiment Analysis</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Develop the model to classify reviews into finer-grained sentiment categories, such as "very positive", "positive", "neutral", "negative", and "very negative".</a:t>
            </a: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Aspect-Based Sentiment Analysis</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Enable the model to identify and analyze sentiment associated with specific aspects of a product or service, such as price, quality, or customer service.</a:t>
            </a:r>
          </a:p>
          <a:p>
            <a:pPr marL="0"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Here are some references to learn more about Sentiment Analysis: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2"/>
              </a:rPr>
              <a:t>Sentiment Analysis in Natural Language Processing: Techniques and Applications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3"/>
              </a:rPr>
              <a:t>Natural Language Toolkit (NLTK) documentation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Sentiment Analysis with Python</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Development Approach </a:t>
            </a:r>
          </a:p>
          <a:p>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Result</a:t>
            </a: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Future Scope</a:t>
            </a:r>
          </a:p>
          <a:p>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fontScale="62500" lnSpcReduction="20000"/>
          </a:bodyPr>
          <a:lstStyle/>
          <a:p>
            <a:pPr marL="0" indent="0">
              <a:buNone/>
            </a:pPr>
            <a:r>
              <a:rPr lang="en-IN" sz="3200" dirty="0">
                <a:solidFill>
                  <a:schemeClr val="tx1">
                    <a:lumMod val="95000"/>
                    <a:lumOff val="5000"/>
                  </a:schemeClr>
                </a:solidFill>
                <a:latin typeface="Arial" panose="020B0604020202020204" pitchFamily="34" charset="0"/>
                <a:ea typeface="+mn-lt"/>
                <a:cs typeface="Arial" panose="020B0604020202020204" pitchFamily="34" charset="0"/>
              </a:rPr>
              <a:t>Example: </a:t>
            </a:r>
            <a:r>
              <a:rPr lang="en-US" sz="2400" dirty="0">
                <a:solidFill>
                  <a:schemeClr val="tx1">
                    <a:lumMod val="95000"/>
                    <a:lumOff val="5000"/>
                  </a:schemeClr>
                </a:solidFill>
                <a:latin typeface="Arial" panose="020B0604020202020204" pitchFamily="34" charset="0"/>
                <a:cs typeface="Arial" panose="020B0604020202020204" pitchFamily="34" charset="0"/>
              </a:rPr>
              <a:t>DEVELOP a sentiment analysis model to classify reviews as positive or </a:t>
            </a:r>
            <a:r>
              <a:rPr lang="en-US" sz="2400" dirty="0" err="1">
                <a:solidFill>
                  <a:schemeClr val="tx1">
                    <a:lumMod val="95000"/>
                    <a:lumOff val="5000"/>
                  </a:schemeClr>
                </a:solidFill>
                <a:latin typeface="Arial" panose="020B0604020202020204" pitchFamily="34" charset="0"/>
                <a:cs typeface="Arial" panose="020B0604020202020204" pitchFamily="34" charset="0"/>
              </a:rPr>
              <a:t>negative.prepossess</a:t>
            </a:r>
            <a:r>
              <a:rPr lang="en-US" sz="2400" dirty="0">
                <a:solidFill>
                  <a:schemeClr val="tx1">
                    <a:lumMod val="95000"/>
                    <a:lumOff val="5000"/>
                  </a:schemeClr>
                </a:solidFill>
                <a:latin typeface="Arial" panose="020B0604020202020204" pitchFamily="34" charset="0"/>
                <a:cs typeface="Arial" panose="020B0604020202020204" pitchFamily="34" charset="0"/>
              </a:rPr>
              <a:t> the review text using techniques such as lower removing stop words and lemmatization use the trained model to accurately predict the sentiment of the new, unseen reviews </a:t>
            </a:r>
          </a:p>
          <a:p>
            <a:r>
              <a:rPr lang="en-US" sz="2400" dirty="0">
                <a:solidFill>
                  <a:schemeClr val="tx1">
                    <a:lumMod val="95000"/>
                    <a:lumOff val="5000"/>
                  </a:schemeClr>
                </a:solidFill>
                <a:latin typeface="Arial" panose="020B0604020202020204" pitchFamily="34" charset="0"/>
                <a:cs typeface="Arial" panose="020B0604020202020204" pitchFamily="34" charset="0"/>
              </a:rPr>
              <a:t>This project proposes a sentiment analysis system that utilizes Natural Language Processing (NLP) techniques and machine learning algorithms to automatically classify customer reviews. The system will leverage pre-processing techniques like lowercasing, stop word removal, and lemmatization to prepare the review text for analysis. Subsequently, the model will be trained on a labeled dataset of customer reviews, allowing it to learn the patterns and features associated with positive and negative sentiment.</a:t>
            </a:r>
          </a:p>
          <a:p>
            <a:r>
              <a:rPr lang="en-US" sz="2400" b="1" dirty="0">
                <a:solidFill>
                  <a:schemeClr val="tx1">
                    <a:lumMod val="95000"/>
                    <a:lumOff val="5000"/>
                  </a:schemeClr>
                </a:solidFill>
                <a:latin typeface="Arial" panose="020B0604020202020204" pitchFamily="34" charset="0"/>
                <a:cs typeface="Arial" panose="020B0604020202020204" pitchFamily="34" charset="0"/>
              </a:rPr>
              <a:t>Data Collection</a:t>
            </a:r>
          </a:p>
          <a:p>
            <a:r>
              <a:rPr lang="en-US" sz="2400" dirty="0">
                <a:solidFill>
                  <a:schemeClr val="tx1">
                    <a:lumMod val="95000"/>
                    <a:lumOff val="5000"/>
                  </a:schemeClr>
                </a:solidFill>
                <a:latin typeface="Arial" panose="020B0604020202020204" pitchFamily="34" charset="0"/>
                <a:cs typeface="Arial" panose="020B0604020202020204" pitchFamily="34" charset="0"/>
              </a:rPr>
              <a:t>Gather a large dataset of labeled customer reviews, ensuring a balanced representation of positive and negative sentiments.</a:t>
            </a:r>
          </a:p>
          <a:p>
            <a:r>
              <a:rPr lang="en-US" sz="2400" b="1" dirty="0">
                <a:solidFill>
                  <a:schemeClr val="tx1">
                    <a:lumMod val="95000"/>
                    <a:lumOff val="5000"/>
                  </a:schemeClr>
                </a:solidFill>
                <a:latin typeface="Arial" panose="020B0604020202020204" pitchFamily="34" charset="0"/>
                <a:cs typeface="Arial" panose="020B0604020202020204" pitchFamily="34" charset="0"/>
              </a:rPr>
              <a:t>Data Preprocessing</a:t>
            </a:r>
          </a:p>
          <a:p>
            <a:r>
              <a:rPr lang="en-US" sz="2400" dirty="0">
                <a:solidFill>
                  <a:schemeClr val="tx1">
                    <a:lumMod val="95000"/>
                    <a:lumOff val="5000"/>
                  </a:schemeClr>
                </a:solidFill>
                <a:latin typeface="Arial" panose="020B0604020202020204" pitchFamily="34" charset="0"/>
                <a:cs typeface="Arial" panose="020B0604020202020204" pitchFamily="34" charset="0"/>
              </a:rPr>
              <a:t>Clean and prepare the review text by performing tasks such as lowercasing, stop word removal, and lemmatization.</a:t>
            </a:r>
          </a:p>
          <a:p>
            <a:r>
              <a:rPr lang="en-US" sz="2400" b="1" dirty="0">
                <a:solidFill>
                  <a:schemeClr val="tx1">
                    <a:lumMod val="95000"/>
                    <a:lumOff val="5000"/>
                  </a:schemeClr>
                </a:solidFill>
                <a:latin typeface="Arial" panose="020B0604020202020204" pitchFamily="34" charset="0"/>
                <a:cs typeface="Arial" panose="020B0604020202020204" pitchFamily="34" charset="0"/>
              </a:rPr>
              <a:t>Model Training</a:t>
            </a:r>
          </a:p>
          <a:p>
            <a:r>
              <a:rPr lang="en-US" sz="2400" dirty="0">
                <a:solidFill>
                  <a:schemeClr val="tx1">
                    <a:lumMod val="95000"/>
                    <a:lumOff val="5000"/>
                  </a:schemeClr>
                </a:solidFill>
                <a:latin typeface="Arial" panose="020B0604020202020204" pitchFamily="34" charset="0"/>
                <a:cs typeface="Arial" panose="020B0604020202020204" pitchFamily="34" charset="0"/>
              </a:rPr>
              <a:t>Train a machine learning model, such as a Support Vector Machine (SVM) or a Random Forest, using the preprocessed data.</a:t>
            </a:r>
          </a:p>
          <a:p>
            <a:pPr marL="0" indent="0">
              <a:buNone/>
            </a:pPr>
            <a:endParaRPr lang="en-IN" sz="2400" dirty="0">
              <a:solidFill>
                <a:schemeClr val="tx1">
                  <a:lumMod val="95000"/>
                  <a:lumOff val="5000"/>
                </a:schemeClr>
              </a:solidFill>
              <a:latin typeface="Arial" panose="020B0604020202020204" pitchFamily="34" charset="0"/>
              <a:cs typeface="Arial" panose="020B0604020202020204" pitchFamily="34" charset="0"/>
            </a:endParaRPr>
          </a:p>
          <a:p>
            <a:pPr marL="305435" indent="-305435"/>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Preprocess the Text Data</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Convert text to lowercase.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Remove stop words.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Lemmatize the text.</a:t>
            </a:r>
          </a:p>
          <a:p>
            <a:pPr>
              <a:buFont typeface="+mj-lt"/>
              <a:buAutoNum type="arabicPeriod"/>
            </a:pPr>
            <a:r>
              <a:rPr lang="en-US" b="1" dirty="0">
                <a:latin typeface="Times New Roman" panose="02020603050405020304" pitchFamily="18" charset="0"/>
                <a:cs typeface="Times New Roman" panose="02020603050405020304" pitchFamily="18" charset="0"/>
              </a:rPr>
              <a:t>Vectorize the Text Data</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Convert text data into numerical form using techniques like TF-IDF or word embeddings.</a:t>
            </a:r>
          </a:p>
          <a:p>
            <a:pPr>
              <a:buFont typeface="+mj-lt"/>
              <a:buAutoNum type="arabicPeriod"/>
            </a:pPr>
            <a:r>
              <a:rPr lang="en-US" b="1" dirty="0">
                <a:latin typeface="Times New Roman" panose="02020603050405020304" pitchFamily="18" charset="0"/>
                <a:cs typeface="Times New Roman" panose="02020603050405020304" pitchFamily="18" charset="0"/>
              </a:rPr>
              <a:t>Train the Sentiment Analysis Model</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Split the data into training and testing sets.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Train a model (e.g., logistic regression, SVM, or a deep learning model) on the training data.</a:t>
            </a:r>
          </a:p>
          <a:p>
            <a:pPr>
              <a:buFont typeface="+mj-lt"/>
              <a:buAutoNum type="arabicPeriod"/>
            </a:pPr>
            <a:r>
              <a:rPr lang="en-US" b="1" dirty="0">
                <a:latin typeface="Times New Roman" panose="02020603050405020304" pitchFamily="18" charset="0"/>
                <a:cs typeface="Times New Roman" panose="02020603050405020304" pitchFamily="18" charset="0"/>
              </a:rPr>
              <a:t>Evaluate the Model</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Evaluate the model using metrics like accuracy, precision, recall, and F1-score.</a:t>
            </a:r>
          </a:p>
          <a:p>
            <a:pPr>
              <a:buFont typeface="+mj-lt"/>
              <a:buAutoNum type="arabicPeriod"/>
            </a:pPr>
            <a:r>
              <a:rPr lang="en-US" b="1" dirty="0">
                <a:latin typeface="Times New Roman" panose="02020603050405020304" pitchFamily="18" charset="0"/>
                <a:cs typeface="Times New Roman" panose="02020603050405020304" pitchFamily="18" charset="0"/>
              </a:rPr>
              <a:t>Predict Sentiment of Unseen Reviews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 the trained model to predict the sentiment of new, unseen reviews.</a:t>
            </a:r>
          </a:p>
          <a:p>
            <a:pPr marL="0" indent="0">
              <a:buNone/>
            </a:pP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Autofit/>
          </a:bodyPr>
          <a:lstStyle/>
          <a:p>
            <a:r>
              <a:rPr lang="en-US" sz="1200" b="1" dirty="0">
                <a:latin typeface="Times New Roman" panose="02020603050405020304" pitchFamily="18" charset="0"/>
                <a:cs typeface="Times New Roman" panose="02020603050405020304" pitchFamily="18" charset="0"/>
              </a:rPr>
              <a:t>Data Acquisition</a:t>
            </a:r>
          </a:p>
          <a:p>
            <a:r>
              <a:rPr lang="en-US" sz="1200" dirty="0">
                <a:latin typeface="Times New Roman" panose="02020603050405020304" pitchFamily="18" charset="0"/>
                <a:cs typeface="Times New Roman" panose="02020603050405020304" pitchFamily="18" charset="0"/>
              </a:rPr>
              <a:t>This step involves collecting and preparing relevant data for training and testing the sentiment analysis system. Data sources could include social media posts, reviews, customer feedback, and other relevant text data.</a:t>
            </a:r>
          </a:p>
          <a:p>
            <a:r>
              <a:rPr lang="en-US" sz="1200" b="1" dirty="0">
                <a:latin typeface="Times New Roman" panose="02020603050405020304" pitchFamily="18" charset="0"/>
                <a:cs typeface="Times New Roman" panose="02020603050405020304" pitchFamily="18" charset="0"/>
              </a:rPr>
              <a:t>Data Preprocessing</a:t>
            </a:r>
          </a:p>
          <a:p>
            <a:r>
              <a:rPr lang="en-US" sz="1200" dirty="0">
                <a:latin typeface="Times New Roman" panose="02020603050405020304" pitchFamily="18" charset="0"/>
                <a:cs typeface="Times New Roman" panose="02020603050405020304" pitchFamily="18" charset="0"/>
              </a:rPr>
              <a:t>Raw text data needs to be cleaned and prepared before it can be used for training the system. This involves tasks like removing stop words, stemming and lemmatization, and converting text to lowercase.</a:t>
            </a:r>
          </a:p>
          <a:p>
            <a:r>
              <a:rPr lang="en-US" sz="1200" b="1" dirty="0">
                <a:latin typeface="Times New Roman" panose="02020603050405020304" pitchFamily="18" charset="0"/>
                <a:cs typeface="Times New Roman" panose="02020603050405020304" pitchFamily="18" charset="0"/>
              </a:rPr>
              <a:t>Feature Extraction</a:t>
            </a:r>
          </a:p>
          <a:p>
            <a:r>
              <a:rPr lang="en-US" sz="1200" dirty="0">
                <a:latin typeface="Times New Roman" panose="02020603050405020304" pitchFamily="18" charset="0"/>
                <a:cs typeface="Times New Roman" panose="02020603050405020304" pitchFamily="18" charset="0"/>
              </a:rPr>
              <a:t>Identifying relevant features in the text is crucial for training the sentiment analysis model. These features could include words, phrases, emojis, sentiment lexicons, and other linguistic cues.</a:t>
            </a:r>
          </a:p>
          <a:p>
            <a:r>
              <a:rPr lang="en-US" sz="1200" b="1" dirty="0">
                <a:latin typeface="Times New Roman" panose="02020603050405020304" pitchFamily="18" charset="0"/>
                <a:cs typeface="Times New Roman" panose="02020603050405020304" pitchFamily="18" charset="0"/>
              </a:rPr>
              <a:t>Model Training</a:t>
            </a:r>
          </a:p>
          <a:p>
            <a:r>
              <a:rPr lang="en-US" sz="1200" dirty="0">
                <a:latin typeface="Times New Roman" panose="02020603050405020304" pitchFamily="18" charset="0"/>
                <a:cs typeface="Times New Roman" panose="02020603050405020304" pitchFamily="18" charset="0"/>
              </a:rPr>
              <a:t>Once the data is prepared and features are extracted, the chosen machine learning model is trained using the available data. This involves adjusting model parameters and optimizing performance.</a:t>
            </a:r>
          </a:p>
          <a:p>
            <a:r>
              <a:rPr lang="en-US" sz="1200" b="1" dirty="0">
                <a:latin typeface="Times New Roman" panose="02020603050405020304" pitchFamily="18" charset="0"/>
                <a:cs typeface="Times New Roman" panose="02020603050405020304" pitchFamily="18" charset="0"/>
              </a:rPr>
              <a:t>Model Evaluation</a:t>
            </a:r>
          </a:p>
          <a:p>
            <a:r>
              <a:rPr lang="en-US" sz="1200" dirty="0">
                <a:latin typeface="Times New Roman" panose="02020603050405020304" pitchFamily="18" charset="0"/>
                <a:cs typeface="Times New Roman" panose="02020603050405020304" pitchFamily="18" charset="0"/>
              </a:rPr>
              <a:t>The trained model is evaluated on a separate test dataset to assess its performance. Metrics like accuracy, precision, recall, and F1-score are used to measure the model's effectiveness in predicting sentiment.</a:t>
            </a:r>
          </a:p>
          <a:p>
            <a:r>
              <a:rPr lang="en-US" sz="1200" b="1" dirty="0">
                <a:latin typeface="Times New Roman" panose="02020603050405020304" pitchFamily="18" charset="0"/>
                <a:cs typeface="Times New Roman" panose="02020603050405020304" pitchFamily="18" charset="0"/>
              </a:rPr>
              <a:t>System Deployment</a:t>
            </a:r>
          </a:p>
          <a:p>
            <a:r>
              <a:rPr lang="en-US" sz="1200" dirty="0">
                <a:latin typeface="Times New Roman" panose="02020603050405020304" pitchFamily="18" charset="0"/>
                <a:cs typeface="Times New Roman" panose="02020603050405020304" pitchFamily="18" charset="0"/>
              </a:rPr>
              <a:t>After evaluation and refinement, the sentiment analysis system is deployed and integrated into the desired platform, enabling real-time sentiment analysis of incoming text data.</a:t>
            </a:r>
          </a:p>
          <a:p>
            <a:pPr marL="0" indent="0">
              <a:buNone/>
            </a:pPr>
            <a:endParaRPr lang="en-IN" sz="12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9336D-7736-A23E-9A2B-CADBEC95BC5C}"/>
              </a:ext>
            </a:extLst>
          </p:cNvPr>
          <p:cNvSpPr>
            <a:spLocks noGrp="1"/>
          </p:cNvSpPr>
          <p:nvPr>
            <p:ph idx="1"/>
          </p:nvPr>
        </p:nvSpPr>
        <p:spPr/>
        <p:txBody>
          <a:bodyPr anchor="t"/>
          <a:lstStyle/>
          <a:p>
            <a:r>
              <a:rPr lang="en-US" b="1" dirty="0">
                <a:latin typeface="Times New Roman" panose="02020603050405020304" pitchFamily="18" charset="0"/>
                <a:cs typeface="Times New Roman" panose="02020603050405020304" pitchFamily="18" charset="0"/>
              </a:rPr>
              <a:t>NLTK</a:t>
            </a:r>
          </a:p>
          <a:p>
            <a:r>
              <a:rPr lang="en-US" dirty="0">
                <a:latin typeface="Times New Roman" panose="02020603050405020304" pitchFamily="18" charset="0"/>
                <a:cs typeface="Times New Roman" panose="02020603050405020304" pitchFamily="18" charset="0"/>
              </a:rPr>
              <a:t>A widely-used library for natural language processing tasks, providing tools for tokenization, stemming, lemmatization, and part-of-speech tagging.</a:t>
            </a:r>
          </a:p>
          <a:p>
            <a:r>
              <a:rPr lang="en-US" b="1" dirty="0" err="1">
                <a:latin typeface="Times New Roman" panose="02020603050405020304" pitchFamily="18" charset="0"/>
                <a:cs typeface="Times New Roman" panose="02020603050405020304" pitchFamily="18" charset="0"/>
              </a:rPr>
              <a:t>spaCy</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fast and efficient NLP library, offering advanced features for tokenization, named entity recognition, and dependency parsing.</a:t>
            </a:r>
          </a:p>
          <a:p>
            <a:r>
              <a:rPr lang="en-US" b="1" dirty="0">
                <a:latin typeface="Times New Roman" panose="02020603050405020304" pitchFamily="18" charset="0"/>
                <a:cs typeface="Times New Roman" panose="02020603050405020304" pitchFamily="18" charset="0"/>
              </a:rPr>
              <a:t>scikit-learn</a:t>
            </a:r>
          </a:p>
          <a:p>
            <a:r>
              <a:rPr lang="en-US" dirty="0">
                <a:latin typeface="Times New Roman" panose="02020603050405020304" pitchFamily="18" charset="0"/>
                <a:cs typeface="Times New Roman" panose="02020603050405020304" pitchFamily="18" charset="0"/>
              </a:rPr>
              <a:t>A powerful machine learning library, providing a comprehensive set of algorithms for classification, regression, clustering, and dimensionality reduction</a:t>
            </a:r>
          </a:p>
          <a:p>
            <a:r>
              <a:rPr lang="en-US" b="1" dirty="0">
                <a:latin typeface="Times New Roman" panose="02020603050405020304" pitchFamily="18" charset="0"/>
                <a:cs typeface="Times New Roman" panose="02020603050405020304" pitchFamily="18" charset="0"/>
              </a:rPr>
              <a:t>Vectorization:</a:t>
            </a:r>
            <a:r>
              <a:rPr lang="en-US" dirty="0">
                <a:latin typeface="Times New Roman" panose="02020603050405020304" pitchFamily="18" charset="0"/>
                <a:cs typeface="Times New Roman" panose="02020603050405020304" pitchFamily="18" charset="0"/>
              </a:rPr>
              <a:t> Convert the preprocessed text data into numerical features using techniques such as TF-IDF (Term Frequency-Inverse Document Frequency).</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85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3" name="Content Placeholder 4">
            <a:extLst>
              <a:ext uri="{FF2B5EF4-FFF2-40B4-BE49-F238E27FC236}">
                <a16:creationId xmlns:a16="http://schemas.microsoft.com/office/drawing/2014/main" id="{7E22573D-36B9-BC39-7E93-D634F4E61BC8}"/>
              </a:ext>
            </a:extLst>
          </p:cNvPr>
          <p:cNvGraphicFramePr>
            <a:graphicFrameLocks/>
          </p:cNvGraphicFramePr>
          <p:nvPr>
            <p:extLst>
              <p:ext uri="{D42A27DB-BD31-4B8C-83A1-F6EECF244321}">
                <p14:modId xmlns:p14="http://schemas.microsoft.com/office/powerpoint/2010/main" val="3436035124"/>
              </p:ext>
            </p:extLst>
          </p:nvPr>
        </p:nvGraphicFramePr>
        <p:xfrm>
          <a:off x="942109" y="1721252"/>
          <a:ext cx="9857509" cy="4206240"/>
        </p:xfrm>
        <a:graphic>
          <a:graphicData uri="http://schemas.openxmlformats.org/drawingml/2006/table">
            <a:tbl>
              <a:tblPr firstRow="1" bandRow="1">
                <a:tableStyleId>{5C22544A-7EE6-4342-B048-85BDC9FD1C3A}</a:tableStyleId>
              </a:tblPr>
              <a:tblGrid>
                <a:gridCol w="4861649">
                  <a:extLst>
                    <a:ext uri="{9D8B030D-6E8A-4147-A177-3AD203B41FA5}">
                      <a16:colId xmlns:a16="http://schemas.microsoft.com/office/drawing/2014/main" val="4199513270"/>
                    </a:ext>
                  </a:extLst>
                </a:gridCol>
                <a:gridCol w="4995860">
                  <a:extLst>
                    <a:ext uri="{9D8B030D-6E8A-4147-A177-3AD203B41FA5}">
                      <a16:colId xmlns:a16="http://schemas.microsoft.com/office/drawing/2014/main" val="3551800196"/>
                    </a:ext>
                  </a:extLst>
                </a:gridCol>
              </a:tblGrid>
              <a:tr h="5193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746558"/>
                          </a:solidFill>
                          <a:latin typeface="Times New Roman" panose="02020603050405020304" pitchFamily="18" charset="0"/>
                          <a:ea typeface="Gelasio" pitchFamily="34" charset="-122"/>
                          <a:cs typeface="Times New Roman" panose="02020603050405020304" pitchFamily="18" charset="0"/>
                        </a:rPr>
                        <a:t>Algorithm</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746558"/>
                          </a:solidFill>
                          <a:latin typeface="Times New Roman" panose="02020603050405020304" pitchFamily="18" charset="0"/>
                          <a:ea typeface="Gelasio" pitchFamily="34" charset="-122"/>
                          <a:cs typeface="Times New Roman" panose="02020603050405020304" pitchFamily="18" charset="0"/>
                        </a:rPr>
                        <a:t>Description</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149517"/>
                  </a:ext>
                </a:extLst>
              </a:tr>
              <a:tr h="9645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Naive Bayes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probabilistic classifier that uses Bayes' theorem to calculate the probability of a review belonging to a particular class (positive or negative).</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7285976"/>
                  </a:ext>
                </a:extLst>
              </a:tr>
              <a:tr h="9645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Support Vector Machine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supervised learning model that finds an optimal hyperplane to separate data points into different classes.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099962"/>
                  </a:ext>
                </a:extLst>
              </a:tr>
              <a:tr h="9645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a:solidFill>
                            <a:schemeClr val="tx1">
                              <a:lumMod val="95000"/>
                              <a:lumOff val="5000"/>
                            </a:schemeClr>
                          </a:solidFill>
                          <a:latin typeface="Times New Roman" panose="02020603050405020304" pitchFamily="18" charset="0"/>
                          <a:ea typeface="Gelasio" pitchFamily="34" charset="-122"/>
                          <a:cs typeface="Times New Roman" panose="02020603050405020304" pitchFamily="18" charset="0"/>
                        </a:rPr>
                        <a:t>Logistic Regression</a:t>
                      </a:r>
                      <a:endParaRPr lang="en-US" sz="1800" b="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95000"/>
                              <a:lumOff val="5000"/>
                            </a:schemeClr>
                          </a:solidFill>
                          <a:latin typeface="Times New Roman" panose="02020603050405020304" pitchFamily="18" charset="0"/>
                          <a:ea typeface="Gelasio" pitchFamily="34" charset="-122"/>
                          <a:cs typeface="Times New Roman" panose="02020603050405020304" pitchFamily="18" charset="0"/>
                        </a:rPr>
                        <a:t>A linear model that uses a sigmoid function to predict the probability of a data point belonging to a specific class.</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259963"/>
                  </a:ext>
                </a:extLst>
              </a:tr>
            </a:tbl>
          </a:graphicData>
        </a:graphic>
      </p:graphicFrame>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499D7-3837-5F7B-65E5-CA306423C716}"/>
              </a:ext>
            </a:extLst>
          </p:cNvPr>
          <p:cNvSpPr>
            <a:spLocks noGrp="1"/>
          </p:cNvSpPr>
          <p:nvPr>
            <p:ph idx="1"/>
          </p:nvPr>
        </p:nvSpPr>
        <p:spPr>
          <a:xfrm>
            <a:off x="568036" y="879764"/>
            <a:ext cx="11042771" cy="5095586"/>
          </a:xfrm>
        </p:spPr>
        <p:txBody>
          <a:bodyPr anchor="t">
            <a:noAutofit/>
          </a:bodyPr>
          <a:lstStyle/>
          <a:p>
            <a:pPr marL="0" indent="0">
              <a:buNone/>
            </a:pPr>
            <a:r>
              <a:rPr lang="en-US" sz="1200" b="1" dirty="0">
                <a:latin typeface="Times New Roman" panose="02020603050405020304" pitchFamily="18" charset="0"/>
                <a:cs typeface="Times New Roman" panose="02020603050405020304" pitchFamily="18" charset="0"/>
              </a:rPr>
              <a:t>Algorithm Selection</a:t>
            </a:r>
          </a:p>
          <a:p>
            <a:pPr marL="0" indent="0" algn="just">
              <a:buNone/>
            </a:pPr>
            <a:r>
              <a:rPr lang="en-US" sz="1200" dirty="0">
                <a:latin typeface="Times New Roman" panose="02020603050405020304" pitchFamily="18" charset="0"/>
                <a:cs typeface="Times New Roman" panose="02020603050405020304" pitchFamily="18" charset="0"/>
              </a:rPr>
              <a:t>      For sentiment analysis tasks, a popular choice is to use machine learning algorithms such as Support Vector Machines (SVM), Naive Bayes, or deep learning models like      Long Short-Term Memory networks (LSTM) or Transformers (such as BERT).</a:t>
            </a:r>
          </a:p>
          <a:p>
            <a:pPr marL="0" indent="0">
              <a:buNone/>
            </a:pPr>
            <a:r>
              <a:rPr lang="en-US" sz="1200" dirty="0">
                <a:latin typeface="Times New Roman" panose="02020603050405020304" pitchFamily="18" charset="0"/>
                <a:cs typeface="Times New Roman" panose="02020603050405020304" pitchFamily="18" charset="0"/>
              </a:rPr>
              <a:t>Given the simplicity and effectiveness, we'll choose a classical machine learning algorithm: </a:t>
            </a:r>
            <a:r>
              <a:rPr lang="en-US" sz="1200" b="1" dirty="0">
                <a:latin typeface="Times New Roman" panose="02020603050405020304" pitchFamily="18" charset="0"/>
                <a:cs typeface="Times New Roman" panose="02020603050405020304" pitchFamily="18" charset="0"/>
              </a:rPr>
              <a:t>Support Vector Machines (SVM)</a:t>
            </a:r>
            <a:r>
              <a:rPr lang="en-US" sz="1200" dirty="0">
                <a:latin typeface="Times New Roman" panose="02020603050405020304" pitchFamily="18" charset="0"/>
                <a:cs typeface="Times New Roman" panose="02020603050405020304" pitchFamily="18" charset="0"/>
              </a:rPr>
              <a:t>. SVMs are effective for text classification tasks when combined with appropriate text preprocessing techniques and feature representations.</a:t>
            </a:r>
          </a:p>
          <a:p>
            <a:pPr marL="0" indent="0">
              <a:buNone/>
            </a:pPr>
            <a:r>
              <a:rPr lang="en-US" sz="1200" b="1" dirty="0">
                <a:latin typeface="Times New Roman" panose="02020603050405020304" pitchFamily="18" charset="0"/>
                <a:cs typeface="Times New Roman" panose="02020603050405020304" pitchFamily="18" charset="0"/>
              </a:rPr>
              <a:t>Data Input</a:t>
            </a:r>
          </a:p>
          <a:p>
            <a:pPr marL="0" indent="0">
              <a:buNone/>
            </a:pPr>
            <a:r>
              <a:rPr lang="en-US" sz="1200" dirty="0">
                <a:latin typeface="Times New Roman" panose="02020603050405020304" pitchFamily="18" charset="0"/>
                <a:cs typeface="Times New Roman" panose="02020603050405020304" pitchFamily="18" charset="0"/>
              </a:rPr>
              <a:t>Your data consists of reviews labeled as either positive or negative sentiments. Typical data input would include:</a:t>
            </a:r>
          </a:p>
          <a:p>
            <a:pPr marL="0" indent="0">
              <a:buNone/>
            </a:pPr>
            <a:r>
              <a:rPr lang="en-US" sz="1200" dirty="0">
                <a:latin typeface="Times New Roman" panose="02020603050405020304" pitchFamily="18" charset="0"/>
                <a:cs typeface="Times New Roman" panose="02020603050405020304" pitchFamily="18" charset="0"/>
              </a:rPr>
              <a:t>Review text: The actual review content.</a:t>
            </a:r>
          </a:p>
          <a:p>
            <a:pPr marL="0" indent="0">
              <a:buNone/>
            </a:pPr>
            <a:r>
              <a:rPr lang="en-US" sz="1200" dirty="0">
                <a:latin typeface="Times New Roman" panose="02020603050405020304" pitchFamily="18" charset="0"/>
                <a:cs typeface="Times New Roman" panose="02020603050405020304" pitchFamily="18" charset="0"/>
              </a:rPr>
              <a:t>Sentiment label: Binary labels indicating whether the review is positive (1) or negative (0).</a:t>
            </a:r>
          </a:p>
          <a:p>
            <a:pPr marL="0" indent="0">
              <a:buNone/>
            </a:pPr>
            <a:r>
              <a:rPr lang="en-US" sz="1200" b="1" dirty="0">
                <a:latin typeface="Times New Roman" panose="02020603050405020304" pitchFamily="18" charset="0"/>
                <a:cs typeface="Times New Roman" panose="02020603050405020304" pitchFamily="18" charset="0"/>
              </a:rPr>
              <a:t>Data Preprocessing</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b="1" dirty="0">
                <a:latin typeface="Times New Roman" panose="02020603050405020304" pitchFamily="18" charset="0"/>
                <a:cs typeface="Times New Roman" panose="02020603050405020304" pitchFamily="18" charset="0"/>
              </a:rPr>
              <a:t>Lowercasing</a:t>
            </a:r>
            <a:r>
              <a:rPr lang="en-US" sz="1200" dirty="0">
                <a:latin typeface="Times New Roman" panose="02020603050405020304" pitchFamily="18" charset="0"/>
                <a:cs typeface="Times New Roman" panose="02020603050405020304" pitchFamily="18" charset="0"/>
              </a:rPr>
              <a:t>: Convert all text to lowercase to ensure uniformity.</a:t>
            </a:r>
          </a:p>
          <a:p>
            <a:pPr marL="457200" lvl="1" indent="0">
              <a:buNone/>
            </a:pPr>
            <a:r>
              <a:rPr lang="en-US" sz="1200" b="1" dirty="0">
                <a:latin typeface="Times New Roman" panose="02020603050405020304" pitchFamily="18" charset="0"/>
                <a:cs typeface="Times New Roman" panose="02020603050405020304" pitchFamily="18" charset="0"/>
              </a:rPr>
              <a:t>Removing Stop Words</a:t>
            </a:r>
            <a:r>
              <a:rPr lang="en-US" sz="1200" dirty="0">
                <a:latin typeface="Times New Roman" panose="02020603050405020304" pitchFamily="18" charset="0"/>
                <a:cs typeface="Times New Roman" panose="02020603050405020304" pitchFamily="18" charset="0"/>
              </a:rPr>
              <a:t>: Remove common words (like "and", "the", "is") that do not contribute much to the sentiment classification.</a:t>
            </a:r>
          </a:p>
          <a:p>
            <a:pPr marL="457200" lvl="1" indent="0">
              <a:buNone/>
            </a:pPr>
            <a:r>
              <a:rPr lang="en-US" sz="1200" b="1" dirty="0">
                <a:latin typeface="Times New Roman" panose="02020603050405020304" pitchFamily="18" charset="0"/>
                <a:cs typeface="Times New Roman" panose="02020603050405020304" pitchFamily="18" charset="0"/>
              </a:rPr>
              <a:t>Tokenization</a:t>
            </a:r>
            <a:r>
              <a:rPr lang="en-US" sz="1200" dirty="0">
                <a:latin typeface="Times New Roman" panose="02020603050405020304" pitchFamily="18" charset="0"/>
                <a:cs typeface="Times New Roman" panose="02020603050405020304" pitchFamily="18" charset="0"/>
              </a:rPr>
              <a:t>: Split the text into individual words or tokens.</a:t>
            </a:r>
          </a:p>
          <a:p>
            <a:pPr marL="457200" lvl="1" indent="0">
              <a:buNone/>
            </a:pPr>
            <a:r>
              <a:rPr lang="en-US" sz="1200" b="1" dirty="0">
                <a:latin typeface="Times New Roman" panose="02020603050405020304" pitchFamily="18" charset="0"/>
                <a:cs typeface="Times New Roman" panose="02020603050405020304" pitchFamily="18" charset="0"/>
              </a:rPr>
              <a:t>Lemmatization</a:t>
            </a:r>
            <a:r>
              <a:rPr lang="en-US" sz="1200" dirty="0">
                <a:latin typeface="Times New Roman" panose="02020603050405020304" pitchFamily="18" charset="0"/>
                <a:cs typeface="Times New Roman" panose="02020603050405020304" pitchFamily="18" charset="0"/>
              </a:rPr>
              <a:t>: Reduce words to their base or root form (e.g., "running" to "run") to normalize the text.</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44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9F779-3D62-7D2A-261D-C56D153D61C5}"/>
              </a:ext>
            </a:extLst>
          </p:cNvPr>
          <p:cNvSpPr>
            <a:spLocks noGrp="1"/>
          </p:cNvSpPr>
          <p:nvPr>
            <p:ph idx="1"/>
          </p:nvPr>
        </p:nvSpPr>
        <p:spPr>
          <a:xfrm>
            <a:off x="533400" y="865909"/>
            <a:ext cx="11077407" cy="5109441"/>
          </a:xfrm>
        </p:spPr>
        <p:txBody>
          <a:bodyPr>
            <a:normAutofit/>
          </a:bodyPr>
          <a:lstStyle/>
          <a:p>
            <a:pPr marL="0" indent="0">
              <a:buNone/>
            </a:pPr>
            <a:r>
              <a:rPr lang="en-US" sz="1200" b="1" dirty="0">
                <a:latin typeface="Times New Roman" panose="02020603050405020304" pitchFamily="18" charset="0"/>
                <a:cs typeface="Times New Roman" panose="02020603050405020304" pitchFamily="18" charset="0"/>
              </a:rPr>
              <a:t>Feature Extraction</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dirty="0">
                <a:latin typeface="Times New Roman" panose="02020603050405020304" pitchFamily="18" charset="0"/>
                <a:cs typeface="Times New Roman" panose="02020603050405020304" pitchFamily="18" charset="0"/>
              </a:rPr>
              <a:t>Convert the preprocessed text into numerical feature vectors. A common approach is using </a:t>
            </a:r>
            <a:r>
              <a:rPr lang="en-US" sz="1200" b="1" dirty="0">
                <a:latin typeface="Times New Roman" panose="02020603050405020304" pitchFamily="18" charset="0"/>
                <a:cs typeface="Times New Roman" panose="02020603050405020304" pitchFamily="18" charset="0"/>
              </a:rPr>
              <a:t>TF-IDF (Term Frequency-Inverse Document Frequency)</a:t>
            </a:r>
            <a:r>
              <a:rPr lang="en-US" sz="1200" dirty="0">
                <a:latin typeface="Times New Roman" panose="02020603050405020304" pitchFamily="18" charset="0"/>
                <a:cs typeface="Times New Roman" panose="02020603050405020304" pitchFamily="18" charset="0"/>
              </a:rPr>
              <a:t> vectorization, which assigns weights to words based on their frequency in the document and across the dataset.</a:t>
            </a:r>
          </a:p>
          <a:p>
            <a:pPr marL="0" indent="0">
              <a:buNone/>
            </a:pPr>
            <a:r>
              <a:rPr lang="en-US" sz="1200" b="1" dirty="0">
                <a:latin typeface="Times New Roman" panose="02020603050405020304" pitchFamily="18" charset="0"/>
                <a:cs typeface="Times New Roman" panose="02020603050405020304" pitchFamily="18" charset="0"/>
              </a:rPr>
              <a:t>Model Training</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dirty="0">
                <a:latin typeface="Times New Roman" panose="02020603050405020304" pitchFamily="18" charset="0"/>
                <a:cs typeface="Times New Roman" panose="02020603050405020304" pitchFamily="18" charset="0"/>
              </a:rPr>
              <a:t>Train an SVM classifier using the preprocessed and vectorized data. SVM classifiers aim to find the hyperplane that best separates the positive and negative sentiment reviews in the feature space defined by TF-IDF vectors.</a:t>
            </a:r>
          </a:p>
          <a:p>
            <a:pPr marL="0" indent="0">
              <a:buNone/>
            </a:pPr>
            <a:r>
              <a:rPr lang="en-US" sz="1200" b="1" dirty="0">
                <a:latin typeface="Times New Roman" panose="02020603050405020304" pitchFamily="18" charset="0"/>
                <a:cs typeface="Times New Roman" panose="02020603050405020304" pitchFamily="18" charset="0"/>
              </a:rPr>
              <a:t>Prediction Process</a:t>
            </a:r>
          </a:p>
          <a:p>
            <a:pPr marL="0" indent="0">
              <a:buNone/>
            </a:pPr>
            <a:r>
              <a:rPr lang="en-US" sz="1200" dirty="0">
                <a:latin typeface="Times New Roman" panose="02020603050405020304" pitchFamily="18" charset="0"/>
                <a:cs typeface="Times New Roman" panose="02020603050405020304" pitchFamily="18" charset="0"/>
              </a:rPr>
              <a:t>Once the SVM model is trained, you can use it to predict the sentiment of new, unseen reviews:</a:t>
            </a:r>
          </a:p>
          <a:p>
            <a:pPr marL="0" indent="0">
              <a:buNone/>
            </a:pPr>
            <a:r>
              <a:rPr lang="en-US" sz="1200" b="1" dirty="0">
                <a:latin typeface="Times New Roman" panose="02020603050405020304" pitchFamily="18" charset="0"/>
                <a:cs typeface="Times New Roman" panose="02020603050405020304" pitchFamily="18" charset="0"/>
              </a:rPr>
              <a:t>Preprocess the New Review</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dirty="0">
                <a:latin typeface="Times New Roman" panose="02020603050405020304" pitchFamily="18" charset="0"/>
                <a:cs typeface="Times New Roman" panose="02020603050405020304" pitchFamily="18" charset="0"/>
              </a:rPr>
              <a:t>Apply the same preprocessing steps (lowercasing, removing stop words, tokenization, lemmatization) to the new review text.</a:t>
            </a:r>
          </a:p>
          <a:p>
            <a:pPr marL="0" indent="0">
              <a:buNone/>
            </a:pPr>
            <a:r>
              <a:rPr lang="en-US" sz="1200" b="1" dirty="0">
                <a:latin typeface="Times New Roman" panose="02020603050405020304" pitchFamily="18" charset="0"/>
                <a:cs typeface="Times New Roman" panose="02020603050405020304" pitchFamily="18" charset="0"/>
              </a:rPr>
              <a:t>Vectorize the Preprocessed Review</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dirty="0">
                <a:latin typeface="Times New Roman" panose="02020603050405020304" pitchFamily="18" charset="0"/>
                <a:cs typeface="Times New Roman" panose="02020603050405020304" pitchFamily="18" charset="0"/>
              </a:rPr>
              <a:t>Transform the preprocessed review into a TF-IDF vector using the same vectorizer fitted on the training data.</a:t>
            </a:r>
          </a:p>
          <a:p>
            <a:pPr marL="0" indent="0">
              <a:buNone/>
            </a:pPr>
            <a:r>
              <a:rPr lang="en-US" sz="1200" b="1" dirty="0">
                <a:latin typeface="Times New Roman" panose="02020603050405020304" pitchFamily="18" charset="0"/>
                <a:cs typeface="Times New Roman" panose="02020603050405020304" pitchFamily="18" charset="0"/>
              </a:rPr>
              <a:t>Predict Sentiment</a:t>
            </a:r>
            <a:r>
              <a:rPr lang="en-US" sz="1200" dirty="0">
                <a:latin typeface="Times New Roman" panose="02020603050405020304" pitchFamily="18" charset="0"/>
                <a:cs typeface="Times New Roman" panose="02020603050405020304" pitchFamily="18" charset="0"/>
              </a:rPr>
              <a:t>:</a:t>
            </a:r>
          </a:p>
          <a:p>
            <a:pPr marL="457200" lvl="1" indent="0">
              <a:buNone/>
            </a:pPr>
            <a:r>
              <a:rPr lang="en-US" sz="1200" dirty="0">
                <a:latin typeface="Times New Roman" panose="02020603050405020304" pitchFamily="18" charset="0"/>
                <a:cs typeface="Times New Roman" panose="02020603050405020304" pitchFamily="18" charset="0"/>
              </a:rPr>
              <a:t>Use the trained SVM model to predict the sentiment label (positive or negative) based on the TF-IDF vector of the new review.</a:t>
            </a:r>
          </a:p>
          <a:p>
            <a:pPr marL="0" indent="0">
              <a:buNone/>
            </a:pPr>
            <a:endParaRPr lang="en-IN" dirty="0"/>
          </a:p>
        </p:txBody>
      </p:sp>
    </p:spTree>
    <p:extLst>
      <p:ext uri="{BB962C8B-B14F-4D97-AF65-F5344CB8AC3E}">
        <p14:creationId xmlns:p14="http://schemas.microsoft.com/office/powerpoint/2010/main" val="16073898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1663</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Times New Roman</vt:lpstr>
      <vt:lpstr>Wingdings 2</vt:lpstr>
      <vt:lpstr>DividendVTI</vt:lpstr>
      <vt:lpstr> sentiment analysis</vt:lpstr>
      <vt:lpstr>OUTLINE</vt:lpstr>
      <vt:lpstr>Problem Statement</vt:lpstr>
      <vt:lpstr>Proposed Solution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vennela venni</cp:lastModifiedBy>
  <cp:revision>26</cp:revision>
  <dcterms:created xsi:type="dcterms:W3CDTF">2021-05-26T16:50:10Z</dcterms:created>
  <dcterms:modified xsi:type="dcterms:W3CDTF">2024-06-17T08:30:31Z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