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7" r:id="rId1"/>
  </p:sldMasterIdLst>
  <p:notesMasterIdLst>
    <p:notesMasterId r:id="rId30"/>
  </p:notesMasterIdLst>
  <p:sldIdLst>
    <p:sldId id="275" r:id="rId2"/>
    <p:sldId id="258" r:id="rId3"/>
    <p:sldId id="259" r:id="rId4"/>
    <p:sldId id="260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81" r:id="rId18"/>
    <p:sldId id="283" r:id="rId19"/>
    <p:sldId id="284" r:id="rId20"/>
    <p:sldId id="285" r:id="rId21"/>
    <p:sldId id="289" r:id="rId22"/>
    <p:sldId id="286" r:id="rId23"/>
    <p:sldId id="287" r:id="rId24"/>
    <p:sldId id="288" r:id="rId25"/>
    <p:sldId id="279" r:id="rId26"/>
    <p:sldId id="271" r:id="rId27"/>
    <p:sldId id="273" r:id="rId28"/>
    <p:sldId id="274" r:id="rId29"/>
  </p:sldIdLst>
  <p:sldSz cx="9144000" cy="6858000" type="screen4x3"/>
  <p:notesSz cx="7772400" cy="1005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DejaVu Sans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F31287-42B3-4EA8-AFA2-CAADBDBAB977}" type="datetimeFigureOut">
              <a:rPr lang="en-US"/>
              <a:pPr>
                <a:defRPr/>
              </a:pPr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409F08-76EF-41A4-B994-970E7C7D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288BD-69E2-46C7-8F52-A579894049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7E14E-3033-4DB9-B981-B88EA84E67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4E86A-06CC-4622-9F13-434B1DA2A8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 algn="ctr"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941F7C2-C263-495D-8490-C2D423BA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F2ACB95-39D4-4573-A875-886B12C95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47ED23F-4FA5-44D5-817D-A04C5EB94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160" cy="529272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3B6A3E4-55B0-460E-8AE2-D19A32EAE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 algn="ctr"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707DE84-4677-4D73-91FF-F980DC9BF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4823DDD-0D20-434D-B219-E9A11CB0F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26C90B95-0C93-40CB-A30B-73DF1D427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05FA2C6-6CE1-44C5-B55C-EC6BF5794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 algn="ct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8141CC-70AF-49FE-B09E-EEE100985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 algn="ctr"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4288871-C40A-4298-ABD3-946A8CC6F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6DEAD67-234F-4AC7-A69F-34B5606C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Movie ticket booking system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r" eaLnBrk="1" latinLnBrk="0" hangingPunct="1">
              <a:defRPr kumimoji="0" sz="1600"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F60EE17-0CF3-4CDB-8F25-A8EB7ECB90E2}" type="slidenum">
              <a:rPr lang="en-US"/>
              <a:pPr>
                <a:defRPr/>
              </a:pPr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-projects.org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  <a:t> a Mini project </a:t>
            </a:r>
            <a:b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  <a:t>on </a:t>
            </a:r>
            <a:b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lgerian" pitchFamily="82" charset="0"/>
              </a:rPr>
              <a:t>movie ticket booking system</a:t>
            </a:r>
            <a:endParaRPr lang="en-US" sz="2800" dirty="0" smtClean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1433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37338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62450" y="1143000"/>
            <a:ext cx="438150" cy="3254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7171" name="Content Placeholder 3" descr="logo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715000" y="3048000"/>
            <a:ext cx="2301875" cy="104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85800" y="1981200"/>
            <a:ext cx="5105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Arial Black" pitchFamily="34" charset="0"/>
                <a:ea typeface="DejaVu Sans"/>
                <a:cs typeface="DejaVu Sans"/>
              </a:rPr>
              <a:t>BATCH MEMBERS DETAILS-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17121a1222                   GM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Hemanth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17121a1223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Vennila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17121a1224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Rajasekhar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17121a1225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Raveena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17121a1226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Vanitha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17121a1227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Jaswanth</a:t>
            </a: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Tej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17121a1231                    G T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Gnanaprasanna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17121a1232                   G </a:t>
            </a:r>
            <a:r>
              <a:rPr lang="en-US" spc="-1" dirty="0" err="1">
                <a:latin typeface="Berlin Sans FB" pitchFamily="34" charset="0"/>
                <a:ea typeface="DejaVu Sans"/>
                <a:cs typeface="DejaVu Sans"/>
              </a:rPr>
              <a:t>SaiKartheek</a:t>
            </a: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>
                <a:latin typeface="Berlin Sans FB" pitchFamily="34" charset="0"/>
                <a:ea typeface="DejaVu Sans"/>
                <a:cs typeface="DejaVu Sans"/>
              </a:rPr>
              <a:t>17121a1233                   G </a:t>
            </a:r>
            <a:r>
              <a:rPr lang="en-US" spc="-1" dirty="0" err="1" smtClean="0">
                <a:latin typeface="Berlin Sans FB" pitchFamily="34" charset="0"/>
                <a:ea typeface="DejaVu Sans"/>
                <a:cs typeface="DejaVu Sans"/>
              </a:rPr>
              <a:t>Bharath</a:t>
            </a:r>
            <a:endParaRPr lang="en-US" spc="-1" dirty="0" smtClean="0">
              <a:latin typeface="Berlin Sans FB" pitchFamily="34" charset="0"/>
              <a:ea typeface="DejaVu Sans"/>
              <a:cs typeface="DejaVu San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pc="-1" dirty="0">
              <a:latin typeface="Berlin Sans FB" pitchFamily="34" charset="0"/>
              <a:ea typeface="DejaVu Sans"/>
              <a:cs typeface="DejaVu San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 smtClean="0">
                <a:latin typeface="Berlin Sans FB" pitchFamily="34" charset="0"/>
                <a:ea typeface="DejaVu Sans"/>
                <a:cs typeface="DejaVu Sans"/>
              </a:rPr>
              <a:t>DEPARTMENT OF INFORMATION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 smtClean="0">
                <a:latin typeface="Bauhaus 93" pitchFamily="82" charset="0"/>
                <a:ea typeface="DejaVu Sans"/>
                <a:cs typeface="DejaVu Sans"/>
              </a:rPr>
              <a:t>SREE VIDYANIKETHAN ENGINEERING COLLEGE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" dirty="0" smtClean="0">
                <a:latin typeface="Bauhaus 93" pitchFamily="82" charset="0"/>
                <a:ea typeface="DejaVu Sans"/>
                <a:cs typeface="DejaVu Sans"/>
              </a:rPr>
              <a:t>(AUTONOMOUS)</a:t>
            </a:r>
            <a:endParaRPr lang="en-US" spc="-1" dirty="0">
              <a:latin typeface="Bauhaus 93" pitchFamily="82" charset="0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2.2.1 User login 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The user should login with his respective user id and </a:t>
            </a:r>
            <a:r>
              <a:rPr lang="en-US" sz="2700" spc="-1" dirty="0" smtClean="0">
                <a:solidFill>
                  <a:srgbClr val="000000"/>
                </a:solidFill>
                <a:latin typeface="Agency FB"/>
              </a:rPr>
              <a:t>password. </a:t>
            </a:r>
            <a:endParaRPr lang="en-US" sz="27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On his/her successful </a:t>
            </a:r>
            <a:r>
              <a:rPr lang="en-US" sz="2700" spc="-1" dirty="0" smtClean="0">
                <a:solidFill>
                  <a:srgbClr val="000000"/>
                </a:solidFill>
                <a:latin typeface="Agency FB"/>
              </a:rPr>
              <a:t>login </a:t>
            </a: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user is provided with </a:t>
            </a:r>
            <a:r>
              <a:rPr lang="en-US" sz="2700" spc="-1" dirty="0" smtClean="0">
                <a:solidFill>
                  <a:srgbClr val="000000"/>
                </a:solidFill>
                <a:latin typeface="Agency FB"/>
              </a:rPr>
              <a:t>the options </a:t>
            </a: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to </a:t>
            </a:r>
            <a:endParaRPr lang="en-US" sz="2700" spc="-1" dirty="0"/>
          </a:p>
          <a:p>
            <a:pPr marL="624240" indent="-51300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AutoNum type="arabicPeriod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View all movies</a:t>
            </a:r>
            <a:endParaRPr lang="en-US" sz="2700" spc="-1" dirty="0"/>
          </a:p>
          <a:p>
            <a:pPr marL="624240" indent="-51300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AutoNum type="arabicPeriod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Find a movie </a:t>
            </a:r>
            <a:endParaRPr lang="en-US" sz="2700" spc="-1" dirty="0"/>
          </a:p>
          <a:p>
            <a:pPr marL="624240" indent="-51300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AutoNum type="arabicPeriod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Book tickets </a:t>
            </a:r>
            <a:endParaRPr lang="en-US" sz="2700" spc="-1" dirty="0"/>
          </a:p>
          <a:p>
            <a:pPr marL="624240" indent="-51300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AutoNum type="arabicPeriod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/>
              </a:rPr>
              <a:t>Cancel tickets</a:t>
            </a:r>
            <a:endParaRPr lang="en-US" sz="27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700" spc="-1" dirty="0"/>
          </a:p>
        </p:txBody>
      </p:sp>
      <p:sp>
        <p:nvSpPr>
          <p:cNvPr id="414" name="CustomShape 2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2.2 USER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8504238" y="6338888"/>
            <a:ext cx="3830637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89" name="Picture 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581400"/>
            <a:ext cx="4648200" cy="2624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0" y="1481138"/>
            <a:ext cx="86852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2.2.2  Find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700" spc="-1" dirty="0">
                <a:solidFill>
                  <a:srgbClr val="000000"/>
                </a:solidFill>
                <a:latin typeface="Agency FB" pitchFamily="34" charset="0"/>
              </a:rPr>
              <a:t>In order to find a particular movie the user is asked to enter the movie code and based on the code entered the movie is searched in a file in which the data of all the movies is </a:t>
            </a:r>
            <a:r>
              <a:rPr lang="en-US" sz="2700" spc="-1" dirty="0" smtClean="0">
                <a:solidFill>
                  <a:srgbClr val="000000"/>
                </a:solidFill>
                <a:latin typeface="Agency FB" pitchFamily="34" charset="0"/>
              </a:rPr>
              <a:t>stored. </a:t>
            </a:r>
            <a:endParaRPr lang="en-US" sz="2700" spc="-1" dirty="0">
              <a:latin typeface="Agency FB" pitchFamily="34" charset="0"/>
            </a:endParaRP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700" spc="-1" dirty="0"/>
          </a:p>
        </p:txBody>
      </p:sp>
      <p:sp>
        <p:nvSpPr>
          <p:cNvPr id="418" name="CustomShape 2"/>
          <p:cNvSpPr/>
          <p:nvPr/>
        </p:nvSpPr>
        <p:spPr>
          <a:xfrm>
            <a:off x="381000" y="685800"/>
            <a:ext cx="8228013" cy="730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2.2 USER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100" b="1" spc="-1" dirty="0">
              <a:solidFill>
                <a:srgbClr val="464646"/>
              </a:solidFill>
              <a:latin typeface="comic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8504238" y="6308725"/>
            <a:ext cx="3830637" cy="427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2.2.3  BOOK </a:t>
            </a:r>
            <a:r>
              <a:rPr lang="en-US" sz="2400" b="1" spc="-1" dirty="0">
                <a:solidFill>
                  <a:srgbClr val="000000"/>
                </a:solidFill>
                <a:latin typeface="Algerian" pitchFamily="82" charset="0"/>
              </a:rPr>
              <a:t>TICKETS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On selecting a particular </a:t>
            </a:r>
            <a:r>
              <a:rPr lang="en-US" sz="2400" spc="-1" dirty="0" smtClean="0">
                <a:solidFill>
                  <a:srgbClr val="000000"/>
                </a:solidFill>
                <a:latin typeface="Agency FB"/>
              </a:rPr>
              <a:t>film ,</a:t>
            </a: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it displays the details of the film and asks the user to enter his details like name , </a:t>
            </a:r>
            <a:r>
              <a:rPr lang="en-US" sz="2400" spc="-1" dirty="0" smtClean="0">
                <a:solidFill>
                  <a:srgbClr val="000000"/>
                </a:solidFill>
                <a:latin typeface="Agency FB"/>
              </a:rPr>
              <a:t>mobile number </a:t>
            </a: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etc and number of tickets required</a:t>
            </a:r>
            <a:endParaRPr lang="en-US" sz="24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Finally it displays the total cost of the tickets being booked and stores these details in a file of old records.</a:t>
            </a:r>
            <a:endParaRPr lang="en-US" sz="24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700" spc="-1" dirty="0"/>
          </a:p>
        </p:txBody>
      </p:sp>
      <p:sp>
        <p:nvSpPr>
          <p:cNvPr id="421" name="CustomShape 2"/>
          <p:cNvSpPr/>
          <p:nvPr/>
        </p:nvSpPr>
        <p:spPr>
          <a:xfrm>
            <a:off x="457200" y="914400"/>
            <a:ext cx="8228013" cy="730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2.2 USER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100" spc="-1" dirty="0"/>
          </a:p>
        </p:txBody>
      </p:sp>
      <p:sp>
        <p:nvSpPr>
          <p:cNvPr id="422" name="CustomShape 3"/>
          <p:cNvSpPr/>
          <p:nvPr/>
        </p:nvSpPr>
        <p:spPr>
          <a:xfrm>
            <a:off x="8329613" y="6338888"/>
            <a:ext cx="3830637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2.2.4 View </a:t>
            </a:r>
            <a:r>
              <a:rPr lang="en-US" sz="2400" b="1" spc="-1" dirty="0">
                <a:solidFill>
                  <a:srgbClr val="000000"/>
                </a:solidFill>
                <a:latin typeface="Algerian" pitchFamily="82" charset="0"/>
              </a:rPr>
              <a:t>all movies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It displays the details of all the films which are stored in a file.</a:t>
            </a:r>
            <a:endParaRPr lang="en-US" sz="24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Void view() is the function used to perform this task.</a:t>
            </a:r>
            <a:endParaRPr lang="en-US" sz="24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7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700" spc="-1" dirty="0"/>
          </a:p>
        </p:txBody>
      </p:sp>
      <p:sp>
        <p:nvSpPr>
          <p:cNvPr id="424" name="CustomShape 2"/>
          <p:cNvSpPr/>
          <p:nvPr/>
        </p:nvSpPr>
        <p:spPr>
          <a:xfrm>
            <a:off x="533400" y="1066800"/>
            <a:ext cx="8228013" cy="38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2.2 USER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100" spc="-1" dirty="0"/>
          </a:p>
        </p:txBody>
      </p:sp>
      <p:sp>
        <p:nvSpPr>
          <p:cNvPr id="425" name="CustomShape 3"/>
          <p:cNvSpPr/>
          <p:nvPr/>
        </p:nvSpPr>
        <p:spPr>
          <a:xfrm>
            <a:off x="8420100" y="6338888"/>
            <a:ext cx="3832225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400800"/>
            <a:ext cx="2286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Movie ticket booking system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9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57200" y="273050"/>
            <a:ext cx="8228013" cy="1141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-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200" b="1" spc="-1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3.Hardware </a:t>
            </a:r>
            <a:r>
              <a:rPr lang="en-US" sz="3200" b="1" spc="-1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</a:rPr>
              <a:t>and software requirements</a:t>
            </a:r>
            <a:endParaRPr lang="en-US" sz="3200" spc="-1" dirty="0">
              <a:solidFill>
                <a:schemeClr val="bg2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457200" y="1444625"/>
            <a:ext cx="4038600" cy="3940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Arial Black"/>
              </a:rPr>
              <a:t>Hardware</a:t>
            </a:r>
            <a:endParaRPr lang="en-US" sz="2400" spc="-1" dirty="0"/>
          </a:p>
          <a:p>
            <a:pPr marL="365760" indent="-25452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RAM of minimum 1 GB</a:t>
            </a:r>
            <a:endParaRPr lang="en-US" sz="2400" spc="-1" dirty="0"/>
          </a:p>
          <a:p>
            <a:pPr marL="365760" indent="-25452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Hard disk  of minimum 10 GB</a:t>
            </a:r>
            <a:endParaRPr lang="en-US" sz="2400" spc="-1" dirty="0"/>
          </a:p>
        </p:txBody>
      </p:sp>
      <p:sp>
        <p:nvSpPr>
          <p:cNvPr id="428" name="CustomShape 3"/>
          <p:cNvSpPr/>
          <p:nvPr/>
        </p:nvSpPr>
        <p:spPr>
          <a:xfrm>
            <a:off x="4645025" y="1444625"/>
            <a:ext cx="4040188" cy="3940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Arial Black"/>
              </a:rPr>
              <a:t>Software</a:t>
            </a:r>
            <a:endParaRPr lang="en-US" sz="2400" spc="-1" dirty="0"/>
          </a:p>
          <a:p>
            <a:pPr marL="365760" indent="-254520" fontAlgn="auto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Operating </a:t>
            </a:r>
            <a:r>
              <a:rPr lang="en-US" sz="2400" spc="-1" dirty="0" err="1">
                <a:solidFill>
                  <a:srgbClr val="000000"/>
                </a:solidFill>
                <a:latin typeface="Agency FB"/>
              </a:rPr>
              <a:t>system:Linux</a:t>
            </a:r>
            <a:endParaRPr lang="en-US" sz="2400" spc="-1" dirty="0"/>
          </a:p>
          <a:p>
            <a:pPr marL="365760" indent="-254520" fontAlgn="auto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Language used: c</a:t>
            </a:r>
            <a:endParaRPr lang="en-US" sz="2400" spc="-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spc="-1" dirty="0"/>
          </a:p>
        </p:txBody>
      </p:sp>
      <p:sp>
        <p:nvSpPr>
          <p:cNvPr id="429" name="CustomShape 4"/>
          <p:cNvSpPr/>
          <p:nvPr/>
        </p:nvSpPr>
        <p:spPr>
          <a:xfrm>
            <a:off x="8601075" y="6400800"/>
            <a:ext cx="1455738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765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319463" y="457199"/>
            <a:ext cx="1895475" cy="447675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Start</a:t>
            </a:r>
            <a:endParaRPr lang="en-US" sz="1320" spc="-1"/>
          </a:p>
        </p:txBody>
      </p:sp>
      <p:sp>
        <p:nvSpPr>
          <p:cNvPr id="431" name="CustomShape 2"/>
          <p:cNvSpPr/>
          <p:nvPr/>
        </p:nvSpPr>
        <p:spPr>
          <a:xfrm>
            <a:off x="3124200" y="1295400"/>
            <a:ext cx="2251075" cy="11747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Asks</a:t>
            </a:r>
            <a:endParaRPr lang="en-US" sz="1320" spc="-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whether you</a:t>
            </a:r>
            <a:endParaRPr lang="en-US" sz="1320" spc="-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 are user or</a:t>
            </a:r>
            <a:endParaRPr lang="en-US" sz="1320" spc="-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 admin</a:t>
            </a:r>
            <a:endParaRPr lang="en-US" sz="1320" spc="-1" dirty="0"/>
          </a:p>
        </p:txBody>
      </p:sp>
      <p:sp>
        <p:nvSpPr>
          <p:cNvPr id="432" name="CustomShape 3"/>
          <p:cNvSpPr/>
          <p:nvPr/>
        </p:nvSpPr>
        <p:spPr>
          <a:xfrm>
            <a:off x="5513388" y="2752725"/>
            <a:ext cx="1598612" cy="4699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Calls 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void find()</a:t>
            </a:r>
            <a:endParaRPr lang="en-US" sz="1320" spc="-1"/>
          </a:p>
        </p:txBody>
      </p:sp>
      <p:sp>
        <p:nvSpPr>
          <p:cNvPr id="433" name="CustomShape 4"/>
          <p:cNvSpPr/>
          <p:nvPr/>
        </p:nvSpPr>
        <p:spPr>
          <a:xfrm>
            <a:off x="5216525" y="3492500"/>
            <a:ext cx="1955800" cy="534988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Calls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void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book_tickets()</a:t>
            </a:r>
            <a:endParaRPr lang="en-US" sz="1320" spc="-1"/>
          </a:p>
        </p:txBody>
      </p:sp>
      <p:sp>
        <p:nvSpPr>
          <p:cNvPr id="434" name="CustomShape 5"/>
          <p:cNvSpPr/>
          <p:nvPr/>
        </p:nvSpPr>
        <p:spPr>
          <a:xfrm>
            <a:off x="5572125" y="4195763"/>
            <a:ext cx="1600200" cy="638175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Calls </a:t>
            </a:r>
            <a:endParaRPr lang="en-US" sz="1320" spc="-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Void</a:t>
            </a:r>
            <a:endParaRPr lang="en-US" sz="1320" spc="-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 </a:t>
            </a:r>
            <a:r>
              <a:rPr lang="en-US" sz="1320" spc="-1" dirty="0" err="1">
                <a:solidFill>
                  <a:srgbClr val="000000"/>
                </a:solidFill>
              </a:rPr>
              <a:t>viewall</a:t>
            </a:r>
            <a:r>
              <a:rPr lang="en-US" sz="1320" spc="-1" dirty="0">
                <a:solidFill>
                  <a:srgbClr val="000000"/>
                </a:solidFill>
              </a:rPr>
              <a:t>()</a:t>
            </a:r>
            <a:endParaRPr lang="en-US" sz="1320" spc="-1" dirty="0"/>
          </a:p>
        </p:txBody>
      </p:sp>
      <p:sp>
        <p:nvSpPr>
          <p:cNvPr id="435" name="CustomShape 6"/>
          <p:cNvSpPr/>
          <p:nvPr/>
        </p:nvSpPr>
        <p:spPr>
          <a:xfrm>
            <a:off x="6224588" y="1241425"/>
            <a:ext cx="2767012" cy="11747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If user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login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is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successful</a:t>
            </a:r>
            <a:endParaRPr lang="en-US" sz="1320" spc="-1"/>
          </a:p>
        </p:txBody>
      </p:sp>
      <p:sp>
        <p:nvSpPr>
          <p:cNvPr id="436" name="CustomShape 7"/>
          <p:cNvSpPr/>
          <p:nvPr/>
        </p:nvSpPr>
        <p:spPr>
          <a:xfrm>
            <a:off x="152400" y="1174750"/>
            <a:ext cx="2514600" cy="13414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 If admin 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Login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Is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 successful</a:t>
            </a:r>
            <a:endParaRPr lang="en-US" sz="1320" spc="-1"/>
          </a:p>
        </p:txBody>
      </p:sp>
      <p:sp>
        <p:nvSpPr>
          <p:cNvPr id="437" name="CustomShape 8"/>
          <p:cNvSpPr/>
          <p:nvPr/>
        </p:nvSpPr>
        <p:spPr>
          <a:xfrm>
            <a:off x="2193925" y="2786063"/>
            <a:ext cx="1598613" cy="4699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Calls 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void insert()</a:t>
            </a:r>
            <a:endParaRPr lang="en-US" sz="1320" spc="-1"/>
          </a:p>
        </p:txBody>
      </p:sp>
      <p:sp>
        <p:nvSpPr>
          <p:cNvPr id="438" name="CustomShape 9"/>
          <p:cNvSpPr/>
          <p:nvPr/>
        </p:nvSpPr>
        <p:spPr>
          <a:xfrm>
            <a:off x="2133600" y="3497263"/>
            <a:ext cx="1760538" cy="530225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Calls 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void </a:t>
            </a:r>
            <a:endParaRPr lang="en-US" sz="1320" spc="-1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oldrecords()</a:t>
            </a:r>
            <a:endParaRPr lang="en-US" sz="1320" spc="-1"/>
          </a:p>
        </p:txBody>
      </p:sp>
      <p:sp>
        <p:nvSpPr>
          <p:cNvPr id="439" name="CustomShape 10"/>
          <p:cNvSpPr/>
          <p:nvPr/>
        </p:nvSpPr>
        <p:spPr>
          <a:xfrm>
            <a:off x="5394325" y="1779588"/>
            <a:ext cx="887413" cy="166687"/>
          </a:xfrm>
          <a:custGeom>
            <a:avLst/>
            <a:gdLst/>
            <a:ahLst/>
            <a:cxnLst/>
            <a:rect l="l" t="t" r="r" b="b"/>
            <a:pathLst>
              <a:path w="2472" h="469">
                <a:moveTo>
                  <a:pt x="0" y="117"/>
                </a:moveTo>
                <a:lnTo>
                  <a:pt x="1853" y="117"/>
                </a:lnTo>
                <a:lnTo>
                  <a:pt x="1853" y="0"/>
                </a:lnTo>
                <a:lnTo>
                  <a:pt x="2471" y="234"/>
                </a:lnTo>
                <a:lnTo>
                  <a:pt x="1853" y="468"/>
                </a:lnTo>
                <a:lnTo>
                  <a:pt x="1853" y="351"/>
                </a:lnTo>
                <a:lnTo>
                  <a:pt x="0" y="351"/>
                </a:lnTo>
                <a:lnTo>
                  <a:pt x="0" y="117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11"/>
          <p:cNvSpPr/>
          <p:nvPr/>
        </p:nvSpPr>
        <p:spPr>
          <a:xfrm>
            <a:off x="1304925" y="3054350"/>
            <a:ext cx="887413" cy="100013"/>
          </a:xfrm>
          <a:custGeom>
            <a:avLst/>
            <a:gdLst/>
            <a:ahLst/>
            <a:cxnLst/>
            <a:rect l="l" t="t" r="r" b="b"/>
            <a:pathLst>
              <a:path w="2472" h="282">
                <a:moveTo>
                  <a:pt x="0" y="70"/>
                </a:moveTo>
                <a:lnTo>
                  <a:pt x="1853" y="70"/>
                </a:lnTo>
                <a:lnTo>
                  <a:pt x="1853" y="0"/>
                </a:lnTo>
                <a:lnTo>
                  <a:pt x="2471" y="140"/>
                </a:lnTo>
                <a:lnTo>
                  <a:pt x="1853" y="281"/>
                </a:lnTo>
                <a:lnTo>
                  <a:pt x="1853" y="210"/>
                </a:lnTo>
                <a:lnTo>
                  <a:pt x="0" y="210"/>
                </a:lnTo>
                <a:lnTo>
                  <a:pt x="0" y="7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2"/>
          <p:cNvSpPr/>
          <p:nvPr/>
        </p:nvSpPr>
        <p:spPr>
          <a:xfrm>
            <a:off x="7113588" y="2987675"/>
            <a:ext cx="473075" cy="66675"/>
          </a:xfrm>
          <a:custGeom>
            <a:avLst/>
            <a:gdLst/>
            <a:ahLst/>
            <a:cxnLst/>
            <a:rect l="l" t="t" r="r" b="b"/>
            <a:pathLst>
              <a:path w="1319" h="188">
                <a:moveTo>
                  <a:pt x="1318" y="46"/>
                </a:moveTo>
                <a:lnTo>
                  <a:pt x="330" y="46"/>
                </a:lnTo>
                <a:lnTo>
                  <a:pt x="330" y="0"/>
                </a:lnTo>
                <a:lnTo>
                  <a:pt x="0" y="93"/>
                </a:lnTo>
                <a:lnTo>
                  <a:pt x="330" y="187"/>
                </a:lnTo>
                <a:lnTo>
                  <a:pt x="330" y="140"/>
                </a:lnTo>
                <a:lnTo>
                  <a:pt x="1318" y="140"/>
                </a:lnTo>
                <a:lnTo>
                  <a:pt x="1318" y="46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3"/>
          <p:cNvSpPr/>
          <p:nvPr/>
        </p:nvSpPr>
        <p:spPr>
          <a:xfrm>
            <a:off x="5453063" y="1457325"/>
            <a:ext cx="858837" cy="277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User</a:t>
            </a:r>
            <a:endParaRPr lang="en-US" sz="1320" spc="-1"/>
          </a:p>
        </p:txBody>
      </p:sp>
      <p:sp>
        <p:nvSpPr>
          <p:cNvPr id="443" name="CustomShape 14"/>
          <p:cNvSpPr/>
          <p:nvPr/>
        </p:nvSpPr>
        <p:spPr>
          <a:xfrm>
            <a:off x="2608263" y="1779588"/>
            <a:ext cx="531812" cy="166687"/>
          </a:xfrm>
          <a:custGeom>
            <a:avLst/>
            <a:gdLst/>
            <a:ahLst/>
            <a:cxnLst/>
            <a:rect l="l" t="t" r="r" b="b"/>
            <a:pathLst>
              <a:path w="1484" h="469">
                <a:moveTo>
                  <a:pt x="1483" y="117"/>
                </a:moveTo>
                <a:lnTo>
                  <a:pt x="370" y="117"/>
                </a:lnTo>
                <a:lnTo>
                  <a:pt x="370" y="0"/>
                </a:lnTo>
                <a:lnTo>
                  <a:pt x="0" y="234"/>
                </a:lnTo>
                <a:lnTo>
                  <a:pt x="370" y="468"/>
                </a:lnTo>
                <a:lnTo>
                  <a:pt x="370" y="351"/>
                </a:lnTo>
                <a:lnTo>
                  <a:pt x="1483" y="351"/>
                </a:lnTo>
                <a:lnTo>
                  <a:pt x="1483" y="117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5"/>
          <p:cNvSpPr/>
          <p:nvPr/>
        </p:nvSpPr>
        <p:spPr>
          <a:xfrm>
            <a:off x="2252663" y="1476375"/>
            <a:ext cx="1303337" cy="277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Admin</a:t>
            </a:r>
            <a:endParaRPr lang="en-US" sz="1320" spc="-1"/>
          </a:p>
        </p:txBody>
      </p:sp>
      <p:sp>
        <p:nvSpPr>
          <p:cNvPr id="445" name="CustomShape 16"/>
          <p:cNvSpPr/>
          <p:nvPr/>
        </p:nvSpPr>
        <p:spPr>
          <a:xfrm>
            <a:off x="1303338" y="3727450"/>
            <a:ext cx="830262" cy="98425"/>
          </a:xfrm>
          <a:custGeom>
            <a:avLst/>
            <a:gdLst/>
            <a:ahLst/>
            <a:cxnLst/>
            <a:rect l="l" t="t" r="r" b="b"/>
            <a:pathLst>
              <a:path w="2308" h="282">
                <a:moveTo>
                  <a:pt x="0" y="70"/>
                </a:moveTo>
                <a:lnTo>
                  <a:pt x="1730" y="70"/>
                </a:lnTo>
                <a:lnTo>
                  <a:pt x="1730" y="0"/>
                </a:lnTo>
                <a:lnTo>
                  <a:pt x="2307" y="140"/>
                </a:lnTo>
                <a:lnTo>
                  <a:pt x="1730" y="281"/>
                </a:lnTo>
                <a:lnTo>
                  <a:pt x="1730" y="210"/>
                </a:lnTo>
                <a:lnTo>
                  <a:pt x="0" y="210"/>
                </a:lnTo>
                <a:lnTo>
                  <a:pt x="0" y="7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7"/>
          <p:cNvSpPr/>
          <p:nvPr/>
        </p:nvSpPr>
        <p:spPr>
          <a:xfrm>
            <a:off x="7172325" y="3727450"/>
            <a:ext cx="473075" cy="65088"/>
          </a:xfrm>
          <a:custGeom>
            <a:avLst/>
            <a:gdLst/>
            <a:ahLst/>
            <a:cxnLst/>
            <a:rect l="l" t="t" r="r" b="b"/>
            <a:pathLst>
              <a:path w="1319" h="188">
                <a:moveTo>
                  <a:pt x="1318" y="46"/>
                </a:moveTo>
                <a:lnTo>
                  <a:pt x="330" y="46"/>
                </a:lnTo>
                <a:lnTo>
                  <a:pt x="330" y="0"/>
                </a:lnTo>
                <a:lnTo>
                  <a:pt x="0" y="93"/>
                </a:lnTo>
                <a:lnTo>
                  <a:pt x="330" y="187"/>
                </a:lnTo>
                <a:lnTo>
                  <a:pt x="330" y="140"/>
                </a:lnTo>
                <a:lnTo>
                  <a:pt x="1318" y="140"/>
                </a:lnTo>
                <a:lnTo>
                  <a:pt x="1318" y="46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18"/>
          <p:cNvSpPr/>
          <p:nvPr/>
        </p:nvSpPr>
        <p:spPr>
          <a:xfrm>
            <a:off x="7172325" y="4532313"/>
            <a:ext cx="473075" cy="66675"/>
          </a:xfrm>
          <a:custGeom>
            <a:avLst/>
            <a:gdLst/>
            <a:ahLst/>
            <a:cxnLst/>
            <a:rect l="l" t="t" r="r" b="b"/>
            <a:pathLst>
              <a:path w="1319" h="188">
                <a:moveTo>
                  <a:pt x="1318" y="46"/>
                </a:moveTo>
                <a:lnTo>
                  <a:pt x="330" y="46"/>
                </a:lnTo>
                <a:lnTo>
                  <a:pt x="330" y="0"/>
                </a:lnTo>
                <a:lnTo>
                  <a:pt x="0" y="93"/>
                </a:lnTo>
                <a:lnTo>
                  <a:pt x="330" y="187"/>
                </a:lnTo>
                <a:lnTo>
                  <a:pt x="330" y="140"/>
                </a:lnTo>
                <a:lnTo>
                  <a:pt x="1318" y="140"/>
                </a:lnTo>
                <a:lnTo>
                  <a:pt x="1318" y="46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19"/>
          <p:cNvSpPr/>
          <p:nvPr/>
        </p:nvSpPr>
        <p:spPr>
          <a:xfrm>
            <a:off x="4149725" y="906463"/>
            <a:ext cx="236538" cy="401637"/>
          </a:xfrm>
          <a:custGeom>
            <a:avLst/>
            <a:gdLst/>
            <a:ahLst/>
            <a:cxnLst/>
            <a:rect l="l" t="t" r="r" b="b"/>
            <a:pathLst>
              <a:path w="661" h="1121">
                <a:moveTo>
                  <a:pt x="165" y="0"/>
                </a:moveTo>
                <a:lnTo>
                  <a:pt x="165" y="840"/>
                </a:lnTo>
                <a:lnTo>
                  <a:pt x="0" y="840"/>
                </a:lnTo>
                <a:lnTo>
                  <a:pt x="330" y="1120"/>
                </a:lnTo>
                <a:lnTo>
                  <a:pt x="660" y="840"/>
                </a:lnTo>
                <a:lnTo>
                  <a:pt x="495" y="840"/>
                </a:lnTo>
                <a:lnTo>
                  <a:pt x="495" y="0"/>
                </a:lnTo>
                <a:lnTo>
                  <a:pt x="16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Line 20"/>
          <p:cNvSpPr/>
          <p:nvPr/>
        </p:nvSpPr>
        <p:spPr>
          <a:xfrm>
            <a:off x="1303338" y="2517775"/>
            <a:ext cx="1587" cy="2787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21"/>
          <p:cNvSpPr/>
          <p:nvPr/>
        </p:nvSpPr>
        <p:spPr>
          <a:xfrm>
            <a:off x="7112000" y="2987675"/>
            <a:ext cx="533400" cy="66675"/>
          </a:xfrm>
          <a:custGeom>
            <a:avLst/>
            <a:gdLst/>
            <a:ahLst/>
            <a:cxnLst/>
            <a:rect l="l" t="t" r="r" b="b"/>
            <a:pathLst>
              <a:path w="1484" h="188">
                <a:moveTo>
                  <a:pt x="1483" y="46"/>
                </a:moveTo>
                <a:lnTo>
                  <a:pt x="371" y="46"/>
                </a:lnTo>
                <a:lnTo>
                  <a:pt x="371" y="0"/>
                </a:lnTo>
                <a:lnTo>
                  <a:pt x="0" y="93"/>
                </a:lnTo>
                <a:lnTo>
                  <a:pt x="371" y="187"/>
                </a:lnTo>
                <a:lnTo>
                  <a:pt x="371" y="140"/>
                </a:lnTo>
                <a:lnTo>
                  <a:pt x="1483" y="140"/>
                </a:lnTo>
                <a:lnTo>
                  <a:pt x="1483" y="46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22"/>
          <p:cNvSpPr/>
          <p:nvPr/>
        </p:nvSpPr>
        <p:spPr>
          <a:xfrm>
            <a:off x="7113588" y="2987675"/>
            <a:ext cx="473075" cy="66675"/>
          </a:xfrm>
          <a:custGeom>
            <a:avLst/>
            <a:gdLst/>
            <a:ahLst/>
            <a:cxnLst/>
            <a:rect l="l" t="t" r="r" b="b"/>
            <a:pathLst>
              <a:path w="1319" h="188">
                <a:moveTo>
                  <a:pt x="1318" y="46"/>
                </a:moveTo>
                <a:lnTo>
                  <a:pt x="330" y="46"/>
                </a:lnTo>
                <a:lnTo>
                  <a:pt x="330" y="0"/>
                </a:lnTo>
                <a:lnTo>
                  <a:pt x="0" y="93"/>
                </a:lnTo>
                <a:lnTo>
                  <a:pt x="330" y="187"/>
                </a:lnTo>
                <a:lnTo>
                  <a:pt x="330" y="140"/>
                </a:lnTo>
                <a:lnTo>
                  <a:pt x="1318" y="140"/>
                </a:lnTo>
                <a:lnTo>
                  <a:pt x="1318" y="46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Line 23"/>
          <p:cNvSpPr/>
          <p:nvPr/>
        </p:nvSpPr>
        <p:spPr>
          <a:xfrm>
            <a:off x="7646988" y="2417763"/>
            <a:ext cx="0" cy="292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4"/>
          <p:cNvSpPr/>
          <p:nvPr/>
        </p:nvSpPr>
        <p:spPr>
          <a:xfrm>
            <a:off x="1304925" y="5270500"/>
            <a:ext cx="2190750" cy="100013"/>
          </a:xfrm>
          <a:custGeom>
            <a:avLst/>
            <a:gdLst/>
            <a:ahLst/>
            <a:cxnLst/>
            <a:rect l="l" t="t" r="r" b="b"/>
            <a:pathLst>
              <a:path w="6094" h="282">
                <a:moveTo>
                  <a:pt x="0" y="70"/>
                </a:moveTo>
                <a:lnTo>
                  <a:pt x="4569" y="70"/>
                </a:lnTo>
                <a:lnTo>
                  <a:pt x="4569" y="0"/>
                </a:lnTo>
                <a:lnTo>
                  <a:pt x="6093" y="140"/>
                </a:lnTo>
                <a:lnTo>
                  <a:pt x="4569" y="281"/>
                </a:lnTo>
                <a:lnTo>
                  <a:pt x="4569" y="210"/>
                </a:lnTo>
                <a:lnTo>
                  <a:pt x="0" y="210"/>
                </a:lnTo>
                <a:lnTo>
                  <a:pt x="0" y="7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25"/>
          <p:cNvSpPr/>
          <p:nvPr/>
        </p:nvSpPr>
        <p:spPr>
          <a:xfrm>
            <a:off x="5097463" y="5272088"/>
            <a:ext cx="2547937" cy="133350"/>
          </a:xfrm>
          <a:custGeom>
            <a:avLst/>
            <a:gdLst/>
            <a:ahLst/>
            <a:cxnLst/>
            <a:rect l="l" t="t" r="r" b="b"/>
            <a:pathLst>
              <a:path w="7082" h="375">
                <a:moveTo>
                  <a:pt x="7081" y="93"/>
                </a:moveTo>
                <a:lnTo>
                  <a:pt x="1771" y="93"/>
                </a:lnTo>
                <a:lnTo>
                  <a:pt x="1771" y="0"/>
                </a:lnTo>
                <a:lnTo>
                  <a:pt x="0" y="187"/>
                </a:lnTo>
                <a:lnTo>
                  <a:pt x="1771" y="374"/>
                </a:lnTo>
                <a:lnTo>
                  <a:pt x="1771" y="280"/>
                </a:lnTo>
                <a:lnTo>
                  <a:pt x="7081" y="280"/>
                </a:lnTo>
                <a:lnTo>
                  <a:pt x="7081" y="93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26"/>
          <p:cNvSpPr/>
          <p:nvPr/>
        </p:nvSpPr>
        <p:spPr>
          <a:xfrm>
            <a:off x="3497263" y="5002213"/>
            <a:ext cx="1600200" cy="560387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>
                <a:solidFill>
                  <a:srgbClr val="000000"/>
                </a:solidFill>
              </a:rPr>
              <a:t>Exit</a:t>
            </a:r>
            <a:endParaRPr lang="en-US" sz="1320" spc="-1"/>
          </a:p>
        </p:txBody>
      </p:sp>
      <p:sp>
        <p:nvSpPr>
          <p:cNvPr id="456" name="CustomShape 27"/>
          <p:cNvSpPr/>
          <p:nvPr/>
        </p:nvSpPr>
        <p:spPr>
          <a:xfrm>
            <a:off x="3497263" y="6076950"/>
            <a:ext cx="1600200" cy="32385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20" spc="-1" dirty="0">
                <a:solidFill>
                  <a:srgbClr val="000000"/>
                </a:solidFill>
              </a:rPr>
              <a:t>Stop</a:t>
            </a:r>
            <a:endParaRPr lang="en-US" sz="1320" spc="-1" dirty="0"/>
          </a:p>
        </p:txBody>
      </p:sp>
      <p:sp>
        <p:nvSpPr>
          <p:cNvPr id="457" name="CustomShape 28"/>
          <p:cNvSpPr/>
          <p:nvPr/>
        </p:nvSpPr>
        <p:spPr>
          <a:xfrm>
            <a:off x="-3852863" y="4397375"/>
            <a:ext cx="1006475" cy="1588"/>
          </a:xfrm>
          <a:custGeom>
            <a:avLst/>
            <a:gdLst/>
            <a:ahLst/>
            <a:cxnLst/>
            <a:rect l="l" t="t" r="r" b="b"/>
            <a:pathLst>
              <a:path w="2801" h="3">
                <a:moveTo>
                  <a:pt x="700" y="0"/>
                </a:moveTo>
                <a:lnTo>
                  <a:pt x="700" y="1"/>
                </a:lnTo>
                <a:lnTo>
                  <a:pt x="0" y="1"/>
                </a:lnTo>
                <a:lnTo>
                  <a:pt x="1400" y="2"/>
                </a:lnTo>
                <a:lnTo>
                  <a:pt x="2800" y="1"/>
                </a:lnTo>
                <a:lnTo>
                  <a:pt x="2100" y="1"/>
                </a:lnTo>
                <a:lnTo>
                  <a:pt x="2100" y="0"/>
                </a:ln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9"/>
          <p:cNvSpPr/>
          <p:nvPr/>
        </p:nvSpPr>
        <p:spPr>
          <a:xfrm>
            <a:off x="4149725" y="5562600"/>
            <a:ext cx="295275" cy="512763"/>
          </a:xfrm>
          <a:custGeom>
            <a:avLst/>
            <a:gdLst/>
            <a:ahLst/>
            <a:cxnLst/>
            <a:rect l="l" t="t" r="r" b="b"/>
            <a:pathLst>
              <a:path w="825" h="1215">
                <a:moveTo>
                  <a:pt x="206" y="0"/>
                </a:moveTo>
                <a:lnTo>
                  <a:pt x="206" y="910"/>
                </a:lnTo>
                <a:lnTo>
                  <a:pt x="0" y="910"/>
                </a:lnTo>
                <a:lnTo>
                  <a:pt x="412" y="1214"/>
                </a:lnTo>
                <a:lnTo>
                  <a:pt x="824" y="910"/>
                </a:lnTo>
                <a:lnTo>
                  <a:pt x="618" y="910"/>
                </a:lnTo>
                <a:lnTo>
                  <a:pt x="618" y="0"/>
                </a:lnTo>
                <a:lnTo>
                  <a:pt x="206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0"/>
          <p:cNvSpPr/>
          <p:nvPr/>
        </p:nvSpPr>
        <p:spPr>
          <a:xfrm>
            <a:off x="152400" y="228600"/>
            <a:ext cx="3763962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spc="-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spc="-1" dirty="0">
                <a:latin typeface="Algerian" pitchFamily="82" charset="0"/>
              </a:rPr>
              <a:t>4</a:t>
            </a:r>
            <a:r>
              <a:rPr lang="en-IN" sz="2400" spc="-1" dirty="0" smtClean="0">
                <a:latin typeface="Algerian" pitchFamily="82" charset="0"/>
              </a:rPr>
              <a:t>. </a:t>
            </a:r>
            <a:r>
              <a:rPr lang="en-IN" sz="2400" spc="-1" dirty="0">
                <a:latin typeface="Algerian" pitchFamily="82" charset="0"/>
              </a:rPr>
              <a:t>Design of </a:t>
            </a:r>
            <a:r>
              <a:rPr lang="en-IN" sz="2400" spc="-1" dirty="0" smtClean="0">
                <a:latin typeface="Algerian" pitchFamily="82" charset="0"/>
              </a:rPr>
              <a:t>THE project</a:t>
            </a:r>
            <a:endParaRPr lang="en-US" sz="2400" spc="-1" dirty="0">
              <a:latin typeface="Algerian" pitchFamily="82" charset="0"/>
            </a:endParaRPr>
          </a:p>
        </p:txBody>
      </p:sp>
      <p:sp>
        <p:nvSpPr>
          <p:cNvPr id="28704" name="Slide Number Placeholder 31"/>
          <p:cNvSpPr>
            <a:spLocks noGrp="1"/>
          </p:cNvSpPr>
          <p:nvPr>
            <p:ph type="sldNum" sz="quarter" idx="12"/>
          </p:nvPr>
        </p:nvSpPr>
        <p:spPr bwMode="auto">
          <a:xfrm>
            <a:off x="4267200" y="6416675"/>
            <a:ext cx="609600" cy="441325"/>
          </a:xfrm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11</a:t>
            </a:r>
          </a:p>
        </p:txBody>
      </p:sp>
      <p:sp>
        <p:nvSpPr>
          <p:cNvPr id="28705" name="Footer Placeholder 3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381000" y="274638"/>
            <a:ext cx="7847013" cy="529272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On executing the program this project asks whether you are admin or user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If you are a user then it displays the following options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View all movies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Find a movie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Book tickets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Exit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If you are the admin then it asks to choose one of the options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1.    Insert a movie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2.   View all transactions 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sz="2400" dirty="0">
                <a:solidFill>
                  <a:sysClr val="windowText" lastClr="000000"/>
                </a:solidFill>
                <a:latin typeface="Agency FB" pitchFamily="34" charset="0"/>
              </a:rPr>
              <a:t>3.   Exit </a:t>
            </a:r>
            <a:endParaRPr lang="en-US" sz="2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12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4294967295"/>
          </p:nvPr>
        </p:nvSpPr>
        <p:spPr>
          <a:xfrm>
            <a:off x="5183188" y="1905000"/>
            <a:ext cx="3808412" cy="44196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5.2  Admin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modules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 smtClean="0">
              <a:solidFill>
                <a:sysClr val="windowText" lastClr="000000"/>
              </a:solidFill>
            </a:endParaRP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Out of the two modules, one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module INSERT ,acts as  input as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it takes the details of the movie and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stores them in a file. And the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module old records displays the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details of the users which are taken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while booking the tickets.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4294967295"/>
          </p:nvPr>
        </p:nvSpPr>
        <p:spPr>
          <a:xfrm>
            <a:off x="228600" y="1905000"/>
            <a:ext cx="3810000" cy="4419600"/>
          </a:xfrm>
        </p:spPr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600" b="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5.1 User modules </a:t>
            </a:r>
            <a:endParaRPr lang="en-IN" sz="2600" b="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1800" dirty="0">
              <a:solidFill>
                <a:sysClr val="windowText" lastClr="000000"/>
              </a:solidFill>
              <a:latin typeface="Agency FB" pitchFamily="34" charset="0"/>
            </a:endParaRP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       Based upon the choice of the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user the output of the program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differs .Final result of these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modules is ,it books the movie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tickets for the user based on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his/her choice  of movie and no.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of tickets and displays the total</a:t>
            </a:r>
          </a:p>
          <a:p>
            <a:pPr marL="274320" indent="-27432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ysClr val="windowText" lastClr="000000"/>
                </a:solidFill>
              </a:rPr>
              <a:t>cost. 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5.  results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8534400" cy="7588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5.1 User modules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1748" name="Picture 3" descr="Screenshot (3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286000"/>
            <a:ext cx="4724400" cy="3226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57800" y="5638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5.1.1 User login screen</a:t>
            </a: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52400" y="1981200"/>
            <a:ext cx="4034965" cy="27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gerian" pitchFamily="82" charset="0"/>
                <a:ea typeface="Times New Roman" pitchFamily="18" charset="0"/>
                <a:cs typeface="DejaVu Sans" pitchFamily="34" charset="0"/>
              </a:rPr>
              <a:t>5.1.1 USER LOGIN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In order to perform user modules , first the user 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should login with his valid username and password.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On his successful login it displays the following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options as shown in the Fig 5.1.1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DejaVu Sans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Movie ticket booking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76200" y="457200"/>
            <a:ext cx="8534400" cy="7588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5.1 User modules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362200"/>
            <a:ext cx="4953001" cy="3296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775" name="Rectangle 7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52400" y="2133600"/>
            <a:ext cx="6186309" cy="191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r>
              <a:rPr lang="en-US" sz="2200" b="1" dirty="0" smtClean="0">
                <a:solidFill>
                  <a:srgbClr val="000000"/>
                </a:solidFill>
                <a:latin typeface="Algerian" pitchFamily="82" charset="0"/>
                <a:ea typeface="Times New Roman" pitchFamily="18" charset="0"/>
                <a:cs typeface="DejaVu Sans" pitchFamily="34" charset="0"/>
              </a:rPr>
              <a:t>5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gerian" pitchFamily="82" charset="0"/>
                <a:ea typeface="Times New Roman" pitchFamily="18" charset="0"/>
                <a:cs typeface="DejaVu Sans" pitchFamily="34" charset="0"/>
              </a:rPr>
              <a:t>.1.2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lgerian" pitchFamily="82" charset="0"/>
                <a:ea typeface="Times New Roman" pitchFamily="18" charset="0"/>
                <a:cs typeface="DejaVu Sans" pitchFamily="34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gerian" pitchFamily="82" charset="0"/>
                <a:ea typeface="Times New Roman" pitchFamily="18" charset="0"/>
                <a:cs typeface="DejaVu Sans" pitchFamily="34" charset="0"/>
              </a:rPr>
              <a:t>View all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This gives the list of all the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 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films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inserted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by the admin as shown in the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43600" algn="r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  <a:cs typeface="DejaVu Sans" pitchFamily="34" charset="0"/>
              </a:rPr>
              <a:t> Fig 5.1.2	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  <a:cs typeface="DejaVu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5715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5.1.2 Output screen displaying the movies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273050"/>
            <a:ext cx="8228013" cy="793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-1" dirty="0">
                <a:solidFill>
                  <a:schemeClr val="accent6">
                    <a:lumMod val="75000"/>
                  </a:schemeClr>
                </a:solidFill>
                <a:latin typeface="Engravers MT"/>
              </a:rPr>
              <a:t>                Table of content</a:t>
            </a:r>
            <a:endParaRPr lang="en-US" sz="2600" spc="-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90" name="Table 2"/>
          <p:cNvGraphicFramePr/>
          <p:nvPr/>
        </p:nvGraphicFramePr>
        <p:xfrm>
          <a:off x="2133600" y="914400"/>
          <a:ext cx="4648200" cy="481584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133600"/>
                <a:gridCol w="2514600"/>
              </a:tblGrid>
              <a:tr h="365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strike="noStrike" spc="-1" dirty="0"/>
                        <a:t>Content</a:t>
                      </a:r>
                      <a:endParaRPr lang="en-US" sz="22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 dirty="0"/>
                        <a:t>Slide Number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Abstract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strike="noStrike" spc="-1" dirty="0" smtClean="0"/>
                        <a:t>Introduction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0000" marR="90000"/>
                </a:tc>
              </a:tr>
              <a:tr h="547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 smtClean="0"/>
                        <a:t>Modules and their Explanation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2-9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  <a:tr h="78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Hardware and Software requirements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 smtClean="0"/>
                        <a:t>10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Project flowchart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 smtClean="0">
                          <a:latin typeface="+mn-lt"/>
                        </a:rPr>
                        <a:t>11-12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strike="noStrike" spc="-1" dirty="0" smtClean="0"/>
                        <a:t>Results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strike="noStrike" spc="-1" dirty="0" smtClean="0"/>
                        <a:t>13-20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strike="noStrike" spc="-1" dirty="0" smtClean="0"/>
                        <a:t>Conclusion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 smtClean="0">
                          <a:latin typeface="+mn-lt"/>
                        </a:rPr>
                        <a:t>21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/>
                </a:tc>
              </a:tr>
              <a:tr h="547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Roles of Batch members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 smtClean="0">
                          <a:latin typeface="+mn-lt"/>
                        </a:rPr>
                        <a:t>22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/>
                </a:tc>
              </a:tr>
              <a:tr h="312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References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</a:tr>
            </a:tbl>
          </a:graphicData>
        </a:graphic>
      </p:graphicFrame>
      <p:sp>
        <p:nvSpPr>
          <p:cNvPr id="391" name="CustomShape 3"/>
          <p:cNvSpPr/>
          <p:nvPr/>
        </p:nvSpPr>
        <p:spPr>
          <a:xfrm>
            <a:off x="8686800" y="6338888"/>
            <a:ext cx="3832225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spc="-1" dirty="0"/>
          </a:p>
        </p:txBody>
      </p:sp>
      <p:sp>
        <p:nvSpPr>
          <p:cNvPr id="15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8228013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7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5.1 User modules  </a:t>
            </a: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endParaRPr lang="en-US" dirty="0" smtClean="0">
              <a:latin typeface="Algerian" pitchFamily="82" charset="0"/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sz="quarter" idx="4294967295"/>
          </p:nvPr>
        </p:nvSpPr>
        <p:spPr>
          <a:xfrm>
            <a:off x="915987" y="762000"/>
            <a:ext cx="8228013" cy="838200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33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IN" sz="3300" dirty="0" smtClean="0">
                <a:latin typeface="Algerian" pitchFamily="82" charset="0"/>
              </a:rPr>
              <a:t>        </a:t>
            </a:r>
            <a:endParaRPr lang="en-US" sz="3300" dirty="0" smtClean="0">
              <a:latin typeface="Algerian" pitchFamily="82" charset="0"/>
            </a:endParaRPr>
          </a:p>
        </p:txBody>
      </p:sp>
      <p:pic>
        <p:nvPicPr>
          <p:cNvPr id="33796" name="Picture 5" descr="Screenshot (9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590800"/>
            <a:ext cx="5025490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4267200" y="5638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5.1.3  Output screen displaying the details of a movie</a:t>
            </a:r>
            <a:endParaRPr lang="en-US" dirty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2400" y="2438400"/>
            <a:ext cx="89916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rgbClr val="000000"/>
                </a:solidFill>
                <a:latin typeface="Algerian" pitchFamily="82" charset="0"/>
                <a:ea typeface="Times New Roman" pitchFamily="18" charset="0"/>
              </a:rPr>
              <a:t>5.1.3 finding a Movie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gency FB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</a:rPr>
              <a:t>This asks the user to enter the movie code 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</a:rPr>
              <a:t> gives the details of the movie like</a:t>
            </a:r>
            <a:r>
              <a:rPr kumimoji="0" 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gency FB" pitchFamily="34" charset="0"/>
                <a:ea typeface="Times New Roman" pitchFamily="18" charset="0"/>
              </a:rPr>
              <a:t> price of the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900" dirty="0">
                <a:solidFill>
                  <a:srgbClr val="000000"/>
                </a:solidFill>
                <a:latin typeface="Agency FB" pitchFamily="34" charset="0"/>
              </a:rPr>
              <a:t>t</a:t>
            </a:r>
            <a:r>
              <a:rPr lang="en-US" sz="1900" baseline="0" dirty="0" smtClean="0">
                <a:solidFill>
                  <a:srgbClr val="000000"/>
                </a:solidFill>
                <a:latin typeface="Agency FB" pitchFamily="34" charset="0"/>
              </a:rPr>
              <a:t>icket</a:t>
            </a:r>
            <a:r>
              <a:rPr lang="en-US" sz="1900" dirty="0" smtClean="0">
                <a:solidFill>
                  <a:srgbClr val="000000"/>
                </a:solidFill>
                <a:latin typeface="Agency FB" pitchFamily="34" charset="0"/>
              </a:rPr>
              <a:t> ,release date .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186690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267200" y="6324601"/>
            <a:ext cx="609600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60960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IN" sz="2700" dirty="0">
              <a:latin typeface="+mn-lt"/>
              <a:cs typeface="+mn-cs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IN" sz="8800" b="1" dirty="0">
                <a:latin typeface="Algerian" pitchFamily="82" charset="0"/>
              </a:rPr>
              <a:t>5.1.4  BOOKING TICKETS</a:t>
            </a:r>
            <a:endParaRPr lang="en-IN" sz="7600" b="1" dirty="0">
              <a:latin typeface="Agency FB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IN" sz="8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cs typeface="+mn-cs"/>
            </a:endParaRPr>
          </a:p>
          <a:p>
            <a:pPr marL="274320" indent="-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7600" dirty="0" smtClean="0">
                <a:latin typeface="Agency FB" pitchFamily="34" charset="0"/>
              </a:rPr>
              <a:t>On </a:t>
            </a:r>
            <a:r>
              <a:rPr lang="en-US" sz="7600" dirty="0">
                <a:latin typeface="Agency FB" pitchFamily="34" charset="0"/>
              </a:rPr>
              <a:t>selecting the desired movie, it asks </a:t>
            </a:r>
            <a:r>
              <a:rPr lang="en-US" sz="7600" dirty="0" smtClean="0">
                <a:latin typeface="Agency FB" pitchFamily="34" charset="0"/>
              </a:rPr>
              <a:t>the</a:t>
            </a:r>
          </a:p>
          <a:p>
            <a:pPr marL="274320" indent="-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7600" dirty="0" smtClean="0">
                <a:latin typeface="Agency FB" pitchFamily="34" charset="0"/>
              </a:rPr>
              <a:t> user </a:t>
            </a:r>
            <a:r>
              <a:rPr lang="en-US" sz="7600" dirty="0">
                <a:latin typeface="Agency FB" pitchFamily="34" charset="0"/>
              </a:rPr>
              <a:t>to </a:t>
            </a:r>
            <a:r>
              <a:rPr lang="en-US" sz="7600" dirty="0" smtClean="0">
                <a:latin typeface="Agency FB" pitchFamily="34" charset="0"/>
              </a:rPr>
              <a:t>enter his/her details  </a:t>
            </a:r>
            <a:r>
              <a:rPr lang="en-US" sz="7600" dirty="0">
                <a:latin typeface="Agency FB" pitchFamily="34" charset="0"/>
              </a:rPr>
              <a:t>no. of </a:t>
            </a:r>
            <a:r>
              <a:rPr lang="en-US" sz="7600" dirty="0" smtClean="0">
                <a:latin typeface="Agency FB" pitchFamily="34" charset="0"/>
              </a:rPr>
              <a:t>tickets</a:t>
            </a:r>
          </a:p>
          <a:p>
            <a:pPr marL="274320" indent="-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7600" dirty="0" smtClean="0">
                <a:latin typeface="Agency FB" pitchFamily="34" charset="0"/>
              </a:rPr>
              <a:t> </a:t>
            </a:r>
            <a:r>
              <a:rPr lang="en-US" sz="7600" dirty="0">
                <a:latin typeface="Agency FB" pitchFamily="34" charset="0"/>
              </a:rPr>
              <a:t>required </a:t>
            </a:r>
            <a:r>
              <a:rPr lang="en-US" sz="7600" dirty="0" smtClean="0">
                <a:latin typeface="Agency FB" pitchFamily="34" charset="0"/>
              </a:rPr>
              <a:t> and </a:t>
            </a:r>
            <a:r>
              <a:rPr lang="en-US" sz="7600" dirty="0">
                <a:latin typeface="Agency FB" pitchFamily="34" charset="0"/>
              </a:rPr>
              <a:t>displays </a:t>
            </a:r>
            <a:r>
              <a:rPr lang="en-US" sz="7600" dirty="0" smtClean="0">
                <a:latin typeface="Agency FB" pitchFamily="34" charset="0"/>
              </a:rPr>
              <a:t>the total </a:t>
            </a:r>
            <a:r>
              <a:rPr lang="en-US" sz="7600" dirty="0">
                <a:latin typeface="Agency FB" pitchFamily="34" charset="0"/>
              </a:rPr>
              <a:t>cost of </a:t>
            </a:r>
            <a:r>
              <a:rPr lang="en-US" sz="7600" dirty="0" smtClean="0">
                <a:latin typeface="Agency FB" pitchFamily="34" charset="0"/>
              </a:rPr>
              <a:t>the</a:t>
            </a:r>
          </a:p>
          <a:p>
            <a:pPr marL="274320" indent="-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7600" dirty="0" smtClean="0">
                <a:latin typeface="Agency FB" pitchFamily="34" charset="0"/>
              </a:rPr>
              <a:t> </a:t>
            </a:r>
            <a:r>
              <a:rPr lang="en-US" sz="7600" dirty="0">
                <a:latin typeface="Agency FB" pitchFamily="34" charset="0"/>
              </a:rPr>
              <a:t>tickets 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IN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gerian" pitchFamily="82" charset="0"/>
                <a:cs typeface="+mn-cs"/>
              </a:rPr>
              <a:t>        </a:t>
            </a:r>
            <a:endParaRPr kumimoji="0" lang="en-US" sz="8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lgerian" pitchFamily="82" charset="0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762000"/>
            <a:ext cx="8228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IN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lgerian" pitchFamily="82" charset="0"/>
                <a:cs typeface="+mn-cs"/>
              </a:rPr>
              <a:t>5.1</a:t>
            </a:r>
            <a:r>
              <a:rPr kumimoji="0" lang="en-IN" sz="33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lgerian" pitchFamily="82" charset="0"/>
                <a:cs typeface="+mn-cs"/>
              </a:rPr>
              <a:t> USER MODULES</a:t>
            </a:r>
            <a:endParaRPr kumimoji="0" lang="en-IN" sz="33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lgerian" pitchFamily="82" charset="0"/>
              <a:cs typeface="+mn-cs"/>
            </a:endParaRPr>
          </a:p>
        </p:txBody>
      </p:sp>
      <p:pic>
        <p:nvPicPr>
          <p:cNvPr id="70658" name="Picture 2" descr="C:\Users\Sumana\Pictures\Screenshots\Screenshot (1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05000"/>
            <a:ext cx="507365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24600" y="762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17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5.1.4 Booking tickets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534400" cy="5302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7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5.2 ADMIN MODULES</a:t>
            </a:r>
            <a:endParaRPr lang="en-US" sz="3700" dirty="0" smtClean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4294967295"/>
          </p:nvPr>
        </p:nvSpPr>
        <p:spPr>
          <a:xfrm>
            <a:off x="152400" y="1447800"/>
            <a:ext cx="8075613" cy="1141413"/>
          </a:xfrm>
        </p:spPr>
        <p:txBody>
          <a:bodyPr>
            <a:normAutofit fontScale="2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IN" sz="8800" b="1" dirty="0" smtClean="0">
                <a:latin typeface="Algerian" pitchFamily="82" charset="0"/>
              </a:rPr>
              <a:t>5.2.1  ADMIN LOGIN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IN" sz="7600" b="1" dirty="0" smtClean="0">
              <a:latin typeface="Agency FB" pitchFamily="34" charset="0"/>
            </a:endParaRP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7600" dirty="0" smtClean="0">
                <a:latin typeface="Agency FB" pitchFamily="34" charset="0"/>
              </a:rPr>
              <a:t>In order to perform admin modules, </a:t>
            </a: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7600" dirty="0" smtClean="0">
                <a:latin typeface="Agency FB" pitchFamily="34" charset="0"/>
              </a:rPr>
              <a:t>the admin should login with his </a:t>
            </a: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7600" dirty="0" smtClean="0">
                <a:latin typeface="Agency FB" pitchFamily="34" charset="0"/>
              </a:rPr>
              <a:t>username and password. </a:t>
            </a: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7600" dirty="0" smtClean="0">
                <a:latin typeface="Agency FB" pitchFamily="34" charset="0"/>
              </a:rPr>
              <a:t>If he/she enters wrong password or</a:t>
            </a: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7600" dirty="0" smtClean="0">
                <a:latin typeface="Agency FB" pitchFamily="34" charset="0"/>
              </a:rPr>
              <a:t> username for more than three times</a:t>
            </a:r>
          </a:p>
          <a:p>
            <a:pPr marL="274320" indent="-274320" fontAlgn="auto">
              <a:lnSpc>
                <a:spcPct val="170000"/>
              </a:lnSpc>
              <a:spcAft>
                <a:spcPts val="0"/>
              </a:spcAft>
              <a:buNone/>
              <a:defRPr/>
            </a:pPr>
            <a:r>
              <a:rPr lang="en-US" sz="7600" dirty="0" smtClean="0">
                <a:latin typeface="Agency FB" pitchFamily="34" charset="0"/>
              </a:rPr>
              <a:t> then the program terminates.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IN" sz="8800" b="1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IN" sz="8800" b="1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8800" b="1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IN" sz="8800" b="1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IN" dirty="0" smtClean="0"/>
              <a:t>              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sz="8800" dirty="0" smtClean="0">
              <a:latin typeface="Algerian" pitchFamily="82" charset="0"/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IN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IN" sz="14400" dirty="0" smtClean="0"/>
              <a:t>Fig 4.2.1 admin login</a:t>
            </a:r>
            <a:endParaRPr lang="en-US" sz="144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34820" name="Picture 3" descr="Screenshot (5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057400"/>
            <a:ext cx="5467350" cy="3581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4495800" y="5791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5.2.1 Admin login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5.2 ADMIN MODULES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843" name="Tex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228013" cy="1143000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latin typeface="Algerian" pitchFamily="82" charset="0"/>
              </a:rPr>
              <a:t>5.2.2  </a:t>
            </a:r>
            <a:r>
              <a:rPr lang="en-US" sz="2200" b="1" dirty="0" err="1" smtClean="0">
                <a:latin typeface="Algerian" pitchFamily="82" charset="0"/>
              </a:rPr>
              <a:t>InSERTING</a:t>
            </a:r>
            <a:r>
              <a:rPr lang="en-US" sz="2200" b="1" dirty="0" smtClean="0">
                <a:latin typeface="Algerian" pitchFamily="82" charset="0"/>
              </a:rPr>
              <a:t> A MOVIE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>
                <a:latin typeface="Agency FB" pitchFamily="34" charset="0"/>
              </a:rPr>
              <a:t>This asks the Admin to enter the details regarding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gency FB" pitchFamily="34" charset="0"/>
              </a:rPr>
              <a:t>a movie and stores them in a file.</a:t>
            </a:r>
          </a:p>
          <a:p>
            <a:pPr>
              <a:buNone/>
            </a:pPr>
            <a:endParaRPr lang="en-US" sz="1900" b="1" dirty="0" smtClean="0">
              <a:latin typeface="Agency FB" pitchFamily="34" charset="0"/>
            </a:endParaRPr>
          </a:p>
        </p:txBody>
      </p:sp>
      <p:pic>
        <p:nvPicPr>
          <p:cNvPr id="35844" name="Picture 3" descr="Screenshot (6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76400"/>
            <a:ext cx="3733800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638800" y="4191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5.2.2 Inserting a movie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5.2 ADMIN MODULES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867" name="Text Placeholder 2"/>
          <p:cNvSpPr>
            <a:spLocks noGrp="1"/>
          </p:cNvSpPr>
          <p:nvPr>
            <p:ph sz="quarter" idx="4294967295"/>
          </p:nvPr>
        </p:nvSpPr>
        <p:spPr>
          <a:xfrm>
            <a:off x="152400" y="1752600"/>
            <a:ext cx="8075613" cy="4038600"/>
          </a:xfrm>
        </p:spPr>
        <p:txBody>
          <a:bodyPr/>
          <a:lstStyle/>
          <a:p>
            <a:pPr>
              <a:buNone/>
            </a:pPr>
            <a:r>
              <a:rPr lang="en-IN" sz="2200" b="1" dirty="0" smtClean="0">
                <a:latin typeface="Algerian" pitchFamily="82" charset="0"/>
              </a:rPr>
              <a:t> 5.2.3 OLD RECORDS</a:t>
            </a:r>
          </a:p>
          <a:p>
            <a:endParaRPr lang="en-IN" sz="3300" dirty="0" smtClean="0">
              <a:latin typeface="Algerian" pitchFamily="8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Agency FB" pitchFamily="34" charset="0"/>
              </a:rPr>
              <a:t>This makes the admin to view the details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 of  the users who has booked the tickets.</a:t>
            </a:r>
            <a:endParaRPr lang="en-IN" sz="1900" dirty="0" smtClean="0">
              <a:latin typeface="Agency FB" pitchFamily="34" charset="0"/>
            </a:endParaRPr>
          </a:p>
          <a:p>
            <a:pPr>
              <a:buNone/>
            </a:pPr>
            <a:endParaRPr lang="en-IN" sz="3300" dirty="0" smtClean="0">
              <a:latin typeface="Algerian" pitchFamily="82" charset="0"/>
            </a:endParaRPr>
          </a:p>
          <a:p>
            <a:pPr>
              <a:buNone/>
            </a:pPr>
            <a:endParaRPr lang="en-IN" sz="3300" dirty="0" smtClean="0">
              <a:latin typeface="Algerian" pitchFamily="82" charset="0"/>
            </a:endParaRPr>
          </a:p>
          <a:p>
            <a:endParaRPr lang="en-IN" sz="3300" dirty="0" smtClean="0">
              <a:latin typeface="Algerian" pitchFamily="82" charset="0"/>
            </a:endParaRPr>
          </a:p>
          <a:p>
            <a:pPr>
              <a:buNone/>
            </a:pPr>
            <a:endParaRPr lang="en-US" sz="3300" dirty="0" smtClean="0">
              <a:latin typeface="Algerian" pitchFamily="82" charset="0"/>
            </a:endParaRPr>
          </a:p>
        </p:txBody>
      </p:sp>
      <p:pic>
        <p:nvPicPr>
          <p:cNvPr id="36868" name="Picture 7" descr="Screenshot (14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981200"/>
            <a:ext cx="5105400" cy="3200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4953000" y="5410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5.2.3 Displaying old records of the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8228013" cy="5668962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1900" dirty="0" smtClean="0">
                <a:solidFill>
                  <a:srgbClr val="000000"/>
                </a:solidFill>
                <a:latin typeface="Agency FB" pitchFamily="34" charset="0"/>
              </a:rPr>
              <a:t> Finally to say, this project provides an easy environment to book the  movie tickets.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1900" dirty="0" smtClean="0">
                <a:solidFill>
                  <a:srgbClr val="000000"/>
                </a:solidFill>
                <a:latin typeface="Agency FB" pitchFamily="34" charset="0"/>
              </a:rPr>
              <a:t> It minimize the number of staff at ticket counter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1900" dirty="0" smtClean="0">
                <a:solidFill>
                  <a:srgbClr val="000000"/>
                </a:solidFill>
                <a:latin typeface="Agency FB" pitchFamily="34" charset="0"/>
              </a:rPr>
              <a:t>It provides a 24*7 service to the customer.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3200" dirty="0" smtClean="0">
              <a:solidFill>
                <a:srgbClr val="000000"/>
              </a:solidFill>
              <a:latin typeface="Baskerville Old Face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457200"/>
            <a:ext cx="7162800" cy="304800"/>
          </a:xfrm>
        </p:spPr>
        <p:txBody>
          <a:bodyPr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6.conclusion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Movie ticket booking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1"/>
          <p:cNvGraphicFramePr/>
          <p:nvPr/>
        </p:nvGraphicFramePr>
        <p:xfrm>
          <a:off x="914400" y="1295400"/>
          <a:ext cx="7696200" cy="45912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330087"/>
                <a:gridCol w="4366113"/>
              </a:tblGrid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Roll number</a:t>
                      </a:r>
                      <a:endParaRPr lang="en-US" sz="1800" b="0" strike="noStrike" spc="-1" dirty="0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Role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17121a1222</a:t>
                      </a:r>
                      <a:endParaRPr lang="en-US" sz="1800" b="0" strike="noStrike" spc="-1" dirty="0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Analyzer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17121a1223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Coding regarding user modules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17121a1224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Analyzer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17121a1225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Designer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17121a1226</a:t>
                      </a:r>
                      <a:endParaRPr lang="en-US" sz="1800" b="0" strike="noStrike" spc="-1" dirty="0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Planning and sequencing the project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17121a1227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Coding regarding user modules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17121a1231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Designer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17121a1232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/>
                        <a:t>Coding regarding Admin modules</a:t>
                      </a:r>
                      <a:endParaRPr lang="en-US" sz="1800" b="0" strike="noStrike" spc="-1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  <a:tr h="45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17121a1233</a:t>
                      </a:r>
                      <a:endParaRPr lang="en-US" sz="1800" b="0" strike="noStrike" spc="-1" dirty="0">
                        <a:latin typeface="Agency FB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 dirty="0"/>
                        <a:t>Coding regarding Admin modules</a:t>
                      </a:r>
                      <a:endParaRPr lang="en-US" sz="1800" b="0" strike="noStrike" spc="-1" dirty="0">
                        <a:latin typeface="Agency FB" pitchFamily="34" charset="0"/>
                      </a:endParaRPr>
                    </a:p>
                  </a:txBody>
                  <a:tcPr marL="90000" marR="90000"/>
                </a:tc>
              </a:tr>
            </a:tbl>
          </a:graphicData>
        </a:graphic>
      </p:graphicFrame>
      <p:sp>
        <p:nvSpPr>
          <p:cNvPr id="461" name="CustomShape 2"/>
          <p:cNvSpPr/>
          <p:nvPr/>
        </p:nvSpPr>
        <p:spPr>
          <a:xfrm>
            <a:off x="457200" y="304800"/>
            <a:ext cx="8228013" cy="1141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Batch members and their roles</a:t>
            </a:r>
            <a:endParaRPr lang="en-US" sz="36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8504238" y="6400800"/>
            <a:ext cx="3830637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389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914400" y="990600"/>
            <a:ext cx="381000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pc="-1" dirty="0">
                <a:solidFill>
                  <a:schemeClr val="bg2">
                    <a:lumMod val="50000"/>
                  </a:schemeClr>
                </a:solidFill>
                <a:latin typeface="comic"/>
              </a:rPr>
              <a:t>References</a:t>
            </a:r>
            <a:endParaRPr lang="en-US" sz="4800" spc="-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7132638" y="4489450"/>
            <a:ext cx="4570412" cy="1454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3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300" spc="-1" dirty="0"/>
          </a:p>
        </p:txBody>
      </p:sp>
      <p:sp>
        <p:nvSpPr>
          <p:cNvPr id="469" name="CustomShape 3"/>
          <p:cNvSpPr/>
          <p:nvPr/>
        </p:nvSpPr>
        <p:spPr>
          <a:xfrm>
            <a:off x="8321675" y="6400800"/>
            <a:ext cx="3830638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"/>
          <p:cNvSpPr/>
          <p:nvPr/>
        </p:nvSpPr>
        <p:spPr>
          <a:xfrm>
            <a:off x="304800" y="2514600"/>
            <a:ext cx="7162800" cy="30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300" spc="-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3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                 Neil </a:t>
            </a:r>
            <a:r>
              <a:rPr lang="en-IN" sz="23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matthew</a:t>
            </a:r>
            <a:r>
              <a:rPr lang="en-IN" sz="23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and </a:t>
            </a:r>
            <a:r>
              <a:rPr lang="en-IN" sz="23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richard</a:t>
            </a:r>
            <a:r>
              <a:rPr lang="en-IN" sz="23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stones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3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IN" sz="2300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beginning </a:t>
            </a:r>
            <a:r>
              <a:rPr lang="en-IN" sz="2300" spc="-1" dirty="0" err="1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linux</a:t>
            </a:r>
            <a:r>
              <a:rPr lang="en-IN" sz="2300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300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             </a:t>
            </a:r>
            <a:r>
              <a:rPr lang="en-IN" sz="20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byron</a:t>
            </a:r>
            <a:r>
              <a:rPr lang="en-IN" sz="20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IN" sz="20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gottfried</a:t>
            </a:r>
            <a:r>
              <a:rPr lang="en-IN" sz="20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and  </a:t>
            </a:r>
            <a:r>
              <a:rPr lang="en-IN" sz="20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jithendder</a:t>
            </a:r>
            <a:r>
              <a:rPr lang="en-IN" sz="20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IN" sz="2000" spc="-1" dirty="0" err="1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kumar</a:t>
            </a:r>
            <a:r>
              <a:rPr lang="en-IN" sz="2000" spc="-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300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              PROGRAMMING WITH </a:t>
            </a:r>
            <a:r>
              <a:rPr lang="en-IN" sz="2300" spc="-1" dirty="0" err="1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C,Third</a:t>
            </a:r>
            <a:r>
              <a:rPr lang="en-IN" sz="2300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Edition</a:t>
            </a:r>
            <a:endParaRPr lang="en-US" sz="2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spc="-1" dirty="0">
              <a:solidFill>
                <a:srgbClr val="1C1C1C"/>
              </a:solidFill>
              <a:latin typeface="Lucida Sans Unicod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300" spc="-1" dirty="0">
                <a:solidFill>
                  <a:srgbClr val="1C1C1C"/>
                </a:solidFill>
                <a:latin typeface="Lucida Sans Unicode"/>
              </a:rPr>
              <a:t>   Movie ticket booking system</a:t>
            </a:r>
            <a:endParaRPr lang="en-US" sz="2300" spc="-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spc="-1" dirty="0">
                <a:solidFill>
                  <a:srgbClr val="1C1C1C"/>
                </a:solidFill>
                <a:latin typeface="Lucida Sans Unicode"/>
              </a:rPr>
              <a:t>      </a:t>
            </a:r>
            <a:r>
              <a:rPr lang="en-US" sz="2300" spc="-1" dirty="0" err="1">
                <a:solidFill>
                  <a:srgbClr val="1C1C1C"/>
                </a:solidFill>
                <a:latin typeface="Lucida Sans Unicode"/>
              </a:rPr>
              <a:t>Link:</a:t>
            </a:r>
            <a:r>
              <a:rPr lang="en-US" sz="2300" u="sng" spc="-1" dirty="0" err="1">
                <a:solidFill>
                  <a:srgbClr val="FF8119"/>
                </a:solidFill>
                <a:latin typeface="Lucida Sans Unicode"/>
                <a:hlinkClick r:id="rId2"/>
              </a:rPr>
              <a:t>https</a:t>
            </a:r>
            <a:r>
              <a:rPr lang="en-US" sz="2300" u="sng" spc="-1" dirty="0">
                <a:solidFill>
                  <a:srgbClr val="FF8119"/>
                </a:solidFill>
                <a:latin typeface="Lucida Sans Unicode"/>
                <a:hlinkClick r:id="rId2"/>
              </a:rPr>
              <a:t>://code-</a:t>
            </a:r>
            <a:r>
              <a:rPr lang="en-US" sz="2300" u="sng" spc="-1" dirty="0" err="1">
                <a:solidFill>
                  <a:srgbClr val="FF8119"/>
                </a:solidFill>
                <a:latin typeface="Lucida Sans Unicode"/>
                <a:hlinkClick r:id="rId2"/>
              </a:rPr>
              <a:t>projects.org</a:t>
            </a:r>
            <a:endParaRPr lang="en-US" sz="2300" spc="-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spc="-1" dirty="0">
                <a:solidFill>
                  <a:srgbClr val="1C1C1C"/>
                </a:solidFill>
                <a:latin typeface="Lucida Sans Unicode"/>
              </a:rPr>
              <a:t>      Drafted on:08.09.18</a:t>
            </a:r>
            <a:endParaRPr lang="en-US" sz="2300" spc="-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spc="-1" dirty="0"/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3994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57188" y="1714500"/>
            <a:ext cx="8228012" cy="2212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2"/>
          <p:cNvSpPr/>
          <p:nvPr/>
        </p:nvSpPr>
        <p:spPr>
          <a:xfrm>
            <a:off x="8413750" y="6248400"/>
            <a:ext cx="914400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64" name="Picture 4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438" y="1463675"/>
            <a:ext cx="530225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57200" y="685800"/>
            <a:ext cx="3048000" cy="63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lgerian" pitchFamily="82" charset="0"/>
                <a:ea typeface="DejaVu Sans"/>
              </a:rPr>
              <a:t>Abstract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457200" y="1600200"/>
            <a:ext cx="7999413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 marL="457200" indent="-341313">
              <a:spcBef>
                <a:spcPts val="400"/>
              </a:spcBef>
              <a:buClr>
                <a:srgbClr val="2DA2BF"/>
              </a:buClr>
              <a:buFont typeface="Wingdings" pitchFamily="2" charset="2"/>
              <a:buChar char=""/>
            </a:pPr>
            <a:r>
              <a:rPr lang="en-US" sz="2800">
                <a:solidFill>
                  <a:srgbClr val="262626"/>
                </a:solidFill>
                <a:latin typeface="Agency FB" pitchFamily="34" charset="0"/>
                <a:cs typeface="DejaVu Sans" pitchFamily="34" charset="0"/>
              </a:rPr>
              <a:t>This project is made for providing the customer an anytime and anywhere service for booking the tickets in the cinema hall</a:t>
            </a:r>
          </a:p>
          <a:p>
            <a:pPr marL="457200" indent="-341313">
              <a:spcBef>
                <a:spcPts val="1600"/>
              </a:spcBef>
              <a:buClr>
                <a:srgbClr val="2DA2BF"/>
              </a:buClr>
              <a:buFont typeface="Wingdings" pitchFamily="2" charset="2"/>
              <a:buChar char=""/>
            </a:pPr>
            <a:r>
              <a:rPr lang="en-US" sz="2800">
                <a:solidFill>
                  <a:srgbClr val="262626"/>
                </a:solidFill>
                <a:latin typeface="Agency FB" pitchFamily="34" charset="0"/>
                <a:cs typeface="DejaVu Sans" pitchFamily="34" charset="0"/>
              </a:rPr>
              <a:t>And the user can easily be able to know about the movies released and then make their choice.</a:t>
            </a:r>
            <a:endParaRPr lang="en-IN" sz="2800">
              <a:solidFill>
                <a:srgbClr val="262626"/>
              </a:solidFill>
              <a:latin typeface="Agency FB" pitchFamily="34" charset="0"/>
              <a:cs typeface="DejaVu Sans" pitchFamily="34" charset="0"/>
            </a:endParaRPr>
          </a:p>
          <a:p>
            <a:pPr marL="457200" indent="-341313">
              <a:spcBef>
                <a:spcPts val="1600"/>
              </a:spcBef>
              <a:buClr>
                <a:srgbClr val="2DA2BF"/>
              </a:buClr>
              <a:buFont typeface="Wingdings" pitchFamily="2" charset="2"/>
              <a:buChar char="v"/>
            </a:pPr>
            <a:r>
              <a:rPr lang="en-IN" sz="2800">
                <a:solidFill>
                  <a:srgbClr val="262626"/>
                </a:solidFill>
                <a:latin typeface="Agency FB" pitchFamily="34" charset="0"/>
                <a:cs typeface="DejaVu Sans" pitchFamily="34" charset="0"/>
              </a:rPr>
              <a:t> It books the movie tickets for the user and displays the </a:t>
            </a:r>
          </a:p>
          <a:p>
            <a:pPr marL="457200" indent="-341313">
              <a:spcBef>
                <a:spcPts val="1600"/>
              </a:spcBef>
              <a:buClr>
                <a:srgbClr val="2DA2BF"/>
              </a:buClr>
            </a:pPr>
            <a:r>
              <a:rPr lang="en-IN" sz="2800">
                <a:solidFill>
                  <a:srgbClr val="262626"/>
                </a:solidFill>
                <a:latin typeface="Agency FB" pitchFamily="34" charset="0"/>
                <a:cs typeface="DejaVu Sans" pitchFamily="34" charset="0"/>
              </a:rPr>
              <a:t>         total cost.</a:t>
            </a:r>
          </a:p>
          <a:p>
            <a:pPr marL="457200" indent="-341313">
              <a:spcBef>
                <a:spcPts val="1600"/>
              </a:spcBef>
              <a:buClr>
                <a:srgbClr val="2DA2BF"/>
              </a:buClr>
              <a:buFont typeface="Wingdings" pitchFamily="2" charset="2"/>
              <a:buChar char=""/>
            </a:pPr>
            <a:r>
              <a:rPr lang="en-IN" sz="2800">
                <a:solidFill>
                  <a:srgbClr val="262626"/>
                </a:solidFill>
                <a:latin typeface="Agency FB" pitchFamily="34" charset="0"/>
                <a:cs typeface="DejaVu Sans" pitchFamily="34" charset="0"/>
              </a:rPr>
              <a:t>This project stores the records of customers who booked  the tickets in a file which can be viewed by admin .</a:t>
            </a:r>
          </a:p>
          <a:p>
            <a:pPr marL="457200" indent="-341313">
              <a:spcBef>
                <a:spcPts val="1600"/>
              </a:spcBef>
              <a:buClr>
                <a:srgbClr val="2DA2BF"/>
              </a:buClr>
            </a:pPr>
            <a:endParaRPr lang="en-US" sz="2800">
              <a:latin typeface="Arial" pitchFamily="34" charset="0"/>
              <a:cs typeface="DejaVu Sans" pitchFamily="34" charset="0"/>
            </a:endParaRPr>
          </a:p>
          <a:p>
            <a:pPr marL="457200" indent="-341313" algn="r">
              <a:spcBef>
                <a:spcPts val="400"/>
              </a:spcBef>
            </a:pPr>
            <a:endParaRPr lang="en-US" sz="280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8420100" y="6308725"/>
            <a:ext cx="3832225" cy="427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spc="-1" dirty="0">
              <a:latin typeface="Arial"/>
            </a:endParaRPr>
          </a:p>
        </p:txBody>
      </p:sp>
      <p:sp>
        <p:nvSpPr>
          <p:cNvPr id="1638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52400" y="6356350"/>
            <a:ext cx="5867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73050"/>
            <a:ext cx="8228013" cy="11414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spc="-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 </a:t>
            </a:r>
            <a:r>
              <a:rPr lang="en-US" sz="3300" b="1" spc="-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Abstract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1444625"/>
            <a:ext cx="4038600" cy="3940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comic"/>
              </a:rPr>
              <a:t> User</a:t>
            </a:r>
            <a:endParaRPr lang="en-US" sz="2400" spc="-1" dirty="0"/>
          </a:p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400" spc="-1" dirty="0"/>
          </a:p>
          <a:p>
            <a:pPr marL="365760" indent="-254520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Any user who has registered with the system with valid user id and password can use the facility of booking the tickets online.</a:t>
            </a:r>
            <a:endParaRPr lang="en-US" sz="2400" spc="-1" dirty="0"/>
          </a:p>
        </p:txBody>
      </p:sp>
      <p:sp>
        <p:nvSpPr>
          <p:cNvPr id="397" name="CustomShape 3"/>
          <p:cNvSpPr/>
          <p:nvPr/>
        </p:nvSpPr>
        <p:spPr>
          <a:xfrm>
            <a:off x="4645025" y="1444625"/>
            <a:ext cx="4040188" cy="3940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comic"/>
              </a:rPr>
              <a:t>Admin</a:t>
            </a:r>
            <a:endParaRPr lang="en-US" sz="2400" spc="-1" dirty="0"/>
          </a:p>
          <a:p>
            <a:pPr marL="365760" indent="-2545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spc="-1" dirty="0"/>
          </a:p>
          <a:p>
            <a:pPr marL="365760" indent="-254520" fontAlgn="auto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Admin provides the information about the presently running movies </a:t>
            </a:r>
            <a:endParaRPr lang="en-US" sz="2400" spc="-1" dirty="0"/>
          </a:p>
          <a:p>
            <a:pPr marL="365760" indent="-2545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/>
              </a:rPr>
              <a:t>   and has a provision to view the  details of user.</a:t>
            </a:r>
            <a:endParaRPr lang="en-US" sz="2400" spc="-1" dirty="0"/>
          </a:p>
        </p:txBody>
      </p:sp>
      <p:sp>
        <p:nvSpPr>
          <p:cNvPr id="398" name="CustomShape 4"/>
          <p:cNvSpPr/>
          <p:nvPr/>
        </p:nvSpPr>
        <p:spPr>
          <a:xfrm>
            <a:off x="8504238" y="6400800"/>
            <a:ext cx="3830637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1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4191000" y="6324600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1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quarter" idx="4294967295"/>
          </p:nvPr>
        </p:nvSpPr>
        <p:spPr>
          <a:xfrm>
            <a:off x="381000" y="914400"/>
            <a:ext cx="7847013" cy="52578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             </a:t>
            </a:r>
            <a:endParaRPr lang="en-IN" dirty="0" smtClean="0">
              <a:solidFill>
                <a:srgbClr val="000000"/>
              </a:solidFill>
              <a:latin typeface="Agency FB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IN" sz="2400" dirty="0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Now a days most of us use this facility of booking the tickets online.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IN" sz="2400" dirty="0" smtClean="0">
              <a:solidFill>
                <a:srgbClr val="000000"/>
              </a:solidFill>
              <a:latin typeface="Agency FB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IN" sz="2400" dirty="0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 Book my show , Grab, </a:t>
            </a:r>
            <a:r>
              <a:rPr lang="en-IN" sz="2400" dirty="0" err="1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Cinepolis</a:t>
            </a:r>
            <a:r>
              <a:rPr lang="en-IN" sz="2400" dirty="0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 are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sz="2400" dirty="0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 some of the apps used for booking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N" sz="2400" dirty="0" smtClean="0">
                <a:solidFill>
                  <a:srgbClr val="000000"/>
                </a:solidFill>
                <a:latin typeface="Agency FB" pitchFamily="34" charset="0"/>
                <a:ea typeface="Arial Unicode MS" pitchFamily="34" charset="-128"/>
                <a:cs typeface="Arial Unicode MS" pitchFamily="34" charset="-128"/>
              </a:rPr>
              <a:t>movie tickets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066800"/>
          </a:xfr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1. introduction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18438" name="Picture 6" descr="Pictur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048000"/>
            <a:ext cx="3178175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1481138"/>
            <a:ext cx="4037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latin typeface="Algerian" pitchFamily="82" charset="0"/>
              </a:rPr>
              <a:t>2.1 Admin Modules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defRPr/>
            </a:pPr>
            <a:r>
              <a:rPr lang="en-US" sz="2400" b="1" spc="-1" dirty="0" smtClean="0">
                <a:latin typeface="Agency FB" pitchFamily="34" charset="0"/>
              </a:rPr>
              <a:t>    Admin </a:t>
            </a:r>
            <a:r>
              <a:rPr lang="en-US" sz="2400" b="1" spc="-1" dirty="0">
                <a:latin typeface="Agency FB" pitchFamily="34" charset="0"/>
              </a:rPr>
              <a:t>login</a:t>
            </a: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charset="2"/>
              <a:buChar char=""/>
              <a:defRPr/>
            </a:pPr>
            <a:r>
              <a:rPr lang="en-US" sz="2800" spc="-1" dirty="0">
                <a:latin typeface="Agency FB"/>
              </a:rPr>
              <a:t>Insert details </a:t>
            </a:r>
            <a:endParaRPr lang="en-US" sz="28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charset="2"/>
              <a:buChar char=""/>
              <a:defRPr/>
            </a:pPr>
            <a:r>
              <a:rPr lang="en-US" sz="2800" spc="-1" dirty="0">
                <a:latin typeface="Agency FB"/>
              </a:rPr>
              <a:t>Old records</a:t>
            </a:r>
            <a:endParaRPr lang="en-US" sz="2800" spc="-1" dirty="0"/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8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4648200" y="1481138"/>
            <a:ext cx="4037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latin typeface="Algerian" pitchFamily="82" charset="0"/>
              </a:rPr>
              <a:t>2.2 User Modules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defRPr/>
            </a:pPr>
            <a:r>
              <a:rPr lang="en-US" sz="2400" b="1" spc="-1" dirty="0" smtClean="0">
                <a:latin typeface="Agency FB" pitchFamily="34" charset="0"/>
              </a:rPr>
              <a:t>    User </a:t>
            </a:r>
            <a:r>
              <a:rPr lang="en-US" sz="2400" b="1" spc="-1" dirty="0">
                <a:latin typeface="Agency FB" pitchFamily="34" charset="0"/>
              </a:rPr>
              <a:t>login</a:t>
            </a: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charset="2"/>
              <a:buChar char=""/>
              <a:defRPr/>
            </a:pPr>
            <a:r>
              <a:rPr lang="en-US" sz="2800" spc="-1" dirty="0">
                <a:latin typeface="Agency FB"/>
              </a:rPr>
              <a:t>Find </a:t>
            </a:r>
            <a:endParaRPr lang="en-US" sz="28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charset="2"/>
              <a:buChar char=""/>
              <a:defRPr/>
            </a:pPr>
            <a:r>
              <a:rPr lang="en-US" sz="2800" spc="-1" dirty="0">
                <a:latin typeface="Agency FB"/>
              </a:rPr>
              <a:t>Book ticket</a:t>
            </a:r>
            <a:endParaRPr lang="en-US" sz="2800" spc="-1" dirty="0"/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" charset="2"/>
              <a:buChar char=""/>
              <a:defRPr/>
            </a:pPr>
            <a:r>
              <a:rPr lang="en-US" sz="2800" spc="-1" dirty="0">
                <a:latin typeface="Agency FB"/>
              </a:rPr>
              <a:t>View all movies</a:t>
            </a:r>
            <a:endParaRPr lang="en-US" sz="2800" spc="-1" dirty="0"/>
          </a:p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endParaRPr lang="en-US" sz="2800" spc="-1" dirty="0"/>
          </a:p>
        </p:txBody>
      </p:sp>
      <p:sp>
        <p:nvSpPr>
          <p:cNvPr id="402" name="CustomShape 3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2.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8321675" y="6400800"/>
            <a:ext cx="3830638" cy="344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200" spc="-1" dirty="0" smtClean="0">
                <a:solidFill>
                  <a:srgbClr val="000000"/>
                </a:solidFill>
                <a:latin typeface="Algerian" pitchFamily="82" charset="0"/>
              </a:rPr>
              <a:t>2.1.2  </a:t>
            </a:r>
            <a:r>
              <a:rPr lang="en-US" sz="2200" b="1" spc="-1" dirty="0" smtClean="0">
                <a:solidFill>
                  <a:srgbClr val="000000"/>
                </a:solidFill>
                <a:latin typeface="Algerian" pitchFamily="82" charset="0"/>
              </a:rPr>
              <a:t>Admin login</a:t>
            </a:r>
            <a:endParaRPr lang="en-US" sz="22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Administrator should login into the system on entering his username and password correctly.</a:t>
            </a:r>
            <a:endParaRPr lang="en-US" sz="2400" spc="-1" dirty="0">
              <a:latin typeface="Agency FB" pitchFamily="34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 This is done using the </a:t>
            </a:r>
            <a:r>
              <a:rPr lang="en-US" sz="2400" spc="-1" dirty="0" smtClean="0">
                <a:solidFill>
                  <a:srgbClr val="000000"/>
                </a:solidFill>
                <a:latin typeface="Agency FB" pitchFamily="34" charset="0"/>
              </a:rPr>
              <a:t>function </a:t>
            </a: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void </a:t>
            </a:r>
            <a:r>
              <a:rPr lang="en-US" sz="2400" spc="-1" dirty="0" err="1">
                <a:solidFill>
                  <a:srgbClr val="000000"/>
                </a:solidFill>
                <a:latin typeface="Agency FB" pitchFamily="34" charset="0"/>
              </a:rPr>
              <a:t>admin_login</a:t>
            </a: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 ( ).</a:t>
            </a:r>
            <a:endParaRPr lang="en-US" sz="2400" spc="-1" dirty="0">
              <a:latin typeface="Agency FB" pitchFamily="34" charset="0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2.1 Admin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8594725" y="6338888"/>
            <a:ext cx="3832225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1371600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2.1.2  </a:t>
            </a:r>
            <a:r>
              <a:rPr lang="en-US" sz="2400" b="1" spc="-1" dirty="0">
                <a:solidFill>
                  <a:srgbClr val="000000"/>
                </a:solidFill>
                <a:latin typeface="Algerian" pitchFamily="82" charset="0"/>
              </a:rPr>
              <a:t>Insert details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A structure is declared with structure members </a:t>
            </a:r>
            <a:r>
              <a:rPr lang="en-US" sz="2400" spc="-1" dirty="0" err="1">
                <a:solidFill>
                  <a:srgbClr val="000000"/>
                </a:solidFill>
                <a:latin typeface="Agency FB" pitchFamily="34" charset="0"/>
              </a:rPr>
              <a:t>code,movie</a:t>
            </a: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gency FB" pitchFamily="34" charset="0"/>
              </a:rPr>
              <a:t>name,date</a:t>
            </a: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 and cost.</a:t>
            </a:r>
            <a:endParaRPr lang="en-US" sz="2400" spc="-1" dirty="0">
              <a:latin typeface="Agency FB" pitchFamily="34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The data regarding a film is read using a variable of the structure and stored in  a file.</a:t>
            </a:r>
            <a:endParaRPr lang="en-US" sz="2400" spc="-1" dirty="0">
              <a:latin typeface="Agency FB" pitchFamily="34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This process is done using the function void insert().</a:t>
            </a:r>
            <a:endParaRPr lang="en-US" sz="2400" spc="-1" dirty="0">
              <a:latin typeface="Agency FB" pitchFamily="34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2.1 Admin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8602663" y="6338888"/>
            <a:ext cx="3832225" cy="427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400800"/>
            <a:ext cx="2286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Movie ticket booking system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1481138"/>
            <a:ext cx="8228013" cy="452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760" indent="-25452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b="1" spc="-1" dirty="0">
                <a:solidFill>
                  <a:srgbClr val="000000"/>
                </a:solidFill>
                <a:latin typeface="Algerian" pitchFamily="82" charset="0"/>
              </a:rPr>
              <a:t>2.1.2 </a:t>
            </a:r>
            <a:r>
              <a:rPr lang="en-US" sz="2400" b="1" spc="-1" dirty="0" smtClean="0">
                <a:solidFill>
                  <a:srgbClr val="000000"/>
                </a:solidFill>
                <a:latin typeface="Algerian" pitchFamily="82" charset="0"/>
              </a:rPr>
              <a:t> Old </a:t>
            </a:r>
            <a:r>
              <a:rPr lang="en-US" sz="2400" b="1" spc="-1" dirty="0">
                <a:solidFill>
                  <a:srgbClr val="000000"/>
                </a:solidFill>
                <a:latin typeface="Algerian" pitchFamily="82" charset="0"/>
              </a:rPr>
              <a:t>records</a:t>
            </a:r>
            <a:endParaRPr lang="en-US" sz="2400" b="1" spc="-1" dirty="0">
              <a:latin typeface="Algerian" pitchFamily="82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The transactions being made by the user can be viewed by the admin as they are stored in a file ‘old records’ after the ticket is being booked by the user.</a:t>
            </a:r>
            <a:endParaRPr lang="en-US" sz="2400" spc="-1" dirty="0">
              <a:latin typeface="Agency FB" pitchFamily="34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And this is implemented in the function </a:t>
            </a:r>
            <a:endParaRPr lang="en-US" sz="2400" spc="-1" dirty="0">
              <a:latin typeface="Agency FB" pitchFamily="34" charset="0"/>
            </a:endParaRPr>
          </a:p>
          <a:p>
            <a:pPr marL="365760" indent="-25452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  void </a:t>
            </a:r>
            <a:r>
              <a:rPr lang="en-US" sz="2400" spc="-1" dirty="0" err="1">
                <a:solidFill>
                  <a:srgbClr val="000000"/>
                </a:solidFill>
                <a:latin typeface="Agency FB" pitchFamily="34" charset="0"/>
              </a:rPr>
              <a:t>old_record</a:t>
            </a:r>
            <a:r>
              <a:rPr lang="en-US" sz="2400" spc="-1" dirty="0">
                <a:solidFill>
                  <a:srgbClr val="000000"/>
                </a:solidFill>
                <a:latin typeface="Agency FB" pitchFamily="34" charset="0"/>
              </a:rPr>
              <a:t>( ).</a:t>
            </a:r>
            <a:endParaRPr lang="en-US" sz="2400" spc="-1" dirty="0">
              <a:latin typeface="Agency FB" pitchFamily="34" charset="0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spc="-1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2.1 Admin Modules</a:t>
            </a:r>
            <a:endParaRPr lang="en-US" sz="3300" spc="-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8602663" y="6400800"/>
            <a:ext cx="3832225" cy="42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ticket booking system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1346</Words>
  <Application>Microsoft Office PowerPoint</Application>
  <PresentationFormat>On-screen Show (4:3)</PresentationFormat>
  <Paragraphs>396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 a Mini project  on  movie ticket booking system</vt:lpstr>
      <vt:lpstr>Slide 2</vt:lpstr>
      <vt:lpstr>Slide 3</vt:lpstr>
      <vt:lpstr>Slide 4</vt:lpstr>
      <vt:lpstr>1. introduction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5.  results</vt:lpstr>
      <vt:lpstr>5.1 User modules</vt:lpstr>
      <vt:lpstr>5.1 User modules</vt:lpstr>
      <vt:lpstr>5.1 User modules   </vt:lpstr>
      <vt:lpstr>Slide 21</vt:lpstr>
      <vt:lpstr>          5.2 ADMIN MODULES</vt:lpstr>
      <vt:lpstr>5.2 ADMIN MODULES</vt:lpstr>
      <vt:lpstr>5.2 ADMIN MODULES</vt:lpstr>
      <vt:lpstr>6.conclusion</vt:lpstr>
      <vt:lpstr>Slide 26</vt:lpstr>
      <vt:lpstr>Slide 27</vt:lpstr>
      <vt:lpstr>Slide 28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programming department of information technology</dc:title>
  <dc:creator>17121a1225</dc:creator>
  <cp:lastModifiedBy>Sumana</cp:lastModifiedBy>
  <cp:revision>210</cp:revision>
  <dcterms:created xsi:type="dcterms:W3CDTF">2018-09-24T22:16:13Z</dcterms:created>
  <dcterms:modified xsi:type="dcterms:W3CDTF">2018-10-20T09:00:03Z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