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73" r:id="rId1"/>
  </p:sldMasterIdLst>
  <p:notesMasterIdLst>
    <p:notesMasterId r:id="rId17"/>
  </p:notesMasterIdLst>
  <p:handoutMasterIdLst>
    <p:handoutMasterId r:id="rId18"/>
  </p:handoutMasterIdLst>
  <p:sldIdLst>
    <p:sldId id="257" r:id="rId2"/>
    <p:sldId id="258" r:id="rId3"/>
    <p:sldId id="259" r:id="rId4"/>
    <p:sldId id="260" r:id="rId5"/>
    <p:sldId id="261" r:id="rId6"/>
    <p:sldId id="265" r:id="rId7"/>
    <p:sldId id="280" r:id="rId8"/>
    <p:sldId id="273" r:id="rId9"/>
    <p:sldId id="279" r:id="rId10"/>
    <p:sldId id="277" r:id="rId11"/>
    <p:sldId id="274" r:id="rId12"/>
    <p:sldId id="275" r:id="rId13"/>
    <p:sldId id="281" r:id="rId14"/>
    <p:sldId id="278" r:id="rId15"/>
    <p:sldId id="270" r:id="rId16"/>
  </p:sldIdLst>
  <p:sldSz cx="9144000" cy="6858000" type="screen4x3"/>
  <p:notesSz cx="6662738"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07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24" autoAdjust="0"/>
  </p:normalViewPr>
  <p:slideViewPr>
    <p:cSldViewPr>
      <p:cViewPr varScale="1">
        <p:scale>
          <a:sx n="76" d="100"/>
          <a:sy n="76" d="100"/>
        </p:scale>
        <p:origin x="9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1" name="Header Placeholder 1"/>
          <p:cNvSpPr>
            <a:spLocks noGrp="1"/>
          </p:cNvSpPr>
          <p:nvPr>
            <p:ph type="hdr" sz="quarter"/>
          </p:nvPr>
        </p:nvSpPr>
        <p:spPr>
          <a:xfrm>
            <a:off x="0" y="5"/>
            <a:ext cx="2887584" cy="495803"/>
          </a:xfrm>
          <a:prstGeom prst="rect">
            <a:avLst/>
          </a:prstGeom>
        </p:spPr>
        <p:txBody>
          <a:bodyPr vert="horz" lIns="91440" tIns="45720" rIns="91440" bIns="45720" rtlCol="0"/>
          <a:lstStyle>
            <a:lvl1pPr algn="l">
              <a:defRPr sz="1200"/>
            </a:lvl1pPr>
          </a:lstStyle>
          <a:p>
            <a:endParaRPr lang="en-US" dirty="0"/>
          </a:p>
        </p:txBody>
      </p:sp>
      <p:sp>
        <p:nvSpPr>
          <p:cNvPr id="1048722" name="Date Placeholder 2"/>
          <p:cNvSpPr>
            <a:spLocks noGrp="1"/>
          </p:cNvSpPr>
          <p:nvPr>
            <p:ph type="dt" sz="quarter" idx="1"/>
          </p:nvPr>
        </p:nvSpPr>
        <p:spPr>
          <a:xfrm>
            <a:off x="3773669" y="5"/>
            <a:ext cx="2887584" cy="495803"/>
          </a:xfrm>
          <a:prstGeom prst="rect">
            <a:avLst/>
          </a:prstGeom>
        </p:spPr>
        <p:txBody>
          <a:bodyPr vert="horz" lIns="91440" tIns="45720" rIns="91440" bIns="45720" rtlCol="0"/>
          <a:lstStyle>
            <a:lvl1pPr algn="r">
              <a:defRPr sz="1200"/>
            </a:lvl1pPr>
          </a:lstStyle>
          <a:p>
            <a:fld id="{88A166D9-051A-46B5-AAAD-AB233A6B6D83}" type="datetimeFigureOut">
              <a:rPr lang="en-US" smtClean="0"/>
              <a:pPr/>
              <a:t>5/4/2022</a:t>
            </a:fld>
            <a:endParaRPr lang="en-US" dirty="0"/>
          </a:p>
        </p:txBody>
      </p:sp>
      <p:sp>
        <p:nvSpPr>
          <p:cNvPr id="1048723" name="Footer Placeholder 3"/>
          <p:cNvSpPr>
            <a:spLocks noGrp="1"/>
          </p:cNvSpPr>
          <p:nvPr>
            <p:ph type="ftr" sz="quarter" idx="2"/>
          </p:nvPr>
        </p:nvSpPr>
        <p:spPr>
          <a:xfrm>
            <a:off x="0" y="9408527"/>
            <a:ext cx="2887584" cy="495803"/>
          </a:xfrm>
          <a:prstGeom prst="rect">
            <a:avLst/>
          </a:prstGeom>
        </p:spPr>
        <p:txBody>
          <a:bodyPr vert="horz" lIns="91440" tIns="45720" rIns="91440" bIns="45720" rtlCol="0" anchor="b"/>
          <a:lstStyle>
            <a:lvl1pPr algn="l">
              <a:defRPr sz="1200"/>
            </a:lvl1pPr>
          </a:lstStyle>
          <a:p>
            <a:endParaRPr lang="en-US" dirty="0"/>
          </a:p>
        </p:txBody>
      </p:sp>
      <p:sp>
        <p:nvSpPr>
          <p:cNvPr id="1048724" name="Slide Number Placeholder 4"/>
          <p:cNvSpPr>
            <a:spLocks noGrp="1"/>
          </p:cNvSpPr>
          <p:nvPr>
            <p:ph type="sldNum" sz="quarter" idx="3"/>
          </p:nvPr>
        </p:nvSpPr>
        <p:spPr>
          <a:xfrm>
            <a:off x="3773669" y="9408527"/>
            <a:ext cx="2887584" cy="495803"/>
          </a:xfrm>
          <a:prstGeom prst="rect">
            <a:avLst/>
          </a:prstGeom>
        </p:spPr>
        <p:txBody>
          <a:bodyPr vert="horz" lIns="91440" tIns="45720" rIns="91440" bIns="45720" rtlCol="0" anchor="b"/>
          <a:lstStyle>
            <a:lvl1pPr algn="r">
              <a:defRPr sz="1200"/>
            </a:lvl1pPr>
          </a:lstStyle>
          <a:p>
            <a:fld id="{DF7A642E-9ED8-4FC1-9664-523132FE0C2E}"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5" name="Header Placeholder 1"/>
          <p:cNvSpPr>
            <a:spLocks noGrp="1"/>
          </p:cNvSpPr>
          <p:nvPr>
            <p:ph type="hdr" sz="quarter"/>
          </p:nvPr>
        </p:nvSpPr>
        <p:spPr>
          <a:xfrm>
            <a:off x="3" y="0"/>
            <a:ext cx="2887186" cy="495300"/>
          </a:xfrm>
          <a:prstGeom prst="rect">
            <a:avLst/>
          </a:prstGeom>
        </p:spPr>
        <p:txBody>
          <a:bodyPr vert="horz" lIns="94229" tIns="47114" rIns="94229" bIns="47114" rtlCol="0"/>
          <a:lstStyle>
            <a:lvl1pPr algn="l">
              <a:defRPr sz="1200"/>
            </a:lvl1pPr>
          </a:lstStyle>
          <a:p>
            <a:endParaRPr lang="en-IN" dirty="0"/>
          </a:p>
        </p:txBody>
      </p:sp>
      <p:sp>
        <p:nvSpPr>
          <p:cNvPr id="1048716" name="Date Placeholder 2"/>
          <p:cNvSpPr>
            <a:spLocks noGrp="1"/>
          </p:cNvSpPr>
          <p:nvPr>
            <p:ph type="dt" idx="1"/>
          </p:nvPr>
        </p:nvSpPr>
        <p:spPr>
          <a:xfrm>
            <a:off x="3774010" y="0"/>
            <a:ext cx="2887186" cy="495300"/>
          </a:xfrm>
          <a:prstGeom prst="rect">
            <a:avLst/>
          </a:prstGeom>
        </p:spPr>
        <p:txBody>
          <a:bodyPr vert="horz" lIns="94229" tIns="47114" rIns="94229" bIns="47114" rtlCol="0"/>
          <a:lstStyle>
            <a:lvl1pPr algn="r">
              <a:defRPr sz="1200"/>
            </a:lvl1pPr>
          </a:lstStyle>
          <a:p>
            <a:fld id="{DFA3CF20-02C1-4BDB-80BA-CD7B2CF86DF4}" type="datetimeFigureOut">
              <a:rPr lang="en-IN" smtClean="0"/>
              <a:pPr/>
              <a:t>04-05-2022</a:t>
            </a:fld>
            <a:endParaRPr lang="en-IN" dirty="0"/>
          </a:p>
        </p:txBody>
      </p:sp>
      <p:sp>
        <p:nvSpPr>
          <p:cNvPr id="1048717" name="Slide Image Placeholder 3"/>
          <p:cNvSpPr>
            <a:spLocks noGrp="1" noRot="1" noChangeAspect="1"/>
          </p:cNvSpPr>
          <p:nvPr>
            <p:ph type="sldImg" idx="2"/>
          </p:nvPr>
        </p:nvSpPr>
        <p:spPr>
          <a:xfrm>
            <a:off x="855663" y="742950"/>
            <a:ext cx="4951412" cy="3714750"/>
          </a:xfrm>
          <a:prstGeom prst="rect">
            <a:avLst/>
          </a:prstGeom>
          <a:noFill/>
          <a:ln w="12700">
            <a:solidFill>
              <a:prstClr val="black"/>
            </a:solidFill>
          </a:ln>
        </p:spPr>
        <p:txBody>
          <a:bodyPr vert="horz" lIns="94229" tIns="47114" rIns="94229" bIns="47114" rtlCol="0" anchor="ctr"/>
          <a:lstStyle/>
          <a:p>
            <a:endParaRPr lang="en-IN" dirty="0"/>
          </a:p>
        </p:txBody>
      </p:sp>
      <p:sp>
        <p:nvSpPr>
          <p:cNvPr id="1048718" name="Notes Placeholder 4"/>
          <p:cNvSpPr>
            <a:spLocks noGrp="1"/>
          </p:cNvSpPr>
          <p:nvPr>
            <p:ph type="body" sz="quarter" idx="3"/>
          </p:nvPr>
        </p:nvSpPr>
        <p:spPr>
          <a:xfrm>
            <a:off x="666274" y="4705351"/>
            <a:ext cx="5330190" cy="4457700"/>
          </a:xfrm>
          <a:prstGeom prst="rect">
            <a:avLst/>
          </a:prstGeom>
        </p:spPr>
        <p:txBody>
          <a:bodyPr vert="horz" lIns="94229" tIns="47114" rIns="94229" bIns="471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Footer Placeholder 5"/>
          <p:cNvSpPr>
            <a:spLocks noGrp="1"/>
          </p:cNvSpPr>
          <p:nvPr>
            <p:ph type="ftr" sz="quarter" idx="4"/>
          </p:nvPr>
        </p:nvSpPr>
        <p:spPr>
          <a:xfrm>
            <a:off x="3" y="9408981"/>
            <a:ext cx="2887186" cy="495300"/>
          </a:xfrm>
          <a:prstGeom prst="rect">
            <a:avLst/>
          </a:prstGeom>
        </p:spPr>
        <p:txBody>
          <a:bodyPr vert="horz" lIns="94229" tIns="47114" rIns="94229" bIns="47114" rtlCol="0" anchor="b"/>
          <a:lstStyle>
            <a:lvl1pPr algn="l">
              <a:defRPr sz="1200"/>
            </a:lvl1pPr>
          </a:lstStyle>
          <a:p>
            <a:endParaRPr lang="en-IN" dirty="0"/>
          </a:p>
        </p:txBody>
      </p:sp>
      <p:sp>
        <p:nvSpPr>
          <p:cNvPr id="1048720" name="Slide Number Placeholder 6"/>
          <p:cNvSpPr>
            <a:spLocks noGrp="1"/>
          </p:cNvSpPr>
          <p:nvPr>
            <p:ph type="sldNum" sz="quarter" idx="5"/>
          </p:nvPr>
        </p:nvSpPr>
        <p:spPr>
          <a:xfrm>
            <a:off x="3774010" y="9408981"/>
            <a:ext cx="2887186" cy="495300"/>
          </a:xfrm>
          <a:prstGeom prst="rect">
            <a:avLst/>
          </a:prstGeom>
        </p:spPr>
        <p:txBody>
          <a:bodyPr vert="horz" lIns="94229" tIns="47114" rIns="94229" bIns="47114" rtlCol="0" anchor="b"/>
          <a:lstStyle>
            <a:lvl1pPr algn="r">
              <a:defRPr sz="1200"/>
            </a:lvl1pPr>
          </a:lstStyle>
          <a:p>
            <a:fld id="{86AC36CB-A620-4DD0-9137-C6564D1C65CB}"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Slide Image Placeholder 1"/>
          <p:cNvSpPr>
            <a:spLocks noGrp="1" noRot="1" noChangeAspect="1"/>
          </p:cNvSpPr>
          <p:nvPr>
            <p:ph type="sldImg"/>
          </p:nvPr>
        </p:nvSpPr>
        <p:spPr/>
      </p:sp>
      <p:sp>
        <p:nvSpPr>
          <p:cNvPr id="1048601" name="Notes Placeholder 2"/>
          <p:cNvSpPr>
            <a:spLocks noGrp="1"/>
          </p:cNvSpPr>
          <p:nvPr>
            <p:ph type="body" idx="1"/>
          </p:nvPr>
        </p:nvSpPr>
        <p:spPr/>
        <p:txBody>
          <a:bodyPr>
            <a:normAutofit/>
          </a:bodyPr>
          <a:lstStyle/>
          <a:p>
            <a:endParaRPr lang="en-IN" dirty="0"/>
          </a:p>
        </p:txBody>
      </p:sp>
      <p:sp>
        <p:nvSpPr>
          <p:cNvPr id="1048602" name="Slide Number Placeholder 3"/>
          <p:cNvSpPr>
            <a:spLocks noGrp="1"/>
          </p:cNvSpPr>
          <p:nvPr>
            <p:ph type="sldNum" sz="quarter" idx="10"/>
          </p:nvPr>
        </p:nvSpPr>
        <p:spPr/>
        <p:txBody>
          <a:bodyPr/>
          <a:lstStyle/>
          <a:p>
            <a:fld id="{86AC36CB-A620-4DD0-9137-C6564D1C65CB}" type="slidenum">
              <a:rPr lang="en-IN" smtClean="0"/>
              <a:pPr/>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Image Placeholder 1"/>
          <p:cNvSpPr>
            <a:spLocks noGrp="1" noRot="1" noChangeAspect="1"/>
          </p:cNvSpPr>
          <p:nvPr>
            <p:ph type="sldImg"/>
          </p:nvPr>
        </p:nvSpPr>
        <p:spPr/>
      </p:sp>
      <p:sp>
        <p:nvSpPr>
          <p:cNvPr id="1048621" name="Notes Placeholder 2"/>
          <p:cNvSpPr>
            <a:spLocks noGrp="1"/>
          </p:cNvSpPr>
          <p:nvPr>
            <p:ph type="body" idx="1"/>
          </p:nvPr>
        </p:nvSpPr>
        <p:spPr/>
        <p:txBody>
          <a:bodyPr/>
          <a:lstStyle/>
          <a:p>
            <a:endParaRPr lang="en-IN" dirty="0"/>
          </a:p>
        </p:txBody>
      </p:sp>
      <p:sp>
        <p:nvSpPr>
          <p:cNvPr id="1048622" name="Slide Number Placeholder 3"/>
          <p:cNvSpPr>
            <a:spLocks noGrp="1"/>
          </p:cNvSpPr>
          <p:nvPr>
            <p:ph type="sldNum" sz="quarter" idx="5"/>
          </p:nvPr>
        </p:nvSpPr>
        <p:spPr/>
        <p:txBody>
          <a:bodyPr/>
          <a:lstStyle/>
          <a:p>
            <a:fld id="{86AC36CB-A620-4DD0-9137-C6564D1C65CB}" type="slidenum">
              <a:rPr lang="en-IN" smtClean="0"/>
              <a:pPr/>
              <a:t>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26D983-6963-4C00-8AF9-0B51F4403A7C}"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36255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F0CA57-CA8E-4867-B5A7-DFFC4ECA3428}"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45102417"/>
      </p:ext>
    </p:extLst>
  </p:cSld>
  <p:clrMapOvr>
    <a:masterClrMapping/>
  </p:clrMapOvr>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F0CA57-CA8E-4867-B5A7-DFFC4ECA3428}"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7752558"/>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AF0CA57-CA8E-4867-B5A7-DFFC4ECA3428}" type="datetime1">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3044566"/>
      </p:ext>
    </p:extLst>
  </p:cSld>
  <p:clrMapOvr>
    <a:masterClrMapping/>
  </p:clrMapOvr>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AF0CA57-CA8E-4867-B5A7-DFFC4ECA3428}" type="datetime1">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3986005"/>
      </p:ext>
    </p:extLst>
  </p:cSld>
  <p:clrMapOvr>
    <a:masterClrMapping/>
  </p:clrMapOvr>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AF0CA57-CA8E-4867-B5A7-DFFC4ECA3428}" type="datetime1">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21707283"/>
      </p:ext>
    </p:extLst>
  </p:cSld>
  <p:clrMapOvr>
    <a:masterClrMapping/>
  </p:clrMapOvr>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591690-FBBE-408E-8B0E-0CA72F41E1DD}"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500632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34FA0-B32D-4DCF-8EB6-86E63BD8BE71}"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714211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659980-56B0-4FD5-8402-5FBDADD5F9D2}"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692799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0C12B7-C4FD-4DC8-899A-37C746D54B5F}"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347650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19397D-8B84-41A5-93FE-91573AE3B7FC}" type="datetime1">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79464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122241-EF15-4A90-858D-571B4A333124}" type="datetime1">
              <a:rPr lang="en-US" smtClean="0"/>
              <a:pPr/>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6581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8D974-08F3-4A5D-85A7-E8CBEAA1C013}" type="datetime1">
              <a:rPr lang="en-US" smtClean="0"/>
              <a:pPr/>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721190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A948-0D59-42D9-95EB-7246D4DA0AF3}" type="datetime1">
              <a:rPr lang="en-US" smtClean="0"/>
              <a:pPr/>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993455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4888EB-6929-4ADC-AD3A-5B1416392AAF}" type="datetime1">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326001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1D4959-26A0-4AA7-B805-7F466529BCE5}" type="datetime1">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784960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0AF0CA57-CA8E-4867-B5A7-DFFC4ECA3428}" type="datetime1">
              <a:rPr lang="en-US" smtClean="0"/>
              <a:pPr/>
              <a:t>5/4/2022</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55658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Box 6"/>
          <p:cNvSpPr txBox="1"/>
          <p:nvPr/>
        </p:nvSpPr>
        <p:spPr>
          <a:xfrm>
            <a:off x="4876800" y="3826808"/>
            <a:ext cx="4217941" cy="2246769"/>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Trainer:</a:t>
            </a:r>
            <a:endParaRPr lang="en-IN" sz="2800" b="1" dirty="0">
              <a:latin typeface="Times New Roman" panose="02020603050405020304" pitchFamily="18" charset="0"/>
              <a:cs typeface="Times New Roman" panose="02020603050405020304" pitchFamily="18" charset="0"/>
            </a:endParaRPr>
          </a:p>
          <a:p>
            <a:r>
              <a:rPr lang="en-US" sz="2800" b="1" dirty="0" smtClean="0">
                <a:solidFill>
                  <a:srgbClr val="FF0000"/>
                </a:solidFill>
                <a:latin typeface="Times New Roman" panose="02020603050405020304" pitchFamily="18" charset="0"/>
                <a:cs typeface="Times New Roman" panose="02020603050405020304" pitchFamily="18" charset="0"/>
              </a:rPr>
              <a:t>Indrakka </a:t>
            </a:r>
            <a:r>
              <a:rPr lang="en-US" sz="2800" b="1" dirty="0" err="1" smtClean="0">
                <a:solidFill>
                  <a:srgbClr val="FF0000"/>
                </a:solidFill>
                <a:latin typeface="Times New Roman" panose="02020603050405020304" pitchFamily="18" charset="0"/>
                <a:cs typeface="Times New Roman" panose="02020603050405020304" pitchFamily="18" charset="0"/>
              </a:rPr>
              <a:t>Mali.Prof</a:t>
            </a:r>
            <a:r>
              <a:rPr lang="en-US" sz="2800" b="1" dirty="0" smtClean="0">
                <a:solidFill>
                  <a:srgbClr val="FF0000"/>
                </a:solidFill>
                <a:latin typeface="Times New Roman" panose="02020603050405020304" pitchFamily="18" charset="0"/>
                <a:cs typeface="Times New Roman" panose="02020603050405020304" pitchFamily="18" charset="0"/>
              </a:rPr>
              <a:t> of</a:t>
            </a:r>
            <a:endParaRPr lang="en-IN" sz="2800" dirty="0">
              <a:solidFill>
                <a:srgbClr val="FF0000"/>
              </a:solidFill>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Full Stack Developer)</a:t>
            </a:r>
            <a:endParaRPr lang="en-IN" sz="2800" dirty="0">
              <a:latin typeface="Times New Roman" panose="02020603050405020304" pitchFamily="18" charset="0"/>
              <a:cs typeface="Times New Roman" panose="02020603050405020304" pitchFamily="18" charset="0"/>
            </a:endParaRPr>
          </a:p>
          <a:p>
            <a:r>
              <a:rPr lang="en-US" sz="2800" dirty="0" err="1" smtClean="0">
                <a:solidFill>
                  <a:srgbClr val="FF0000"/>
                </a:solidFill>
                <a:latin typeface="Times New Roman" panose="02020603050405020304" pitchFamily="18" charset="0"/>
                <a:cs typeface="Times New Roman" panose="02020603050405020304" pitchFamily="18" charset="0"/>
              </a:rPr>
              <a:t>EduBridge</a:t>
            </a:r>
            <a:r>
              <a:rPr lang="en-US" sz="2800" dirty="0" smtClean="0">
                <a:solidFill>
                  <a:srgbClr val="FF0000"/>
                </a:solidFill>
                <a:latin typeface="Times New Roman" panose="02020603050405020304" pitchFamily="18" charset="0"/>
                <a:cs typeface="Times New Roman" panose="02020603050405020304" pitchFamily="18" charset="0"/>
              </a:rPr>
              <a:t> Learning </a:t>
            </a:r>
            <a:r>
              <a:rPr lang="en-US" sz="2800" dirty="0" err="1" smtClean="0">
                <a:solidFill>
                  <a:srgbClr val="FF0000"/>
                </a:solidFill>
                <a:latin typeface="Times New Roman" panose="02020603050405020304" pitchFamily="18" charset="0"/>
                <a:cs typeface="Times New Roman" panose="02020603050405020304" pitchFamily="18" charset="0"/>
              </a:rPr>
              <a:t>Pvt</a:t>
            </a:r>
            <a:r>
              <a:rPr lang="en-US" sz="2800" dirty="0" smtClean="0">
                <a:solidFill>
                  <a:srgbClr val="FF0000"/>
                </a:solidFill>
                <a:latin typeface="Times New Roman" panose="02020603050405020304" pitchFamily="18" charset="0"/>
                <a:cs typeface="Times New Roman" panose="02020603050405020304" pitchFamily="18" charset="0"/>
              </a:rPr>
              <a:t> Ltd</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1048594" name="Rectangle 9"/>
          <p:cNvSpPr/>
          <p:nvPr/>
        </p:nvSpPr>
        <p:spPr>
          <a:xfrm>
            <a:off x="990600" y="5496740"/>
            <a:ext cx="8001000" cy="338554"/>
          </a:xfrm>
          <a:prstGeom prst="rect">
            <a:avLst/>
          </a:prstGeom>
        </p:spPr>
        <p:txBody>
          <a:bodyPr wrap="square">
            <a:spAutoFit/>
          </a:bodyPr>
          <a:lstStyle/>
          <a:p>
            <a:pPr algn="ctr"/>
            <a:r>
              <a:rPr lang="en-US" sz="1600" dirty="0" smtClean="0">
                <a:solidFill>
                  <a:schemeClr val="tx2">
                    <a:satMod val="130000"/>
                  </a:schemeClr>
                </a:solidFill>
                <a:latin typeface="Times New Roman" panose="02020603050405020304" pitchFamily="18" charset="0"/>
                <a:cs typeface="Times New Roman" panose="02020603050405020304" pitchFamily="18" charset="0"/>
              </a:rPr>
              <a:t> </a:t>
            </a:r>
            <a:endParaRPr lang="en-IN" dirty="0"/>
          </a:p>
        </p:txBody>
      </p:sp>
      <p:sp>
        <p:nvSpPr>
          <p:cNvPr id="1048595" name="AutoShape 2" descr="Image result for gates institute of technology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1048596" name="TextBox 12"/>
          <p:cNvSpPr txBox="1"/>
          <p:nvPr/>
        </p:nvSpPr>
        <p:spPr>
          <a:xfrm>
            <a:off x="3200400" y="1136684"/>
            <a:ext cx="2971800"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Presented by</a:t>
            </a:r>
          </a:p>
        </p:txBody>
      </p:sp>
      <p:sp>
        <p:nvSpPr>
          <p:cNvPr id="1048597" name="TextBox 14"/>
          <p:cNvSpPr txBox="1"/>
          <p:nvPr/>
        </p:nvSpPr>
        <p:spPr>
          <a:xfrm>
            <a:off x="1447800" y="1371600"/>
            <a:ext cx="7162801" cy="2923877"/>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 </a:t>
            </a:r>
          </a:p>
          <a:p>
            <a:r>
              <a:rPr lang="en-IN" sz="2400" dirty="0" smtClean="0">
                <a:latin typeface="Times New Roman" panose="02020603050405020304" pitchFamily="18" charset="0"/>
                <a:cs typeface="Times New Roman" panose="02020603050405020304" pitchFamily="18" charset="0"/>
              </a:rPr>
              <a:t>[</a:t>
            </a:r>
            <a:r>
              <a:rPr lang="en-IN" sz="2400" dirty="0" smtClean="0">
                <a:solidFill>
                  <a:srgbClr val="FFC000"/>
                </a:solidFill>
                <a:latin typeface="Times New Roman" panose="02020603050405020304" pitchFamily="18" charset="0"/>
                <a:cs typeface="Times New Roman" panose="02020603050405020304" pitchFamily="18" charset="0"/>
              </a:rPr>
              <a:t>Sreedevi Palleni]</a:t>
            </a:r>
          </a:p>
          <a:p>
            <a:r>
              <a:rPr lang="en-IN" sz="2400" dirty="0" smtClean="0">
                <a:latin typeface="Times New Roman" panose="02020603050405020304" pitchFamily="18" charset="0"/>
                <a:cs typeface="Times New Roman" panose="02020603050405020304" pitchFamily="18" charset="0"/>
              </a:rPr>
              <a:t>[EBEON1021447885]                   </a:t>
            </a:r>
            <a:r>
              <a:rPr lang="en-US" alt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solidFill>
                  <a:srgbClr val="FFC000"/>
                </a:solidFill>
                <a:latin typeface="Times New Roman" panose="02020603050405020304" pitchFamily="18" charset="0"/>
                <a:cs typeface="Times New Roman" panose="02020603050405020304" pitchFamily="18" charset="0"/>
              </a:rPr>
              <a:t>[ER Vennila Ramesh]</a:t>
            </a:r>
          </a:p>
          <a:p>
            <a:r>
              <a:rPr lang="en-IN" sz="2400" dirty="0" smtClean="0">
                <a:latin typeface="Times New Roman" panose="02020603050405020304" pitchFamily="18" charset="0"/>
                <a:cs typeface="Times New Roman" panose="02020603050405020304" pitchFamily="18" charset="0"/>
              </a:rPr>
              <a:t>[EBEON122151123</a:t>
            </a:r>
            <a:r>
              <a:rPr lang="en-US" altLang="en-IN" sz="2400" dirty="0" smtClean="0">
                <a:latin typeface="Times New Roman" panose="02020603050405020304" pitchFamily="18" charset="0"/>
                <a:cs typeface="Times New Roman" panose="02020603050405020304" pitchFamily="18" charset="0"/>
              </a:rPr>
              <a:t>]   </a:t>
            </a:r>
          </a:p>
          <a:p>
            <a:r>
              <a:rPr lang="en-US" altLang="en-IN" sz="2400" dirty="0" smtClean="0">
                <a:latin typeface="Times New Roman" panose="02020603050405020304" pitchFamily="18" charset="0"/>
                <a:cs typeface="Times New Roman" panose="02020603050405020304" pitchFamily="18" charset="0"/>
              </a:rPr>
              <a:t> </a:t>
            </a:r>
            <a:r>
              <a:rPr lang="en-US" altLang="en-IN" sz="2400" dirty="0" smtClean="0">
                <a:solidFill>
                  <a:srgbClr val="FFC000"/>
                </a:solidFill>
                <a:latin typeface="Times New Roman" panose="02020603050405020304" pitchFamily="18" charset="0"/>
                <a:cs typeface="Times New Roman" panose="02020603050405020304" pitchFamily="18" charset="0"/>
              </a:rPr>
              <a:t>[SV Eshwari ]  </a:t>
            </a:r>
          </a:p>
          <a:p>
            <a:r>
              <a:rPr lang="en-US" altLang="en-IN" sz="2400" dirty="0" smtClean="0">
                <a:latin typeface="Times New Roman" panose="02020603050405020304" pitchFamily="18" charset="0"/>
                <a:cs typeface="Times New Roman" panose="02020603050405020304" pitchFamily="18" charset="0"/>
              </a:rPr>
              <a:t> [EBEON1221457628 ] </a:t>
            </a:r>
          </a:p>
          <a:p>
            <a:r>
              <a:rPr lang="en-US" alt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1048598" name="TextBox 1"/>
          <p:cNvSpPr txBox="1"/>
          <p:nvPr/>
        </p:nvSpPr>
        <p:spPr>
          <a:xfrm>
            <a:off x="8755380" y="6580637"/>
            <a:ext cx="236220" cy="261610"/>
          </a:xfrm>
          <a:prstGeom prst="rect">
            <a:avLst/>
          </a:prstGeom>
          <a:noFill/>
        </p:spPr>
        <p:txBody>
          <a:bodyPr wrap="square" rtlCol="0">
            <a:spAutoFit/>
          </a:bodyPr>
          <a:lstStyle/>
          <a:p>
            <a:r>
              <a:rPr lang="en-IN" sz="1100" dirty="0">
                <a:solidFill>
                  <a:schemeClr val="bg2">
                    <a:lumMod val="50000"/>
                  </a:schemeClr>
                </a:solidFill>
              </a:rPr>
              <a:t>1</a:t>
            </a:r>
          </a:p>
        </p:txBody>
      </p:sp>
      <p:sp>
        <p:nvSpPr>
          <p:cNvPr id="1048599" name="Title 2"/>
          <p:cNvSpPr>
            <a:spLocks noGrp="1"/>
          </p:cNvSpPr>
          <p:nvPr>
            <p:ph type="ctrTitle"/>
          </p:nvPr>
        </p:nvSpPr>
        <p:spPr>
          <a:xfrm>
            <a:off x="1143000" y="420109"/>
            <a:ext cx="7367270" cy="409570"/>
          </a:xfrm>
        </p:spPr>
        <p:txBody>
          <a:bodyPr>
            <a:normAutofit fontScale="90000"/>
          </a:bodyPr>
          <a:lstStyle/>
          <a:p>
            <a:r>
              <a:rPr lang="en-US" sz="1800" dirty="0">
                <a:solidFill>
                  <a:schemeClr val="accent5"/>
                </a:solidFill>
              </a:rPr>
              <a:t>         </a:t>
            </a:r>
            <a:r>
              <a:rPr lang="en-US" sz="1800" dirty="0" smtClean="0">
                <a:solidFill>
                  <a:schemeClr val="accent5"/>
                </a:solidFill>
              </a:rPr>
              <a:t>           </a:t>
            </a:r>
            <a:r>
              <a:rPr lang="en-US" sz="4000" dirty="0" smtClean="0">
                <a:solidFill>
                  <a:schemeClr val="tx1">
                    <a:lumMod val="95000"/>
                    <a:lumOff val="5000"/>
                  </a:schemeClr>
                </a:solidFill>
              </a:rPr>
              <a:t>BeautyProductStoreApplication</a:t>
            </a:r>
            <a:endParaRPr lang="en-US" sz="4000"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Security</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1169568"/>
            <a:ext cx="7409688" cy="4469232"/>
          </a:xfrm>
        </p:spPr>
        <p:txBody>
          <a:bodyPr>
            <a:normAutofit/>
          </a:bodyPr>
          <a:lstStyle/>
          <a:p>
            <a:r>
              <a:rPr lang="en-US" sz="2000" dirty="0"/>
              <a:t>In this project, </a:t>
            </a:r>
            <a:r>
              <a:rPr lang="en-US" sz="2000" dirty="0" smtClean="0"/>
              <a:t>Store Owner </a:t>
            </a:r>
            <a:r>
              <a:rPr lang="en-US" sz="2000" dirty="0"/>
              <a:t>must smoothly navigate between the different pages he has access to. </a:t>
            </a:r>
            <a:endParaRPr lang="en-US" sz="2000" dirty="0" smtClean="0"/>
          </a:p>
          <a:p>
            <a:r>
              <a:rPr lang="en-US" sz="2000" dirty="0"/>
              <a:t>A new </a:t>
            </a:r>
            <a:r>
              <a:rPr lang="en-US" sz="2000" dirty="0" smtClean="0"/>
              <a:t>storing can </a:t>
            </a:r>
            <a:r>
              <a:rPr lang="en-US" sz="2000" dirty="0"/>
              <a:t>be started upon providing the </a:t>
            </a:r>
            <a:r>
              <a:rPr lang="en-US" sz="2000" dirty="0" smtClean="0"/>
              <a:t>store Id number; </a:t>
            </a:r>
            <a:r>
              <a:rPr lang="en-US" sz="2000" dirty="0"/>
              <a:t>if not registered there is a provision to directly go to the page for new </a:t>
            </a:r>
            <a:r>
              <a:rPr lang="en-US" sz="2000" dirty="0" smtClean="0"/>
              <a:t>store </a:t>
            </a:r>
            <a:r>
              <a:rPr lang="en-US" sz="2000" dirty="0"/>
              <a:t>registration</a:t>
            </a:r>
            <a:r>
              <a:rPr lang="en-US" sz="2000" dirty="0" smtClean="0"/>
              <a:t>.</a:t>
            </a:r>
          </a:p>
          <a:p>
            <a:r>
              <a:rPr lang="en-US" sz="2000" dirty="0"/>
              <a:t> Some of the Annotations Used in Project are</a:t>
            </a:r>
            <a:r>
              <a:rPr lang="en-US" sz="2000" dirty="0" smtClean="0"/>
              <a:t>:</a:t>
            </a:r>
          </a:p>
          <a:p>
            <a:r>
              <a:rPr lang="en-US" sz="2000" dirty="0" smtClean="0"/>
              <a:t>@EnableConfiguration</a:t>
            </a:r>
          </a:p>
          <a:p>
            <a:r>
              <a:rPr lang="en-US" sz="2000" dirty="0" smtClean="0"/>
              <a:t>@websecurity etc..,</a:t>
            </a:r>
          </a:p>
          <a:p>
            <a:endParaRPr lang="en-US" sz="2000" dirty="0"/>
          </a:p>
          <a:p>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0879501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9"/>
            <a:ext cx="7790688" cy="639762"/>
          </a:xfrm>
        </p:spPr>
        <p:txBody>
          <a:bodyPr>
            <a:normAutofit/>
          </a:bodyPr>
          <a:lstStyle/>
          <a:p>
            <a:pPr marL="82550" indent="0"/>
            <a:r>
              <a:rPr lang="en-US" sz="2000" dirty="0">
                <a:solidFill>
                  <a:schemeClr val="tx1"/>
                </a:solidFill>
              </a:rPr>
              <a:t> </a:t>
            </a:r>
            <a:r>
              <a:rPr lang="en-US" sz="2000" b="1" dirty="0">
                <a:solidFill>
                  <a:schemeClr val="tx1"/>
                </a:solidFill>
                <a:latin typeface="Times New Roman" pitchFamily="18" charset="0"/>
                <a:cs typeface="Times New Roman" pitchFamily="18" charset="0"/>
              </a:rPr>
              <a:t>Application Programming Interface(APIs)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6400" y="1275930"/>
            <a:ext cx="7337912" cy="4525748"/>
          </a:xfrm>
        </p:spPr>
        <p:txBody>
          <a:bodyPr>
            <a:normAutofit fontScale="70000" lnSpcReduction="20000"/>
          </a:bodyPr>
          <a:lstStyle/>
          <a:p>
            <a:pPr marL="457200" indent="-457200" algn="just">
              <a:buNone/>
            </a:pPr>
            <a:r>
              <a:rPr lang="en-US" sz="2000" dirty="0"/>
              <a:t> </a:t>
            </a:r>
            <a:r>
              <a:rPr lang="en-US" sz="2000" b="1" dirty="0">
                <a:latin typeface="Times New Roman" pitchFamily="18" charset="0"/>
                <a:cs typeface="Times New Roman" pitchFamily="18" charset="0"/>
              </a:rPr>
              <a:t>APIS Under Director To Do </a:t>
            </a:r>
            <a:r>
              <a:rPr lang="en-US" sz="2000" b="1" dirty="0" smtClean="0">
                <a:latin typeface="Times New Roman" pitchFamily="18" charset="0"/>
                <a:cs typeface="Times New Roman" pitchFamily="18" charset="0"/>
              </a:rPr>
              <a:t>:Product Entity</a:t>
            </a:r>
          </a:p>
          <a:p>
            <a:pPr marL="457200" indent="-457200" algn="just">
              <a:buNone/>
            </a:pP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457200" indent="-457200" algn="just">
              <a:buNone/>
            </a:pP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GetMapping-"/admin/products</a:t>
            </a:r>
            <a:r>
              <a:rPr lang="en-US" sz="2000" b="1" dirty="0" smtClean="0">
                <a:latin typeface="Times New Roman" pitchFamily="18" charset="0"/>
                <a:cs typeface="Times New Roman" pitchFamily="18" charset="0"/>
              </a:rPr>
              <a:t>/“</a:t>
            </a:r>
          </a:p>
          <a:p>
            <a:pPr marL="457200" indent="-457200" algn="just">
              <a:buNone/>
            </a:pP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457200" indent="-457200" algn="just">
              <a:buNone/>
            </a:pP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PostMapping-"/admin/products/{storeId</a:t>
            </a:r>
            <a:r>
              <a:rPr lang="en-US" sz="2000" b="1" dirty="0" smtClean="0">
                <a:latin typeface="Times New Roman" pitchFamily="18" charset="0"/>
                <a:cs typeface="Times New Roman" pitchFamily="18" charset="0"/>
              </a:rPr>
              <a:t>}“</a:t>
            </a:r>
          </a:p>
          <a:p>
            <a:pPr marL="457200" indent="-457200" algn="just">
              <a:buNone/>
            </a:pPr>
            <a:endParaRPr lang="en-US" sz="2000" b="1" dirty="0" smtClean="0">
              <a:latin typeface="Times New Roman" pitchFamily="18" charset="0"/>
              <a:cs typeface="Times New Roman" pitchFamily="18" charset="0"/>
            </a:endParaRPr>
          </a:p>
          <a:p>
            <a:pPr marL="457200" indent="-457200" algn="just">
              <a:buNone/>
            </a:pPr>
            <a:r>
              <a:rPr lang="en-US" sz="2000" b="1" dirty="0" smtClean="0">
                <a:latin typeface="Times New Roman" pitchFamily="18" charset="0"/>
                <a:cs typeface="Times New Roman" pitchFamily="18" charset="0"/>
              </a:rPr>
              <a:t>@DeleteMapping-</a:t>
            </a:r>
            <a:r>
              <a:rPr lang="en-US" sz="2000" b="1" dirty="0">
                <a:latin typeface="Times New Roman" pitchFamily="18" charset="0"/>
                <a:cs typeface="Times New Roman" pitchFamily="18" charset="0"/>
              </a:rPr>
              <a:t>"/admin/products/{id</a:t>
            </a:r>
            <a:r>
              <a:rPr lang="en-US" sz="2000" b="1" dirty="0" smtClean="0">
                <a:latin typeface="Times New Roman" pitchFamily="18" charset="0"/>
                <a:cs typeface="Times New Roman" pitchFamily="18" charset="0"/>
              </a:rPr>
              <a:t>}“</a:t>
            </a:r>
          </a:p>
          <a:p>
            <a:pPr marL="457200" indent="-457200" algn="just">
              <a:buNone/>
            </a:pP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457200" indent="-457200" algn="just">
              <a:buNone/>
            </a:pP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PutMapping-"/admin/stores/{storeId}/products/{id</a:t>
            </a:r>
            <a:r>
              <a:rPr lang="en-US" sz="2000" b="1" dirty="0" smtClean="0">
                <a:latin typeface="Times New Roman" pitchFamily="18" charset="0"/>
                <a:cs typeface="Times New Roman" pitchFamily="18" charset="0"/>
              </a:rPr>
              <a:t>}“</a:t>
            </a:r>
          </a:p>
          <a:p>
            <a:pPr marL="457200" indent="-457200" algn="just">
              <a:buNone/>
            </a:pPr>
            <a:r>
              <a:rPr lang="en-US" sz="2000" b="1" dirty="0" smtClean="0">
                <a:latin typeface="Times New Roman" pitchFamily="18" charset="0"/>
                <a:cs typeface="Times New Roman" pitchFamily="18" charset="0"/>
              </a:rPr>
              <a:t>		</a:t>
            </a:r>
          </a:p>
          <a:p>
            <a:pPr marL="457200" indent="-457200" algn="just">
              <a:buNone/>
            </a:pPr>
            <a:r>
              <a:rPr lang="en-US" sz="2000" b="1" dirty="0" smtClean="0">
                <a:latin typeface="Times New Roman" pitchFamily="18" charset="0"/>
                <a:cs typeface="Times New Roman" pitchFamily="18" charset="0"/>
              </a:rPr>
              <a:t>@GetMapping-</a:t>
            </a:r>
            <a:r>
              <a:rPr lang="en-US" sz="2000" b="1" dirty="0">
                <a:latin typeface="Times New Roman" pitchFamily="18" charset="0"/>
                <a:cs typeface="Times New Roman" pitchFamily="18" charset="0"/>
              </a:rPr>
              <a:t>"/customer/products/{id</a:t>
            </a:r>
            <a:r>
              <a:rPr lang="en-US" sz="2000" b="1" dirty="0" smtClean="0">
                <a:latin typeface="Times New Roman" pitchFamily="18" charset="0"/>
                <a:cs typeface="Times New Roman" pitchFamily="18" charset="0"/>
              </a:rPr>
              <a:t>}“</a:t>
            </a:r>
          </a:p>
          <a:p>
            <a:pPr marL="457200" indent="-457200" algn="just">
              <a:buNone/>
            </a:pP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457200" indent="-457200" algn="just">
              <a:buNone/>
            </a:pP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GetMapping-"/customer/products/price/{price</a:t>
            </a:r>
            <a:r>
              <a:rPr lang="en-US" sz="2000" b="1" dirty="0" smtClean="0">
                <a:latin typeface="Times New Roman" pitchFamily="18" charset="0"/>
                <a:cs typeface="Times New Roman" pitchFamily="18" charset="0"/>
              </a:rPr>
              <a:t>}“</a:t>
            </a:r>
          </a:p>
          <a:p>
            <a:pPr marL="457200" indent="-457200" algn="just">
              <a:buNone/>
            </a:pP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457200" indent="-457200" algn="just">
              <a:buNone/>
            </a:pP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GetMapping-"/customer/products/name/{name}"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406862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4343400" cy="685800"/>
          </a:xfrm>
        </p:spPr>
        <p:txBody>
          <a:bodyPr>
            <a:normAutofit fontScale="90000"/>
          </a:bodyPr>
          <a:lstStyle/>
          <a:p>
            <a:pPr algn="ctr"/>
            <a:r>
              <a:rPr lang="en-US" sz="2800" dirty="0"/>
              <a:t> </a:t>
            </a:r>
            <a:r>
              <a:rPr lang="en-US" sz="2800" dirty="0" smtClean="0"/>
              <a:t/>
            </a:r>
            <a:br>
              <a:rPr lang="en-US" sz="2800" dirty="0" smtClean="0"/>
            </a:br>
            <a:r>
              <a:rPr lang="en-US" sz="2200" b="1" dirty="0" smtClean="0">
                <a:solidFill>
                  <a:schemeClr val="tx1"/>
                </a:solidFill>
                <a:latin typeface="Times New Roman" pitchFamily="18" charset="0"/>
                <a:cs typeface="Times New Roman" pitchFamily="18" charset="0"/>
              </a:rPr>
              <a:t>APIS </a:t>
            </a:r>
            <a:r>
              <a:rPr lang="en-US" sz="2200" b="1" dirty="0">
                <a:solidFill>
                  <a:schemeClr val="tx1"/>
                </a:solidFill>
                <a:latin typeface="Times New Roman" pitchFamily="18" charset="0"/>
                <a:cs typeface="Times New Roman" pitchFamily="18" charset="0"/>
              </a:rPr>
              <a:t>Under Director To Do </a:t>
            </a:r>
            <a:r>
              <a:rPr lang="en-US" sz="2200" b="1" dirty="0" smtClean="0">
                <a:solidFill>
                  <a:schemeClr val="tx1"/>
                </a:solidFill>
                <a:latin typeface="Times New Roman" pitchFamily="18" charset="0"/>
                <a:cs typeface="Times New Roman" pitchFamily="18" charset="0"/>
              </a:rPr>
              <a:t>:Store</a:t>
            </a: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endParaRPr lang="en-IN" sz="2800" dirty="0"/>
          </a:p>
        </p:txBody>
      </p:sp>
      <p:sp>
        <p:nvSpPr>
          <p:cNvPr id="3" name="Content Placeholder 2"/>
          <p:cNvSpPr>
            <a:spLocks noGrp="1"/>
          </p:cNvSpPr>
          <p:nvPr>
            <p:ph idx="1"/>
          </p:nvPr>
        </p:nvSpPr>
        <p:spPr>
          <a:xfrm>
            <a:off x="1066800" y="1190414"/>
            <a:ext cx="7866888" cy="5057985"/>
          </a:xfrm>
        </p:spPr>
        <p:txBody>
          <a:bodyPr>
            <a:normAutofit/>
          </a:bodyPr>
          <a:lstStyle/>
          <a:p>
            <a:pPr marL="82550" indent="0">
              <a:buNone/>
            </a:pPr>
            <a:r>
              <a:rPr lang="en-US" sz="2000" dirty="0"/>
              <a:t>	</a:t>
            </a:r>
            <a:r>
              <a:rPr lang="en-US" sz="1500" b="1" dirty="0"/>
              <a:t>@GetMapping("/stores</a:t>
            </a:r>
            <a:r>
              <a:rPr lang="en-US" sz="1500" b="1" dirty="0" smtClean="0"/>
              <a:t>/")</a:t>
            </a:r>
          </a:p>
          <a:p>
            <a:pPr marL="82550" indent="0">
              <a:buNone/>
            </a:pPr>
            <a:endParaRPr lang="en-US" sz="1500" b="1" dirty="0" smtClean="0"/>
          </a:p>
          <a:p>
            <a:pPr marL="82550" indent="0">
              <a:buNone/>
            </a:pPr>
            <a:r>
              <a:rPr lang="en-US" sz="1500" b="1" dirty="0" smtClean="0"/>
              <a:t>	@</a:t>
            </a:r>
            <a:r>
              <a:rPr lang="en-US" sz="1500" b="1" dirty="0"/>
              <a:t>PostMapping-"/stores</a:t>
            </a:r>
            <a:r>
              <a:rPr lang="en-US" sz="1500" b="1" dirty="0" smtClean="0"/>
              <a:t>/“</a:t>
            </a:r>
          </a:p>
          <a:p>
            <a:pPr marL="82550" indent="0">
              <a:buNone/>
            </a:pPr>
            <a:endParaRPr lang="en-US" sz="1500" b="1" dirty="0" smtClean="0"/>
          </a:p>
          <a:p>
            <a:pPr marL="82550" indent="0">
              <a:buNone/>
            </a:pPr>
            <a:r>
              <a:rPr lang="en-US" sz="1500" b="1" dirty="0"/>
              <a:t>	@DeleteMapping-"/stores/{id</a:t>
            </a:r>
            <a:r>
              <a:rPr lang="en-US" sz="1500" b="1" dirty="0" smtClean="0"/>
              <a:t>}“</a:t>
            </a:r>
          </a:p>
          <a:p>
            <a:pPr marL="82550" indent="0">
              <a:buNone/>
            </a:pPr>
            <a:endParaRPr lang="en-US" sz="1500" b="1" dirty="0" smtClean="0"/>
          </a:p>
          <a:p>
            <a:pPr marL="82550" indent="0">
              <a:buNone/>
            </a:pPr>
            <a:r>
              <a:rPr lang="en-US" sz="1500" b="1" dirty="0"/>
              <a:t>	@PutMapping-"/stores/{id</a:t>
            </a:r>
            <a:r>
              <a:rPr lang="en-US" sz="1500" b="1" dirty="0" smtClean="0"/>
              <a:t>}“</a:t>
            </a:r>
          </a:p>
          <a:p>
            <a:pPr marL="82550" indent="0">
              <a:buNone/>
            </a:pPr>
            <a:endParaRPr lang="en-US" sz="1500" b="1" dirty="0" smtClean="0"/>
          </a:p>
          <a:p>
            <a:pPr marL="82550" indent="0">
              <a:buNone/>
            </a:pPr>
            <a:r>
              <a:rPr lang="en-US" sz="1500" b="1" dirty="0"/>
              <a:t>	@GetMapping-"/customer/stores/{id</a:t>
            </a:r>
            <a:r>
              <a:rPr lang="en-US" sz="1500" b="1" dirty="0" smtClean="0"/>
              <a:t>}")</a:t>
            </a:r>
          </a:p>
          <a:p>
            <a:pPr marL="82550" indent="0">
              <a:buNone/>
            </a:pPr>
            <a:endParaRPr lang="en-US" sz="1500" b="1" dirty="0" smtClean="0"/>
          </a:p>
          <a:p>
            <a:pPr marL="82550" indent="0">
              <a:buNone/>
            </a:pPr>
            <a:r>
              <a:rPr lang="en-US" sz="1500" b="1" dirty="0"/>
              <a:t>	</a:t>
            </a:r>
            <a:r>
              <a:rPr lang="en-US" sz="1500" b="1" dirty="0" smtClean="0"/>
              <a:t>@GetMapping"/</a:t>
            </a:r>
            <a:r>
              <a:rPr lang="en-US" sz="1500" b="1" dirty="0"/>
              <a:t>customer/stores/address/{address</a:t>
            </a:r>
            <a:r>
              <a:rPr lang="en-US" sz="1500" b="1" dirty="0" smtClean="0"/>
              <a:t>}“</a:t>
            </a:r>
          </a:p>
          <a:p>
            <a:pPr marL="82550" indent="0">
              <a:buNone/>
            </a:pPr>
            <a:r>
              <a:rPr lang="en-US" sz="1500" b="1" dirty="0"/>
              <a:t> </a:t>
            </a:r>
            <a:endParaRPr lang="en-US" sz="1500" b="1" dirty="0" smtClean="0"/>
          </a:p>
          <a:p>
            <a:pPr marL="82550" indent="0">
              <a:buNone/>
            </a:pPr>
            <a:r>
              <a:rPr lang="en-US" sz="1500" b="1" dirty="0" smtClean="0"/>
              <a:t>       @</a:t>
            </a:r>
            <a:r>
              <a:rPr lang="en-US" sz="1500" b="1" dirty="0"/>
              <a:t>GetMapping-"/customer/stores/name/{name</a:t>
            </a:r>
            <a:r>
              <a:rPr lang="en-US" sz="2000" b="1" dirty="0"/>
              <a:t>}</a:t>
            </a:r>
            <a:endParaRPr lang="en-IN" sz="2000" b="1" dirty="0"/>
          </a:p>
        </p:txBody>
      </p:sp>
      <p:sp>
        <p:nvSpPr>
          <p:cNvPr id="4" name="Date Placeholder 3"/>
          <p:cNvSpPr>
            <a:spLocks noGrp="1"/>
          </p:cNvSpPr>
          <p:nvPr>
            <p:ph type="dt" sz="half" idx="10"/>
          </p:nvPr>
        </p:nvSpPr>
        <p:spPr>
          <a:xfrm>
            <a:off x="8001000" y="6135089"/>
            <a:ext cx="990600" cy="646711"/>
          </a:xfrm>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15281076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 </a:t>
            </a:r>
            <a:endParaRPr lang="en-IN" dirty="0"/>
          </a:p>
        </p:txBody>
      </p:sp>
      <p:sp>
        <p:nvSpPr>
          <p:cNvPr id="3" name="Content Placeholder 2"/>
          <p:cNvSpPr>
            <a:spLocks noGrp="1"/>
          </p:cNvSpPr>
          <p:nvPr>
            <p:ph idx="1"/>
          </p:nvPr>
        </p:nvSpPr>
        <p:spPr>
          <a:xfrm>
            <a:off x="1371601" y="624110"/>
            <a:ext cx="7162800" cy="4328890"/>
          </a:xfrm>
        </p:spPr>
        <p:txBody>
          <a:bodyPr>
            <a:normAutofit/>
          </a:bodyPr>
          <a:lstStyle/>
          <a:p>
            <a:r>
              <a:rPr lang="en-US" sz="2600" b="1" dirty="0" smtClean="0"/>
              <a:t>Software</a:t>
            </a:r>
          </a:p>
          <a:p>
            <a:pPr>
              <a:buFont typeface="Wingdings" panose="05000000000000000000" pitchFamily="2" charset="2"/>
              <a:buChar char="Ø"/>
            </a:pPr>
            <a:r>
              <a:rPr lang="en-US" dirty="0" smtClean="0"/>
              <a:t>OS  </a:t>
            </a:r>
            <a:r>
              <a:rPr lang="en-US" dirty="0"/>
              <a:t>:Windows </a:t>
            </a:r>
            <a:r>
              <a:rPr lang="en-US" dirty="0" smtClean="0"/>
              <a:t>10</a:t>
            </a:r>
          </a:p>
          <a:p>
            <a:pPr>
              <a:buFont typeface="Wingdings" panose="05000000000000000000" pitchFamily="2" charset="2"/>
              <a:buChar char="Ø"/>
            </a:pPr>
            <a:r>
              <a:rPr lang="en-US" dirty="0"/>
              <a:t>Tool: Spring tool </a:t>
            </a:r>
            <a:r>
              <a:rPr lang="en-US" dirty="0" smtClean="0"/>
              <a:t>suit(</a:t>
            </a:r>
            <a:r>
              <a:rPr lang="en-US" dirty="0" err="1" smtClean="0"/>
              <a:t>sts</a:t>
            </a:r>
            <a:r>
              <a:rPr lang="en-US" dirty="0" smtClean="0"/>
              <a:t>)</a:t>
            </a:r>
          </a:p>
          <a:p>
            <a:r>
              <a:rPr lang="en-US" sz="2400" b="1" dirty="0" smtClean="0"/>
              <a:t>Technologies</a:t>
            </a:r>
            <a:r>
              <a:rPr lang="en-US" b="1" dirty="0" smtClean="0"/>
              <a:t>:</a:t>
            </a:r>
          </a:p>
          <a:p>
            <a:pPr>
              <a:buFont typeface="Wingdings" panose="05000000000000000000" pitchFamily="2" charset="2"/>
              <a:buChar char="Ø"/>
            </a:pPr>
            <a:r>
              <a:rPr lang="en-US" dirty="0" smtClean="0"/>
              <a:t>Java : version 17</a:t>
            </a:r>
          </a:p>
          <a:p>
            <a:pPr>
              <a:buFont typeface="Wingdings" panose="05000000000000000000" pitchFamily="2" charset="2"/>
              <a:buChar char="Ø"/>
            </a:pPr>
            <a:r>
              <a:rPr lang="en-US" dirty="0" smtClean="0"/>
              <a:t>Spring boot  Framework: version 5.0</a:t>
            </a:r>
          </a:p>
          <a:p>
            <a:pPr>
              <a:buFont typeface="Wingdings" panose="05000000000000000000" pitchFamily="2" charset="2"/>
              <a:buChar char="Ø"/>
            </a:pPr>
            <a:r>
              <a:rPr lang="en-US" dirty="0" smtClean="0"/>
              <a:t>My SQL</a:t>
            </a:r>
          </a:p>
          <a:p>
            <a:pPr>
              <a:buFont typeface="Wingdings" panose="05000000000000000000" pitchFamily="2" charset="2"/>
              <a:buChar char="Ø"/>
            </a:pPr>
            <a:r>
              <a:rPr lang="en-US" dirty="0" smtClean="0"/>
              <a:t>Postman</a:t>
            </a:r>
          </a:p>
          <a:p>
            <a:endParaRPr lang="en-IN" dirty="0"/>
          </a:p>
        </p:txBody>
      </p:sp>
      <p:sp>
        <p:nvSpPr>
          <p:cNvPr id="4" name="Date Placeholder 3"/>
          <p:cNvSpPr>
            <a:spLocks noGrp="1"/>
          </p:cNvSpPr>
          <p:nvPr>
            <p:ph type="dt" sz="half" idx="10"/>
          </p:nvPr>
        </p:nvSpPr>
        <p:spPr/>
        <p:txBody>
          <a:bodyPr/>
          <a:lstStyle/>
          <a:p>
            <a:fld id="{5E659980-56B0-4FD5-8402-5FBDADD5F9D2}" type="datetime1">
              <a:rPr lang="en-US" smtClean="0"/>
              <a:pPr/>
              <a:t>5/4/2022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8664956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tx1"/>
                </a:solidFill>
              </a:rPr>
              <a:t>Conclusion</a:t>
            </a:r>
            <a:endParaRPr lang="en-IN" sz="2800" b="1" dirty="0">
              <a:solidFill>
                <a:schemeClr val="tx1"/>
              </a:solidFill>
            </a:endParaRPr>
          </a:p>
        </p:txBody>
      </p:sp>
      <p:sp>
        <p:nvSpPr>
          <p:cNvPr id="3" name="Content Placeholder 2"/>
          <p:cNvSpPr>
            <a:spLocks noGrp="1"/>
          </p:cNvSpPr>
          <p:nvPr>
            <p:ph idx="1"/>
          </p:nvPr>
        </p:nvSpPr>
        <p:spPr/>
        <p:txBody>
          <a:bodyPr/>
          <a:lstStyle/>
          <a:p>
            <a:pPr>
              <a:buFont typeface="Arial" pitchFamily="34" charset="0"/>
              <a:buChar char="•"/>
            </a:pPr>
            <a:r>
              <a:rPr lang="en-US" dirty="0">
                <a:latin typeface="Arial" pitchFamily="34" charset="0"/>
                <a:cs typeface="Arial" pitchFamily="34" charset="0"/>
              </a:rPr>
              <a:t> </a:t>
            </a:r>
            <a:r>
              <a:rPr lang="en-US" sz="2000" dirty="0">
                <a:latin typeface="Arial" pitchFamily="34" charset="0"/>
                <a:cs typeface="Arial" pitchFamily="34" charset="0"/>
              </a:rPr>
              <a:t>For a</a:t>
            </a:r>
            <a:r>
              <a:rPr lang="en-US" sz="2000" dirty="0" smtClean="0">
                <a:latin typeface="Arial" pitchFamily="34" charset="0"/>
                <a:cs typeface="Arial" pitchFamily="34" charset="0"/>
              </a:rPr>
              <a:t> </a:t>
            </a:r>
            <a:r>
              <a:rPr lang="en-US" sz="2000" dirty="0">
                <a:latin typeface="Arial" pitchFamily="34" charset="0"/>
                <a:cs typeface="Arial" pitchFamily="34" charset="0"/>
              </a:rPr>
              <a:t>data and to store data in secure form.</a:t>
            </a:r>
            <a:endParaRPr lang="en-US" sz="2000" dirty="0"/>
          </a:p>
        </p:txBody>
      </p:sp>
      <p:sp>
        <p:nvSpPr>
          <p:cNvPr id="4" name="Date Placeholder 3"/>
          <p:cNvSpPr>
            <a:spLocks noGrp="1"/>
          </p:cNvSpPr>
          <p:nvPr>
            <p:ph type="dt" sz="half" idx="10"/>
          </p:nvPr>
        </p:nvSpPr>
        <p:spPr/>
        <p:txBody>
          <a:bodyPr/>
          <a:lstStyle/>
          <a:p>
            <a:fld id="{5E659980-56B0-4FD5-8402-5FBDADD5F9D2}" type="datetime1">
              <a:rPr lang="en-US" smtClean="0"/>
              <a:pPr/>
              <a:t>5/4/2022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261150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extBox 4">
            <a:extLst>
              <a:ext uri="{FF2B5EF4-FFF2-40B4-BE49-F238E27FC236}">
                <a16:creationId xmlns:a16="http://schemas.microsoft.com/office/drawing/2014/main" id="{BD6C5132-4076-A241-B1DC-5412C91EEC55}"/>
              </a:ext>
            </a:extLst>
          </p:cNvPr>
          <p:cNvSpPr txBox="1"/>
          <p:nvPr/>
        </p:nvSpPr>
        <p:spPr>
          <a:xfrm>
            <a:off x="3200400" y="2971800"/>
            <a:ext cx="5638800" cy="707886"/>
          </a:xfrm>
          <a:prstGeom prst="rect">
            <a:avLst/>
          </a:prstGeom>
          <a:noFill/>
        </p:spPr>
        <p:txBody>
          <a:bodyPr wrap="square">
            <a:spAutoFit/>
          </a:bodyPr>
          <a:lstStyle/>
          <a:p>
            <a:r>
              <a:rPr lang="en-US" sz="4000" dirty="0"/>
              <a:t>THANK YOU</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1435608" y="274320"/>
            <a:ext cx="7178040" cy="563880"/>
          </a:xfrm>
        </p:spPr>
        <p:txBody>
          <a:bodyPr>
            <a:normAutofit/>
          </a:bodyPr>
          <a:lstStyle/>
          <a:p>
            <a:pPr algn="ctr"/>
            <a:r>
              <a:rPr lang="en-IN" sz="2800" b="1" dirty="0">
                <a:latin typeface="Times New Roman" panose="02020603050405020304" pitchFamily="18" charset="0"/>
                <a:cs typeface="Times New Roman" panose="02020603050405020304" pitchFamily="18" charset="0"/>
              </a:rPr>
              <a:t>Contents</a:t>
            </a:r>
          </a:p>
        </p:txBody>
      </p:sp>
      <p:sp>
        <p:nvSpPr>
          <p:cNvPr id="1048609"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1048610" name="TextBox 4"/>
          <p:cNvSpPr txBox="1"/>
          <p:nvPr/>
        </p:nvSpPr>
        <p:spPr>
          <a:xfrm>
            <a:off x="1752600" y="1381553"/>
            <a:ext cx="6949440" cy="3539430"/>
          </a:xfrm>
          <a:prstGeom prst="rect">
            <a:avLst/>
          </a:prstGeom>
          <a:noFill/>
        </p:spPr>
        <p:txBody>
          <a:bodyPr wrap="square" rtlCol="0">
            <a:spAutoFit/>
          </a:bodyPr>
          <a:lstStyle/>
          <a:p>
            <a:pPr marL="342900" indent="-342900">
              <a:buFont typeface="Arial" panose="020B0604020202020204" pitchFamily="34" charset="0"/>
              <a:buChar char="•"/>
            </a:pPr>
            <a:r>
              <a:rPr lang="en-IN" sz="2800" dirty="0" smtClean="0">
                <a:solidFill>
                  <a:srgbClr val="002060"/>
                </a:solidFill>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800" dirty="0" smtClean="0">
                <a:solidFill>
                  <a:srgbClr val="002060"/>
                </a:solidFill>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800" dirty="0" smtClean="0">
                <a:solidFill>
                  <a:srgbClr val="002060"/>
                </a:solidFill>
                <a:latin typeface="Times New Roman" panose="02020603050405020304" pitchFamily="18" charset="0"/>
                <a:cs typeface="Times New Roman" panose="02020603050405020304" pitchFamily="18" charset="0"/>
              </a:rPr>
              <a:t>Backend Design</a:t>
            </a:r>
          </a:p>
          <a:p>
            <a:pPr marL="342900" indent="-342900">
              <a:buFont typeface="Arial" panose="020B0604020202020204" pitchFamily="34" charset="0"/>
              <a:buChar char="•"/>
            </a:pPr>
            <a:r>
              <a:rPr lang="en-US" sz="2800" dirty="0" smtClean="0">
                <a:solidFill>
                  <a:srgbClr val="002060"/>
                </a:solidFill>
                <a:latin typeface="Times New Roman" panose="02020603050405020304" pitchFamily="18" charset="0"/>
                <a:cs typeface="Times New Roman" panose="02020603050405020304" pitchFamily="18" charset="0"/>
              </a:rPr>
              <a:t>Code Design</a:t>
            </a:r>
          </a:p>
          <a:p>
            <a:pPr marL="342900" indent="-342900">
              <a:buFont typeface="Arial" panose="020B0604020202020204" pitchFamily="34" charset="0"/>
              <a:buChar char="•"/>
            </a:pPr>
            <a:r>
              <a:rPr lang="en-US" sz="2800" dirty="0" smtClean="0">
                <a:solidFill>
                  <a:srgbClr val="002060"/>
                </a:solidFill>
                <a:latin typeface="Times New Roman" panose="02020603050405020304" pitchFamily="18" charset="0"/>
                <a:cs typeface="Times New Roman" panose="02020603050405020304" pitchFamily="18" charset="0"/>
              </a:rPr>
              <a:t>API’s URLs</a:t>
            </a:r>
          </a:p>
          <a:p>
            <a:pPr marL="342900" indent="-342900">
              <a:buFont typeface="Arial" panose="020B0604020202020204" pitchFamily="34" charset="0"/>
              <a:buChar char="•"/>
            </a:pPr>
            <a:r>
              <a:rPr lang="en-US" sz="2800" dirty="0" smtClean="0">
                <a:solidFill>
                  <a:srgbClr val="002060"/>
                </a:solidFill>
                <a:latin typeface="Times New Roman" panose="02020603050405020304" pitchFamily="18" charset="0"/>
                <a:cs typeface="Times New Roman" panose="02020603050405020304" pitchFamily="18" charset="0"/>
              </a:rPr>
              <a:t>Software And Technologies</a:t>
            </a:r>
          </a:p>
          <a:p>
            <a:pPr marL="342900" indent="-342900">
              <a:buFont typeface="Arial" panose="020B0604020202020204" pitchFamily="34" charset="0"/>
              <a:buChar char="•"/>
            </a:pPr>
            <a:r>
              <a:rPr lang="en-US" sz="2800" dirty="0" smtClean="0">
                <a:solidFill>
                  <a:srgbClr val="002060"/>
                </a:solidFill>
                <a:latin typeface="Times New Roman" panose="02020603050405020304" pitchFamily="18" charset="0"/>
                <a:cs typeface="Times New Roman" panose="02020603050405020304" pitchFamily="18" charset="0"/>
              </a:rPr>
              <a:t>Conclusion</a:t>
            </a:r>
            <a:endParaRPr lang="en-IN" sz="2800" dirty="0" smtClean="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6"/>
          <p:cNvSpPr>
            <a:spLocks noGrp="1"/>
          </p:cNvSpPr>
          <p:nvPr>
            <p:ph type="title"/>
          </p:nvPr>
        </p:nvSpPr>
        <p:spPr>
          <a:xfrm>
            <a:off x="1043608" y="381000"/>
            <a:ext cx="7327392" cy="476250"/>
          </a:xfrm>
        </p:spPr>
        <p:txBody>
          <a:bodyPr>
            <a:noAutofit/>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1048619" name="Content Placeholder 8"/>
          <p:cNvSpPr>
            <a:spLocks noGrp="1"/>
          </p:cNvSpPr>
          <p:nvPr>
            <p:ph idx="1"/>
          </p:nvPr>
        </p:nvSpPr>
        <p:spPr>
          <a:xfrm>
            <a:off x="1435608" y="1219200"/>
            <a:ext cx="7498080" cy="4634136"/>
          </a:xfrm>
        </p:spPr>
        <p:txBody>
          <a:bodyPr anchor="t">
            <a:normAutofit fontScale="95000"/>
          </a:bodyPr>
          <a:lstStyle/>
          <a:p>
            <a:pPr marL="82550" indent="0" algn="just">
              <a:buNone/>
            </a:pPr>
            <a:r>
              <a:rPr lang="en-US" sz="2000" dirty="0"/>
              <a:t>T</a:t>
            </a:r>
            <a:r>
              <a:rPr lang="en-US" sz="2000" dirty="0" smtClean="0"/>
              <a:t>he </a:t>
            </a:r>
            <a:r>
              <a:rPr lang="en-US" sz="2000" dirty="0"/>
              <a:t>purpose of this project is to motivate both sellers and buyers to use this application for purchasing their beauty and skincare products</a:t>
            </a:r>
            <a:r>
              <a:rPr lang="en-US" sz="2000" dirty="0" smtClean="0"/>
              <a:t>.</a:t>
            </a:r>
            <a:r>
              <a:rPr lang="en-US" sz="2000" dirty="0"/>
              <a:t> With exponential increase in business, it becomes a tedious task to maintain records of all products made available to different customers. Manual working of the system would not be beneficial for either the organization or the working individual. So, a database management system in the form of a API needs to be developed so as to perform all the manual tasks of beauty product store database through means of computers.</a:t>
            </a:r>
          </a:p>
          <a:p>
            <a:pPr marL="82550" indent="0" algn="just">
              <a:buNone/>
            </a:pPr>
            <a:endParaRPr lang="en-US" sz="2000" dirty="0"/>
          </a:p>
          <a:p>
            <a:pPr marL="82550" indent="0" algn="just">
              <a:buNone/>
            </a:pPr>
            <a:endParaRPr lang="en-US" sz="2000" dirty="0"/>
          </a:p>
        </p:txBody>
      </p:sp>
      <p:sp>
        <p:nvSpPr>
          <p:cNvPr id="1048617"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1115616" y="304800"/>
            <a:ext cx="7498080" cy="792162"/>
          </a:xfrm>
        </p:spPr>
        <p:txBody>
          <a:bodyPr>
            <a:normAutofit/>
          </a:bodyPr>
          <a:lstStyle/>
          <a:p>
            <a:pPr algn="ctr"/>
            <a:r>
              <a:rPr lang="en-IN" sz="2800" b="1" dirty="0">
                <a:effectLst/>
                <a:latin typeface="Times New Roman" panose="02020603050405020304" pitchFamily="18" charset="0"/>
                <a:cs typeface="Times New Roman" panose="02020603050405020304" pitchFamily="18" charset="0"/>
              </a:rPr>
              <a:t>Problem Statement</a:t>
            </a:r>
          </a:p>
        </p:txBody>
      </p:sp>
      <p:sp>
        <p:nvSpPr>
          <p:cNvPr id="1048626" name="Content Placeholder 2"/>
          <p:cNvSpPr>
            <a:spLocks noGrp="1"/>
          </p:cNvSpPr>
          <p:nvPr>
            <p:ph idx="1"/>
          </p:nvPr>
        </p:nvSpPr>
        <p:spPr>
          <a:xfrm>
            <a:off x="1524000" y="1401762"/>
            <a:ext cx="7409688" cy="4630614"/>
          </a:xfrm>
        </p:spPr>
        <p:txBody>
          <a:bodyPr>
            <a:normAutofit lnSpcReduction="10000"/>
          </a:bodyPr>
          <a:lstStyle/>
          <a:p>
            <a:pPr>
              <a:buFont typeface="Wingdings" panose="05000000000000000000" pitchFamily="2" charset="2"/>
              <a:buChar char="Ø"/>
            </a:pPr>
            <a:r>
              <a:rPr lang="en-US" dirty="0"/>
              <a:t>The objective is to develop a database management system such that:</a:t>
            </a:r>
          </a:p>
          <a:p>
            <a:pPr lvl="0">
              <a:buFont typeface="Wingdings" panose="05000000000000000000" pitchFamily="2" charset="2"/>
              <a:buChar char="Ø"/>
            </a:pPr>
            <a:r>
              <a:rPr lang="en-US" dirty="0"/>
              <a:t>The system maintains details of all products such as name, ID, </a:t>
            </a:r>
            <a:r>
              <a:rPr lang="en-US" dirty="0" smtClean="0"/>
              <a:t>price.</a:t>
            </a:r>
            <a:endParaRPr lang="en-US" dirty="0"/>
          </a:p>
          <a:p>
            <a:pPr lvl="0">
              <a:buFont typeface="Wingdings" panose="05000000000000000000" pitchFamily="2" charset="2"/>
              <a:buChar char="Ø"/>
            </a:pPr>
            <a:r>
              <a:rPr lang="en-US" dirty="0"/>
              <a:t>The system maintains details of stores provided with its name, address, ID and a brief description.</a:t>
            </a:r>
          </a:p>
          <a:p>
            <a:pPr lvl="0">
              <a:buFont typeface="Wingdings" panose="05000000000000000000" pitchFamily="2" charset="2"/>
              <a:buChar char="Ø"/>
            </a:pPr>
            <a:r>
              <a:rPr lang="en-US" dirty="0"/>
              <a:t>The Restful CRUD API maintains details of both store and product details.</a:t>
            </a:r>
          </a:p>
          <a:p>
            <a:pPr lvl="0">
              <a:buFont typeface="Wingdings" panose="05000000000000000000" pitchFamily="2" charset="2"/>
              <a:buChar char="Ø"/>
            </a:pPr>
            <a:r>
              <a:rPr lang="en-US" dirty="0"/>
              <a:t>The  </a:t>
            </a:r>
            <a:r>
              <a:rPr lang="en-US" dirty="0" smtClean="0"/>
              <a:t>API’s  </a:t>
            </a:r>
            <a:r>
              <a:rPr lang="en-US" dirty="0"/>
              <a:t>are used to create, retrieve, update and delete a store, and then tested using postman.</a:t>
            </a:r>
          </a:p>
          <a:p>
            <a:pPr lvl="0">
              <a:buFont typeface="Wingdings" panose="05000000000000000000" pitchFamily="2" charset="2"/>
              <a:buChar char="Ø"/>
            </a:pPr>
            <a:r>
              <a:rPr lang="en-US" dirty="0" smtClean="0"/>
              <a:t>The </a:t>
            </a:r>
            <a:r>
              <a:rPr lang="en-US" dirty="0"/>
              <a:t>system keeps track of individual </a:t>
            </a:r>
            <a:r>
              <a:rPr lang="en-US" dirty="0" smtClean="0"/>
              <a:t>orders </a:t>
            </a:r>
            <a:r>
              <a:rPr lang="en-US" dirty="0"/>
              <a:t>booked in the </a:t>
            </a:r>
            <a:r>
              <a:rPr lang="en-US" dirty="0" smtClean="0"/>
              <a:t>store.</a:t>
            </a:r>
            <a:endParaRPr lang="en-US" dirty="0"/>
          </a:p>
          <a:p>
            <a:pPr marL="82550" indent="0">
              <a:buNone/>
            </a:pPr>
            <a:r>
              <a:rPr lang="en-US" dirty="0"/>
              <a:t/>
            </a:r>
            <a:br>
              <a:rPr lang="en-US" dirty="0"/>
            </a:br>
            <a:endParaRPr lang="en-US" dirty="0"/>
          </a:p>
        </p:txBody>
      </p:sp>
      <p:sp>
        <p:nvSpPr>
          <p:cNvPr id="104862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609600" y="624110"/>
            <a:ext cx="7924801" cy="899890"/>
          </a:xfrm>
        </p:spPr>
        <p:txBody>
          <a:bodyPr>
            <a:normAutofit/>
          </a:bodyPr>
          <a:lstStyle/>
          <a:p>
            <a:r>
              <a:rPr lang="en-US" sz="3200" dirty="0"/>
              <a:t>                    </a:t>
            </a:r>
            <a:r>
              <a:rPr lang="en-US" sz="3200" dirty="0" smtClean="0"/>
              <a:t>Backend Design</a:t>
            </a:r>
            <a:endParaRPr lang="en-US" sz="3200" dirty="0"/>
          </a:p>
        </p:txBody>
      </p:sp>
      <p:sp>
        <p:nvSpPr>
          <p:cNvPr id="1048630" name="Content Placeholder 5"/>
          <p:cNvSpPr>
            <a:spLocks noGrp="1"/>
          </p:cNvSpPr>
          <p:nvPr>
            <p:ph idx="1"/>
          </p:nvPr>
        </p:nvSpPr>
        <p:spPr>
          <a:xfrm>
            <a:off x="1435608" y="1560522"/>
            <a:ext cx="6930681" cy="4783916"/>
          </a:xfrm>
        </p:spPr>
        <p:txBody>
          <a:bodyPr>
            <a:normAutofit/>
          </a:bodyPr>
          <a:lstStyle/>
          <a:p>
            <a:r>
              <a:rPr lang="en-US" sz="2000" dirty="0"/>
              <a:t>Database design refers to the process of organization of data. The designer determines what data must be stored and how the data elements interrelate. With this information, they can begin to fit the data to the database accordingly. </a:t>
            </a:r>
            <a:endParaRPr lang="en-US" sz="2000" dirty="0" smtClean="0"/>
          </a:p>
          <a:p>
            <a:r>
              <a:rPr lang="en-US" sz="2000" dirty="0" smtClean="0"/>
              <a:t>The </a:t>
            </a:r>
            <a:r>
              <a:rPr lang="en-US" sz="2000" dirty="0"/>
              <a:t>four main types of databases are text databases, desktop database programs, relational database management systems (RDBMS) and NoSQL and object-oriented databases.</a:t>
            </a:r>
          </a:p>
          <a:p>
            <a:pPr algn="just"/>
            <a:endParaRPr lang="en-US" sz="2000" dirty="0"/>
          </a:p>
        </p:txBody>
      </p:sp>
      <p:sp>
        <p:nvSpPr>
          <p:cNvPr id="1048629"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a:xfrm>
            <a:off x="1115616" y="762000"/>
            <a:ext cx="7498080" cy="685800"/>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Code Design</a:t>
            </a:r>
            <a:endParaRPr lang="en-IN" sz="2800" b="1" dirty="0">
              <a:latin typeface="Times New Roman" panose="02020603050405020304" pitchFamily="18" charset="0"/>
              <a:cs typeface="Times New Roman" panose="02020603050405020304" pitchFamily="18" charset="0"/>
            </a:endParaRPr>
          </a:p>
        </p:txBody>
      </p:sp>
      <p:sp>
        <p:nvSpPr>
          <p:cNvPr id="1048645"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1048646" name="TextBox 4"/>
          <p:cNvSpPr txBox="1"/>
          <p:nvPr/>
        </p:nvSpPr>
        <p:spPr>
          <a:xfrm>
            <a:off x="1447800" y="1340768"/>
            <a:ext cx="7061052" cy="6801862"/>
          </a:xfrm>
          <a:prstGeom prst="rect">
            <a:avLst/>
          </a:prstGeom>
          <a:noFill/>
        </p:spPr>
        <p:txBody>
          <a:bodyPr wrap="square" rtlCol="0">
            <a:spAutoFit/>
          </a:bodyPr>
          <a:lstStyle/>
          <a:p>
            <a:pPr marL="342900" lvl="1"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IN" b="1" dirty="0" smtClean="0"/>
              <a:t>Client Side Processing</a:t>
            </a:r>
          </a:p>
          <a:p>
            <a:pPr marL="0" lvl="1" algn="just"/>
            <a:endParaRPr lang="en-IN" b="1" dirty="0" smtClean="0"/>
          </a:p>
          <a:p>
            <a:pPr marL="285750" indent="-285750" algn="just">
              <a:buFont typeface="Wingdings" panose="05000000000000000000" pitchFamily="2" charset="2"/>
              <a:buChar char="§"/>
            </a:pPr>
            <a:r>
              <a:rPr lang="en-US" dirty="0"/>
              <a:t>Client side programming includes </a:t>
            </a:r>
            <a:r>
              <a:rPr lang="en-IN" dirty="0"/>
              <a:t>sort of </a:t>
            </a:r>
            <a:r>
              <a:rPr lang="en-IN" dirty="0" smtClean="0"/>
              <a:t>interaction </a:t>
            </a:r>
            <a:r>
              <a:rPr lang="en-US" dirty="0" smtClean="0"/>
              <a:t>your </a:t>
            </a:r>
            <a:r>
              <a:rPr lang="en-US" dirty="0"/>
              <a:t>website performs with the user via </a:t>
            </a:r>
            <a:r>
              <a:rPr lang="en-US" b="1" dirty="0"/>
              <a:t>browser</a:t>
            </a:r>
            <a:r>
              <a:rPr lang="en-US" dirty="0" smtClean="0"/>
              <a:t>.</a:t>
            </a:r>
          </a:p>
          <a:p>
            <a:pPr marL="285750" indent="-285750" algn="just">
              <a:buFont typeface="Wingdings" panose="05000000000000000000" pitchFamily="2" charset="2"/>
              <a:buChar char="§"/>
            </a:pPr>
            <a:r>
              <a:rPr lang="en-US" dirty="0"/>
              <a:t>Postman is an API client that makes it easy for developers to create, share, test and document APIs. </a:t>
            </a:r>
            <a:endParaRPr lang="en-US" dirty="0" smtClean="0"/>
          </a:p>
          <a:p>
            <a:pPr marL="285750" indent="-285750" algn="just">
              <a:buFont typeface="Wingdings" panose="05000000000000000000" pitchFamily="2" charset="2"/>
              <a:buChar char="§"/>
            </a:pPr>
            <a:r>
              <a:rPr lang="en-US" dirty="0" smtClean="0"/>
              <a:t>This </a:t>
            </a:r>
            <a:r>
              <a:rPr lang="en-US" dirty="0"/>
              <a:t>is done by allowing users to create and save simple and complex HTTP/s </a:t>
            </a:r>
            <a:r>
              <a:rPr lang="en-US" dirty="0" smtClean="0"/>
              <a:t>requests.</a:t>
            </a:r>
          </a:p>
          <a:p>
            <a:pPr marL="285750" indent="-285750" algn="just">
              <a:buFont typeface="Wingdings" panose="05000000000000000000" pitchFamily="2" charset="2"/>
              <a:buChar char="§"/>
            </a:pPr>
            <a:r>
              <a:rPr lang="en-US" b="1" dirty="0"/>
              <a:t>There are mainly three stages –</a:t>
            </a:r>
            <a:endParaRPr lang="en-US" dirty="0" smtClean="0"/>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endParaRPr lang="en-US" dirty="0" smtClean="0"/>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endParaRPr lang="en-US" dirty="0" smtClean="0"/>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endParaRPr lang="en-US" dirty="0" smtClean="0"/>
          </a:p>
          <a:p>
            <a:pPr marL="285750" indent="-285750" algn="just">
              <a:buFont typeface="Wingdings" panose="05000000000000000000" pitchFamily="2" charset="2"/>
              <a:buChar char="v"/>
            </a:pPr>
            <a:endParaRPr lang="en-IN" b="1" dirty="0" smtClean="0"/>
          </a:p>
          <a:p>
            <a:pPr marL="285750" indent="-285750" algn="just">
              <a:buFont typeface="Wingdings" panose="05000000000000000000" pitchFamily="2" charset="2"/>
              <a:buChar char="v"/>
            </a:pPr>
            <a:endParaRPr lang="en-IN" b="1" dirty="0"/>
          </a:p>
          <a:p>
            <a:pPr marL="285750" indent="-285750" algn="just">
              <a:buFont typeface="Wingdings" panose="05000000000000000000" pitchFamily="2" charset="2"/>
              <a:buChar char="v"/>
            </a:pPr>
            <a:endParaRPr lang="en-IN" b="1" dirty="0" smtClean="0"/>
          </a:p>
          <a:p>
            <a:pPr marL="285750" indent="-285750" algn="just">
              <a:buFont typeface="Wingdings" panose="05000000000000000000" pitchFamily="2" charset="2"/>
              <a:buChar char="v"/>
            </a:pPr>
            <a:endParaRPr lang="en-IN" b="1" dirty="0"/>
          </a:p>
          <a:p>
            <a:pPr marL="285750" indent="-285750" algn="just">
              <a:buFont typeface="Wingdings" panose="05000000000000000000" pitchFamily="2" charset="2"/>
              <a:buChar char="v"/>
            </a:pPr>
            <a:endParaRPr lang="en-IN" b="1" dirty="0" smtClean="0"/>
          </a:p>
          <a:p>
            <a:pPr marL="285750" indent="-285750" algn="just">
              <a:buFont typeface="Wingdings" panose="05000000000000000000" pitchFamily="2" charset="2"/>
              <a:buChar char="v"/>
            </a:pPr>
            <a:endParaRPr lang="en-IN" b="1" dirty="0"/>
          </a:p>
          <a:p>
            <a:pPr marL="285750" indent="-285750" algn="just">
              <a:buFont typeface="Wingdings" panose="05000000000000000000" pitchFamily="2" charset="2"/>
              <a:buChar char="§"/>
            </a:pPr>
            <a:endParaRPr lang="en-US" dirty="0"/>
          </a:p>
          <a:p>
            <a:pPr algn="just"/>
            <a:endParaRPr lang="en-US" dirty="0"/>
          </a:p>
          <a:p>
            <a:pPr algn="just"/>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14400" y="3948419"/>
            <a:ext cx="7391400" cy="28696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24110"/>
            <a:ext cx="2133600" cy="681232"/>
          </a:xfrm>
        </p:spPr>
        <p:txBody>
          <a:bodyPr>
            <a:normAutofit fontScale="90000"/>
          </a:bodyPr>
          <a:lstStyle/>
          <a:p>
            <a:pPr marL="457200" indent="-457200" algn="ctr">
              <a:buFont typeface="Wingdings" panose="05000000000000000000" pitchFamily="2" charset="2"/>
              <a:buChar char="v"/>
            </a:pPr>
            <a:r>
              <a:rPr lang="en-IN" sz="2800" b="1" dirty="0" smtClean="0">
                <a:latin typeface="Times New Roman" panose="02020603050405020304" pitchFamily="18" charset="0"/>
                <a:cs typeface="Times New Roman" panose="02020603050405020304" pitchFamily="18" charset="0"/>
              </a:rPr>
              <a:t>Workflow</a:t>
            </a:r>
            <a:endParaRPr lang="en-IN"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7D8D974-08F3-4A5D-85A7-E8CBEAA1C013}" type="datetime1">
              <a:rPr lang="en-US" smtClean="0"/>
              <a:pPr/>
              <a:t>5/4/2022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Rectangle 4"/>
          <p:cNvSpPr/>
          <p:nvPr/>
        </p:nvSpPr>
        <p:spPr>
          <a:xfrm>
            <a:off x="1096206" y="1305342"/>
            <a:ext cx="7590594" cy="2862322"/>
          </a:xfrm>
          <a:prstGeom prst="rect">
            <a:avLst/>
          </a:prstGeom>
        </p:spPr>
        <p:txBody>
          <a:bodyPr wrap="square">
            <a:spAutoFit/>
          </a:bodyPr>
          <a:lstStyle/>
          <a:p>
            <a:pPr>
              <a:buFont typeface="Arial" panose="020B0604020202020204" pitchFamily="34" charset="0"/>
              <a:buChar char="•"/>
            </a:pPr>
            <a:r>
              <a:rPr lang="en-US" dirty="0"/>
              <a:t>Client send a request to server for  different options like inserting ,fetching ,update and delete a data.</a:t>
            </a:r>
          </a:p>
          <a:p>
            <a:pPr>
              <a:buFont typeface="Arial" panose="020B0604020202020204" pitchFamily="34" charset="0"/>
              <a:buChar char="•"/>
            </a:pPr>
            <a:r>
              <a:rPr lang="en-US" dirty="0"/>
              <a:t>When client hit on request .Request goes to the </a:t>
            </a:r>
            <a:r>
              <a:rPr lang="en-US" dirty="0" smtClean="0"/>
              <a:t>Controller </a:t>
            </a:r>
            <a:r>
              <a:rPr lang="en-US" dirty="0"/>
              <a:t>Class  and use respective URL to take data .</a:t>
            </a:r>
          </a:p>
          <a:p>
            <a:pPr>
              <a:buFont typeface="Arial" panose="020B0604020202020204" pitchFamily="34" charset="0"/>
              <a:buChar char="•"/>
            </a:pPr>
            <a:r>
              <a:rPr lang="en-US" dirty="0"/>
              <a:t>Then control of  URL goes to the service Class And Conditions get Executed.</a:t>
            </a:r>
          </a:p>
          <a:p>
            <a:pPr>
              <a:buFont typeface="Arial" panose="020B0604020202020204" pitchFamily="34" charset="0"/>
              <a:buChar char="•"/>
            </a:pPr>
            <a:r>
              <a:rPr lang="en-US" dirty="0"/>
              <a:t>For returning response to </a:t>
            </a:r>
            <a:r>
              <a:rPr lang="en-US" dirty="0" smtClean="0"/>
              <a:t>client </a:t>
            </a:r>
            <a:r>
              <a:rPr lang="en-US" dirty="0"/>
              <a:t>use  same </a:t>
            </a:r>
            <a:r>
              <a:rPr lang="en-US" dirty="0" smtClean="0"/>
              <a:t>sequence. Service </a:t>
            </a:r>
            <a:r>
              <a:rPr lang="en-US" dirty="0"/>
              <a:t>To </a:t>
            </a:r>
            <a:r>
              <a:rPr lang="en-US" dirty="0" smtClean="0"/>
              <a:t>Control </a:t>
            </a:r>
            <a:r>
              <a:rPr lang="en-US" dirty="0"/>
              <a:t>Class.</a:t>
            </a:r>
          </a:p>
          <a:p>
            <a:pPr>
              <a:buFont typeface="Arial" panose="020B0604020202020204" pitchFamily="34" charset="0"/>
              <a:buChar char="•"/>
            </a:pPr>
            <a:r>
              <a:rPr lang="en-US" dirty="0"/>
              <a:t>Here Repository class is used to interact with database using Hibernate Technology.</a:t>
            </a:r>
          </a:p>
        </p:txBody>
      </p:sp>
    </p:spTree>
    <p:extLst>
      <p:ext uri="{BB962C8B-B14F-4D97-AF65-F5344CB8AC3E}">
        <p14:creationId xmlns:p14="http://schemas.microsoft.com/office/powerpoint/2010/main" val="2927155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4203192" cy="563562"/>
          </a:xfrm>
        </p:spPr>
        <p:txBody>
          <a:bodyPr>
            <a:normAutofit/>
          </a:bodyPr>
          <a:lstStyle/>
          <a:p>
            <a:pPr marL="342900" indent="-342900" algn="ctr">
              <a:buFont typeface="Wingdings" panose="05000000000000000000" pitchFamily="2" charset="2"/>
              <a:buChar char="v"/>
            </a:pPr>
            <a:r>
              <a:rPr lang="en-IN" sz="2000" b="1" dirty="0">
                <a:solidFill>
                  <a:schemeClr val="tx1"/>
                </a:solidFill>
                <a:effectLst/>
              </a:rPr>
              <a:t>Association Using </a:t>
            </a:r>
            <a:r>
              <a:rPr lang="en-IN" sz="2000" b="1" dirty="0" smtClean="0">
                <a:solidFill>
                  <a:schemeClr val="tx1"/>
                </a:solidFill>
                <a:effectLst/>
              </a:rPr>
              <a:t>Hibernate:</a:t>
            </a:r>
            <a:endParaRPr lang="en-IN" sz="2000" b="1" dirty="0">
              <a:solidFill>
                <a:schemeClr val="tx1"/>
              </a:solidFill>
              <a:effectLst/>
            </a:endParaRPr>
          </a:p>
        </p:txBody>
      </p:sp>
      <p:sp>
        <p:nvSpPr>
          <p:cNvPr id="3" name="Content Placeholder 2"/>
          <p:cNvSpPr>
            <a:spLocks noGrp="1"/>
          </p:cNvSpPr>
          <p:nvPr>
            <p:ph idx="1"/>
          </p:nvPr>
        </p:nvSpPr>
        <p:spPr>
          <a:xfrm>
            <a:off x="1435608" y="1143000"/>
            <a:ext cx="7498080" cy="5105400"/>
          </a:xfrm>
        </p:spPr>
        <p:txBody>
          <a:bodyPr>
            <a:normAutofit/>
          </a:bodyPr>
          <a:lstStyle/>
          <a:p>
            <a:r>
              <a:rPr lang="en-US" sz="1800" dirty="0" smtClean="0"/>
              <a:t>Hibernate </a:t>
            </a:r>
            <a:r>
              <a:rPr lang="en-US" sz="1800" dirty="0"/>
              <a:t>understands the mappings that we add between objects and tables. It ensures that data is stored/retrieved from the database based on the mappings</a:t>
            </a:r>
            <a:r>
              <a:rPr lang="en-US" sz="1800" dirty="0" smtClean="0"/>
              <a:t>.</a:t>
            </a:r>
          </a:p>
          <a:p>
            <a:pPr marL="82550" indent="0">
              <a:buNone/>
            </a:pPr>
            <a:r>
              <a:rPr lang="en-US" sz="1800" dirty="0"/>
              <a:t> </a:t>
            </a:r>
            <a:r>
              <a:rPr lang="en-US" sz="1800" dirty="0" smtClean="0"/>
              <a:t>   Some of the Annotations Used in Project are:</a:t>
            </a:r>
          </a:p>
          <a:p>
            <a:pPr marL="82550" indent="0">
              <a:buNone/>
            </a:pPr>
            <a:r>
              <a:rPr lang="en-US" sz="1800" dirty="0"/>
              <a:t> </a:t>
            </a:r>
            <a:r>
              <a:rPr lang="en-US" sz="1800" dirty="0" smtClean="0"/>
              <a:t>    @Entity, @Id, @Generated Value,</a:t>
            </a:r>
            <a:r>
              <a:rPr lang="en-US" sz="1800" dirty="0"/>
              <a:t> @</a:t>
            </a:r>
            <a:r>
              <a:rPr lang="en-US" sz="1800" dirty="0" smtClean="0"/>
              <a:t>Column</a:t>
            </a:r>
          </a:p>
          <a:p>
            <a:pPr marL="82550" indent="0">
              <a:buNone/>
            </a:pPr>
            <a:r>
              <a:rPr lang="en-US" sz="1800" dirty="0"/>
              <a:t> </a:t>
            </a:r>
            <a:r>
              <a:rPr lang="en-US" sz="1800" dirty="0" smtClean="0"/>
              <a:t>    @name,@length,@nullable etc…..</a:t>
            </a:r>
            <a:endParaRPr lang="en-US" sz="1800" dirty="0"/>
          </a:p>
          <a:p>
            <a:pPr marL="82550" lvl="1" indent="0">
              <a:spcBef>
                <a:spcPts val="600"/>
              </a:spcBef>
              <a:buSzPct val="80000"/>
              <a:buNone/>
            </a:pPr>
            <a:endParaRPr lang="en-US" sz="2000" dirty="0"/>
          </a:p>
          <a:p>
            <a:pPr marL="425450" lvl="1" indent="-342900">
              <a:spcBef>
                <a:spcPts val="600"/>
              </a:spcBef>
              <a:buSzPct val="80000"/>
              <a:buFont typeface="Wingdings" panose="05000000000000000000" pitchFamily="2" charset="2"/>
              <a:buChar char="v"/>
            </a:pPr>
            <a:endParaRPr lang="en-IN" sz="2000" b="1" dirty="0"/>
          </a:p>
          <a:p>
            <a:endParaRPr lang="en-US" sz="1800" dirty="0"/>
          </a:p>
          <a:p>
            <a:pPr marL="8255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2810269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624110"/>
            <a:ext cx="3352799" cy="671290"/>
          </a:xfrm>
        </p:spPr>
        <p:txBody>
          <a:bodyPr>
            <a:normAutofit/>
          </a:bodyPr>
          <a:lstStyle/>
          <a:p>
            <a:r>
              <a:rPr lang="en-IN" sz="2000" b="1" dirty="0"/>
              <a:t>Exception Handling:</a:t>
            </a:r>
          </a:p>
        </p:txBody>
      </p:sp>
      <p:sp>
        <p:nvSpPr>
          <p:cNvPr id="3" name="Content Placeholder 2"/>
          <p:cNvSpPr>
            <a:spLocks noGrp="1"/>
          </p:cNvSpPr>
          <p:nvPr>
            <p:ph idx="1"/>
          </p:nvPr>
        </p:nvSpPr>
        <p:spPr>
          <a:xfrm>
            <a:off x="1295401" y="1447800"/>
            <a:ext cx="7239000" cy="3733800"/>
          </a:xfrm>
        </p:spPr>
        <p:txBody>
          <a:bodyPr/>
          <a:lstStyle/>
          <a:p>
            <a:pPr marL="425450" lvl="1" indent="-342900">
              <a:spcBef>
                <a:spcPts val="600"/>
              </a:spcBef>
              <a:buSzPct val="80000"/>
              <a:buFont typeface="Wingdings" panose="05000000000000000000" pitchFamily="2" charset="2"/>
              <a:buChar char="Ø"/>
            </a:pPr>
            <a:r>
              <a:rPr lang="en-US" sz="2000" dirty="0"/>
              <a:t>Before you start designing your web page, you have to figure out what sort of a web page it’s going to be and what contents it should have</a:t>
            </a:r>
          </a:p>
          <a:p>
            <a:pPr marL="425450" lvl="1" indent="-342900">
              <a:spcBef>
                <a:spcPts val="600"/>
              </a:spcBef>
              <a:buSzPct val="80000"/>
              <a:buFont typeface="Wingdings" panose="05000000000000000000" pitchFamily="2" charset="2"/>
              <a:buChar char="§"/>
            </a:pPr>
            <a:r>
              <a:rPr lang="en-US" sz="2000" dirty="0"/>
              <a:t>Some of the Annotations Used in Project are:</a:t>
            </a:r>
          </a:p>
          <a:p>
            <a:pPr marL="425450" lvl="1" indent="-342900">
              <a:spcBef>
                <a:spcPts val="600"/>
              </a:spcBef>
              <a:buSzPct val="80000"/>
              <a:buFont typeface="Wingdings" panose="05000000000000000000" pitchFamily="2" charset="2"/>
              <a:buChar char="§"/>
            </a:pPr>
            <a:r>
              <a:rPr lang="en-US" sz="2000" dirty="0"/>
              <a:t>@ControllerAdvice</a:t>
            </a:r>
          </a:p>
          <a:p>
            <a:pPr marL="425450" lvl="1" indent="-342900">
              <a:spcBef>
                <a:spcPts val="600"/>
              </a:spcBef>
              <a:buSzPct val="80000"/>
              <a:buFont typeface="Wingdings" panose="05000000000000000000" pitchFamily="2" charset="2"/>
              <a:buChar char="§"/>
            </a:pPr>
            <a:r>
              <a:rPr lang="en-US" sz="2000" dirty="0"/>
              <a:t>@ExceptionHandler</a:t>
            </a:r>
          </a:p>
          <a:p>
            <a:pPr marL="425450" lvl="1" indent="-342900">
              <a:spcBef>
                <a:spcPts val="600"/>
              </a:spcBef>
              <a:buSzPct val="80000"/>
              <a:buFont typeface="Wingdings" panose="05000000000000000000" pitchFamily="2" charset="2"/>
              <a:buChar char="§"/>
            </a:pPr>
            <a:r>
              <a:rPr lang="en-US" sz="2000" dirty="0"/>
              <a:t>@StoreNotFoundException</a:t>
            </a:r>
          </a:p>
          <a:p>
            <a:pPr marL="425450" lvl="1" indent="-342900">
              <a:spcBef>
                <a:spcPts val="600"/>
              </a:spcBef>
              <a:buSzPct val="80000"/>
              <a:buFont typeface="Wingdings" panose="05000000000000000000" pitchFamily="2" charset="2"/>
              <a:buChar char="§"/>
            </a:pPr>
            <a:r>
              <a:rPr lang="en-US" sz="2000" dirty="0"/>
              <a:t>@ProductNotFoundException. etc.,</a:t>
            </a:r>
          </a:p>
        </p:txBody>
      </p:sp>
      <p:sp>
        <p:nvSpPr>
          <p:cNvPr id="4" name="Date Placeholder 3"/>
          <p:cNvSpPr>
            <a:spLocks noGrp="1"/>
          </p:cNvSpPr>
          <p:nvPr>
            <p:ph type="dt" sz="half" idx="10"/>
          </p:nvPr>
        </p:nvSpPr>
        <p:spPr/>
        <p:txBody>
          <a:bodyPr/>
          <a:lstStyle/>
          <a:p>
            <a:fld id="{5E659980-56B0-4FD5-8402-5FBDADD5F9D2}" type="datetime1">
              <a:rPr lang="en-US" smtClean="0"/>
              <a:pPr/>
              <a:t>5/4/2022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0976331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818</TotalTime>
  <Words>732</Words>
  <Application>Microsoft Office PowerPoint</Application>
  <PresentationFormat>On-screen Show (4:3)</PresentationFormat>
  <Paragraphs>145</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Wisp</vt:lpstr>
      <vt:lpstr>                    BeautyProductStoreApplication</vt:lpstr>
      <vt:lpstr>Contents</vt:lpstr>
      <vt:lpstr>Introduction</vt:lpstr>
      <vt:lpstr>Problem Statement</vt:lpstr>
      <vt:lpstr>                    Backend Design</vt:lpstr>
      <vt:lpstr>Code Design</vt:lpstr>
      <vt:lpstr>Workflow</vt:lpstr>
      <vt:lpstr>Association Using Hibernate:</vt:lpstr>
      <vt:lpstr>Exception Handling:</vt:lpstr>
      <vt:lpstr>Security</vt:lpstr>
      <vt:lpstr> Application Programming Interface(APIs)</vt:lpstr>
      <vt:lpstr>  APIS Under Director To Do :Store </vt:lpstr>
      <vt:lpst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Combined TDOA and AOA based fixing the location of Non-cooperative Communication Signal Emitters</dc:title>
  <dc:creator>kanekal chinna kullayappa</dc:creator>
  <cp:lastModifiedBy>Sreedevi Palleni</cp:lastModifiedBy>
  <cp:revision>69</cp:revision>
  <dcterms:created xsi:type="dcterms:W3CDTF">2006-08-13T17:00:00Z</dcterms:created>
  <dcterms:modified xsi:type="dcterms:W3CDTF">2022-05-04T03:02:46Z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