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MwCHS44covRxw1AO3f6BcywWr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7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29" name="Google Shape;129;p21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 title="Page Number Shape"/>
          <p:cNvSpPr/>
          <p:nvPr/>
        </p:nvSpPr>
        <p:spPr>
          <a:xfrm>
            <a:off x="11784011" y="1393748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700"/>
              <a:buFont typeface="Century Schoolbook"/>
              <a:buNone/>
              <a:defRPr sz="77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0"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r">
              <a:spcBef>
                <a:spcPts val="0"/>
              </a:spcBef>
              <a:buNone/>
              <a:defRPr b="0" i="1"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22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2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5326063" y="559678"/>
            <a:ext cx="6103937" cy="519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4" name="Google Shape;154;p2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4"/>
          <p:cNvSpPr/>
          <p:nvPr>
            <p:ph idx="2" type="pic"/>
          </p:nvPr>
        </p:nvSpPr>
        <p:spPr>
          <a:xfrm>
            <a:off x="5297488" y="559678"/>
            <a:ext cx="6132512" cy="51918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762000" y="559677"/>
            <a:ext cx="3833906" cy="5274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" name="Google Shape;162;p2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181600" y="559678"/>
            <a:ext cx="6172200" cy="5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2" type="body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3" type="body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i="1" sz="2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7"/>
          <p:cNvSpPr txBox="1"/>
          <p:nvPr>
            <p:ph idx="4" type="body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Bullets in a row">
  <p:cSld name="Numbered Bullets in a row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5162550" y="2019300"/>
            <a:ext cx="1944000" cy="2700000"/>
          </a:xfrm>
          <a:prstGeom prst="rect">
            <a:avLst/>
          </a:prstGeom>
          <a:gradFill>
            <a:gsLst>
              <a:gs pos="0">
                <a:srgbClr val="D8EBF0"/>
              </a:gs>
              <a:gs pos="99000">
                <a:srgbClr val="D8EBF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7295806" y="2019300"/>
            <a:ext cx="1943100" cy="2700000"/>
          </a:xfrm>
          <a:prstGeom prst="rect">
            <a:avLst/>
          </a:prstGeom>
          <a:gradFill>
            <a:gsLst>
              <a:gs pos="0">
                <a:srgbClr val="F8F0D9"/>
              </a:gs>
              <a:gs pos="99000">
                <a:srgbClr val="F8F0D9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9428163" y="2019300"/>
            <a:ext cx="1943100" cy="2700000"/>
          </a:xfrm>
          <a:prstGeom prst="rect">
            <a:avLst/>
          </a:prstGeom>
          <a:gradFill>
            <a:gsLst>
              <a:gs pos="0">
                <a:srgbClr val="E7DCE7"/>
              </a:gs>
              <a:gs pos="99000">
                <a:srgbClr val="E7DCE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anchorCtr="0" anchor="t" bIns="0" lIns="0" spcFirstLastPara="1" rIns="0" wrap="square" tIns="1332000">
            <a:no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/>
          <p:nvPr>
            <p:ph idx="4" type="body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/>
          <p:nvPr>
            <p:ph idx="5" type="body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6" type="body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7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1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">
  <p:cSld name="Title and Sub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" name="Google Shape;42;p14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Image / Icon Bullets Light">
  <p:cSld name="6 Image / Icon Bullets Ligh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15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15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5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15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5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5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 showMasterSp="0">
  <p:cSld name="Title Slide with Image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 title="Page Number Shape"/>
          <p:cNvSpPr/>
          <p:nvPr/>
        </p:nvSpPr>
        <p:spPr>
          <a:xfrm>
            <a:off x="11784011" y="-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ctrTitle"/>
          </p:nvPr>
        </p:nvSpPr>
        <p:spPr>
          <a:xfrm>
            <a:off x="5747656" y="1264197"/>
            <a:ext cx="5670487" cy="426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Schoolbook"/>
              <a:buNone/>
              <a:defRPr sz="60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667666" y="4151085"/>
            <a:ext cx="4633806" cy="1591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1" sz="2300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72" name="Google Shape;72;p17" title="Verticle Rule Line"/>
          <p:cNvCxnSpPr/>
          <p:nvPr/>
        </p:nvCxnSpPr>
        <p:spPr>
          <a:xfrm>
            <a:off x="5524563" y="1115733"/>
            <a:ext cx="0" cy="4626534"/>
          </a:xfrm>
          <a:prstGeom prst="straightConnector1">
            <a:avLst/>
          </a:prstGeom>
          <a:noFill/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7"/>
          <p:cNvSpPr/>
          <p:nvPr>
            <p:ph idx="2" type="pic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8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Image / Icon Bullets" showMasterSp="0">
  <p:cSld name="6 Image / Icon Bullets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85" name="Google Shape;85;p19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762000" y="559678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Schoolboo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62000" y="2895600"/>
            <a:ext cx="38425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1" name="Google Shape;91;p19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5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6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7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332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8" type="pic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19"/>
          <p:cNvSpPr/>
          <p:nvPr>
            <p:ph idx="9" type="pic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9"/>
          <p:cNvSpPr/>
          <p:nvPr>
            <p:ph idx="13" type="pic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19"/>
          <p:cNvSpPr/>
          <p:nvPr>
            <p:ph idx="14" type="pic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19"/>
          <p:cNvSpPr/>
          <p:nvPr>
            <p:ph idx="15" type="pic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9"/>
          <p:cNvSpPr/>
          <p:nvPr>
            <p:ph idx="16" type="pic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Medium Photos with Descriptions">
  <p:cSld name="6 Medium Photos with Descriptio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762000" y="2831932"/>
            <a:ext cx="3833906" cy="156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62000" y="4573117"/>
            <a:ext cx="3842550" cy="117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/>
            </a:lvl1pPr>
            <a:lvl2pPr indent="-228600" lvl="1" marL="9144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228600" lvl="2" marL="13716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/>
            </a:lvl3pPr>
            <a:lvl4pPr indent="-228600" lvl="3" marL="18288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4pPr>
            <a:lvl5pPr indent="-228600" lvl="4" marL="2286000" algn="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20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/>
          <p:nvPr>
            <p:ph idx="2" type="pic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20"/>
          <p:cNvSpPr txBox="1"/>
          <p:nvPr>
            <p:ph idx="3" type="body"/>
          </p:nvPr>
        </p:nvSpPr>
        <p:spPr>
          <a:xfrm>
            <a:off x="5162550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4" type="body"/>
          </p:nvPr>
        </p:nvSpPr>
        <p:spPr>
          <a:xfrm>
            <a:off x="7295581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5" type="body"/>
          </p:nvPr>
        </p:nvSpPr>
        <p:spPr>
          <a:xfrm>
            <a:off x="9428613" y="559678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6" type="body"/>
          </p:nvPr>
        </p:nvSpPr>
        <p:spPr>
          <a:xfrm>
            <a:off x="5162550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7" type="body"/>
          </p:nvPr>
        </p:nvSpPr>
        <p:spPr>
          <a:xfrm>
            <a:off x="7295356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8" type="body"/>
          </p:nvPr>
        </p:nvSpPr>
        <p:spPr>
          <a:xfrm>
            <a:off x="9428163" y="3429000"/>
            <a:ext cx="1944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0" spcFirstLastPara="1" rIns="0" wrap="square" tIns="1944000">
            <a:normAutofit/>
          </a:bodyPr>
          <a:lstStyle>
            <a:lvl1pPr indent="-228600" lvl="0" marL="457200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/>
          <p:nvPr>
            <p:ph idx="9" type="pic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20"/>
          <p:cNvSpPr/>
          <p:nvPr>
            <p:ph idx="13" type="pic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20"/>
          <p:cNvSpPr/>
          <p:nvPr>
            <p:ph idx="14" type="pic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20"/>
          <p:cNvSpPr/>
          <p:nvPr>
            <p:ph idx="15" type="pic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20"/>
          <p:cNvSpPr/>
          <p:nvPr>
            <p:ph idx="16" type="pic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20"/>
          <p:cNvSpPr/>
          <p:nvPr>
            <p:ph idx="17" type="pic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 title="Page Number Shape"/>
          <p:cNvSpPr/>
          <p:nvPr/>
        </p:nvSpPr>
        <p:spPr>
          <a:xfrm>
            <a:off x="11784011" y="538058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Schoolbook"/>
              <a:buNone/>
              <a:defRPr b="0" i="1" sz="5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1" sz="12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/>
        </p:nvSpPr>
        <p:spPr>
          <a:xfrm>
            <a:off x="913423" y="1299307"/>
            <a:ext cx="1053367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INDUSTRIAL APPLICATIONS OF OPTIMIZATION</a:t>
            </a:r>
            <a:endParaRPr b="1" i="0" sz="6600" u="none" cap="none" strike="noStrike">
              <a:solidFill>
                <a:schemeClr val="lt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744903" y="720480"/>
            <a:ext cx="10755923" cy="541215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1655885" y="5101981"/>
            <a:ext cx="935892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MULTI-PERIOD PRODUCTION PLANNING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3048000" y="2259134"/>
            <a:ext cx="61497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6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HANK </a:t>
            </a:r>
            <a:r>
              <a:rPr lang="en-US" sz="9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</a:t>
            </a:r>
            <a:r>
              <a:rPr lang="en-US" sz="6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439616" y="2327908"/>
            <a:ext cx="4048828" cy="1547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Schoolbook"/>
              <a:buNone/>
            </a:pPr>
            <a:r>
              <a:rPr lang="en-US" sz="5400"/>
              <a:t>TEAM MEMBERS</a:t>
            </a:r>
            <a:endParaRPr sz="5400"/>
          </a:p>
        </p:txBody>
      </p:sp>
      <p:sp>
        <p:nvSpPr>
          <p:cNvPr id="192" name="Google Shape;192;p2"/>
          <p:cNvSpPr txBox="1"/>
          <p:nvPr/>
        </p:nvSpPr>
        <p:spPr>
          <a:xfrm>
            <a:off x="5270500" y="903654"/>
            <a:ext cx="6635700" cy="70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BHAVYA CHARITHA            </a:t>
            </a:r>
            <a:r>
              <a:rPr lang="en-US" sz="24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21IM10012</a:t>
            </a:r>
            <a:endParaRPr sz="6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5270499" y="1929423"/>
            <a:ext cx="6635700" cy="7851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BANDARI SHIKHARA</a:t>
            </a:r>
            <a:r>
              <a:rPr lang="en-US" sz="27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          21IM10010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260730" y="2935654"/>
            <a:ext cx="6635700" cy="7695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SALONI KUMARI</a:t>
            </a:r>
            <a:r>
              <a:rPr lang="en-US" sz="26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                  21IM10028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270498" y="3951653"/>
            <a:ext cx="6635700" cy="8157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lang="en-US" sz="26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RIPTI ROY                             21IM30026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270500" y="4957884"/>
            <a:ext cx="6635700" cy="7695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ARCHIE AVIRATI</a:t>
            </a:r>
            <a:r>
              <a:rPr lang="en-US" sz="2600">
                <a:solidFill>
                  <a:srgbClr val="3D3D1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                    21IM30004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615462" y="1761293"/>
            <a:ext cx="3833906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en-US" sz="6000"/>
              <a:t>Problem Statement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5590443" y="708268"/>
            <a:ext cx="5812691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problem is to develop a mathematical optimization model for production planning and inventory control of a company that produces multiple types of toys.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goal is to determine the optimal quantities of each toy type to build and sell over a finite planning horizon, while meeting customer demand, inventory capacity, and production capacity, constraints, and minimizing a given objective function (e.g., maximizing profit, minimizing costs, etc.).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156309" y="2279062"/>
            <a:ext cx="4644750" cy="1147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Schoolbook"/>
              <a:buNone/>
            </a:pPr>
            <a:r>
              <a:rPr lang="en-US" sz="6000"/>
              <a:t>Formulation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062904" y="815730"/>
            <a:ext cx="69312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Objective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maximize </a:t>
            </a: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t∈ToyTypes</a:t>
            </a: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∑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Sell[t][p] *          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                Toys[t].price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Constraints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t∈ToyTypes InStockAtEndOfPeriod[t][p] ≤   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          MaxInventory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t∈ToyTypes Sell[t][p] ≤ MaxDemand[t][p]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t∈ToyTypes InStockAtEndOfPeriod[t][p] ≤                                                         Toys[t].maxInventory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t∈ToyTypes Sell[t][p] ≥ MinDemand[t][p]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∀t∈ToyTypes: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Build[t][p] = TotalBuild[t]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∀t∈ToyTypes: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∑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p∈Periods Build[t][p] = TotalBuild[t]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∀t∈ToyTypes, p∈2..NbPeriods: InStockAtEndOfPeriod[t][p-1] + Build[t][p] = Sell[t][p] + InStockAtEndOfPeriod[t][p]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625231" y="1077447"/>
            <a:ext cx="3540830" cy="2221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en-US" sz="6000"/>
              <a:t>CPLEX Code</a:t>
            </a:r>
            <a:endParaRPr sz="6000"/>
          </a:p>
        </p:txBody>
      </p:sp>
      <p:sp>
        <p:nvSpPr>
          <p:cNvPr id="214" name="Google Shape;214;p5"/>
          <p:cNvSpPr txBox="1"/>
          <p:nvPr/>
        </p:nvSpPr>
        <p:spPr>
          <a:xfrm>
            <a:off x="5590443" y="708268"/>
            <a:ext cx="5812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Text&#10;&#10;Description automatically generated"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30907"/>
            <a:ext cx="5341814" cy="659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-100136" y="4190999"/>
            <a:ext cx="486019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r>
              <a:rPr i="1" lang="en-US" sz="40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Defining data types</a:t>
            </a:r>
            <a:endParaRPr i="1" sz="40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27001" y="2015293"/>
            <a:ext cx="4644750" cy="1655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</a:pPr>
            <a:r>
              <a:rPr lang="en-US" sz="4000"/>
              <a:t>Introducing Decision Variables</a:t>
            </a:r>
            <a:endParaRPr sz="4800"/>
          </a:p>
        </p:txBody>
      </p:sp>
      <p:pic>
        <p:nvPicPr>
          <p:cNvPr descr="Text&#10;&#10;Description automatically generated" id="222" name="Google Shape;2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116248"/>
            <a:ext cx="6797430" cy="180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5590443" y="708268"/>
            <a:ext cx="5812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-2444" y="2725615"/>
            <a:ext cx="48601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Constraints</a:t>
            </a:r>
            <a:endParaRPr i="1" sz="4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Text&#10;&#10;Description automatically generated" id="229" name="Google Shape;2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246" y="83301"/>
            <a:ext cx="6074507" cy="6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127001" y="2015293"/>
            <a:ext cx="4644750" cy="1655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Schoolbook"/>
              <a:buNone/>
            </a:pPr>
            <a:r>
              <a:rPr lang="en-US" sz="4000"/>
              <a:t>Data File</a:t>
            </a:r>
            <a:endParaRPr/>
          </a:p>
        </p:txBody>
      </p:sp>
      <p:pic>
        <p:nvPicPr>
          <p:cNvPr descr="Text&#10;&#10;Description automatically generated"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862" y="1543884"/>
            <a:ext cx="6162430" cy="369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5590443" y="708268"/>
            <a:ext cx="5812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-2444" y="2725615"/>
            <a:ext cx="48601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</a:t>
            </a:r>
            <a:endParaRPr i="1" sz="4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5844442" y="1355480"/>
            <a:ext cx="5509845" cy="397031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// Maximum Ax-b residual              = 0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// Maximum |x|                                    = 26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// Maximum |slack|                            = 25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// 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InStockAtEndOfPeriod = [[0 0 0 14]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                                                     [0 0 0 3]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                                                     [0 0 0 8]];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Sell = [[3 5 3 5]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            [26 3 5 3]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            [3 3 3 3]];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Build = [[3 5 3 19]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            [26 3 5 6]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CC5D4"/>
                </a:solidFill>
                <a:latin typeface="Corbel"/>
                <a:ea typeface="Corbel"/>
                <a:cs typeface="Corbel"/>
                <a:sym typeface="Corbel"/>
              </a:rPr>
              <a:t>             [3 3 3 11]];</a:t>
            </a:r>
            <a:endParaRPr sz="1800">
              <a:solidFill>
                <a:srgbClr val="8CC5D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2023-04-30T11:33:03Z</dcterms:created>
</cp:coreProperties>
</file>