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67" r:id="rId3"/>
    <p:sldId id="278" r:id="rId4"/>
    <p:sldId id="276" r:id="rId5"/>
    <p:sldId id="460" r:id="rId6"/>
    <p:sldId id="696" r:id="rId7"/>
    <p:sldId id="277" r:id="rId8"/>
    <p:sldId id="279" r:id="rId9"/>
    <p:sldId id="280" r:id="rId10"/>
    <p:sldId id="401" r:id="rId11"/>
    <p:sldId id="282" r:id="rId12"/>
    <p:sldId id="283" r:id="rId13"/>
    <p:sldId id="344" r:id="rId14"/>
    <p:sldId id="284" r:id="rId15"/>
    <p:sldId id="697" r:id="rId16"/>
    <p:sldId id="285" r:id="rId17"/>
    <p:sldId id="287" r:id="rId18"/>
    <p:sldId id="288" r:id="rId19"/>
    <p:sldId id="663" r:id="rId20"/>
    <p:sldId id="664" r:id="rId21"/>
    <p:sldId id="665" r:id="rId22"/>
    <p:sldId id="666" r:id="rId23"/>
    <p:sldId id="667" r:id="rId24"/>
    <p:sldId id="668" r:id="rId25"/>
    <p:sldId id="669" r:id="rId26"/>
    <p:sldId id="670" r:id="rId27"/>
    <p:sldId id="461" r:id="rId28"/>
    <p:sldId id="462" r:id="rId29"/>
    <p:sldId id="290" r:id="rId30"/>
    <p:sldId id="674" r:id="rId31"/>
    <p:sldId id="675" r:id="rId32"/>
    <p:sldId id="676" r:id="rId33"/>
    <p:sldId id="677" r:id="rId34"/>
    <p:sldId id="678" r:id="rId35"/>
    <p:sldId id="679" r:id="rId36"/>
    <p:sldId id="293" r:id="rId37"/>
    <p:sldId id="294" r:id="rId38"/>
    <p:sldId id="295" r:id="rId39"/>
    <p:sldId id="296" r:id="rId40"/>
    <p:sldId id="301" r:id="rId41"/>
    <p:sldId id="303" r:id="rId42"/>
    <p:sldId id="305" r:id="rId43"/>
    <p:sldId id="695" r:id="rId44"/>
    <p:sldId id="698" r:id="rId45"/>
    <p:sldId id="699" r:id="rId46"/>
    <p:sldId id="700" r:id="rId47"/>
    <p:sldId id="701" r:id="rId48"/>
    <p:sldId id="702" r:id="rId49"/>
    <p:sldId id="703" r:id="rId50"/>
    <p:sldId id="704" r:id="rId51"/>
    <p:sldId id="705" r:id="rId52"/>
    <p:sldId id="706" r:id="rId53"/>
    <p:sldId id="707" r:id="rId54"/>
    <p:sldId id="266" r:id="rId5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2A2A"/>
    <a:srgbClr val="E59A9A"/>
    <a:srgbClr val="43B5CA"/>
    <a:srgbClr val="1AACC4"/>
    <a:srgbClr val="FF2052"/>
    <a:srgbClr val="16191A"/>
    <a:srgbClr val="C62B32"/>
    <a:srgbClr val="191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aidu.com/s?tn=cnscn_pg&amp;ct=&amp;lm=&amp;z=&amp;rn=&amp;word=%CA%F3%B1%EA&amp;_si=%CB%D1%CB%F7"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baidu.com/s?tn=cnscn_pg&amp;ct=&amp;lm=&amp;z=&amp;rn=&amp;word=%D4%AA%CB%D8&amp;_si=%CB%D1%CB%F7"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baidu.com/s?tn=cnscn_pg&amp;ct=&amp;lm=&amp;z=&amp;rn=&amp;word=%CA%F3%B1%EA&amp;_si=%CB%D1%CB%F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baidu.com/s?tn=cnscn_pg&amp;ct=&amp;lm=&amp;z=&amp;rn=&amp;word=%D4%AA%CB%D8&amp;_si=%CB%D1%CB%F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3</a:t>
            </a:fld>
            <a:endParaRPr lang="zh-CN" altLang="en-US" sz="1200" dirty="0">
              <a:latin typeface="Times New Roman" panose="02020603050405020304" pitchFamily="18" charset="0"/>
            </a:endParaRPr>
          </a:p>
        </p:txBody>
      </p:sp>
      <p:sp>
        <p:nvSpPr>
          <p:cNvPr id="100355" name="Rectangle 2"/>
          <p:cNvSpPr>
            <a:spLocks noGrp="1" noRot="1" noChangeAspect="1" noTextEdit="1"/>
          </p:cNvSpPr>
          <p:nvPr>
            <p:ph type="sldImg"/>
          </p:nvPr>
        </p:nvSpPr>
        <p:spPr>
          <a:xfrm>
            <a:off x="481013" y="1279525"/>
            <a:ext cx="6140450" cy="3454400"/>
          </a:xfrm>
        </p:spPr>
      </p:sp>
      <p:sp>
        <p:nvSpPr>
          <p:cNvPr id="100356" name="Rectangle 3"/>
          <p:cNvSpPr>
            <a:spLocks noGrp="1"/>
          </p:cNvSpPr>
          <p:nvPr>
            <p:ph type="body" idx="1"/>
          </p:nvPr>
        </p:nvSpPr>
        <p:spPr/>
        <p:txBody>
          <a:bodyPr wrap="square" lIns="91440" tIns="45720" rIns="91440" bIns="45720" anchor="t"/>
          <a:lstStyle/>
          <a:p>
            <a:pPr marL="228600" lvl="0" indent="-228600" eaLnBrk="1" hangingPunct="1">
              <a:buAutoNum type="arabicPeriod"/>
            </a:pPr>
            <a:r>
              <a:rPr lang="zh-CN" altLang="en-US" dirty="0"/>
              <a:t>大小写不敏感，但提倡大小写一致，本课中一律用小写</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、简单介绍</a:t>
            </a:r>
            <a:r>
              <a:rPr lang="en-US" altLang="zh-CN" dirty="0"/>
              <a:t>type</a:t>
            </a:r>
            <a:r>
              <a:rPr lang="zh-CN" altLang="en-US" dirty="0"/>
              <a:t>可改变无序列表的项目符号即可，并且说明在实际网页制作中通常使用</a:t>
            </a:r>
            <a:r>
              <a:rPr lang="en-US" altLang="zh-CN" dirty="0"/>
              <a:t>CSS</a:t>
            </a:r>
            <a:r>
              <a:rPr lang="zh-CN" altLang="en-US" dirty="0"/>
              <a:t>来设置项目符号，在后面章节讲解，这种方法大家了解即可。</a:t>
            </a:r>
            <a:endParaRPr lang="en-US" altLang="zh-CN" dirty="0"/>
          </a:p>
          <a:p>
            <a:r>
              <a:rPr lang="en-US" altLang="zh-CN" dirty="0"/>
              <a:t>2</a:t>
            </a:r>
            <a:r>
              <a:rPr lang="zh-CN" altLang="en-US" dirty="0"/>
              <a:t>、然后演示示例，边演示边讲解如何创建无序列表，在浏览器中查看演示效果图，主要是看不同取值项目符号的改变</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481013" y="1279525"/>
            <a:ext cx="6140450" cy="3454400"/>
          </a:xfrm>
        </p:spPr>
      </p:sp>
      <p:sp>
        <p:nvSpPr>
          <p:cNvPr id="50179" name="备注占位符 2"/>
          <p:cNvSpPr>
            <a:spLocks noGrp="1"/>
          </p:cNvSpPr>
          <p:nvPr>
            <p:ph type="body" idx="1"/>
          </p:nvPr>
        </p:nvSpPr>
        <p:spPr>
          <a:noFill/>
        </p:spPr>
        <p:txBody>
          <a:bodyPr/>
          <a:lstStyle/>
          <a:p>
            <a:r>
              <a:rPr lang="zh-CN" altLang="en-US" dirty="0"/>
              <a:t>教学指导：</a:t>
            </a:r>
            <a:endParaRPr lang="en-US" altLang="zh-CN" dirty="0"/>
          </a:p>
          <a:p>
            <a:r>
              <a:rPr lang="en-US" altLang="zh-CN" dirty="0"/>
              <a:t>1</a:t>
            </a:r>
            <a:r>
              <a:rPr lang="zh-CN" altLang="en-US" dirty="0"/>
              <a:t>、首先讲解如何创建有序列表，</a:t>
            </a:r>
            <a:r>
              <a:rPr lang="en-US" altLang="zh-CN" dirty="0"/>
              <a:t>&lt;</a:t>
            </a:r>
            <a:r>
              <a:rPr lang="en-US" altLang="zh-CN" dirty="0" err="1"/>
              <a:t>ol</a:t>
            </a:r>
            <a:r>
              <a:rPr lang="en-US" altLang="zh-CN" dirty="0"/>
              <a:t>&gt;</a:t>
            </a:r>
            <a:r>
              <a:rPr lang="zh-CN" altLang="en-US" dirty="0"/>
              <a:t>和</a:t>
            </a:r>
            <a:r>
              <a:rPr lang="en-US" altLang="zh-CN" dirty="0"/>
              <a:t>&lt;</a:t>
            </a:r>
            <a:r>
              <a:rPr lang="en-US" altLang="zh-CN" dirty="0" err="1"/>
              <a:t>li</a:t>
            </a:r>
            <a:r>
              <a:rPr lang="en-US" altLang="zh-CN" dirty="0"/>
              <a:t>&gt;</a:t>
            </a:r>
            <a:r>
              <a:rPr lang="zh-CN" altLang="en-US" dirty="0"/>
              <a:t>表示的含义，强调标签均为成对出现</a:t>
            </a:r>
            <a:endParaRPr lang="en-US" altLang="zh-CN" dirty="0"/>
          </a:p>
          <a:p>
            <a:r>
              <a:rPr lang="en-US" altLang="zh-CN" dirty="0"/>
              <a:t>2</a:t>
            </a:r>
            <a:r>
              <a:rPr lang="zh-CN" altLang="en-US" dirty="0"/>
              <a:t>、说明有序列表默认以数字序号显示</a:t>
            </a:r>
            <a:endParaRPr lang="en-US" altLang="zh-CN" dirty="0"/>
          </a:p>
          <a:p>
            <a:r>
              <a:rPr lang="en-US" altLang="zh-CN" dirty="0"/>
              <a:t>3</a:t>
            </a:r>
            <a:r>
              <a:rPr lang="zh-CN" altLang="en-US" dirty="0"/>
              <a:t>、说明有序列表与无序列表一样，也可以嵌套列表、可以包含图片、文本、其他标签等</a:t>
            </a:r>
            <a:endParaRPr lang="en-US" altLang="zh-CN" dirty="0"/>
          </a:p>
          <a:p>
            <a:r>
              <a:rPr lang="en-US" altLang="zh-CN" dirty="0"/>
              <a:t>4</a:t>
            </a:r>
            <a:r>
              <a:rPr lang="zh-CN" altLang="en-US" dirty="0"/>
              <a:t>、然后演示示例，边演示边讲解如何创建有序列表，在浏览器中查看演示效果图</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t>22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、说明与无序列表一样，也可以使用</a:t>
            </a:r>
            <a:r>
              <a:rPr lang="en-US" altLang="zh-CN" dirty="0"/>
              <a:t>type</a:t>
            </a:r>
            <a:r>
              <a:rPr lang="zh-CN" altLang="en-US" dirty="0"/>
              <a:t>改变有序列表的项目符号，也是简单介绍，并且说明在实际网页制作中通常使用</a:t>
            </a:r>
            <a:r>
              <a:rPr lang="en-US" altLang="zh-CN" dirty="0"/>
              <a:t>CSS</a:t>
            </a:r>
            <a:r>
              <a:rPr lang="zh-CN" altLang="en-US" dirty="0"/>
              <a:t>来设置项目符号，在后面章节讲解，这种方法大家了解即可。</a:t>
            </a:r>
            <a:endParaRPr lang="en-US" altLang="zh-CN" dirty="0"/>
          </a:p>
          <a:p>
            <a:r>
              <a:rPr lang="en-US" altLang="zh-CN" dirty="0"/>
              <a:t>2</a:t>
            </a:r>
            <a:r>
              <a:rPr lang="zh-CN" altLang="en-US" dirty="0"/>
              <a:t>、然后演示示例，边演示边讲解如何创建有序列表，在浏览器中查看演示效果图，主要是看不同取值项目符号的改变</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、首先详细讲解定义列表的标签含义，如何创建定义列表，让学员看定义列表显示的效果图</a:t>
            </a:r>
            <a:endParaRPr lang="en-US" altLang="zh-CN" dirty="0"/>
          </a:p>
          <a:p>
            <a:r>
              <a:rPr lang="en-US" altLang="zh-CN" dirty="0"/>
              <a:t>2</a:t>
            </a:r>
            <a:r>
              <a:rPr lang="zh-CN" altLang="en-US" dirty="0"/>
              <a:t>、与无序列表、有序列表对比讲解，说明异同点，定义列表也可以嵌套列表、包含图片、文本、其他标签等</a:t>
            </a:r>
            <a:endParaRPr lang="en-US" altLang="zh-CN" dirty="0"/>
          </a:p>
          <a:p>
            <a:r>
              <a:rPr lang="en-US" altLang="zh-CN" dirty="0"/>
              <a:t>3</a:t>
            </a:r>
            <a:r>
              <a:rPr lang="zh-CN" altLang="en-US" dirty="0"/>
              <a:t>、然后演示示例定义列表，从创建定义列表开始，然后在浏览器中让学员看页面效果图</a:t>
            </a:r>
            <a:endParaRPr lang="en-US" altLang="zh-CN" dirty="0"/>
          </a:p>
          <a:p>
            <a:r>
              <a:rPr lang="en-US" altLang="zh-CN" dirty="0"/>
              <a:t>4</a:t>
            </a:r>
            <a:r>
              <a:rPr lang="zh-CN" altLang="en-US" dirty="0"/>
              <a:t>、最后说明在以后的网页制作中经常会用到定义列表，特别是图文混排的情况</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、对比讲解，主要介绍各自的标签含义，应用特点和应用场合，项目符号简单带过即可</a:t>
            </a:r>
            <a:endParaRPr lang="en-US" altLang="zh-CN" dirty="0"/>
          </a:p>
          <a:p>
            <a:r>
              <a:rPr lang="en-US" altLang="zh-CN" dirty="0"/>
              <a:t>2</a:t>
            </a:r>
            <a:r>
              <a:rPr lang="zh-CN" altLang="en-US" dirty="0"/>
              <a:t>、强调列表之间可以互相嵌套，进行页面的局部布局</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、首先讲解需求，然后提示学员使用无序列表和列表嵌套来实现，列表前的项目符号使用</a:t>
            </a:r>
            <a:r>
              <a:rPr lang="en-US" altLang="zh-CN" dirty="0"/>
              <a:t>type</a:t>
            </a:r>
            <a:r>
              <a:rPr lang="zh-CN" altLang="en-US" dirty="0"/>
              <a:t>属性来实现，也可以根据列表嵌套关系显示不同的列表项目符号</a:t>
            </a:r>
            <a:endParaRPr lang="en-US" altLang="zh-CN" dirty="0"/>
          </a:p>
          <a:p>
            <a:r>
              <a:rPr lang="en-US" altLang="zh-CN" dirty="0"/>
              <a:t>2</a:t>
            </a:r>
            <a:r>
              <a:rPr lang="zh-CN" altLang="en-US" dirty="0"/>
              <a:t>、让学员自己操作，教员巡回指导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t>30</a:t>
            </a:fld>
            <a:endParaRPr lang="en-US" altLang="zh-CN"/>
          </a:p>
        </p:txBody>
      </p:sp>
      <p:sp>
        <p:nvSpPr>
          <p:cNvPr id="51203" name="Rectangle 2"/>
          <p:cNvSpPr>
            <a:spLocks noGrp="1" noRot="1" noChangeAspect="1" noChangeArrowheads="1" noTextEdit="1"/>
          </p:cNvSpPr>
          <p:nvPr>
            <p:ph type="sldImg"/>
          </p:nvPr>
        </p:nvSpPr>
        <p:spPr>
          <a:xfrm>
            <a:off x="481013" y="1279525"/>
            <a:ext cx="6140450" cy="3454400"/>
          </a:xfrm>
        </p:spPr>
      </p:sp>
      <p:sp>
        <p:nvSpPr>
          <p:cNvPr id="51204" name="Rectangle 3"/>
          <p:cNvSpPr>
            <a:spLocks noGrp="1" noChangeArrowheads="1"/>
          </p:cNvSpPr>
          <p:nvPr>
            <p:ph type="body" idx="1"/>
          </p:nvPr>
        </p:nvSpPr>
        <p:spPr>
          <a:xfrm>
            <a:off x="685800" y="4343400"/>
            <a:ext cx="5486400" cy="4114800"/>
          </a:xfrm>
          <a:noFill/>
        </p:spPr>
        <p:txBody>
          <a:bodyPr/>
          <a:lstStyle/>
          <a:p>
            <a:r>
              <a:rPr lang="zh-CN" altLang="en-US" dirty="0"/>
              <a:t>教学指导：</a:t>
            </a:r>
            <a:endParaRPr lang="en-US" altLang="zh-CN" dirty="0"/>
          </a:p>
          <a:p>
            <a:r>
              <a:rPr lang="en-US" altLang="zh-CN" dirty="0"/>
              <a:t>1</a:t>
            </a:r>
            <a:r>
              <a:rPr lang="zh-CN" altLang="en-US" dirty="0"/>
              <a:t>、简单介绍使用表格的原因，说明表格常用于结构一致的数据，例如学员成绩表、购物网站上购物车中的列表信息等，然后拍出图片讲解</a:t>
            </a:r>
            <a:endParaRPr lang="en-US" altLang="zh-CN" dirty="0"/>
          </a:p>
          <a:p>
            <a:r>
              <a:rPr lang="en-US" altLang="zh-CN" dirty="0"/>
              <a:t>2</a:t>
            </a:r>
            <a:r>
              <a:rPr lang="zh-CN" altLang="en-US" dirty="0"/>
              <a:t>、然后讲解表格的基本结构，对照缩小的图说明表格的行、列和单元格</a:t>
            </a:r>
            <a:endParaRPr lang="en-US" altLang="zh-CN" dirty="0"/>
          </a:p>
          <a:p>
            <a:endParaRPr lang="zh-CN" altLang="en-US"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4EBFBE4-A425-44C5-B009-C4B4E27CBA05}" type="slidenum">
              <a:rPr lang="zh-CN" altLang="en-US" smtClean="0"/>
              <a:t>31</a:t>
            </a:fld>
            <a:endParaRPr lang="en-US" altLang="zh-CN"/>
          </a:p>
        </p:txBody>
      </p:sp>
      <p:sp>
        <p:nvSpPr>
          <p:cNvPr id="52227" name="Rectangle 2"/>
          <p:cNvSpPr>
            <a:spLocks noGrp="1" noRot="1" noChangeAspect="1" noChangeArrowheads="1" noTextEdit="1"/>
          </p:cNvSpPr>
          <p:nvPr>
            <p:ph type="sldImg"/>
          </p:nvPr>
        </p:nvSpPr>
        <p:spPr>
          <a:xfrm>
            <a:off x="481013" y="1279525"/>
            <a:ext cx="6140450" cy="3454400"/>
          </a:xfrm>
        </p:spPr>
      </p:sp>
      <p:sp>
        <p:nvSpPr>
          <p:cNvPr id="52228" name="Rectangle 3"/>
          <p:cNvSpPr>
            <a:spLocks noGrp="1" noChangeArrowheads="1"/>
          </p:cNvSpPr>
          <p:nvPr>
            <p:ph type="body" idx="1"/>
          </p:nvPr>
        </p:nvSpPr>
        <p:spPr>
          <a:xfrm>
            <a:off x="685800" y="4343400"/>
            <a:ext cx="5486400" cy="4114800"/>
          </a:xfrm>
          <a:noFill/>
        </p:spPr>
        <p:txBody>
          <a:bodyPr/>
          <a:lstStyle/>
          <a:p>
            <a:r>
              <a:rPr lang="zh-CN" altLang="en-US" dirty="0"/>
              <a:t>教学指导：</a:t>
            </a:r>
            <a:endParaRPr lang="en-US" altLang="zh-CN" dirty="0"/>
          </a:p>
          <a:p>
            <a:r>
              <a:rPr lang="en-US" altLang="zh-CN" dirty="0">
                <a:ea typeface="宋体" panose="02010600030101010101" pitchFamily="2" charset="-122"/>
              </a:rPr>
              <a:t>1</a:t>
            </a:r>
            <a:r>
              <a:rPr lang="zh-CN" altLang="en-US" dirty="0">
                <a:ea typeface="宋体" panose="02010600030101010101" pitchFamily="2" charset="-122"/>
              </a:rPr>
              <a:t>、讲解表格标签，创建</a:t>
            </a:r>
            <a:r>
              <a:rPr lang="zh-CN" altLang="en-US" sz="1200" kern="1200" dirty="0">
                <a:solidFill>
                  <a:schemeClr val="tx1"/>
                </a:solidFill>
                <a:latin typeface="Times New Roman" panose="02020603050405020304" pitchFamily="18" charset="0"/>
                <a:ea typeface="宋体" panose="02010600030101010101" pitchFamily="2" charset="-122"/>
                <a:cs typeface="+mn-cs"/>
              </a:rPr>
              <a:t>表格标签</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zh-CN" altLang="en-US" sz="1200" kern="1200" dirty="0">
                <a:solidFill>
                  <a:schemeClr val="tx1"/>
                </a:solidFill>
                <a:latin typeface="Times New Roman" panose="02020603050405020304" pitchFamily="18" charset="0"/>
                <a:ea typeface="宋体" panose="02010600030101010101" pitchFamily="2" charset="-122"/>
                <a:cs typeface="+mn-cs"/>
              </a:rPr>
              <a:t>；行标签</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zh-CN" altLang="en-US" sz="1200" kern="1200" dirty="0">
                <a:solidFill>
                  <a:schemeClr val="tx1"/>
                </a:solidFill>
                <a:latin typeface="Times New Roman" panose="02020603050405020304" pitchFamily="18" charset="0"/>
                <a:ea typeface="宋体" panose="02010600030101010101" pitchFamily="2" charset="-122"/>
                <a:cs typeface="+mn-cs"/>
              </a:rPr>
              <a:t>，可以有多行；单元格标签</a:t>
            </a:r>
            <a:r>
              <a:rPr lang="fr-FR" sz="1200" kern="1200" dirty="0">
                <a:solidFill>
                  <a:schemeClr val="tx1"/>
                </a:solidFill>
                <a:latin typeface="Times New Roman" panose="02020603050405020304" pitchFamily="18" charset="0"/>
                <a:ea typeface="宋体" panose="02010600030101010101" pitchFamily="2" charset="-122"/>
                <a:cs typeface="+mn-cs"/>
              </a:rPr>
              <a:t>&lt;td&gt;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&lt;/td&gt;</a:t>
            </a:r>
            <a:r>
              <a:rPr lang="zh-CN" altLang="en-US" sz="1200" kern="1200" dirty="0">
                <a:solidFill>
                  <a:schemeClr val="tx1"/>
                </a:solidFill>
                <a:latin typeface="Times New Roman" panose="02020603050405020304" pitchFamily="18" charset="0"/>
                <a:ea typeface="宋体" panose="02010600030101010101" pitchFamily="2" charset="-122"/>
                <a:cs typeface="+mn-cs"/>
              </a:rPr>
              <a:t>，可以有多个单元格。</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2</a:t>
            </a:r>
            <a:r>
              <a:rPr lang="zh-CN" altLang="en-US" sz="1200" kern="1200" dirty="0">
                <a:solidFill>
                  <a:schemeClr val="tx1"/>
                </a:solidFill>
                <a:latin typeface="Times New Roman" panose="02020603050405020304" pitchFamily="18" charset="0"/>
                <a:ea typeface="宋体" panose="02010600030101010101" pitchFamily="2" charset="-122"/>
                <a:cs typeface="+mn-cs"/>
              </a:rPr>
              <a:t>、介绍表格的属性，例如</a:t>
            </a:r>
            <a:r>
              <a:rPr lang="en-US" altLang="zh-CN" sz="1200" kern="1200" dirty="0">
                <a:solidFill>
                  <a:schemeClr val="tx1"/>
                </a:solidFill>
                <a:latin typeface="Times New Roman" panose="02020603050405020304" pitchFamily="18" charset="0"/>
                <a:ea typeface="宋体" panose="02010600030101010101" pitchFamily="2" charset="-122"/>
                <a:cs typeface="+mn-cs"/>
              </a:rPr>
              <a:t>width</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altLang="zh-CN" sz="1200" kern="1200" dirty="0">
                <a:solidFill>
                  <a:schemeClr val="tx1"/>
                </a:solidFill>
                <a:latin typeface="Times New Roman" panose="02020603050405020304" pitchFamily="18" charset="0"/>
                <a:ea typeface="宋体" panose="02010600030101010101" pitchFamily="2" charset="-122"/>
                <a:cs typeface="+mn-cs"/>
              </a:rPr>
              <a:t>border</a:t>
            </a:r>
            <a:r>
              <a:rPr lang="zh-CN" altLang="en-US" sz="1200" kern="1200" dirty="0">
                <a:solidFill>
                  <a:schemeClr val="tx1"/>
                </a:solidFill>
                <a:latin typeface="Times New Roman" panose="02020603050405020304" pitchFamily="18" charset="0"/>
                <a:ea typeface="宋体" panose="02010600030101010101" pitchFamily="2" charset="-122"/>
                <a:cs typeface="+mn-cs"/>
              </a:rPr>
              <a:t>，说明这些属性在后面使用</a:t>
            </a:r>
            <a:r>
              <a:rPr lang="en-US" altLang="zh-CN" sz="1200" kern="1200" dirty="0">
                <a:solidFill>
                  <a:schemeClr val="tx1"/>
                </a:solidFill>
                <a:latin typeface="Times New Roman" panose="02020603050405020304" pitchFamily="18" charset="0"/>
                <a:ea typeface="宋体" panose="02010600030101010101" pitchFamily="2" charset="-122"/>
                <a:cs typeface="+mn-cs"/>
              </a:rPr>
              <a:t>CSS</a:t>
            </a:r>
            <a:r>
              <a:rPr lang="zh-CN" altLang="en-US" sz="1200" kern="1200" dirty="0">
                <a:solidFill>
                  <a:schemeClr val="tx1"/>
                </a:solidFill>
                <a:latin typeface="Times New Roman" panose="02020603050405020304" pitchFamily="18" charset="0"/>
                <a:ea typeface="宋体" panose="02010600030101010101" pitchFamily="2" charset="-122"/>
                <a:cs typeface="+mn-cs"/>
              </a:rPr>
              <a:t>设置表格样式时会讲到，并且制作网页时通常使用</a:t>
            </a:r>
            <a:r>
              <a:rPr lang="en-US" altLang="zh-CN" sz="1200" kern="1200" dirty="0">
                <a:solidFill>
                  <a:schemeClr val="tx1"/>
                </a:solidFill>
                <a:latin typeface="Times New Roman" panose="02020603050405020304" pitchFamily="18" charset="0"/>
                <a:ea typeface="宋体" panose="02010600030101010101" pitchFamily="2" charset="-122"/>
                <a:cs typeface="+mn-cs"/>
              </a:rPr>
              <a:t>CSS</a:t>
            </a:r>
            <a:r>
              <a:rPr lang="zh-CN" altLang="en-US" sz="1200" kern="1200" dirty="0">
                <a:solidFill>
                  <a:schemeClr val="tx1"/>
                </a:solidFill>
                <a:latin typeface="Times New Roman" panose="02020603050405020304" pitchFamily="18" charset="0"/>
                <a:ea typeface="宋体" panose="02010600030101010101" pitchFamily="2" charset="-122"/>
                <a:cs typeface="+mn-cs"/>
              </a:rPr>
              <a:t>设置表格样式</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3</a:t>
            </a:r>
            <a:r>
              <a:rPr lang="zh-CN" altLang="en-US" sz="1200" kern="1200" dirty="0">
                <a:solidFill>
                  <a:schemeClr val="tx1"/>
                </a:solidFill>
                <a:latin typeface="Times New Roman" panose="02020603050405020304" pitchFamily="18" charset="0"/>
                <a:ea typeface="宋体" panose="02010600030101010101" pitchFamily="2" charset="-122"/>
                <a:cs typeface="+mn-cs"/>
              </a:rPr>
              <a:t>、边演示边讲解创建表格的步骤：第一步是创建表格标签</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zh-CN" altLang="en-US" sz="1200" kern="1200" dirty="0">
                <a:solidFill>
                  <a:schemeClr val="tx1"/>
                </a:solidFill>
                <a:latin typeface="Times New Roman" panose="02020603050405020304" pitchFamily="18" charset="0"/>
                <a:ea typeface="宋体" panose="02010600030101010101" pitchFamily="2" charset="-122"/>
                <a:cs typeface="+mn-cs"/>
              </a:rPr>
              <a:t>；第二步是在表格标签</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&lt;/table&gt;</a:t>
            </a:r>
            <a:r>
              <a:rPr lang="zh-CN" altLang="en-US" sz="1200" kern="1200" dirty="0">
                <a:solidFill>
                  <a:schemeClr val="tx1"/>
                </a:solidFill>
                <a:latin typeface="Times New Roman" panose="02020603050405020304" pitchFamily="18" charset="0"/>
                <a:ea typeface="宋体" panose="02010600030101010101" pitchFamily="2" charset="-122"/>
                <a:cs typeface="+mn-cs"/>
              </a:rPr>
              <a:t>里创建行标签</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zh-CN" altLang="en-US" sz="1200" kern="1200" dirty="0">
                <a:solidFill>
                  <a:schemeClr val="tx1"/>
                </a:solidFill>
                <a:latin typeface="Times New Roman" panose="02020603050405020304" pitchFamily="18" charset="0"/>
                <a:ea typeface="宋体" panose="02010600030101010101" pitchFamily="2" charset="-122"/>
                <a:cs typeface="+mn-cs"/>
              </a:rPr>
              <a:t>，可以有多行；第三步是在行标签</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&lt;/tr&gt;</a:t>
            </a:r>
            <a:r>
              <a:rPr lang="zh-CN" altLang="en-US" sz="1200" kern="1200" dirty="0">
                <a:solidFill>
                  <a:schemeClr val="tx1"/>
                </a:solidFill>
                <a:latin typeface="Times New Roman" panose="02020603050405020304" pitchFamily="18" charset="0"/>
                <a:ea typeface="宋体" panose="02010600030101010101" pitchFamily="2" charset="-122"/>
                <a:cs typeface="+mn-cs"/>
              </a:rPr>
              <a:t>里创建单元格标签</a:t>
            </a:r>
            <a:r>
              <a:rPr lang="fr-FR" sz="1200" kern="1200" dirty="0">
                <a:solidFill>
                  <a:schemeClr val="tx1"/>
                </a:solidFill>
                <a:latin typeface="Times New Roman" panose="02020603050405020304" pitchFamily="18" charset="0"/>
                <a:ea typeface="宋体" panose="02010600030101010101" pitchFamily="2" charset="-122"/>
                <a:cs typeface="+mn-cs"/>
              </a:rPr>
              <a:t>&lt;td&gt;</a:t>
            </a:r>
            <a:r>
              <a:rPr lang="en-US" altLang="zh-CN" sz="1200" kern="1200" dirty="0">
                <a:solidFill>
                  <a:schemeClr val="tx1"/>
                </a:solidFill>
                <a:latin typeface="Times New Roman" panose="02020603050405020304" pitchFamily="18" charset="0"/>
                <a:ea typeface="宋体" panose="02010600030101010101" pitchFamily="2" charset="-122"/>
                <a:cs typeface="+mn-cs"/>
              </a:rPr>
              <a:t>……</a:t>
            </a:r>
            <a:r>
              <a:rPr lang="fr-FR" sz="1200" kern="1200" dirty="0">
                <a:solidFill>
                  <a:schemeClr val="tx1"/>
                </a:solidFill>
                <a:latin typeface="Times New Roman" panose="02020603050405020304" pitchFamily="18" charset="0"/>
                <a:ea typeface="宋体" panose="02010600030101010101" pitchFamily="2" charset="-122"/>
                <a:cs typeface="+mn-cs"/>
              </a:rPr>
              <a:t>&lt;/td&gt;</a:t>
            </a:r>
            <a:r>
              <a:rPr lang="zh-CN" altLang="en-US" sz="1200" kern="1200" dirty="0">
                <a:solidFill>
                  <a:schemeClr val="tx1"/>
                </a:solidFill>
                <a:latin typeface="Times New Roman" panose="02020603050405020304" pitchFamily="18" charset="0"/>
                <a:ea typeface="宋体" panose="02010600030101010101" pitchFamily="2" charset="-122"/>
                <a:cs typeface="+mn-cs"/>
              </a:rPr>
              <a:t>，可以有多个单元格。</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4</a:t>
            </a:r>
            <a:r>
              <a:rPr lang="zh-CN" altLang="en-US" sz="1200" kern="1200" dirty="0">
                <a:solidFill>
                  <a:schemeClr val="tx1"/>
                </a:solidFill>
                <a:latin typeface="Times New Roman" panose="02020603050405020304" pitchFamily="18" charset="0"/>
                <a:ea typeface="宋体" panose="02010600030101010101" pitchFamily="2" charset="-122"/>
                <a:cs typeface="+mn-cs"/>
              </a:rPr>
              <a:t>、演示时也要演示</a:t>
            </a:r>
            <a:r>
              <a:rPr lang="en-US" altLang="zh-CN" sz="1200" kern="1200" dirty="0">
                <a:solidFill>
                  <a:schemeClr val="tx1"/>
                </a:solidFill>
                <a:latin typeface="Times New Roman" panose="02020603050405020304" pitchFamily="18" charset="0"/>
                <a:ea typeface="宋体" panose="02010600030101010101" pitchFamily="2" charset="-122"/>
                <a:cs typeface="+mn-cs"/>
              </a:rPr>
              <a:t>width</a:t>
            </a:r>
            <a:r>
              <a:rPr lang="zh-CN" altLang="en-US" sz="1200" kern="1200" dirty="0">
                <a:solidFill>
                  <a:schemeClr val="tx1"/>
                </a:solidFill>
                <a:latin typeface="Times New Roman" panose="02020603050405020304" pitchFamily="18" charset="0"/>
                <a:ea typeface="宋体" panose="02010600030101010101" pitchFamily="2" charset="-122"/>
                <a:cs typeface="+mn-cs"/>
              </a:rPr>
              <a:t>和</a:t>
            </a:r>
            <a:r>
              <a:rPr lang="en-US" altLang="zh-CN" sz="1200" kern="1200" dirty="0">
                <a:solidFill>
                  <a:schemeClr val="tx1"/>
                </a:solidFill>
                <a:latin typeface="Times New Roman" panose="02020603050405020304" pitchFamily="18" charset="0"/>
                <a:ea typeface="宋体" panose="02010600030101010101" pitchFamily="2" charset="-122"/>
                <a:cs typeface="+mn-cs"/>
              </a:rPr>
              <a:t>border</a:t>
            </a:r>
            <a:r>
              <a:rPr lang="zh-CN" altLang="en-US" sz="1200" kern="1200" dirty="0">
                <a:solidFill>
                  <a:schemeClr val="tx1"/>
                </a:solidFill>
                <a:latin typeface="Times New Roman" panose="02020603050405020304" pitchFamily="18" charset="0"/>
                <a:ea typeface="宋体" panose="02010600030101010101" pitchFamily="2" charset="-122"/>
                <a:cs typeface="+mn-cs"/>
              </a:rPr>
              <a:t>的作用，并且说明</a:t>
            </a:r>
            <a:r>
              <a:rPr lang="en-US" altLang="zh-CN" sz="1200" kern="1200" dirty="0">
                <a:solidFill>
                  <a:schemeClr val="tx1"/>
                </a:solidFill>
                <a:latin typeface="Times New Roman" panose="02020603050405020304" pitchFamily="18" charset="0"/>
                <a:ea typeface="宋体" panose="02010600030101010101" pitchFamily="2" charset="-122"/>
                <a:cs typeface="+mn-cs"/>
              </a:rPr>
              <a:t>width</a:t>
            </a:r>
            <a:r>
              <a:rPr lang="zh-CN" altLang="en-US" sz="1200" kern="1200" dirty="0">
                <a:solidFill>
                  <a:schemeClr val="tx1"/>
                </a:solidFill>
                <a:latin typeface="Times New Roman" panose="02020603050405020304" pitchFamily="18" charset="0"/>
                <a:ea typeface="宋体" panose="02010600030101010101" pitchFamily="2" charset="-122"/>
                <a:cs typeface="+mn-cs"/>
              </a:rPr>
              <a:t>对于单元格也是适用的</a:t>
            </a:r>
          </a:p>
          <a:p>
            <a:pPr eaLnBrk="1" hangingPunct="1"/>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t>32</a:t>
            </a:fld>
            <a:endParaRPr lang="en-US" altLang="zh-CN"/>
          </a:p>
        </p:txBody>
      </p:sp>
      <p:sp>
        <p:nvSpPr>
          <p:cNvPr id="56323" name="Rectangle 2"/>
          <p:cNvSpPr>
            <a:spLocks noGrp="1" noRot="1" noChangeAspect="1" noChangeArrowheads="1" noTextEdit="1"/>
          </p:cNvSpPr>
          <p:nvPr>
            <p:ph type="sldImg"/>
          </p:nvPr>
        </p:nvSpPr>
        <p:spPr>
          <a:xfrm>
            <a:off x="481013" y="1279525"/>
            <a:ext cx="6140450" cy="3454400"/>
          </a:xfrm>
        </p:spPr>
      </p:sp>
      <p:sp>
        <p:nvSpPr>
          <p:cNvPr id="56324" name="Rectangle 3"/>
          <p:cNvSpPr>
            <a:spLocks noGrp="1" noChangeArrowheads="1"/>
          </p:cNvSpPr>
          <p:nvPr>
            <p:ph type="body" idx="1"/>
          </p:nvPr>
        </p:nvSpPr>
        <p:spPr>
          <a:xfrm>
            <a:off x="685800" y="4343400"/>
            <a:ext cx="5486400" cy="4114800"/>
          </a:xfrm>
          <a:noFill/>
        </p:spPr>
        <p:txBody>
          <a:bodyPr/>
          <a:lstStyle/>
          <a:p>
            <a:r>
              <a:rPr lang="zh-CN" altLang="en-US" dirty="0"/>
              <a:t>教学指导：</a:t>
            </a:r>
            <a:endParaRPr lang="en-US" altLang="zh-CN" dirty="0"/>
          </a:p>
          <a:p>
            <a:r>
              <a:rPr lang="en-US" altLang="zh-CN" dirty="0"/>
              <a:t>1</a:t>
            </a:r>
            <a:r>
              <a:rPr lang="zh-CN" altLang="en-US" dirty="0"/>
              <a:t>、表格的对齐方式常用的居中对齐，因此</a:t>
            </a:r>
            <a:r>
              <a:rPr lang="zh-CN" altLang="en-US" baseline="0" dirty="0"/>
              <a:t>主要介绍居中对齐的代码即可，并且告诉学员在实际网页制作中设置对齐方式通常使用</a:t>
            </a:r>
            <a:r>
              <a:rPr lang="en-US" altLang="zh-CN" baseline="0" dirty="0"/>
              <a:t>CSS</a:t>
            </a:r>
            <a:r>
              <a:rPr lang="zh-CN" altLang="en-US" baseline="0" dirty="0"/>
              <a:t>设置，这里了解、会用即可</a:t>
            </a:r>
            <a:endParaRPr lang="en-US" altLang="zh-CN" baseline="0" dirty="0"/>
          </a:p>
          <a:p>
            <a:r>
              <a:rPr lang="en-US" altLang="zh-CN" baseline="0" dirty="0"/>
              <a:t>2</a:t>
            </a:r>
            <a:r>
              <a:rPr lang="zh-CN" altLang="en-US" baseline="0" dirty="0"/>
              <a:t>、单元格的对齐方式在实际网页制作中用到的比较多，并且告诉学员在实际网页制作中设置对齐方式通常使用</a:t>
            </a:r>
            <a:r>
              <a:rPr lang="en-US" altLang="zh-CN" baseline="0" dirty="0"/>
              <a:t>CSS</a:t>
            </a:r>
            <a:r>
              <a:rPr lang="zh-CN" altLang="en-US" baseline="0" dirty="0"/>
              <a:t>设置，这里主要讲解水平对齐方式，演示一个小例子，让学员看到水平对齐方式效果即可</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en-US" sz="1200" kern="1200" dirty="0" err="1">
                <a:solidFill>
                  <a:schemeClr val="tx1"/>
                </a:solidFill>
                <a:latin typeface="Times New Roman" panose="02020603050405020304" pitchFamily="18" charset="0"/>
                <a:ea typeface="宋体" panose="02010600030101010101" pitchFamily="2" charset="-122"/>
                <a:cs typeface="+mn-cs"/>
              </a:rPr>
              <a:t>colspan</a:t>
            </a:r>
            <a:r>
              <a:rPr lang="zh-CN" altLang="en-US" sz="1200" kern="1200" dirty="0">
                <a:solidFill>
                  <a:schemeClr val="tx1"/>
                </a:solidFill>
                <a:latin typeface="Times New Roman" panose="02020603050405020304" pitchFamily="18" charset="0"/>
                <a:ea typeface="宋体" panose="02010600030101010101" pitchFamily="2" charset="-122"/>
                <a:cs typeface="+mn-cs"/>
              </a:rPr>
              <a:t>属性的用法</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2</a:t>
            </a:r>
            <a:r>
              <a:rPr lang="zh-CN" altLang="en-US" sz="1200" kern="1200" dirty="0">
                <a:solidFill>
                  <a:schemeClr val="tx1"/>
                </a:solidFill>
                <a:latin typeface="Times New Roman" panose="02020603050405020304" pitchFamily="18" charset="0"/>
                <a:ea typeface="宋体" panose="02010600030101010101" pitchFamily="2" charset="-122"/>
                <a:cs typeface="+mn-cs"/>
              </a:rPr>
              <a:t>、演示示例，演示如何创建跨列，及跨列的页面效果展示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4</a:t>
            </a:fld>
            <a:endParaRPr lang="zh-CN" altLang="en-US" sz="1200" dirty="0">
              <a:latin typeface="Times New Roman" panose="02020603050405020304" pitchFamily="18" charset="0"/>
            </a:endParaRPr>
          </a:p>
        </p:txBody>
      </p:sp>
      <p:sp>
        <p:nvSpPr>
          <p:cNvPr id="99331" name="Rectangle 2"/>
          <p:cNvSpPr>
            <a:spLocks noGrp="1" noRot="1" noChangeAspect="1" noTextEdit="1"/>
          </p:cNvSpPr>
          <p:nvPr>
            <p:ph type="sldImg"/>
          </p:nvPr>
        </p:nvSpPr>
        <p:spPr>
          <a:xfrm>
            <a:off x="481013" y="1279525"/>
            <a:ext cx="6140450" cy="3454400"/>
          </a:xfrm>
        </p:spPr>
      </p:sp>
      <p:sp>
        <p:nvSpPr>
          <p:cNvPr id="99332" name="Rectangle 3"/>
          <p:cNvSpPr>
            <a:spLocks noGrp="1"/>
          </p:cNvSpPr>
          <p:nvPr>
            <p:ph type="body" idx="1"/>
          </p:nvPr>
        </p:nvSpPr>
        <p:spPr/>
        <p:txBody>
          <a:bodyPr wrap="square" lIns="91440" tIns="45720" rIns="91440" bIns="45720" anchor="t"/>
          <a:lstStyle/>
          <a:p>
            <a:pPr lvl="0" eaLnBrk="1" hangingPunct="1"/>
            <a:r>
              <a:rPr lang="zh-CN" altLang="en-US" dirty="0"/>
              <a:t>超文本是这样的文本文件，其中的某些字、符号或短语起着</a:t>
            </a:r>
            <a:r>
              <a:rPr lang="en-US" altLang="zh-CN" dirty="0"/>
              <a:t>"</a:t>
            </a:r>
            <a:r>
              <a:rPr lang="zh-CN" altLang="en-US" dirty="0"/>
              <a:t>热链路</a:t>
            </a:r>
            <a:r>
              <a:rPr lang="en-US" altLang="zh-CN" dirty="0"/>
              <a:t>"</a:t>
            </a:r>
            <a:r>
              <a:rPr lang="zh-CN" altLang="en-US" dirty="0"/>
              <a:t>（</a:t>
            </a:r>
            <a:r>
              <a:rPr lang="en-US" altLang="zh-CN" dirty="0"/>
              <a:t>Hotlink</a:t>
            </a:r>
            <a:r>
              <a:rPr lang="zh-CN" altLang="en-US" dirty="0"/>
              <a:t>）的作用，在显示出来时其字体或颜色变化或者标有下横线、以区别于一般的正文。 </a:t>
            </a:r>
          </a:p>
          <a:p>
            <a:pPr lvl="0" eaLnBrk="1" hangingPunct="1"/>
            <a:r>
              <a:rPr lang="zh-CN" altLang="en-US" dirty="0"/>
              <a:t>它与它的老祖宗</a:t>
            </a:r>
            <a:r>
              <a:rPr lang="en-US" altLang="zh-CN" dirty="0"/>
              <a:t>SGML</a:t>
            </a:r>
            <a:r>
              <a:rPr lang="zh-CN" altLang="en-US" dirty="0"/>
              <a:t>和当今</a:t>
            </a:r>
            <a:r>
              <a:rPr lang="en-US" altLang="zh-CN" dirty="0"/>
              <a:t>IT</a:t>
            </a:r>
            <a:r>
              <a:rPr lang="zh-CN" altLang="en-US" dirty="0"/>
              <a:t>新星</a:t>
            </a:r>
            <a:r>
              <a:rPr lang="en-US" altLang="zh-CN" dirty="0"/>
              <a:t>XML</a:t>
            </a:r>
            <a:r>
              <a:rPr lang="zh-CN" altLang="en-US" dirty="0"/>
              <a:t>都属于一个大家族</a:t>
            </a:r>
            <a:r>
              <a:rPr lang="en-US" altLang="zh-CN" dirty="0"/>
              <a:t>——</a:t>
            </a:r>
            <a:r>
              <a:rPr lang="zh-CN" altLang="en-US" dirty="0"/>
              <a:t>标记语言家族。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en-US" sz="1200" kern="1200" dirty="0" err="1">
                <a:solidFill>
                  <a:schemeClr val="tx1"/>
                </a:solidFill>
                <a:latin typeface="Times New Roman" panose="02020603050405020304" pitchFamily="18" charset="0"/>
                <a:ea typeface="宋体" panose="02010600030101010101" pitchFamily="2" charset="-122"/>
                <a:cs typeface="+mn-cs"/>
              </a:rPr>
              <a:t>rowspan</a:t>
            </a:r>
            <a:r>
              <a:rPr lang="zh-CN" altLang="en-US" sz="1200" kern="1200" dirty="0">
                <a:solidFill>
                  <a:schemeClr val="tx1"/>
                </a:solidFill>
                <a:latin typeface="Times New Roman" panose="02020603050405020304" pitchFamily="18" charset="0"/>
                <a:ea typeface="宋体" panose="02010600030101010101" pitchFamily="2" charset="-122"/>
                <a:cs typeface="+mn-cs"/>
              </a:rPr>
              <a:t>属性的用法</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2</a:t>
            </a:r>
            <a:r>
              <a:rPr lang="zh-CN" altLang="en-US" sz="1200" kern="1200" dirty="0">
                <a:solidFill>
                  <a:schemeClr val="tx1"/>
                </a:solidFill>
                <a:latin typeface="Times New Roman" panose="02020603050405020304" pitchFamily="18" charset="0"/>
                <a:ea typeface="宋体" panose="02010600030101010101" pitchFamily="2" charset="-122"/>
                <a:cs typeface="+mn-cs"/>
              </a:rPr>
              <a:t>、演示示例，演示如何创建跨行，及跨行的页面效果展示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、简单说明在同一个表格中可以根据需要同时设置跨行和跨列</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2</a:t>
            </a:r>
            <a:r>
              <a:rPr lang="zh-CN" altLang="en-US" sz="1200" kern="1200" dirty="0">
                <a:solidFill>
                  <a:schemeClr val="tx1"/>
                </a:solidFill>
                <a:latin typeface="Times New Roman" panose="02020603050405020304" pitchFamily="18" charset="0"/>
                <a:ea typeface="宋体" panose="02010600030101010101" pitchFamily="2" charset="-122"/>
                <a:cs typeface="+mn-cs"/>
              </a:rPr>
              <a:t>、演示示例，演示如何在同一个表格中创建跨行和跨列，及展示页面效果，并说明表格设置跨行和跨列后，并不影响表格原始的单元格的宽度和高度，同一列的单元格宽度一致，同一行的单元格高度一致</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当用户要在表单中键入字母、数字等内容时，就会用到文本输入框。文本框也可以转化为密码输入框。</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、着重总结无序列表、定义列表的标签组成、应用场合，如何创建无序列表和定义列表</a:t>
            </a:r>
            <a:endParaRPr lang="en-US" altLang="zh-CN" dirty="0"/>
          </a:p>
          <a:p>
            <a:r>
              <a:rPr lang="en-US" altLang="zh-CN" dirty="0"/>
              <a:t>2</a:t>
            </a:r>
            <a:r>
              <a:rPr lang="zh-CN" altLang="en-US" dirty="0"/>
              <a:t>、如何设置表格的跨行和跨列</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43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5</a:t>
            </a:fld>
            <a:endParaRPr lang="zh-CN" altLang="en-US" sz="1200" dirty="0">
              <a:latin typeface="Times New Roman" panose="02020603050405020304" pitchFamily="18" charset="0"/>
            </a:endParaRPr>
          </a:p>
        </p:txBody>
      </p:sp>
      <p:sp>
        <p:nvSpPr>
          <p:cNvPr id="99331" name="Rectangle 2"/>
          <p:cNvSpPr>
            <a:spLocks noGrp="1" noRot="1" noChangeAspect="1" noTextEdit="1"/>
          </p:cNvSpPr>
          <p:nvPr>
            <p:ph type="sldImg"/>
          </p:nvPr>
        </p:nvSpPr>
        <p:spPr>
          <a:xfrm>
            <a:off x="481013" y="1279525"/>
            <a:ext cx="6140450" cy="3454400"/>
          </a:xfrm>
        </p:spPr>
      </p:sp>
      <p:sp>
        <p:nvSpPr>
          <p:cNvPr id="99332" name="Rectangle 3"/>
          <p:cNvSpPr>
            <a:spLocks noGrp="1"/>
          </p:cNvSpPr>
          <p:nvPr>
            <p:ph type="body" idx="1"/>
          </p:nvPr>
        </p:nvSpPr>
        <p:spPr/>
        <p:txBody>
          <a:bodyPr wrap="square" lIns="91440" tIns="45720" rIns="91440" bIns="45720" anchor="t"/>
          <a:lstStyle/>
          <a:p>
            <a:pPr lvl="0" eaLnBrk="1" hangingPunct="1"/>
            <a:r>
              <a:rPr lang="zh-CN" altLang="en-US" dirty="0"/>
              <a:t>超文本是这样的文本文件，其中的某些字、符号或短语起着</a:t>
            </a:r>
            <a:r>
              <a:rPr lang="en-US" altLang="zh-CN" dirty="0"/>
              <a:t>"</a:t>
            </a:r>
            <a:r>
              <a:rPr lang="zh-CN" altLang="en-US" dirty="0"/>
              <a:t>热链路</a:t>
            </a:r>
            <a:r>
              <a:rPr lang="en-US" altLang="zh-CN" dirty="0"/>
              <a:t>"</a:t>
            </a:r>
            <a:r>
              <a:rPr lang="zh-CN" altLang="en-US" dirty="0"/>
              <a:t>（</a:t>
            </a:r>
            <a:r>
              <a:rPr lang="en-US" altLang="zh-CN" dirty="0"/>
              <a:t>Hotlink</a:t>
            </a:r>
            <a:r>
              <a:rPr lang="zh-CN" altLang="en-US" dirty="0"/>
              <a:t>）的作用，在显示出来时其字体或颜色变化或者标有下横线、以区别于一般的正文。 </a:t>
            </a:r>
          </a:p>
          <a:p>
            <a:pPr lvl="0" eaLnBrk="1" hangingPunct="1"/>
            <a:r>
              <a:rPr lang="zh-CN" altLang="en-US" dirty="0"/>
              <a:t>它与它的老祖宗</a:t>
            </a:r>
            <a:r>
              <a:rPr lang="en-US" altLang="zh-CN" dirty="0"/>
              <a:t>SGML</a:t>
            </a:r>
            <a:r>
              <a:rPr lang="zh-CN" altLang="en-US" dirty="0"/>
              <a:t>和当今</a:t>
            </a:r>
            <a:r>
              <a:rPr lang="en-US" altLang="zh-CN" dirty="0"/>
              <a:t>IT</a:t>
            </a:r>
            <a:r>
              <a:rPr lang="zh-CN" altLang="en-US" dirty="0"/>
              <a:t>新星</a:t>
            </a:r>
            <a:r>
              <a:rPr lang="en-US" altLang="zh-CN" dirty="0"/>
              <a:t>XML</a:t>
            </a:r>
            <a:r>
              <a:rPr lang="zh-CN" altLang="en-US" dirty="0"/>
              <a:t>都属于一个大家族</a:t>
            </a:r>
            <a:r>
              <a:rPr lang="en-US" altLang="zh-CN" dirty="0"/>
              <a:t>——</a:t>
            </a:r>
            <a:r>
              <a:rPr lang="zh-CN" altLang="en-US" dirty="0"/>
              <a:t>标记语言家族。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8</a:t>
            </a:fld>
            <a:endParaRPr lang="zh-CN" altLang="en-US" sz="1200" dirty="0">
              <a:latin typeface="Times New Roman" panose="02020603050405020304" pitchFamily="18" charset="0"/>
            </a:endParaRPr>
          </a:p>
        </p:txBody>
      </p:sp>
      <p:sp>
        <p:nvSpPr>
          <p:cNvPr id="101379" name="Rectangle 2"/>
          <p:cNvSpPr>
            <a:spLocks noGrp="1" noRot="1" noChangeAspect="1" noTextEdit="1"/>
          </p:cNvSpPr>
          <p:nvPr>
            <p:ph type="sldImg"/>
          </p:nvPr>
        </p:nvSpPr>
        <p:spPr>
          <a:xfrm>
            <a:off x="481013" y="1279525"/>
            <a:ext cx="6140450" cy="3454400"/>
          </a:xfrm>
        </p:spPr>
      </p:sp>
      <p:sp>
        <p:nvSpPr>
          <p:cNvPr id="101380" name="Rectangle 3"/>
          <p:cNvSpPr>
            <a:spLocks noGrp="1"/>
          </p:cNvSpPr>
          <p:nvPr>
            <p:ph type="body" idx="1"/>
          </p:nvPr>
        </p:nvSpPr>
        <p:spPr/>
        <p:txBody>
          <a:bodyPr wrap="square" lIns="91440" tIns="45720" rIns="91440" bIns="45720" anchor="t"/>
          <a:lstStyle/>
          <a:p>
            <a:pPr lvl="0" eaLnBrk="1" hangingPunct="1"/>
            <a:r>
              <a:rPr lang="zh-CN" altLang="en-US" dirty="0"/>
              <a:t>搜索引擎优化 百度搜索</a:t>
            </a:r>
            <a:r>
              <a:rPr lang="en-US" altLang="zh-CN" dirty="0"/>
              <a:t>"</a:t>
            </a:r>
            <a:r>
              <a:rPr lang="zh-CN" altLang="en-US" dirty="0"/>
              <a:t>腾讯首页</a:t>
            </a:r>
            <a:r>
              <a:rPr lang="en-US" altLang="zh-CN" dirty="0"/>
              <a:t>"</a:t>
            </a:r>
            <a:r>
              <a:rPr lang="zh-CN" altLang="en-US" dirty="0"/>
              <a:t>，解释</a:t>
            </a:r>
            <a:r>
              <a:rPr lang="en-US" altLang="zh-CN" dirty="0"/>
              <a:t>description</a:t>
            </a:r>
            <a:r>
              <a:rPr lang="zh-CN" altLang="en-US" dirty="0"/>
              <a:t>和</a:t>
            </a:r>
            <a:r>
              <a:rPr lang="en-US" altLang="zh-CN" dirty="0"/>
              <a:t>keywords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9</a:t>
            </a:fld>
            <a:endParaRPr lang="zh-CN" altLang="en-US" sz="1200" dirty="0">
              <a:latin typeface="Times New Roman" panose="02020603050405020304" pitchFamily="18" charset="0"/>
            </a:endParaRPr>
          </a:p>
        </p:txBody>
      </p:sp>
      <p:sp>
        <p:nvSpPr>
          <p:cNvPr id="102403" name="Rectangle 2"/>
          <p:cNvSpPr>
            <a:spLocks noGrp="1" noRot="1" noChangeAspect="1" noTextEdit="1"/>
          </p:cNvSpPr>
          <p:nvPr>
            <p:ph type="sldImg"/>
          </p:nvPr>
        </p:nvSpPr>
        <p:spPr>
          <a:xfrm>
            <a:off x="481013" y="1279525"/>
            <a:ext cx="6140450" cy="3454400"/>
          </a:xfrm>
        </p:spPr>
      </p:sp>
      <p:sp>
        <p:nvSpPr>
          <p:cNvPr id="102404" name="Rectangle 3"/>
          <p:cNvSpPr>
            <a:spLocks noGrp="1"/>
          </p:cNvSpPr>
          <p:nvPr>
            <p:ph type="body" idx="1"/>
          </p:nvPr>
        </p:nvSpPr>
        <p:spPr/>
        <p:txBody>
          <a:bodyPr wrap="square" lIns="91440" tIns="45720" rIns="91440" bIns="45720" anchor="t"/>
          <a:lstStyle/>
          <a:p>
            <a:pPr lvl="0" eaLnBrk="1" hangingPunct="1"/>
            <a:r>
              <a:rPr lang="zh-CN" altLang="en-US" dirty="0"/>
              <a:t>① </a:t>
            </a:r>
            <a:r>
              <a:rPr lang="en-US" altLang="zh-CN" dirty="0"/>
              <a:t>a:link</a:t>
            </a:r>
            <a:r>
              <a:rPr lang="zh-CN" altLang="en-US" dirty="0"/>
              <a:t>：未访问链接 </a:t>
            </a:r>
            <a:r>
              <a:rPr lang="en-US" altLang="zh-CN" dirty="0"/>
              <a:t>,</a:t>
            </a:r>
            <a:r>
              <a:rPr lang="zh-CN" altLang="en-US" dirty="0"/>
              <a:t>如 </a:t>
            </a:r>
            <a:r>
              <a:rPr lang="en-US" altLang="zh-CN" dirty="0"/>
              <a:t>.mycls a:link {color:blue}</a:t>
            </a:r>
          </a:p>
          <a:p>
            <a:pPr lvl="0" eaLnBrk="1" hangingPunct="1"/>
            <a:r>
              <a:rPr lang="en-US" altLang="zh-CN" dirty="0"/>
              <a:t>② a:visited</a:t>
            </a:r>
            <a:r>
              <a:rPr lang="zh-CN" altLang="en-US" dirty="0"/>
              <a:t>：已访问链接 </a:t>
            </a:r>
            <a:r>
              <a:rPr lang="en-US" altLang="zh-CN" dirty="0"/>
              <a:t>,</a:t>
            </a:r>
            <a:r>
              <a:rPr lang="zh-CN" altLang="en-US" dirty="0"/>
              <a:t>如 </a:t>
            </a:r>
            <a:r>
              <a:rPr lang="en-US" altLang="zh-CN" dirty="0"/>
              <a:t>.mycls a:visited{color:blue}</a:t>
            </a:r>
            <a:br>
              <a:rPr lang="en-US" altLang="zh-CN" dirty="0"/>
            </a:br>
            <a:r>
              <a:rPr lang="en-US" altLang="zh-CN" dirty="0"/>
              <a:t>③ a:active</a:t>
            </a:r>
            <a:r>
              <a:rPr lang="zh-CN" altLang="en-US" dirty="0"/>
              <a:t>：激活时（链接获得焦点时）链接的颜色 </a:t>
            </a:r>
            <a:r>
              <a:rPr lang="en-US" altLang="zh-CN" dirty="0"/>
              <a:t>,</a:t>
            </a:r>
            <a:r>
              <a:rPr lang="zh-CN" altLang="en-US" dirty="0"/>
              <a:t>如 </a:t>
            </a:r>
            <a:r>
              <a:rPr lang="en-US" altLang="zh-CN" dirty="0"/>
              <a:t>.mycls a:active{color:blue}</a:t>
            </a:r>
          </a:p>
          <a:p>
            <a:pPr lvl="0" eaLnBrk="1" hangingPunct="1"/>
            <a:r>
              <a:rPr lang="en-US" altLang="zh-CN" dirty="0"/>
              <a:t>④ a:hover</a:t>
            </a:r>
            <a:r>
              <a:rPr lang="zh-CN" altLang="en-US" dirty="0"/>
              <a:t>：</a:t>
            </a:r>
            <a:r>
              <a:rPr lang="zh-CN" altLang="en-US" dirty="0">
                <a:hlinkClick r:id="rId3"/>
              </a:rPr>
              <a:t>鼠标</a:t>
            </a:r>
            <a:r>
              <a:rPr lang="zh-CN" altLang="en-US" dirty="0"/>
              <a:t>移到链接上时 </a:t>
            </a:r>
            <a:r>
              <a:rPr lang="en-US" altLang="zh-CN" dirty="0"/>
              <a:t>,</a:t>
            </a:r>
            <a:r>
              <a:rPr lang="zh-CN" altLang="en-US" dirty="0"/>
              <a:t>如 </a:t>
            </a:r>
            <a:r>
              <a:rPr lang="en-US" altLang="zh-CN" dirty="0"/>
              <a:t>.mycls a:hover {color:blue} </a:t>
            </a:r>
          </a:p>
          <a:p>
            <a:pPr lvl="0" eaLnBrk="1" hangingPunct="1"/>
            <a:r>
              <a:rPr lang="zh-CN" altLang="en-US" dirty="0"/>
              <a:t>前三者分别对应</a:t>
            </a:r>
            <a:r>
              <a:rPr lang="en-US" altLang="zh-CN" dirty="0"/>
              <a:t>body</a:t>
            </a:r>
            <a:r>
              <a:rPr lang="zh-CN" altLang="en-US" dirty="0">
                <a:hlinkClick r:id="rId4"/>
              </a:rPr>
              <a:t>元素</a:t>
            </a:r>
            <a:r>
              <a:rPr lang="zh-CN" altLang="en-US" dirty="0"/>
              <a:t>的</a:t>
            </a:r>
            <a:r>
              <a:rPr lang="en-US" altLang="zh-CN" dirty="0"/>
              <a:t>link</a:t>
            </a:r>
            <a:r>
              <a:rPr lang="zh-CN" altLang="en-US" dirty="0"/>
              <a:t>、</a:t>
            </a:r>
            <a:r>
              <a:rPr lang="en-US" altLang="zh-CN" dirty="0"/>
              <a:t>vlink</a:t>
            </a:r>
            <a:r>
              <a:rPr lang="zh-CN" altLang="en-US" dirty="0"/>
              <a:t>、</a:t>
            </a:r>
            <a:r>
              <a:rPr lang="en-US" altLang="zh-CN" dirty="0"/>
              <a:t>alink</a:t>
            </a:r>
            <a:r>
              <a:rPr lang="zh-CN" altLang="en-US" dirty="0"/>
              <a:t>这三个属性。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10</a:t>
            </a:fld>
            <a:endParaRPr lang="zh-CN" altLang="en-US" sz="1200" dirty="0">
              <a:latin typeface="Times New Roman" panose="02020603050405020304" pitchFamily="18" charset="0"/>
            </a:endParaRPr>
          </a:p>
        </p:txBody>
      </p:sp>
      <p:sp>
        <p:nvSpPr>
          <p:cNvPr id="102403" name="Rectangle 2"/>
          <p:cNvSpPr>
            <a:spLocks noGrp="1" noRot="1" noChangeAspect="1" noTextEdit="1"/>
          </p:cNvSpPr>
          <p:nvPr>
            <p:ph type="sldImg"/>
          </p:nvPr>
        </p:nvSpPr>
        <p:spPr>
          <a:xfrm>
            <a:off x="481013" y="1279525"/>
            <a:ext cx="6140450" cy="3454400"/>
          </a:xfrm>
        </p:spPr>
      </p:sp>
      <p:sp>
        <p:nvSpPr>
          <p:cNvPr id="102404" name="Rectangle 3"/>
          <p:cNvSpPr>
            <a:spLocks noGrp="1"/>
          </p:cNvSpPr>
          <p:nvPr>
            <p:ph type="body" idx="1"/>
          </p:nvPr>
        </p:nvSpPr>
        <p:spPr/>
        <p:txBody>
          <a:bodyPr wrap="square" lIns="91440" tIns="45720" rIns="91440" bIns="45720" anchor="t"/>
          <a:lstStyle/>
          <a:p>
            <a:pPr lvl="0" eaLnBrk="1" hangingPunct="1"/>
            <a:r>
              <a:rPr lang="zh-CN" altLang="en-US" dirty="0"/>
              <a:t>① </a:t>
            </a:r>
            <a:r>
              <a:rPr lang="en-US" altLang="zh-CN" dirty="0"/>
              <a:t>a:link</a:t>
            </a:r>
            <a:r>
              <a:rPr lang="zh-CN" altLang="en-US" dirty="0"/>
              <a:t>：未访问链接 </a:t>
            </a:r>
            <a:r>
              <a:rPr lang="en-US" altLang="zh-CN" dirty="0"/>
              <a:t>,</a:t>
            </a:r>
            <a:r>
              <a:rPr lang="zh-CN" altLang="en-US" dirty="0"/>
              <a:t>如 </a:t>
            </a:r>
            <a:r>
              <a:rPr lang="en-US" altLang="zh-CN" dirty="0"/>
              <a:t>.mycls a:link {color:blue}</a:t>
            </a:r>
          </a:p>
          <a:p>
            <a:pPr lvl="0" eaLnBrk="1" hangingPunct="1"/>
            <a:r>
              <a:rPr lang="en-US" altLang="zh-CN" dirty="0"/>
              <a:t>② a:visited</a:t>
            </a:r>
            <a:r>
              <a:rPr lang="zh-CN" altLang="en-US" dirty="0"/>
              <a:t>：已访问链接 </a:t>
            </a:r>
            <a:r>
              <a:rPr lang="en-US" altLang="zh-CN" dirty="0"/>
              <a:t>,</a:t>
            </a:r>
            <a:r>
              <a:rPr lang="zh-CN" altLang="en-US" dirty="0"/>
              <a:t>如 </a:t>
            </a:r>
            <a:r>
              <a:rPr lang="en-US" altLang="zh-CN" dirty="0"/>
              <a:t>.mycls a:visited{color:blue}</a:t>
            </a:r>
            <a:br>
              <a:rPr lang="en-US" altLang="zh-CN" dirty="0"/>
            </a:br>
            <a:r>
              <a:rPr lang="en-US" altLang="zh-CN" dirty="0"/>
              <a:t>③ a:active</a:t>
            </a:r>
            <a:r>
              <a:rPr lang="zh-CN" altLang="en-US" dirty="0"/>
              <a:t>：激活时（链接获得焦点时）链接的颜色 </a:t>
            </a:r>
            <a:r>
              <a:rPr lang="en-US" altLang="zh-CN" dirty="0"/>
              <a:t>,</a:t>
            </a:r>
            <a:r>
              <a:rPr lang="zh-CN" altLang="en-US" dirty="0"/>
              <a:t>如 </a:t>
            </a:r>
            <a:r>
              <a:rPr lang="en-US" altLang="zh-CN" dirty="0"/>
              <a:t>.mycls a:active{color:blue}</a:t>
            </a:r>
          </a:p>
          <a:p>
            <a:pPr lvl="0" eaLnBrk="1" hangingPunct="1"/>
            <a:r>
              <a:rPr lang="en-US" altLang="zh-CN" dirty="0"/>
              <a:t>④ a:hover</a:t>
            </a:r>
            <a:r>
              <a:rPr lang="zh-CN" altLang="en-US" dirty="0"/>
              <a:t>：</a:t>
            </a:r>
            <a:r>
              <a:rPr lang="zh-CN" altLang="en-US" dirty="0">
                <a:hlinkClick r:id="rId3"/>
              </a:rPr>
              <a:t>鼠标</a:t>
            </a:r>
            <a:r>
              <a:rPr lang="zh-CN" altLang="en-US" dirty="0"/>
              <a:t>移到链接上时 </a:t>
            </a:r>
            <a:r>
              <a:rPr lang="en-US" altLang="zh-CN" dirty="0"/>
              <a:t>,</a:t>
            </a:r>
            <a:r>
              <a:rPr lang="zh-CN" altLang="en-US" dirty="0"/>
              <a:t>如 </a:t>
            </a:r>
            <a:r>
              <a:rPr lang="en-US" altLang="zh-CN" dirty="0"/>
              <a:t>.mycls a:hover {color:blue} </a:t>
            </a:r>
          </a:p>
          <a:p>
            <a:pPr lvl="0" eaLnBrk="1" hangingPunct="1"/>
            <a:r>
              <a:rPr lang="zh-CN" altLang="en-US" dirty="0"/>
              <a:t>前三者分别对应</a:t>
            </a:r>
            <a:r>
              <a:rPr lang="en-US" altLang="zh-CN" dirty="0"/>
              <a:t>body</a:t>
            </a:r>
            <a:r>
              <a:rPr lang="zh-CN" altLang="en-US" dirty="0">
                <a:hlinkClick r:id="rId4"/>
              </a:rPr>
              <a:t>元素</a:t>
            </a:r>
            <a:r>
              <a:rPr lang="zh-CN" altLang="en-US" dirty="0"/>
              <a:t>的</a:t>
            </a:r>
            <a:r>
              <a:rPr lang="en-US" altLang="zh-CN" dirty="0"/>
              <a:t>link</a:t>
            </a:r>
            <a:r>
              <a:rPr lang="zh-CN" altLang="en-US" dirty="0"/>
              <a:t>、</a:t>
            </a:r>
            <a:r>
              <a:rPr lang="en-US" altLang="zh-CN" dirty="0"/>
              <a:t>vlink</a:t>
            </a:r>
            <a:r>
              <a:rPr lang="zh-CN" altLang="en-US" dirty="0"/>
              <a:t>、</a:t>
            </a:r>
            <a:r>
              <a:rPr lang="en-US" altLang="zh-CN" dirty="0"/>
              <a:t>alink</a:t>
            </a:r>
            <a:r>
              <a:rPr lang="zh-CN" altLang="en-US" dirty="0"/>
              <a:t>这三个属性。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Aft>
                <a:spcPct val="0"/>
              </a:spcAft>
              <a:buClrTx/>
            </a:pPr>
            <a:fld id="{9A0DB2DC-4C9A-4742-B13C-FB6460FD3503}" type="slidenum">
              <a:rPr lang="zh-CN" altLang="en-US" sz="1200" dirty="0">
                <a:latin typeface="Times New Roman" panose="02020603050405020304" pitchFamily="18" charset="0"/>
              </a:rPr>
              <a:t>18</a:t>
            </a:fld>
            <a:endParaRPr lang="zh-CN" altLang="en-US" sz="1200" dirty="0">
              <a:latin typeface="Times New Roman" panose="02020603050405020304" pitchFamily="18" charset="0"/>
            </a:endParaRPr>
          </a:p>
        </p:txBody>
      </p:sp>
      <p:sp>
        <p:nvSpPr>
          <p:cNvPr id="103427" name="Rectangle 2"/>
          <p:cNvSpPr>
            <a:spLocks noGrp="1" noRot="1" noChangeAspect="1" noTextEdit="1"/>
          </p:cNvSpPr>
          <p:nvPr>
            <p:ph type="sldImg"/>
          </p:nvPr>
        </p:nvSpPr>
        <p:spPr>
          <a:xfrm>
            <a:off x="481013" y="1279525"/>
            <a:ext cx="6140450" cy="3454400"/>
          </a:xfrm>
        </p:spPr>
      </p:sp>
      <p:sp>
        <p:nvSpPr>
          <p:cNvPr id="103428" name="Rectangle 3"/>
          <p:cNvSpPr>
            <a:spLocks noGrp="1"/>
          </p:cNvSpPr>
          <p:nvPr>
            <p:ph type="body" idx="1"/>
          </p:nvPr>
        </p:nvSpPr>
        <p:spPr/>
        <p:txBody>
          <a:bodyPr wrap="square" lIns="91440" tIns="45720" rIns="91440" bIns="45720" anchor="t"/>
          <a:lstStyle/>
          <a:p>
            <a:pPr lvl="0" eaLnBrk="1" hangingPunct="1"/>
            <a:r>
              <a:rPr lang="zh-CN" altLang="en-US" dirty="0"/>
              <a:t>当你从别人网页中看到特殊字符的时候，看他的源文件去查，就能知道了。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、简单说明什么是列表就可以了</a:t>
            </a:r>
            <a:endParaRPr lang="en-US" altLang="zh-CN" dirty="0"/>
          </a:p>
          <a:p>
            <a:r>
              <a:rPr lang="en-US" altLang="zh-CN" dirty="0"/>
              <a:t>2</a:t>
            </a:r>
            <a:r>
              <a:rPr lang="zh-CN" altLang="en-US" dirty="0"/>
              <a:t>、重点说明网页中常用的几种列表形式，讲解列表分类时对照图说明各种列表在网页上展示的样式，并且说明定义列表常用于图文混排的局部布局</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、首先讲解如何创建无序列表，</a:t>
            </a:r>
            <a:r>
              <a:rPr lang="en-US" altLang="zh-CN" dirty="0"/>
              <a:t>&lt;</a:t>
            </a:r>
            <a:r>
              <a:rPr lang="en-US" altLang="zh-CN" dirty="0" err="1"/>
              <a:t>ul</a:t>
            </a:r>
            <a:r>
              <a:rPr lang="en-US" altLang="zh-CN" dirty="0"/>
              <a:t>&gt;</a:t>
            </a:r>
            <a:r>
              <a:rPr lang="zh-CN" altLang="en-US" dirty="0"/>
              <a:t>和</a:t>
            </a:r>
            <a:r>
              <a:rPr lang="en-US" altLang="zh-CN" dirty="0"/>
              <a:t>&lt;</a:t>
            </a:r>
            <a:r>
              <a:rPr lang="en-US" altLang="zh-CN" dirty="0" err="1"/>
              <a:t>li</a:t>
            </a:r>
            <a:r>
              <a:rPr lang="en-US" altLang="zh-CN" dirty="0"/>
              <a:t>&gt;</a:t>
            </a:r>
            <a:r>
              <a:rPr lang="zh-CN" altLang="en-US" dirty="0"/>
              <a:t>表示的含义，强调标签均为成对出现</a:t>
            </a:r>
            <a:endParaRPr lang="en-US" altLang="zh-CN" dirty="0"/>
          </a:p>
          <a:p>
            <a:r>
              <a:rPr lang="en-US" altLang="zh-CN" dirty="0"/>
              <a:t>2</a:t>
            </a:r>
            <a:r>
              <a:rPr lang="zh-CN" altLang="en-US" dirty="0"/>
              <a:t>、说明列表项中可以包含图片、文本，还可以嵌套列表、其他标签等</a:t>
            </a:r>
            <a:endParaRPr lang="en-US" altLang="zh-CN" dirty="0"/>
          </a:p>
          <a:p>
            <a:r>
              <a:rPr lang="en-US" altLang="zh-CN" dirty="0"/>
              <a:t>3</a:t>
            </a:r>
            <a:r>
              <a:rPr lang="zh-CN" altLang="en-US" dirty="0"/>
              <a:t>、然后演示示例，边演示边讲解如何创建无序列表，在浏览器中查看演示效果图</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1270" y="6226810"/>
            <a:ext cx="12237085" cy="625475"/>
          </a:xfrm>
          <a:prstGeom prst="rect">
            <a:avLst/>
          </a:prstGeom>
          <a:solidFill>
            <a:srgbClr val="161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31115" y="6129655"/>
            <a:ext cx="12223115" cy="0"/>
          </a:xfrm>
          <a:prstGeom prst="line">
            <a:avLst/>
          </a:prstGeom>
          <a:ln>
            <a:solidFill>
              <a:srgbClr val="16191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1424305" y="6370955"/>
            <a:ext cx="1456690" cy="365760"/>
          </a:xfrm>
          <a:prstGeom prst="rect">
            <a:avLst/>
          </a:prstGeom>
          <a:noFill/>
        </p:spPr>
        <p:txBody>
          <a:bodyPr wrap="square" rtlCol="0">
            <a:spAutoFit/>
          </a:bodyPr>
          <a:lstStyle/>
          <a:p>
            <a:r>
              <a:rPr lang="zh-CN" altLang="en-US">
                <a:solidFill>
                  <a:schemeClr val="bg1"/>
                </a:solidFill>
                <a:latin typeface="黑体" charset="-122"/>
                <a:ea typeface="黑体" charset="-122"/>
              </a:rPr>
              <a:t>传习教育</a:t>
            </a:r>
          </a:p>
        </p:txBody>
      </p:sp>
      <p:pic>
        <p:nvPicPr>
          <p:cNvPr id="10" name="图片 9" descr="无描边logo"/>
          <p:cNvPicPr>
            <a:picLocks noChangeAspect="1"/>
          </p:cNvPicPr>
          <p:nvPr userDrawn="1"/>
        </p:nvPicPr>
        <p:blipFill>
          <a:blip r:embed="rId12"/>
          <a:stretch>
            <a:fillRect/>
          </a:stretch>
        </p:blipFill>
        <p:spPr>
          <a:xfrm>
            <a:off x="1056005" y="6356350"/>
            <a:ext cx="321945" cy="389890"/>
          </a:xfrm>
          <a:prstGeom prst="rect">
            <a:avLst/>
          </a:prstGeom>
        </p:spPr>
      </p:pic>
      <p:sp>
        <p:nvSpPr>
          <p:cNvPr id="11" name="文本框 10"/>
          <p:cNvSpPr txBox="1"/>
          <p:nvPr userDrawn="1"/>
        </p:nvSpPr>
        <p:spPr>
          <a:xfrm>
            <a:off x="3240405" y="6368415"/>
            <a:ext cx="8160385" cy="365760"/>
          </a:xfrm>
          <a:prstGeom prst="rect">
            <a:avLst/>
          </a:prstGeom>
          <a:noFill/>
        </p:spPr>
        <p:txBody>
          <a:bodyPr wrap="square" rtlCol="0">
            <a:spAutoFit/>
          </a:bodyPr>
          <a:lstStyle/>
          <a:p>
            <a:pPr algn="l"/>
            <a:r>
              <a:rPr lang="zh-CN" altLang="en-US">
                <a:solidFill>
                  <a:schemeClr val="bg1"/>
                </a:solidFill>
                <a:latin typeface="黑体" charset="-122"/>
                <a:ea typeface="黑体" charset="-122"/>
              </a:rPr>
              <a:t>我们的联系方式：0791-83893251     地址：南昌经开区枫林大道世纪新宸901</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hyperlink" Target="http://www.bjsxt.com/index.html" TargetMode="Externa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01.html" TargetMode="Externa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audio" Target="../media/audio1.wav"/><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3000"/>
          </a:stretch>
        </a:blipFill>
        <a:effectLst/>
      </p:bgPr>
    </p:bg>
    <p:spTree>
      <p:nvGrpSpPr>
        <p:cNvPr id="1" name=""/>
        <p:cNvGrpSpPr/>
        <p:nvPr/>
      </p:nvGrpSpPr>
      <p:grpSpPr>
        <a:xfrm>
          <a:off x="0" y="0"/>
          <a:ext cx="0" cy="0"/>
          <a:chOff x="0" y="0"/>
          <a:chExt cx="0" cy="0"/>
        </a:xfrm>
      </p:grpSpPr>
      <p:sp>
        <p:nvSpPr>
          <p:cNvPr id="4" name="矩形 3"/>
          <p:cNvSpPr/>
          <p:nvPr/>
        </p:nvSpPr>
        <p:spPr>
          <a:xfrm>
            <a:off x="-14605" y="-24765"/>
            <a:ext cx="12205970" cy="3438525"/>
          </a:xfrm>
          <a:prstGeom prst="rect">
            <a:avLst/>
          </a:prstGeom>
          <a:solidFill>
            <a:srgbClr val="191A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68880" y="2452370"/>
            <a:ext cx="1458595" cy="1458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logo"/>
          <p:cNvPicPr>
            <a:picLocks noChangeAspect="1"/>
          </p:cNvPicPr>
          <p:nvPr/>
        </p:nvPicPr>
        <p:blipFill>
          <a:blip r:embed="rId3"/>
          <a:stretch>
            <a:fillRect/>
          </a:stretch>
        </p:blipFill>
        <p:spPr>
          <a:xfrm>
            <a:off x="2602865" y="2541905"/>
            <a:ext cx="1040765" cy="1250950"/>
          </a:xfrm>
          <a:prstGeom prst="rect">
            <a:avLst/>
          </a:prstGeom>
        </p:spPr>
      </p:pic>
      <p:sp>
        <p:nvSpPr>
          <p:cNvPr id="7" name="文本框 6"/>
          <p:cNvSpPr txBox="1"/>
          <p:nvPr/>
        </p:nvSpPr>
        <p:spPr>
          <a:xfrm>
            <a:off x="4884309" y="2273657"/>
            <a:ext cx="1877437" cy="1107996"/>
          </a:xfrm>
          <a:prstGeom prst="rect">
            <a:avLst/>
          </a:prstGeom>
          <a:noFill/>
        </p:spPr>
        <p:txBody>
          <a:bodyPr wrap="none" rtlCol="0">
            <a:spAutoFit/>
          </a:bodyPr>
          <a:lstStyle/>
          <a:p>
            <a:pPr algn="l"/>
            <a:r>
              <a:rPr lang="en-US" altLang="zh-CN" sz="6600" dirty="0">
                <a:solidFill>
                  <a:srgbClr val="C62B32"/>
                </a:solidFill>
                <a:latin typeface="黑体" charset="-122"/>
                <a:ea typeface="黑体" charset="-122"/>
              </a:rPr>
              <a:t>HTML</a:t>
            </a:r>
            <a:endParaRPr lang="zh-CN" altLang="en-US" sz="6600" dirty="0">
              <a:solidFill>
                <a:srgbClr val="C62B32"/>
              </a:solidFill>
              <a:latin typeface="黑体" charset="-122"/>
              <a:ea typeface="黑体" charset="-122"/>
            </a:endParaRPr>
          </a:p>
        </p:txBody>
      </p:sp>
      <p:sp>
        <p:nvSpPr>
          <p:cNvPr id="8" name="矩形 7"/>
          <p:cNvSpPr/>
          <p:nvPr/>
        </p:nvSpPr>
        <p:spPr>
          <a:xfrm>
            <a:off x="4315460" y="2827655"/>
            <a:ext cx="431800" cy="75565"/>
          </a:xfrm>
          <a:prstGeom prst="rect">
            <a:avLst/>
          </a:prstGeom>
          <a:solidFill>
            <a:srgbClr val="C6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2813" y="2836754"/>
            <a:ext cx="431800" cy="75565"/>
          </a:xfrm>
          <a:prstGeom prst="rect">
            <a:avLst/>
          </a:prstGeom>
          <a:solidFill>
            <a:srgbClr val="C6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86919" y="3906878"/>
            <a:ext cx="2698175" cy="523220"/>
          </a:xfrm>
          <a:prstGeom prst="rect">
            <a:avLst/>
          </a:prstGeom>
          <a:noFill/>
        </p:spPr>
        <p:txBody>
          <a:bodyPr wrap="none" rtlCol="0">
            <a:spAutoFit/>
          </a:bodyPr>
          <a:lstStyle/>
          <a:p>
            <a:pPr algn="l"/>
            <a:r>
              <a:rPr lang="zh-CN" altLang="en-US" sz="2800" dirty="0">
                <a:solidFill>
                  <a:schemeClr val="tx1">
                    <a:lumMod val="65000"/>
                    <a:lumOff val="35000"/>
                  </a:schemeClr>
                </a:solidFill>
                <a:latin typeface="黑体" charset="-122"/>
                <a:ea typeface="黑体" charset="-122"/>
              </a:rPr>
              <a:t>主讲人：余凯莹</a:t>
            </a:r>
            <a:endParaRPr lang="en-US" altLang="zh-CN" sz="2800" dirty="0">
              <a:solidFill>
                <a:schemeClr val="tx1">
                  <a:lumMod val="65000"/>
                  <a:lumOff val="35000"/>
                </a:schemeClr>
              </a:solidFill>
              <a:latin typeface="黑体" charset="-122"/>
              <a:ea typeface="黑体" charset="-122"/>
            </a:endParaRPr>
          </a:p>
        </p:txBody>
      </p:sp>
      <p:sp>
        <p:nvSpPr>
          <p:cNvPr id="2" name="矩形 1"/>
          <p:cNvSpPr/>
          <p:nvPr/>
        </p:nvSpPr>
        <p:spPr>
          <a:xfrm>
            <a:off x="-14605" y="6073140"/>
            <a:ext cx="12298045" cy="82359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rtlCol="0" anchor="ctr">
            <a:normAutofit/>
          </a:bodyPr>
          <a:lstStyle/>
          <a:p>
            <a:pPr algn="ctr" eaLnBrk="1" hangingPunct="1"/>
            <a:r>
              <a:rPr lang="zh-CN" altLang="en-US" dirty="0"/>
              <a:t>其他标签</a:t>
            </a:r>
            <a:endParaRPr lang="en-US" altLang="zh-CN" dirty="0"/>
          </a:p>
        </p:txBody>
      </p:sp>
      <p:sp>
        <p:nvSpPr>
          <p:cNvPr id="9219" name="Rectangle 3"/>
          <p:cNvSpPr>
            <a:spLocks noGrp="1"/>
          </p:cNvSpPr>
          <p:nvPr>
            <p:ph idx="1"/>
          </p:nvPr>
        </p:nvSpPr>
        <p:spPr>
          <a:xfrm>
            <a:off x="2152650" y="1693228"/>
            <a:ext cx="7886700" cy="4092575"/>
          </a:xfrm>
        </p:spPr>
        <p:txBody>
          <a:bodyPr vert="horz" wrap="square" lIns="91440" tIns="45720" rIns="91440" bIns="45720" rtlCol="0" anchor="t">
            <a:normAutofit fontScale="70000" lnSpcReduction="20000"/>
          </a:bodyPr>
          <a:lstStyle/>
          <a:p>
            <a:pPr eaLnBrk="1" hangingPunct="1">
              <a:buNone/>
            </a:pPr>
            <a:r>
              <a:rPr sz="2400" dirty="0">
                <a:solidFill>
                  <a:srgbClr val="000066"/>
                </a:solidFill>
              </a:rPr>
              <a:t>&lt;p&gt;段落文本&lt;/p&gt;</a:t>
            </a:r>
          </a:p>
          <a:p>
            <a:pPr eaLnBrk="1" hangingPunct="1">
              <a:buNone/>
            </a:pPr>
            <a:r>
              <a:rPr sz="2400" dirty="0">
                <a:solidFill>
                  <a:srgbClr val="000066"/>
                </a:solidFill>
              </a:rPr>
              <a:t>&lt;q&gt;引用文本&lt;/q&gt;</a:t>
            </a:r>
          </a:p>
          <a:p>
            <a:pPr eaLnBrk="1" hangingPunct="1">
              <a:buNone/>
            </a:pPr>
            <a:r>
              <a:rPr sz="2400" dirty="0">
                <a:solidFill>
                  <a:srgbClr val="000066"/>
                </a:solidFill>
              </a:rPr>
              <a:t>&lt;em&gt;需要强调的文本&lt;/em&gt; </a:t>
            </a:r>
          </a:p>
          <a:p>
            <a:pPr eaLnBrk="1" hangingPunct="1">
              <a:buNone/>
            </a:pPr>
            <a:r>
              <a:rPr sz="2400" dirty="0">
                <a:solidFill>
                  <a:srgbClr val="000066"/>
                </a:solidFill>
              </a:rPr>
              <a:t>&lt;strong&gt;需要强调的文本&lt;/strong&gt;</a:t>
            </a:r>
          </a:p>
          <a:p>
            <a:pPr eaLnBrk="1" hangingPunct="1">
              <a:buNone/>
            </a:pPr>
            <a:r>
              <a:rPr sz="2400" dirty="0">
                <a:solidFill>
                  <a:srgbClr val="000066"/>
                </a:solidFill>
              </a:rPr>
              <a:t>&lt;span&gt;文本&lt;/span&gt;</a:t>
            </a:r>
          </a:p>
          <a:p>
            <a:pPr eaLnBrk="1" hangingPunct="1">
              <a:buNone/>
            </a:pPr>
            <a:r>
              <a:rPr sz="2400" dirty="0">
                <a:solidFill>
                  <a:srgbClr val="000066"/>
                </a:solidFill>
              </a:rPr>
              <a:t>&lt;blockquote&gt;引用文本&lt;/blockquote&gt;</a:t>
            </a:r>
          </a:p>
          <a:p>
            <a:pPr eaLnBrk="1" hangingPunct="1">
              <a:buNone/>
            </a:pPr>
            <a:r>
              <a:rPr sz="2400" dirty="0">
                <a:solidFill>
                  <a:srgbClr val="000066"/>
                </a:solidFill>
              </a:rPr>
              <a:t>&lt;br /&gt;</a:t>
            </a:r>
            <a:r>
              <a:rPr lang="zh-CN" altLang="en-US" sz="2400" dirty="0">
                <a:solidFill>
                  <a:srgbClr val="000066"/>
                </a:solidFill>
              </a:rPr>
              <a:t>换行</a:t>
            </a:r>
          </a:p>
          <a:p>
            <a:pPr eaLnBrk="1" hangingPunct="1">
              <a:buNone/>
            </a:pPr>
            <a:r>
              <a:rPr lang="en-US" altLang="zh-CN" sz="2400" dirty="0">
                <a:solidFill>
                  <a:srgbClr val="000066"/>
                </a:solidFill>
              </a:rPr>
              <a:t>&lt;address&gt;</a:t>
            </a:r>
            <a:r>
              <a:rPr lang="zh-CN" altLang="en-US" sz="2400" dirty="0">
                <a:solidFill>
                  <a:srgbClr val="000066"/>
                </a:solidFill>
              </a:rPr>
              <a:t>本文的作者：</a:t>
            </a:r>
            <a:r>
              <a:rPr lang="en-US" altLang="zh-CN" sz="2400" dirty="0">
                <a:solidFill>
                  <a:srgbClr val="000066"/>
                </a:solidFill>
              </a:rPr>
              <a:t>&lt;a href="mailto:lilian@imooc.com"&gt;lilian&lt;/a&gt;&lt;/address&gt;</a:t>
            </a:r>
          </a:p>
          <a:p>
            <a:pPr eaLnBrk="1" hangingPunct="1">
              <a:buNone/>
            </a:pPr>
            <a:r>
              <a:rPr lang="en-US" altLang="zh-CN" sz="2400" dirty="0">
                <a:solidFill>
                  <a:srgbClr val="000066"/>
                </a:solidFill>
              </a:rPr>
              <a:t>&lt;code&gt;</a:t>
            </a:r>
            <a:r>
              <a:rPr lang="zh-CN" altLang="en-US" sz="2400" dirty="0">
                <a:solidFill>
                  <a:srgbClr val="000066"/>
                </a:solidFill>
              </a:rPr>
              <a:t>代码语言</a:t>
            </a:r>
            <a:r>
              <a:rPr lang="en-US" altLang="zh-CN" sz="2400" dirty="0">
                <a:solidFill>
                  <a:srgbClr val="000066"/>
                </a:solidFill>
              </a:rPr>
              <a:t>&lt;/code&gt;</a:t>
            </a:r>
          </a:p>
          <a:p>
            <a:pPr eaLnBrk="1" hangingPunct="1">
              <a:buNone/>
            </a:pPr>
            <a:r>
              <a:rPr lang="en-US" altLang="zh-CN" sz="2400" dirty="0">
                <a:solidFill>
                  <a:srgbClr val="000066"/>
                </a:solidFill>
              </a:rPr>
              <a:t>&lt;pre&gt;</a:t>
            </a:r>
            <a:r>
              <a:rPr lang="zh-CN" altLang="en-US" sz="2400" dirty="0">
                <a:solidFill>
                  <a:srgbClr val="000066"/>
                </a:solidFill>
              </a:rPr>
              <a:t>保留原有格式</a:t>
            </a:r>
            <a:r>
              <a:rPr lang="en-US" altLang="zh-CN" sz="2400" dirty="0">
                <a:solidFill>
                  <a:srgbClr val="000066"/>
                </a:solidFill>
              </a:rPr>
              <a:t>&lt;/pre&gt;</a:t>
            </a:r>
            <a:endParaRPr lang="zh-CN" altLang="en-US" sz="2400" dirty="0"/>
          </a:p>
          <a:p>
            <a:pPr eaLnBrk="1" hangingPunct="1">
              <a:lnSpc>
                <a:spcPct val="90000"/>
              </a:lnSpc>
            </a:pPr>
            <a:r>
              <a:rPr lang="en-US" altLang="zh-CN" sz="2400" dirty="0">
                <a:solidFill>
                  <a:srgbClr val="000066"/>
                </a:solidFill>
                <a:sym typeface="+mn-ea"/>
              </a:rPr>
              <a:t>&lt;marquee&gt;</a:t>
            </a:r>
            <a:r>
              <a:rPr lang="zh-CN" dirty="0">
                <a:solidFill>
                  <a:srgbClr val="000066"/>
                </a:solidFill>
                <a:sym typeface="+mn-ea"/>
              </a:rPr>
              <a:t>跑马灯效果</a:t>
            </a:r>
            <a:r>
              <a:rPr lang="en-US" altLang="zh-CN" sz="2400" dirty="0">
                <a:solidFill>
                  <a:srgbClr val="000066"/>
                </a:solidFill>
                <a:sym typeface="+mn-ea"/>
              </a:rPr>
              <a:t>&lt;/marquee&gt;</a:t>
            </a:r>
            <a:endParaRPr lang="zh-CN" altLang="en-US" sz="2400" dirty="0"/>
          </a:p>
          <a:p>
            <a:pPr eaLnBrk="1" hangingPunct="1">
              <a:lnSpc>
                <a:spcPct val="90000"/>
              </a:lnSpc>
            </a:pPr>
            <a:r>
              <a:rPr lang="en-US" altLang="zh-CN" sz="2400" dirty="0">
                <a:solidFill>
                  <a:srgbClr val="000066"/>
                </a:solidFill>
              </a:rPr>
              <a:t>&lt;img src="../img/bg.jpg" align="center" alt="</a:t>
            </a:r>
            <a:r>
              <a:rPr lang="zh-CN" altLang="en-US" sz="2400" dirty="0">
                <a:solidFill>
                  <a:srgbClr val="000066"/>
                </a:solidFill>
              </a:rPr>
              <a:t>图片</a:t>
            </a:r>
            <a:r>
              <a:rPr lang="en-US" altLang="zh-CN" sz="2400" dirty="0">
                <a:solidFill>
                  <a:srgbClr val="000066"/>
                </a:solidFill>
              </a:rPr>
              <a:t>" width="30%" border="5px"&gt;</a:t>
            </a:r>
            <a:endParaRPr lang="en-US" altLang="zh-CN" sz="2400" b="1" i="1" dirty="0"/>
          </a:p>
          <a:p>
            <a:pPr eaLnBrk="1" hangingPunct="1">
              <a:buNone/>
            </a:pPr>
            <a:endParaRPr lang="zh-CN" altLang="en-US" sz="2400" dirty="0">
              <a:solidFill>
                <a:srgbClr val="000066"/>
              </a:solidFill>
            </a:endParaRPr>
          </a:p>
          <a:p>
            <a:pPr eaLnBrk="1" hangingPunct="1">
              <a:buNone/>
            </a:pPr>
            <a:endParaRPr lang="zh-CN" altLang="en-US" sz="2400" dirty="0">
              <a:solidFill>
                <a:srgbClr val="000066"/>
              </a:solidFill>
            </a:endParaRPr>
          </a:p>
          <a:p>
            <a:pPr eaLnBrk="1" hangingPunct="1">
              <a:buNone/>
            </a:pPr>
            <a:endParaRPr lang="zh-CN" altLang="en-US" sz="2400" dirty="0">
              <a:solidFill>
                <a:srgbClr val="000066"/>
              </a:solidFill>
            </a:endParaRPr>
          </a:p>
        </p:txBody>
      </p:sp>
      <p:sp>
        <p:nvSpPr>
          <p:cNvPr id="62468" name="AutoShape 4"/>
          <p:cNvSpPr/>
          <p:nvPr/>
        </p:nvSpPr>
        <p:spPr>
          <a:xfrm>
            <a:off x="8879840" y="2205355"/>
            <a:ext cx="1295400" cy="457200"/>
          </a:xfrm>
          <a:prstGeom prst="wedgeRoundRectCallout">
            <a:avLst>
              <a:gd name="adj1" fmla="val -251838"/>
              <a:gd name="adj2" fmla="val -1368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03.html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ox(out)">
                                      <p:cBhvr>
                                        <p:cTn id="7" dur="500"/>
                                        <p:tgtEl>
                                          <p:spTgt spid="62468"/>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链接标签</a:t>
            </a:r>
            <a:r>
              <a:rPr lang="en-US" altLang="zh-CN" dirty="0"/>
              <a:t>--&lt;a&gt;</a:t>
            </a:r>
          </a:p>
        </p:txBody>
      </p:sp>
      <p:sp>
        <p:nvSpPr>
          <p:cNvPr id="11267" name="Rectangle 3"/>
          <p:cNvSpPr>
            <a:spLocks noGrp="1"/>
          </p:cNvSpPr>
          <p:nvPr>
            <p:ph idx="1"/>
          </p:nvPr>
        </p:nvSpPr>
        <p:spPr/>
        <p:txBody>
          <a:bodyPr vert="horz" wrap="square" lIns="91440" tIns="45720" rIns="91440" bIns="45720" rtlCol="0" anchor="t">
            <a:normAutofit/>
          </a:bodyPr>
          <a:lstStyle/>
          <a:p>
            <a:pPr eaLnBrk="1" hangingPunct="1"/>
            <a:r>
              <a:rPr lang="zh-CN" altLang="en-US" sz="1600" dirty="0"/>
              <a:t>超级链接，跳转到另一文件</a:t>
            </a:r>
          </a:p>
          <a:p>
            <a:pPr lvl="1" eaLnBrk="1" hangingPunct="1">
              <a:buNone/>
            </a:pPr>
            <a:r>
              <a:rPr lang="en-US" altLang="zh-CN" sz="1600" dirty="0"/>
              <a:t>&lt;a href="</a:t>
            </a:r>
            <a:r>
              <a:rPr lang="en-US" altLang="zh-CN" sz="1600" i="1" dirty="0"/>
              <a:t>url</a:t>
            </a:r>
            <a:r>
              <a:rPr lang="en-US" altLang="zh-CN" sz="1600" dirty="0"/>
              <a:t>" target="</a:t>
            </a:r>
            <a:r>
              <a:rPr lang="en-US" altLang="zh-CN" sz="1600" i="1" dirty="0"/>
              <a:t>TargetWindow</a:t>
            </a:r>
            <a:r>
              <a:rPr lang="en-US" altLang="zh-CN" sz="1600" dirty="0"/>
              <a:t>" title=</a:t>
            </a:r>
            <a:r>
              <a:rPr lang="en-US" altLang="zh-CN" sz="1600" dirty="0">
                <a:sym typeface="+mn-ea"/>
              </a:rPr>
              <a:t>"属性的文本内容"</a:t>
            </a:r>
            <a:r>
              <a:rPr lang="en-US" altLang="zh-CN" sz="1600" dirty="0"/>
              <a:t>&gt;</a:t>
            </a:r>
            <a:r>
              <a:rPr lang="zh-CN" altLang="en-US" sz="1600" i="1" dirty="0"/>
              <a:t>文字</a:t>
            </a:r>
            <a:r>
              <a:rPr lang="en-US" altLang="zh-CN" sz="1600" dirty="0"/>
              <a:t>&lt;/a&gt;</a:t>
            </a:r>
          </a:p>
          <a:p>
            <a:pPr eaLnBrk="1" hangingPunct="1"/>
            <a:r>
              <a:rPr lang="zh-CN" altLang="en-US" sz="1600" dirty="0"/>
              <a:t>当鼠标点击"</a:t>
            </a:r>
            <a:r>
              <a:rPr lang="zh-CN" altLang="en-US" sz="1600" i="1" dirty="0">
                <a:solidFill>
                  <a:schemeClr val="hlink"/>
                </a:solidFill>
              </a:rPr>
              <a:t>文字</a:t>
            </a:r>
            <a:r>
              <a:rPr lang="zh-CN" altLang="en-US" sz="1600" dirty="0"/>
              <a:t>"时，</a:t>
            </a:r>
            <a:r>
              <a:rPr lang="en-US" altLang="zh-CN" sz="1600" i="1" dirty="0">
                <a:solidFill>
                  <a:schemeClr val="hlink"/>
                </a:solidFill>
              </a:rPr>
              <a:t>TargetWindow</a:t>
            </a:r>
            <a:r>
              <a:rPr lang="zh-CN" altLang="en-US" sz="1600" dirty="0"/>
              <a:t>的内容将会跳转到"</a:t>
            </a:r>
            <a:r>
              <a:rPr lang="en-US" altLang="zh-CN" sz="1600" i="1" dirty="0">
                <a:solidFill>
                  <a:schemeClr val="hlink"/>
                </a:solidFill>
              </a:rPr>
              <a:t>url</a:t>
            </a:r>
            <a:r>
              <a:rPr lang="en-US" altLang="zh-CN" sz="1600" dirty="0"/>
              <a:t>"</a:t>
            </a:r>
            <a:r>
              <a:rPr lang="zh-CN" altLang="en-US" sz="1600" dirty="0"/>
              <a:t>，不指定</a:t>
            </a:r>
            <a:r>
              <a:rPr lang="en-US" altLang="zh-CN" sz="1600" dirty="0"/>
              <a:t>target</a:t>
            </a:r>
            <a:r>
              <a:rPr lang="zh-CN" altLang="en-US" sz="1600" dirty="0"/>
              <a:t>时在本窗口跳转。</a:t>
            </a:r>
          </a:p>
          <a:p>
            <a:pPr eaLnBrk="1" hangingPunct="1"/>
            <a:r>
              <a:rPr lang="zh-CN" altLang="en-US" sz="1600" dirty="0"/>
              <a:t>连接到文件的特定部分</a:t>
            </a:r>
          </a:p>
          <a:p>
            <a:pPr lvl="1" eaLnBrk="1" hangingPunct="1"/>
            <a:r>
              <a:rPr lang="en-US" altLang="zh-CN" sz="1600" dirty="0"/>
              <a:t>Href="url#point"</a:t>
            </a:r>
          </a:p>
          <a:p>
            <a:pPr lvl="1" eaLnBrk="1" hangingPunct="1"/>
            <a:r>
              <a:rPr lang="zh-CN" altLang="en-US" sz="1600" dirty="0"/>
              <a:t>链接到</a:t>
            </a:r>
            <a:r>
              <a:rPr lang="en-US" altLang="zh-CN" sz="1600" dirty="0"/>
              <a:t>url</a:t>
            </a:r>
            <a:r>
              <a:rPr lang="zh-CN" altLang="en-US" sz="1600" dirty="0"/>
              <a:t>的</a:t>
            </a:r>
            <a:r>
              <a:rPr lang="en-US" altLang="zh-CN" sz="1600" dirty="0"/>
              <a:t>point</a:t>
            </a:r>
            <a:r>
              <a:rPr lang="zh-CN" altLang="en-US" sz="1600" dirty="0"/>
              <a:t>部分</a:t>
            </a:r>
          </a:p>
          <a:p>
            <a:pPr lvl="1" eaLnBrk="1" hangingPunct="1"/>
            <a:r>
              <a:rPr lang="zh-CN" altLang="en-US" sz="1600" dirty="0"/>
              <a:t>在</a:t>
            </a:r>
            <a:r>
              <a:rPr lang="en-US" altLang="zh-CN" sz="1600" dirty="0"/>
              <a:t>url</a:t>
            </a:r>
            <a:r>
              <a:rPr lang="zh-CN" altLang="en-US" sz="1600" dirty="0"/>
              <a:t>文档中用</a:t>
            </a:r>
            <a:r>
              <a:rPr lang="en-US" altLang="zh-CN" sz="1600" dirty="0"/>
              <a:t>&lt;a name="point"&gt;&lt;/a&gt;</a:t>
            </a:r>
            <a:r>
              <a:rPr lang="zh-CN" altLang="en-US" sz="1600" dirty="0"/>
              <a:t>标识</a:t>
            </a:r>
          </a:p>
          <a:p>
            <a:pPr eaLnBrk="1" hangingPunct="1"/>
            <a:r>
              <a:rPr lang="en-US" altLang="zh-CN" sz="1600" dirty="0"/>
              <a:t>Target </a:t>
            </a:r>
            <a:r>
              <a:rPr lang="zh-CN" altLang="en-US" sz="1600" dirty="0"/>
              <a:t>见"框架"部分</a:t>
            </a:r>
          </a:p>
          <a:p>
            <a:pPr marL="0" lvl="1"/>
            <a:r>
              <a:rPr lang="en-US" altLang="zh-CN" sz="1600" dirty="0">
                <a:sym typeface="+mn-ea"/>
              </a:rPr>
              <a:t>title属性的作用，鼠标滑过链接文字时会显示这个属性的文本内容。这个属性在实际网页开发中作用很大，主要方便搜索引擎了解链接地址的内容（语义化更友好）</a:t>
            </a:r>
            <a:endParaRPr lang="en-US" altLang="zh-CN" sz="1600" dirty="0"/>
          </a:p>
          <a:p>
            <a:pPr eaLnBrk="1" hangingPunct="1"/>
            <a:endParaRPr lang="zh-CN" altLang="en-US" sz="1600" dirty="0"/>
          </a:p>
        </p:txBody>
      </p:sp>
      <p:sp>
        <p:nvSpPr>
          <p:cNvPr id="68612" name="AutoShape 4"/>
          <p:cNvSpPr/>
          <p:nvPr/>
        </p:nvSpPr>
        <p:spPr>
          <a:xfrm>
            <a:off x="7745730" y="5380038"/>
            <a:ext cx="1524000" cy="762000"/>
          </a:xfrm>
          <a:prstGeom prst="wedgeRoundRectCallout">
            <a:avLst>
              <a:gd name="adj1" fmla="val -218856"/>
              <a:gd name="adj2" fmla="val -31667"/>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05.html</a:t>
            </a:r>
            <a:br>
              <a:rPr lang="en-US" altLang="zh-CN" sz="2000" dirty="0">
                <a:solidFill>
                  <a:srgbClr val="000066"/>
                </a:solidFill>
                <a:latin typeface="Verdana" panose="020B0604030504040204" pitchFamily="34" charset="0"/>
              </a:rPr>
            </a:br>
            <a:r>
              <a:rPr lang="en-US" altLang="zh-CN" sz="2000" dirty="0">
                <a:solidFill>
                  <a:srgbClr val="000066"/>
                </a:solidFill>
                <a:latin typeface="Verdana" panose="020B0604030504040204" pitchFamily="34" charset="0"/>
              </a:rPr>
              <a:t>04.html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ox(out)">
                                      <p:cBhvr>
                                        <p:cTn id="7" dur="500"/>
                                        <p:tgtEl>
                                          <p:spTgt spid="6861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路径问题</a:t>
            </a:r>
          </a:p>
        </p:txBody>
      </p:sp>
      <p:sp>
        <p:nvSpPr>
          <p:cNvPr id="12291" name="Rectangle 3"/>
          <p:cNvSpPr>
            <a:spLocks noGrp="1"/>
          </p:cNvSpPr>
          <p:nvPr>
            <p:ph idx="1"/>
          </p:nvPr>
        </p:nvSpPr>
        <p:spPr/>
        <p:txBody>
          <a:bodyPr vert="horz" wrap="square" lIns="91440" tIns="45720" rIns="91440" bIns="45720" rtlCol="0" anchor="t">
            <a:normAutofit/>
          </a:bodyPr>
          <a:lstStyle/>
          <a:p>
            <a:pPr eaLnBrk="1" hangingPunct="1">
              <a:lnSpc>
                <a:spcPct val="90000"/>
              </a:lnSpc>
            </a:pPr>
            <a:r>
              <a:rPr lang="zh-CN" altLang="en-US" sz="2400" dirty="0"/>
              <a:t>本地路径</a:t>
            </a:r>
          </a:p>
          <a:p>
            <a:pPr lvl="1" eaLnBrk="1" hangingPunct="1">
              <a:lnSpc>
                <a:spcPct val="90000"/>
              </a:lnSpc>
            </a:pPr>
            <a:r>
              <a:rPr lang="en-US" altLang="zh-CN" dirty="0"/>
              <a:t>"c:\dir1\dir2\…"</a:t>
            </a:r>
          </a:p>
          <a:p>
            <a:pPr eaLnBrk="1" hangingPunct="1">
              <a:lnSpc>
                <a:spcPct val="90000"/>
              </a:lnSpc>
            </a:pPr>
            <a:r>
              <a:rPr lang="zh-CN" altLang="en-US" sz="2400" dirty="0"/>
              <a:t>绝对路径</a:t>
            </a:r>
          </a:p>
          <a:p>
            <a:pPr lvl="1" eaLnBrk="1" hangingPunct="1">
              <a:lnSpc>
                <a:spcPct val="90000"/>
              </a:lnSpc>
            </a:pPr>
            <a:r>
              <a:rPr lang="en-US" altLang="zh-CN" dirty="0"/>
              <a:t>"http://www.foo.com/img_url.jpg</a:t>
            </a:r>
          </a:p>
          <a:p>
            <a:pPr eaLnBrk="1" hangingPunct="1">
              <a:lnSpc>
                <a:spcPct val="90000"/>
              </a:lnSpc>
            </a:pPr>
            <a:r>
              <a:rPr lang="zh-CN" altLang="en-US" sz="2400" dirty="0"/>
              <a:t>相对路径</a:t>
            </a:r>
          </a:p>
          <a:p>
            <a:pPr lvl="1" eaLnBrk="1" hangingPunct="1">
              <a:lnSpc>
                <a:spcPct val="90000"/>
              </a:lnSpc>
            </a:pPr>
            <a:r>
              <a:rPr lang="en-US" altLang="zh-CN" dirty="0"/>
              <a:t>"images/01.jpg"</a:t>
            </a:r>
          </a:p>
          <a:p>
            <a:pPr lvl="1" eaLnBrk="1" hangingPunct="1">
              <a:lnSpc>
                <a:spcPct val="90000"/>
              </a:lnSpc>
            </a:pPr>
            <a:r>
              <a:rPr lang="en-US" altLang="zh-CN" dirty="0"/>
              <a:t>"../../images/01.jpg"</a:t>
            </a:r>
          </a:p>
          <a:p>
            <a:pPr lvl="1" eaLnBrk="1" hangingPunct="1">
              <a:lnSpc>
                <a:spcPct val="90000"/>
              </a:lnSpc>
            </a:pPr>
            <a:r>
              <a:rPr lang="en-US" altLang="zh-CN" dirty="0"/>
              <a:t>"/images/01.jpg" = "http://mysite/images/01.jpg</a:t>
            </a:r>
          </a:p>
          <a:p>
            <a:pPr eaLnBrk="1" hangingPunct="1">
              <a:lnSpc>
                <a:spcPct val="90000"/>
              </a:lnSpc>
            </a:pPr>
            <a:r>
              <a:rPr lang="en-US" altLang="zh-CN" sz="2400" dirty="0"/>
              <a:t>Eg.  &lt;a href=""&gt;&lt;/a&gt;</a:t>
            </a:r>
          </a:p>
          <a:p>
            <a:pPr eaLnBrk="1" hangingPunct="1">
              <a:lnSpc>
                <a:spcPct val="90000"/>
              </a:lnSpc>
            </a:pPr>
            <a:r>
              <a:rPr lang="en-US" altLang="zh-CN" sz="2400" dirty="0"/>
              <a:t>Eg.  &lt;img src=""/&gt;</a:t>
            </a:r>
          </a:p>
        </p:txBody>
      </p:sp>
      <p:sp>
        <p:nvSpPr>
          <p:cNvPr id="69636" name="AutoShape 4"/>
          <p:cNvSpPr/>
          <p:nvPr/>
        </p:nvSpPr>
        <p:spPr>
          <a:xfrm>
            <a:off x="8616950" y="4652963"/>
            <a:ext cx="1295400" cy="381000"/>
          </a:xfrm>
          <a:prstGeom prst="wedgeRoundRectCallout">
            <a:avLst>
              <a:gd name="adj1" fmla="val -259681"/>
              <a:gd name="adj2" fmla="val 47083"/>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05.html</a:t>
            </a:r>
          </a:p>
        </p:txBody>
      </p:sp>
      <p:sp>
        <p:nvSpPr>
          <p:cNvPr id="12293" name="Text Box 5"/>
          <p:cNvSpPr txBox="1"/>
          <p:nvPr/>
        </p:nvSpPr>
        <p:spPr>
          <a:xfrm>
            <a:off x="6364289" y="5537200"/>
            <a:ext cx="1793875" cy="376238"/>
          </a:xfrm>
          <a:prstGeom prst="rect">
            <a:avLst/>
          </a:prstGeom>
          <a:noFill/>
          <a:ln w="9525" cap="flat" cmpd="sng">
            <a:solidFill>
              <a:schemeClr val="accent2"/>
            </a:solidFill>
            <a:prstDash val="solid"/>
            <a:miter/>
            <a:headEnd type="none" w="sm" len="sm"/>
            <a:tailEnd type="none" w="sm" len="sm"/>
          </a:ln>
        </p:spPr>
        <p:txBody>
          <a:bodyPr wrap="none">
            <a:spAutoFit/>
          </a:bodyPr>
          <a:lstStyle/>
          <a:p>
            <a:pPr marL="400050" indent="-400050"/>
            <a:r>
              <a:rPr lang="zh-CN" altLang="en-US" dirty="0">
                <a:latin typeface="Arial" panose="020B0604020202020204" pitchFamily="34" charset="0"/>
              </a:rPr>
              <a:t>相对于</a:t>
            </a:r>
            <a:r>
              <a:rPr lang="en-US" altLang="zh-CN" dirty="0">
                <a:latin typeface="Arial" panose="020B0604020202020204" pitchFamily="34" charset="0"/>
              </a:rPr>
              <a:t>URL</a:t>
            </a:r>
            <a:r>
              <a:rPr lang="zh-CN" altLang="en-US" dirty="0">
                <a:latin typeface="Arial" panose="020B0604020202020204" pitchFamily="34" charset="0"/>
              </a:rPr>
              <a:t>地址</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ox(out)">
                                      <p:cBhvr>
                                        <p:cTn id="7" dur="500"/>
                                        <p:tgtEl>
                                          <p:spTgt spid="6963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rtlCol="0" anchor="ctr">
            <a:normAutofit/>
          </a:bodyPr>
          <a:lstStyle/>
          <a:p>
            <a:pPr eaLnBrk="1" hangingPunct="1"/>
            <a:r>
              <a:rPr lang="en-US" altLang="zh-CN" dirty="0"/>
              <a:t>URL URI URN</a:t>
            </a:r>
          </a:p>
        </p:txBody>
      </p:sp>
      <p:sp>
        <p:nvSpPr>
          <p:cNvPr id="13315" name="Rectangle 3"/>
          <p:cNvSpPr>
            <a:spLocks noGrp="1"/>
          </p:cNvSpPr>
          <p:nvPr>
            <p:ph idx="1"/>
          </p:nvPr>
        </p:nvSpPr>
        <p:spPr/>
        <p:txBody>
          <a:bodyPr vert="horz" wrap="square" lIns="91440" tIns="45720" rIns="91440" bIns="45720" rtlCol="0" anchor="t">
            <a:normAutofit fontScale="92500" lnSpcReduction="10000"/>
          </a:bodyPr>
          <a:lstStyle/>
          <a:p>
            <a:pPr eaLnBrk="1" hangingPunct="1"/>
            <a:r>
              <a:rPr lang="en-US" altLang="zh-CN" dirty="0"/>
              <a:t>URL</a:t>
            </a:r>
          </a:p>
          <a:p>
            <a:pPr lvl="1" eaLnBrk="1" hangingPunct="1"/>
            <a:r>
              <a:rPr lang="en-US" altLang="zh-CN" dirty="0"/>
              <a:t>Uniform Resource Locator</a:t>
            </a:r>
            <a:r>
              <a:rPr lang="zh-CN" altLang="en-US" dirty="0"/>
              <a:t>（统一资源定位符）</a:t>
            </a:r>
          </a:p>
          <a:p>
            <a:pPr lvl="2" eaLnBrk="1" hangingPunct="1"/>
            <a:r>
              <a:rPr lang="zh-CN" altLang="en-US" dirty="0"/>
              <a:t>网络协议 ＋ 主机名 ＋ 端口号 ＋ 资源名（定位标记）</a:t>
            </a:r>
          </a:p>
          <a:p>
            <a:pPr lvl="2" eaLnBrk="1" hangingPunct="1"/>
            <a:r>
              <a:rPr lang="en-US" altLang="zh-CN" dirty="0">
                <a:hlinkClick r:id="rId3"/>
              </a:rPr>
              <a:t>http://www.bjsxt.com:80/index.html#top</a:t>
            </a:r>
            <a:endParaRPr lang="en-US" altLang="zh-CN" dirty="0"/>
          </a:p>
          <a:p>
            <a:pPr lvl="2" eaLnBrk="1" hangingPunct="1"/>
            <a:r>
              <a:rPr lang="zh-CN" altLang="en-US" i="1" dirty="0"/>
              <a:t>带有参数的</a:t>
            </a:r>
            <a:r>
              <a:rPr lang="en-US" altLang="zh-CN" i="1" dirty="0"/>
              <a:t>url </a:t>
            </a:r>
            <a:r>
              <a:rPr lang="zh-CN" altLang="en-US" i="1" dirty="0"/>
              <a:t>及 </a:t>
            </a:r>
            <a:r>
              <a:rPr lang="en-US" altLang="zh-CN" i="1" dirty="0"/>
              <a:t>url</a:t>
            </a:r>
            <a:r>
              <a:rPr lang="zh-CN" altLang="en-US" i="1" dirty="0"/>
              <a:t>编码问题  见</a:t>
            </a:r>
            <a:r>
              <a:rPr lang="en-US" altLang="zh-CN" i="1" dirty="0"/>
              <a:t>Servlet / JSP</a:t>
            </a:r>
            <a:r>
              <a:rPr lang="zh-CN" altLang="en-US" i="1" dirty="0"/>
              <a:t>部分</a:t>
            </a:r>
          </a:p>
          <a:p>
            <a:pPr eaLnBrk="1" hangingPunct="1"/>
            <a:r>
              <a:rPr lang="en-US" altLang="zh-CN" dirty="0"/>
              <a:t>URN</a:t>
            </a:r>
          </a:p>
          <a:p>
            <a:pPr lvl="1" eaLnBrk="1" hangingPunct="1"/>
            <a:r>
              <a:rPr lang="en-US" altLang="zh-CN" dirty="0"/>
              <a:t>Uniform Resource Name</a:t>
            </a:r>
          </a:p>
          <a:p>
            <a:pPr lvl="1" eaLnBrk="1" hangingPunct="1"/>
            <a:r>
              <a:rPr lang="zh-CN" altLang="en-US" dirty="0"/>
              <a:t>持久可用的资源标准名称</a:t>
            </a:r>
          </a:p>
          <a:p>
            <a:pPr lvl="2" eaLnBrk="1" hangingPunct="1"/>
            <a:r>
              <a:rPr lang="zh-CN" altLang="en-US" dirty="0"/>
              <a:t>例如邮箱名</a:t>
            </a:r>
            <a:r>
              <a:rPr lang="en-US" altLang="zh-CN" dirty="0"/>
              <a:t>mashibing2004@sina.com</a:t>
            </a:r>
            <a:endParaRPr lang="zh-CN" altLang="en-US" dirty="0"/>
          </a:p>
          <a:p>
            <a:pPr eaLnBrk="1" hangingPunct="1"/>
            <a:r>
              <a:rPr lang="en-US" altLang="zh-CN" dirty="0"/>
              <a:t>URI</a:t>
            </a:r>
          </a:p>
          <a:p>
            <a:pPr lvl="1" eaLnBrk="1" hangingPunct="1"/>
            <a:r>
              <a:rPr lang="en-US" altLang="zh-CN" dirty="0"/>
              <a:t>Uniform Resource Identifier</a:t>
            </a:r>
          </a:p>
          <a:p>
            <a:pPr lvl="1" eaLnBrk="1" hangingPunct="1"/>
            <a:r>
              <a:rPr lang="zh-CN" altLang="en-US" dirty="0"/>
              <a:t>包含</a:t>
            </a:r>
            <a:r>
              <a:rPr lang="en-US" altLang="zh-CN" dirty="0"/>
              <a:t>URL</a:t>
            </a:r>
            <a:r>
              <a:rPr lang="zh-CN" altLang="en-US" dirty="0"/>
              <a:t>和</a:t>
            </a:r>
            <a:r>
              <a:rPr lang="en-US" altLang="zh-CN" dirty="0"/>
              <a:t>URN</a:t>
            </a:r>
          </a:p>
          <a:p>
            <a:pPr lvl="1" eaLnBrk="1" hangingPunct="1"/>
            <a:endParaRPr lang="en-US" altLang="zh-CN"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分隔线</a:t>
            </a:r>
            <a:r>
              <a:rPr lang="en-US" altLang="zh-CN" dirty="0"/>
              <a:t>--&lt;hr&gt;</a:t>
            </a:r>
          </a:p>
        </p:txBody>
      </p:sp>
      <p:sp>
        <p:nvSpPr>
          <p:cNvPr id="14339" name="Rectangle 3"/>
          <p:cNvSpPr>
            <a:spLocks noGrp="1"/>
          </p:cNvSpPr>
          <p:nvPr>
            <p:ph idx="1"/>
          </p:nvPr>
        </p:nvSpPr>
        <p:spPr/>
        <p:txBody>
          <a:bodyPr vert="horz" wrap="square" lIns="91440" tIns="45720" rIns="91440" bIns="45720" rtlCol="0" anchor="t">
            <a:normAutofit/>
          </a:bodyPr>
          <a:lstStyle/>
          <a:p>
            <a:pPr eaLnBrk="1" hangingPunct="1"/>
            <a:r>
              <a:rPr lang="zh-CN" altLang="en-US" dirty="0"/>
              <a:t>语法</a:t>
            </a:r>
          </a:p>
          <a:p>
            <a:pPr lvl="1" eaLnBrk="1" hangingPunct="1"/>
            <a:r>
              <a:rPr lang="en-US" altLang="zh-CN" dirty="0"/>
              <a:t>&lt;hr size="pixels" align="align" width="pixels" color="#" noshade&gt;</a:t>
            </a:r>
          </a:p>
          <a:p>
            <a:pPr lvl="1" eaLnBrk="1" hangingPunct="1"/>
            <a:r>
              <a:rPr lang="en-US" altLang="zh-CN" dirty="0"/>
              <a:t>Size </a:t>
            </a:r>
            <a:r>
              <a:rPr lang="zh-CN" altLang="en-US" dirty="0"/>
              <a:t>高度</a:t>
            </a:r>
          </a:p>
          <a:p>
            <a:pPr lvl="1" eaLnBrk="1" hangingPunct="1"/>
            <a:r>
              <a:rPr lang="en-US" altLang="zh-CN" dirty="0"/>
              <a:t>Align </a:t>
            </a:r>
            <a:r>
              <a:rPr lang="zh-CN" altLang="en-US" dirty="0"/>
              <a:t>对齐方式，可以取</a:t>
            </a:r>
            <a:r>
              <a:rPr lang="en-US" altLang="zh-CN" dirty="0"/>
              <a:t>left</a:t>
            </a:r>
            <a:r>
              <a:rPr lang="zh-CN" altLang="en-US" dirty="0"/>
              <a:t>或</a:t>
            </a:r>
            <a:r>
              <a:rPr lang="en-US" altLang="zh-CN" dirty="0"/>
              <a:t>right</a:t>
            </a:r>
          </a:p>
          <a:p>
            <a:pPr lvl="1" eaLnBrk="1" hangingPunct="1"/>
            <a:r>
              <a:rPr lang="en-US" altLang="zh-CN" dirty="0"/>
              <a:t>Noshade </a:t>
            </a:r>
            <a:r>
              <a:rPr lang="zh-CN" altLang="en-US" dirty="0"/>
              <a:t>无阴影效果</a:t>
            </a:r>
          </a:p>
          <a:p>
            <a:pPr lvl="1" eaLnBrk="1" hangingPunct="1"/>
            <a:r>
              <a:rPr lang="zh-CN" altLang="en-US" dirty="0"/>
              <a:t>颜色</a:t>
            </a:r>
          </a:p>
          <a:p>
            <a:pPr eaLnBrk="1" hangingPunct="1"/>
            <a:r>
              <a:rPr lang="en-US" altLang="zh-CN" dirty="0"/>
              <a:t>Eg. &lt;hr noshade color="#ff00ff" width="600" size="8" align="left"&gt;</a:t>
            </a:r>
          </a:p>
        </p:txBody>
      </p:sp>
      <p:sp>
        <p:nvSpPr>
          <p:cNvPr id="70660" name="AutoShape 4"/>
          <p:cNvSpPr/>
          <p:nvPr/>
        </p:nvSpPr>
        <p:spPr>
          <a:xfrm>
            <a:off x="8328025" y="5229225"/>
            <a:ext cx="1295400" cy="457200"/>
          </a:xfrm>
          <a:prstGeom prst="wedgeRoundRectCallout">
            <a:avLst>
              <a:gd name="adj1" fmla="val -258088"/>
              <a:gd name="adj2" fmla="val -232639"/>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latin typeface="Verdana" panose="020B0604030504040204" pitchFamily="34" charset="0"/>
              </a:rPr>
              <a:t>06.html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ox(out)">
                                      <p:cBhvr>
                                        <p:cTn id="7" dur="500"/>
                                        <p:tgtEl>
                                          <p:spTgt spid="7066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2A907C-AC93-4F90-B635-215A4CCF6E64}"/>
              </a:ext>
            </a:extLst>
          </p:cNvPr>
          <p:cNvSpPr/>
          <p:nvPr/>
        </p:nvSpPr>
        <p:spPr>
          <a:xfrm>
            <a:off x="896488" y="385724"/>
            <a:ext cx="3441968" cy="584775"/>
          </a:xfrm>
          <a:prstGeom prst="rect">
            <a:avLst/>
          </a:prstGeom>
        </p:spPr>
        <p:txBody>
          <a:bodyPr wrap="none">
            <a:spAutoFit/>
          </a:bodyPr>
          <a:lstStyle/>
          <a:p>
            <a:r>
              <a:rPr lang="en-US" altLang="zh-CN" sz="3200" dirty="0">
                <a:solidFill>
                  <a:srgbClr val="000000"/>
                </a:solidFill>
                <a:latin typeface="微软雅黑" panose="020B0503020204020204" pitchFamily="34" charset="-122"/>
                <a:ea typeface="微软雅黑" panose="020B0503020204020204" pitchFamily="34" charset="-122"/>
              </a:rPr>
              <a:t>HTML &lt;</a:t>
            </a:r>
            <a:r>
              <a:rPr lang="en-US" altLang="zh-CN" sz="3200" dirty="0" err="1">
                <a:solidFill>
                  <a:srgbClr val="000000"/>
                </a:solidFill>
                <a:latin typeface="微软雅黑" panose="020B0503020204020204" pitchFamily="34" charset="-122"/>
                <a:ea typeface="微软雅黑" panose="020B0503020204020204" pitchFamily="34" charset="-122"/>
              </a:rPr>
              <a:t>br</a:t>
            </a:r>
            <a:r>
              <a:rPr lang="en-US" altLang="zh-CN" sz="3200" dirty="0">
                <a:solidFill>
                  <a:srgbClr val="000000"/>
                </a:solidFill>
                <a:latin typeface="微软雅黑" panose="020B0503020204020204" pitchFamily="34" charset="-122"/>
                <a:ea typeface="微软雅黑" panose="020B0503020204020204" pitchFamily="34" charset="-122"/>
              </a:rPr>
              <a:t>&gt; </a:t>
            </a:r>
            <a:r>
              <a:rPr lang="zh-CN" altLang="en-US" sz="3200" dirty="0">
                <a:solidFill>
                  <a:srgbClr val="000000"/>
                </a:solidFill>
                <a:latin typeface="微软雅黑" panose="020B0503020204020204" pitchFamily="34" charset="-122"/>
                <a:ea typeface="微软雅黑" panose="020B0503020204020204" pitchFamily="34" charset="-122"/>
              </a:rPr>
              <a:t>标签</a:t>
            </a:r>
            <a:endParaRPr lang="zh-CN" altLang="en-US" sz="3200" b="0" i="0" dirty="0">
              <a:solidFill>
                <a:srgbClr val="000000"/>
              </a:solidFill>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464F9EB2-3ABF-47B7-9708-8E4C4FC6B100}"/>
              </a:ext>
            </a:extLst>
          </p:cNvPr>
          <p:cNvSpPr/>
          <p:nvPr/>
        </p:nvSpPr>
        <p:spPr>
          <a:xfrm>
            <a:off x="988381" y="1219238"/>
            <a:ext cx="10161972" cy="1200329"/>
          </a:xfrm>
          <a:prstGeom prst="rect">
            <a:avLst/>
          </a:prstGeom>
        </p:spPr>
        <p:txBody>
          <a:bodyPr wrap="square">
            <a:spAutoFit/>
          </a:bodyPr>
          <a:lstStyle/>
          <a:p>
            <a:r>
              <a:rPr lang="zh-CN" altLang="en-US" b="1" dirty="0">
                <a:solidFill>
                  <a:srgbClr val="3F3F3F"/>
                </a:solidFill>
                <a:latin typeface="微软雅黑" panose="020B0503020204020204" pitchFamily="34" charset="-122"/>
                <a:ea typeface="微软雅黑" panose="020B0503020204020204" pitchFamily="34" charset="-122"/>
              </a:rPr>
              <a:t>定义和用法</a:t>
            </a:r>
          </a:p>
          <a:p>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 </a:t>
            </a:r>
            <a:r>
              <a:rPr lang="zh-CN" altLang="en-US" dirty="0">
                <a:solidFill>
                  <a:srgbClr val="000000"/>
                </a:solidFill>
                <a:latin typeface="PingFangSC-Regular"/>
              </a:rPr>
              <a:t>可插入一个简单的换行符。</a:t>
            </a:r>
          </a:p>
          <a:p>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 </a:t>
            </a:r>
            <a:r>
              <a:rPr lang="zh-CN" altLang="en-US" dirty="0">
                <a:solidFill>
                  <a:srgbClr val="000000"/>
                </a:solidFill>
                <a:latin typeface="PingFangSC-Regular"/>
              </a:rPr>
              <a:t>标签是空标签（意味着它没有结束标签，因此这是错误的：</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&gt;&lt;/</a:t>
            </a:r>
            <a:r>
              <a:rPr lang="en-US" altLang="zh-CN" dirty="0" err="1">
                <a:solidFill>
                  <a:srgbClr val="000000"/>
                </a:solidFill>
                <a:latin typeface="PingFangSC-Regular"/>
              </a:rPr>
              <a:t>br</a:t>
            </a:r>
            <a:r>
              <a:rPr lang="en-US" altLang="zh-CN" dirty="0">
                <a:solidFill>
                  <a:srgbClr val="000000"/>
                </a:solidFill>
                <a:latin typeface="PingFangSC-Regular"/>
              </a:rPr>
              <a:t>&gt;</a:t>
            </a:r>
            <a:r>
              <a:rPr lang="zh-CN" altLang="en-US" dirty="0">
                <a:solidFill>
                  <a:srgbClr val="000000"/>
                </a:solidFill>
                <a:latin typeface="PingFangSC-Regular"/>
              </a:rPr>
              <a:t>）。在 </a:t>
            </a:r>
            <a:r>
              <a:rPr lang="en-US" altLang="zh-CN" dirty="0">
                <a:solidFill>
                  <a:srgbClr val="000000"/>
                </a:solidFill>
                <a:latin typeface="PingFangSC-Regular"/>
              </a:rPr>
              <a:t>XHTML </a:t>
            </a:r>
            <a:r>
              <a:rPr lang="zh-CN" altLang="en-US" dirty="0">
                <a:solidFill>
                  <a:srgbClr val="000000"/>
                </a:solidFill>
                <a:latin typeface="PingFangSC-Regular"/>
              </a:rPr>
              <a:t>中，把结束标签放在开始标签中，也就是 </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 /&gt;</a:t>
            </a:r>
            <a:r>
              <a:rPr lang="zh-CN" altLang="en-US" dirty="0">
                <a:solidFill>
                  <a:srgbClr val="000000"/>
                </a:solidFill>
                <a:latin typeface="PingFangSC-Regular"/>
              </a:rPr>
              <a:t>。</a:t>
            </a:r>
            <a:endParaRPr lang="zh-CN" altLang="en-US" b="0" i="0" dirty="0">
              <a:solidFill>
                <a:srgbClr val="000000"/>
              </a:solidFill>
              <a:effectLst/>
              <a:latin typeface="PingFangSC-Regular"/>
            </a:endParaRPr>
          </a:p>
        </p:txBody>
      </p:sp>
      <p:sp>
        <p:nvSpPr>
          <p:cNvPr id="4" name="矩形 3">
            <a:extLst>
              <a:ext uri="{FF2B5EF4-FFF2-40B4-BE49-F238E27FC236}">
                <a16:creationId xmlns:a16="http://schemas.microsoft.com/office/drawing/2014/main" id="{B383F17A-991B-43B4-B9F9-9FD62A387E75}"/>
              </a:ext>
            </a:extLst>
          </p:cNvPr>
          <p:cNvSpPr/>
          <p:nvPr/>
        </p:nvSpPr>
        <p:spPr>
          <a:xfrm>
            <a:off x="988381" y="3120014"/>
            <a:ext cx="8927976" cy="923330"/>
          </a:xfrm>
          <a:prstGeom prst="rect">
            <a:avLst/>
          </a:prstGeom>
        </p:spPr>
        <p:txBody>
          <a:bodyPr wrap="square">
            <a:spAutoFit/>
          </a:bodyPr>
          <a:lstStyle/>
          <a:p>
            <a:r>
              <a:rPr lang="en-US" altLang="zh-CN" b="1" dirty="0">
                <a:solidFill>
                  <a:srgbClr val="3F3F3F"/>
                </a:solidFill>
                <a:latin typeface="微软雅黑" panose="020B0503020204020204" pitchFamily="34" charset="-122"/>
                <a:ea typeface="微软雅黑" panose="020B0503020204020204" pitchFamily="34" charset="-122"/>
              </a:rPr>
              <a:t>HTML </a:t>
            </a:r>
            <a:r>
              <a:rPr lang="zh-CN" altLang="en-US" b="1" dirty="0">
                <a:solidFill>
                  <a:srgbClr val="3F3F3F"/>
                </a:solidFill>
                <a:latin typeface="微软雅黑" panose="020B0503020204020204" pitchFamily="34" charset="-122"/>
                <a:ea typeface="微软雅黑" panose="020B0503020204020204" pitchFamily="34" charset="-122"/>
              </a:rPr>
              <a:t>与 </a:t>
            </a:r>
            <a:r>
              <a:rPr lang="en-US" altLang="zh-CN" b="1" dirty="0">
                <a:solidFill>
                  <a:srgbClr val="3F3F3F"/>
                </a:solidFill>
                <a:latin typeface="微软雅黑" panose="020B0503020204020204" pitchFamily="34" charset="-122"/>
                <a:ea typeface="微软雅黑" panose="020B0503020204020204" pitchFamily="34" charset="-122"/>
              </a:rPr>
              <a:t>XHTML </a:t>
            </a:r>
            <a:r>
              <a:rPr lang="zh-CN" altLang="en-US" b="1" dirty="0">
                <a:solidFill>
                  <a:srgbClr val="3F3F3F"/>
                </a:solidFill>
                <a:latin typeface="微软雅黑" panose="020B0503020204020204" pitchFamily="34" charset="-122"/>
                <a:ea typeface="微软雅黑" panose="020B0503020204020204" pitchFamily="34" charset="-122"/>
              </a:rPr>
              <a:t>之间的差异</a:t>
            </a:r>
          </a:p>
          <a:p>
            <a:r>
              <a:rPr lang="zh-CN" altLang="en-US" dirty="0">
                <a:solidFill>
                  <a:srgbClr val="000000"/>
                </a:solidFill>
                <a:latin typeface="PingFangSC-Regular"/>
              </a:rPr>
              <a:t>在 </a:t>
            </a:r>
            <a:r>
              <a:rPr lang="en-US" altLang="zh-CN" dirty="0">
                <a:solidFill>
                  <a:srgbClr val="000000"/>
                </a:solidFill>
                <a:latin typeface="PingFangSC-Regular"/>
              </a:rPr>
              <a:t>HTML </a:t>
            </a:r>
            <a:r>
              <a:rPr lang="zh-CN" altLang="en-US" dirty="0">
                <a:solidFill>
                  <a:srgbClr val="000000"/>
                </a:solidFill>
                <a:latin typeface="PingFangSC-Regular"/>
              </a:rPr>
              <a:t>中，</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 </a:t>
            </a:r>
            <a:r>
              <a:rPr lang="zh-CN" altLang="en-US" dirty="0">
                <a:solidFill>
                  <a:srgbClr val="000000"/>
                </a:solidFill>
                <a:latin typeface="PingFangSC-Regular"/>
              </a:rPr>
              <a:t>标签没有结束标签。</a:t>
            </a:r>
          </a:p>
          <a:p>
            <a:r>
              <a:rPr lang="zh-CN" altLang="en-US" dirty="0">
                <a:solidFill>
                  <a:srgbClr val="000000"/>
                </a:solidFill>
                <a:latin typeface="PingFangSC-Regular"/>
              </a:rPr>
              <a:t>在 </a:t>
            </a:r>
            <a:r>
              <a:rPr lang="en-US" altLang="zh-CN" dirty="0">
                <a:solidFill>
                  <a:srgbClr val="000000"/>
                </a:solidFill>
                <a:latin typeface="PingFangSC-Regular"/>
              </a:rPr>
              <a:t>XHTML </a:t>
            </a:r>
            <a:r>
              <a:rPr lang="zh-CN" altLang="en-US" dirty="0">
                <a:solidFill>
                  <a:srgbClr val="000000"/>
                </a:solidFill>
                <a:latin typeface="PingFangSC-Regular"/>
              </a:rPr>
              <a:t>中，</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 </a:t>
            </a:r>
            <a:r>
              <a:rPr lang="zh-CN" altLang="en-US" dirty="0">
                <a:solidFill>
                  <a:srgbClr val="000000"/>
                </a:solidFill>
                <a:latin typeface="PingFangSC-Regular"/>
              </a:rPr>
              <a:t>标签必须被正确地关闭，比如这样：</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 /&gt;</a:t>
            </a:r>
            <a:r>
              <a:rPr lang="zh-CN" altLang="en-US" dirty="0">
                <a:solidFill>
                  <a:srgbClr val="000000"/>
                </a:solidFill>
                <a:latin typeface="PingFangSC-Regular"/>
              </a:rPr>
              <a:t>。</a:t>
            </a:r>
            <a:endParaRPr lang="zh-CN" altLang="en-US" b="0" i="0" dirty="0">
              <a:solidFill>
                <a:srgbClr val="000000"/>
              </a:solidFill>
              <a:effectLst/>
              <a:latin typeface="PingFangSC-Regular"/>
            </a:endParaRPr>
          </a:p>
        </p:txBody>
      </p:sp>
      <p:sp>
        <p:nvSpPr>
          <p:cNvPr id="5" name="矩形 4">
            <a:extLst>
              <a:ext uri="{FF2B5EF4-FFF2-40B4-BE49-F238E27FC236}">
                <a16:creationId xmlns:a16="http://schemas.microsoft.com/office/drawing/2014/main" id="{CCB696B8-C9A2-496B-9DFC-3CA894ADA67D}"/>
              </a:ext>
            </a:extLst>
          </p:cNvPr>
          <p:cNvSpPr/>
          <p:nvPr/>
        </p:nvSpPr>
        <p:spPr>
          <a:xfrm>
            <a:off x="1068280" y="4743791"/>
            <a:ext cx="5113900" cy="369332"/>
          </a:xfrm>
          <a:prstGeom prst="rect">
            <a:avLst/>
          </a:prstGeom>
        </p:spPr>
        <p:txBody>
          <a:bodyPr wrap="none">
            <a:spAutoFit/>
          </a:bodyPr>
          <a:lstStyle/>
          <a:p>
            <a:r>
              <a:rPr lang="zh-CN" altLang="en-US" b="1" dirty="0">
                <a:solidFill>
                  <a:srgbClr val="000000"/>
                </a:solidFill>
                <a:latin typeface="PingFangSC-Regular"/>
              </a:rPr>
              <a:t>注释：</a:t>
            </a:r>
            <a:r>
              <a:rPr lang="zh-CN" altLang="en-US" dirty="0">
                <a:solidFill>
                  <a:srgbClr val="000000"/>
                </a:solidFill>
                <a:latin typeface="PingFangSC-Regular"/>
              </a:rPr>
              <a:t>请使用 </a:t>
            </a:r>
            <a:r>
              <a:rPr lang="en-US" altLang="zh-CN" dirty="0">
                <a:solidFill>
                  <a:srgbClr val="000000"/>
                </a:solidFill>
                <a:latin typeface="PingFangSC-Regular"/>
              </a:rPr>
              <a:t>&lt;</a:t>
            </a:r>
            <a:r>
              <a:rPr lang="en-US" altLang="zh-CN" dirty="0" err="1">
                <a:solidFill>
                  <a:srgbClr val="000000"/>
                </a:solidFill>
                <a:latin typeface="PingFangSC-Regular"/>
              </a:rPr>
              <a:t>br</a:t>
            </a:r>
            <a:r>
              <a:rPr lang="en-US" altLang="zh-CN" dirty="0">
                <a:solidFill>
                  <a:srgbClr val="000000"/>
                </a:solidFill>
                <a:latin typeface="PingFangSC-Regular"/>
              </a:rPr>
              <a:t>&gt; </a:t>
            </a:r>
            <a:r>
              <a:rPr lang="zh-CN" altLang="en-US" dirty="0">
                <a:solidFill>
                  <a:srgbClr val="000000"/>
                </a:solidFill>
                <a:latin typeface="PingFangSC-Regular"/>
              </a:rPr>
              <a:t>来输入空行，而不是分割段落</a:t>
            </a:r>
            <a:endParaRPr lang="zh-CN" altLang="en-US" dirty="0"/>
          </a:p>
        </p:txBody>
      </p:sp>
    </p:spTree>
    <p:extLst>
      <p:ext uri="{BB962C8B-B14F-4D97-AF65-F5344CB8AC3E}">
        <p14:creationId xmlns:p14="http://schemas.microsoft.com/office/powerpoint/2010/main" val="328911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标题字体大小</a:t>
            </a:r>
            <a:r>
              <a:rPr lang="en-US" altLang="zh-CN" dirty="0"/>
              <a:t>--&lt;h#&gt;</a:t>
            </a:r>
          </a:p>
        </p:txBody>
      </p:sp>
      <p:sp>
        <p:nvSpPr>
          <p:cNvPr id="15363" name="Rectangle 3"/>
          <p:cNvSpPr>
            <a:spLocks noGrp="1"/>
          </p:cNvSpPr>
          <p:nvPr>
            <p:ph idx="1"/>
          </p:nvPr>
        </p:nvSpPr>
        <p:spPr/>
        <p:txBody>
          <a:bodyPr vert="horz" wrap="square" lIns="91440" tIns="45720" rIns="91440" bIns="45720" rtlCol="0" anchor="t">
            <a:normAutofit/>
          </a:bodyPr>
          <a:lstStyle/>
          <a:p>
            <a:pPr eaLnBrk="1" hangingPunct="1"/>
            <a:r>
              <a:rPr lang="en-US" altLang="zh-CN" sz="2400" dirty="0"/>
              <a:t>&lt;h#&gt;…&lt;/h#&gt;  #=1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a:t>
            </a:r>
            <a:r>
              <a:rPr lang="en-US" altLang="zh-CN" sz="2400" dirty="0"/>
              <a:t>6</a:t>
            </a:r>
          </a:p>
          <a:p>
            <a:pPr eaLnBrk="1" hangingPunct="1"/>
            <a:r>
              <a:rPr lang="zh-CN" altLang="en-US" sz="2400" dirty="0"/>
              <a:t>按标题级别用黑体字显示标题内容</a:t>
            </a:r>
          </a:p>
          <a:p>
            <a:pPr eaLnBrk="1" hangingPunct="1"/>
            <a:r>
              <a:rPr lang="zh-CN" altLang="en-US" sz="2400" dirty="0"/>
              <a:t>自动插入空行</a:t>
            </a:r>
          </a:p>
          <a:p>
            <a:pPr eaLnBrk="1" hangingPunct="1"/>
            <a:r>
              <a:rPr lang="en-US" altLang="zh-CN" sz="2400" dirty="0"/>
              <a:t>&lt;h1&gt;</a:t>
            </a:r>
            <a:r>
              <a:rPr lang="zh-CN" altLang="en-US" sz="2400" dirty="0"/>
              <a:t>最大</a:t>
            </a:r>
          </a:p>
          <a:p>
            <a:pPr eaLnBrk="1" hangingPunct="1"/>
            <a:r>
              <a:rPr lang="en-US" altLang="zh-CN" sz="2400" dirty="0"/>
              <a:t>&lt;h6&gt;</a:t>
            </a:r>
            <a:r>
              <a:rPr lang="zh-CN" altLang="en-US" sz="2400" dirty="0"/>
              <a:t>最小</a:t>
            </a:r>
          </a:p>
          <a:p>
            <a:pPr eaLnBrk="1" hangingPunct="1"/>
            <a:endParaRPr lang="zh-CN" altLang="en-US" sz="2400" dirty="0"/>
          </a:p>
          <a:p>
            <a:pPr eaLnBrk="1" hangingPunct="1"/>
            <a:endParaRPr lang="zh-CN" altLang="en-US" sz="2400" dirty="0"/>
          </a:p>
        </p:txBody>
      </p:sp>
      <p:sp>
        <p:nvSpPr>
          <p:cNvPr id="71684" name="AutoShape 4"/>
          <p:cNvSpPr/>
          <p:nvPr/>
        </p:nvSpPr>
        <p:spPr>
          <a:xfrm>
            <a:off x="7543800" y="5181600"/>
            <a:ext cx="1295400" cy="381000"/>
          </a:xfrm>
          <a:prstGeom prst="wedgeRoundRectCallout">
            <a:avLst>
              <a:gd name="adj1" fmla="val -277940"/>
              <a:gd name="adj2" fmla="val -242917"/>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07.html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out)">
                                      <p:cBhvr>
                                        <p:cTn id="7" dur="500"/>
                                        <p:tgtEl>
                                          <p:spTgt spid="7168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设置文字显示</a:t>
            </a:r>
          </a:p>
        </p:txBody>
      </p:sp>
      <p:graphicFrame>
        <p:nvGraphicFramePr>
          <p:cNvPr id="17411" name="内容占位符 17410"/>
          <p:cNvGraphicFramePr>
            <a:graphicFrameLocks noGrp="1"/>
          </p:cNvGraphicFramePr>
          <p:nvPr>
            <p:ph idx="1"/>
          </p:nvPr>
        </p:nvGraphicFramePr>
        <p:xfrm>
          <a:off x="2152650" y="1966913"/>
          <a:ext cx="7887970" cy="3335338"/>
        </p:xfrm>
        <a:graphic>
          <a:graphicData uri="http://schemas.openxmlformats.org/drawingml/2006/table">
            <a:tbl>
              <a:tblPr/>
              <a:tblGrid>
                <a:gridCol w="3943985">
                  <a:extLst>
                    <a:ext uri="{9D8B030D-6E8A-4147-A177-3AD203B41FA5}">
                      <a16:colId xmlns:a16="http://schemas.microsoft.com/office/drawing/2014/main" val="20000"/>
                    </a:ext>
                  </a:extLst>
                </a:gridCol>
                <a:gridCol w="3943985">
                  <a:extLst>
                    <a:ext uri="{9D8B030D-6E8A-4147-A177-3AD203B41FA5}">
                      <a16:colId xmlns:a16="http://schemas.microsoft.com/office/drawing/2014/main" val="20001"/>
                    </a:ext>
                  </a:extLst>
                </a:gridCol>
              </a:tblGrid>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400" dirty="0">
                          <a:latin typeface="Arial" panose="020B0604020202020204" pitchFamily="34" charset="0"/>
                        </a:rPr>
                        <a:t>名称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HTML</a:t>
                      </a:r>
                      <a:r>
                        <a:rPr lang="zh-CN" altLang="en-US" sz="2400" dirty="0">
                          <a:latin typeface="Arial" panose="020B0604020202020204" pitchFamily="34" charset="0"/>
                        </a:rPr>
                        <a:t>代码</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38">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黑体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&lt;b&gt;&lt;/b&gt;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斜体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&lt;i&gt;&lt;/i&gt;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下划线</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&lt;u&gt;&lt;/u&gt;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中划线</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&lt;s&gt;&lt;/s&gt;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上标</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&lt;sup&gt;&lt;/sup&gt;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000" dirty="0">
                          <a:latin typeface="Arial" panose="020B0604020202020204" pitchFamily="34" charset="0"/>
                        </a:rPr>
                        <a:t>下标</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000" dirty="0">
                          <a:latin typeface="Arial" panose="020B0604020202020204" pitchFamily="34" charset="0"/>
                        </a:rPr>
                        <a:t>&lt;sub&gt;&lt;/sub&gt;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40" name="AutoShape 32"/>
          <p:cNvSpPr/>
          <p:nvPr/>
        </p:nvSpPr>
        <p:spPr>
          <a:xfrm>
            <a:off x="8458200" y="5715000"/>
            <a:ext cx="1371600" cy="457200"/>
          </a:xfrm>
          <a:prstGeom prst="wedgeRoundRectCallout">
            <a:avLst>
              <a:gd name="adj1" fmla="val -357639"/>
              <a:gd name="adj2" fmla="val -85764"/>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08.html</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838200" y="-7738"/>
            <a:ext cx="10515600" cy="1325563"/>
          </a:xfrm>
        </p:spPr>
        <p:txBody>
          <a:bodyPr vert="horz" wrap="square" lIns="91440" tIns="45720" rIns="91440" bIns="45720" rtlCol="0" anchor="ctr">
            <a:normAutofit/>
          </a:bodyPr>
          <a:lstStyle/>
          <a:p>
            <a:pPr eaLnBrk="1" hangingPunct="1"/>
            <a:r>
              <a:rPr lang="zh-CN" altLang="en-US" dirty="0"/>
              <a:t>特殊字符</a:t>
            </a:r>
          </a:p>
        </p:txBody>
      </p:sp>
      <p:graphicFrame>
        <p:nvGraphicFramePr>
          <p:cNvPr id="18435" name="内容占位符 18434"/>
          <p:cNvGraphicFramePr>
            <a:graphicFrameLocks noGrp="1"/>
          </p:cNvGraphicFramePr>
          <p:nvPr>
            <p:ph idx="1"/>
            <p:extLst>
              <p:ext uri="{D42A27DB-BD31-4B8C-83A1-F6EECF244321}">
                <p14:modId xmlns:p14="http://schemas.microsoft.com/office/powerpoint/2010/main" val="4077921934"/>
              </p:ext>
            </p:extLst>
          </p:nvPr>
        </p:nvGraphicFramePr>
        <p:xfrm>
          <a:off x="2152650" y="1594049"/>
          <a:ext cx="7886700" cy="3657600"/>
        </p:xfrm>
        <a:graphic>
          <a:graphicData uri="http://schemas.openxmlformats.org/drawingml/2006/table">
            <a:tbl>
              <a:tblPr/>
              <a:tblGrid>
                <a:gridCol w="3943985">
                  <a:extLst>
                    <a:ext uri="{9D8B030D-6E8A-4147-A177-3AD203B41FA5}">
                      <a16:colId xmlns:a16="http://schemas.microsoft.com/office/drawing/2014/main" val="20000"/>
                    </a:ext>
                  </a:extLst>
                </a:gridCol>
                <a:gridCol w="3942715">
                  <a:extLst>
                    <a:ext uri="{9D8B030D-6E8A-4147-A177-3AD203B41FA5}">
                      <a16:colId xmlns:a16="http://schemas.microsoft.com/office/drawing/2014/main" val="20001"/>
                    </a:ext>
                  </a:extLst>
                </a:gridCol>
              </a:tblGrid>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&amp;lt;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&lt;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&amp;gt;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&gt;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&amp;reg</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400" dirty="0">
                          <a:latin typeface="Arial" panose="020B0604020202020204" pitchFamily="34" charset="0"/>
                        </a:rPr>
                        <a:t>注册商标</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&amp;amp;</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&amp;nbsp;</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400" dirty="0">
                          <a:latin typeface="Arial" panose="020B0604020202020204" pitchFamily="34" charset="0"/>
                        </a:rPr>
                        <a:t>空格</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&amp;copy;</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copyright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&amp;trade;</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400" dirty="0">
                          <a:latin typeface="Arial" panose="020B0604020202020204" pitchFamily="34" charset="0"/>
                        </a:rPr>
                        <a:t>商标</a:t>
                      </a:r>
                      <a:r>
                        <a:rPr lang="en-US" altLang="zh-CN" sz="2400" dirty="0">
                          <a:latin typeface="Arial" panose="020B0604020202020204" pitchFamily="34" charset="0"/>
                        </a:rPr>
                        <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00">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en-US" altLang="zh-CN" sz="2400" dirty="0">
                          <a:latin typeface="Arial" panose="020B0604020202020204" pitchFamily="34" charset="0"/>
                        </a:rPr>
                        <a:t>&amp;quot;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20000"/>
                        </a:spcAft>
                        <a:buClr>
                          <a:srgbClr val="228A88"/>
                        </a:buClr>
                        <a:buFont typeface="Wingdings 2" pitchFamily="18" charset="2"/>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20000"/>
                        </a:spcAft>
                        <a:buClr>
                          <a:srgbClr val="228A88"/>
                        </a:buClr>
                        <a:buFont typeface="Wingdings 2" pitchFamily="18"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Clr>
                          <a:schemeClr val="hlink"/>
                        </a:buClr>
                        <a:buNone/>
                      </a:pPr>
                      <a:r>
                        <a:rPr lang="zh-CN" altLang="en-US" sz="2400" dirty="0">
                          <a:latin typeface="Arial" panose="020B0604020202020204" pitchFamily="34" charset="0"/>
                        </a:rPr>
                        <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4775" name="AutoShape 23"/>
          <p:cNvSpPr/>
          <p:nvPr/>
        </p:nvSpPr>
        <p:spPr>
          <a:xfrm>
            <a:off x="1828800" y="5342137"/>
            <a:ext cx="1371600" cy="457200"/>
          </a:xfrm>
          <a:prstGeom prst="wedgeRoundRectCallout">
            <a:avLst>
              <a:gd name="adj1" fmla="val 107639"/>
              <a:gd name="adj2" fmla="val -546875"/>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08.html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75"/>
                                        </p:tgtEl>
                                        <p:attrNameLst>
                                          <p:attrName>style.visibility</p:attrName>
                                        </p:attrNameLst>
                                      </p:cBhvr>
                                      <p:to>
                                        <p:strVal val="visible"/>
                                      </p:to>
                                    </p:set>
                                    <p:animEffect transition="in" filter="box(out)">
                                      <p:cBhvr>
                                        <p:cTn id="7" dur="500"/>
                                        <p:tgtEl>
                                          <p:spTgt spid="74775"/>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8226" y="344829"/>
            <a:ext cx="2787643" cy="3786214"/>
          </a:xfrm>
        </p:spPr>
        <p:txBody>
          <a:bodyPr/>
          <a:lstStyle/>
          <a:p>
            <a:r>
              <a:rPr lang="zh-CN" altLang="en-US" dirty="0"/>
              <a:t>什么是列表</a:t>
            </a:r>
            <a:endParaRPr lang="en-US" altLang="zh-CN" dirty="0"/>
          </a:p>
          <a:p>
            <a:pPr>
              <a:lnSpc>
                <a:spcPct val="150000"/>
              </a:lnSpc>
            </a:pPr>
            <a:r>
              <a:rPr lang="zh-CN" altLang="en-US" dirty="0"/>
              <a:t>列表的分类</a:t>
            </a:r>
            <a:endParaRPr lang="en-US" altLang="zh-CN" dirty="0"/>
          </a:p>
          <a:p>
            <a:pPr lvl="1">
              <a:lnSpc>
                <a:spcPct val="150000"/>
              </a:lnSpc>
            </a:pPr>
            <a:r>
              <a:rPr lang="zh-CN" altLang="en-US" dirty="0"/>
              <a:t>无序列表</a:t>
            </a:r>
            <a:endParaRPr lang="en-US" altLang="zh-CN" dirty="0"/>
          </a:p>
          <a:p>
            <a:pPr lvl="1">
              <a:lnSpc>
                <a:spcPct val="150000"/>
              </a:lnSpc>
            </a:pPr>
            <a:r>
              <a:rPr lang="zh-CN" altLang="en-US" dirty="0"/>
              <a:t>有序列表</a:t>
            </a:r>
            <a:endParaRPr lang="en-US" altLang="zh-CN" dirty="0"/>
          </a:p>
          <a:p>
            <a:pPr lvl="1">
              <a:lnSpc>
                <a:spcPct val="150000"/>
              </a:lnSpc>
            </a:pPr>
            <a:r>
              <a:rPr lang="zh-CN" altLang="en-US" dirty="0"/>
              <a:t>定义列表</a:t>
            </a:r>
            <a:endParaRPr lang="en-US" altLang="zh-CN" dirty="0"/>
          </a:p>
        </p:txBody>
      </p:sp>
      <p:pic>
        <p:nvPicPr>
          <p:cNvPr id="2" name="Picture 3"/>
          <p:cNvPicPr>
            <a:picLocks noChangeAspect="1" noChangeArrowheads="1"/>
          </p:cNvPicPr>
          <p:nvPr/>
        </p:nvPicPr>
        <p:blipFill>
          <a:blip r:embed="rId3"/>
          <a:srcRect/>
          <a:stretch>
            <a:fillRect/>
          </a:stretch>
        </p:blipFill>
        <p:spPr bwMode="auto">
          <a:xfrm>
            <a:off x="5238744" y="487705"/>
            <a:ext cx="4295236" cy="3857652"/>
          </a:xfrm>
          <a:prstGeom prst="rect">
            <a:avLst/>
          </a:prstGeom>
          <a:noFill/>
          <a:ln w="9525">
            <a:noFill/>
            <a:miter lim="800000"/>
            <a:headEnd/>
            <a:tailEnd/>
          </a:ln>
        </p:spPr>
      </p:pic>
      <p:sp>
        <p:nvSpPr>
          <p:cNvPr id="17" name="AutoShape 5"/>
          <p:cNvSpPr>
            <a:spLocks noChangeArrowheads="1"/>
          </p:cNvSpPr>
          <p:nvPr/>
        </p:nvSpPr>
        <p:spPr bwMode="auto">
          <a:xfrm>
            <a:off x="8167703" y="2345094"/>
            <a:ext cx="1146741"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有序列表</a:t>
            </a:r>
          </a:p>
        </p:txBody>
      </p:sp>
      <p:cxnSp>
        <p:nvCxnSpPr>
          <p:cNvPr id="18" name="直接箭头连接符 17"/>
          <p:cNvCxnSpPr>
            <a:stCxn id="17" idx="1"/>
          </p:cNvCxnSpPr>
          <p:nvPr/>
        </p:nvCxnSpPr>
        <p:spPr bwMode="auto">
          <a:xfrm rot="10800000" flipV="1">
            <a:off x="7167570" y="2549405"/>
            <a:ext cx="1000132" cy="1000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1" name="AutoShape 5"/>
          <p:cNvSpPr>
            <a:spLocks noChangeArrowheads="1"/>
          </p:cNvSpPr>
          <p:nvPr/>
        </p:nvSpPr>
        <p:spPr bwMode="auto">
          <a:xfrm>
            <a:off x="8167703" y="3716694"/>
            <a:ext cx="1146741"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无序列表</a:t>
            </a:r>
          </a:p>
        </p:txBody>
      </p:sp>
      <p:cxnSp>
        <p:nvCxnSpPr>
          <p:cNvPr id="32" name="直接箭头连接符 31"/>
          <p:cNvCxnSpPr>
            <a:stCxn id="31" idx="1"/>
          </p:cNvCxnSpPr>
          <p:nvPr/>
        </p:nvCxnSpPr>
        <p:spPr bwMode="auto">
          <a:xfrm rot="10800000">
            <a:off x="7739074" y="3916729"/>
            <a:ext cx="428628" cy="4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34" name="图片 33" descr="2－1.JPG"/>
          <p:cNvPicPr>
            <a:picLocks noChangeAspect="1"/>
          </p:cNvPicPr>
          <p:nvPr/>
        </p:nvPicPr>
        <p:blipFill>
          <a:blip r:embed="rId4"/>
          <a:stretch>
            <a:fillRect/>
          </a:stretch>
        </p:blipFill>
        <p:spPr>
          <a:xfrm>
            <a:off x="2238348" y="2175095"/>
            <a:ext cx="7684358" cy="3527584"/>
          </a:xfrm>
          <a:prstGeom prst="rect">
            <a:avLst/>
          </a:prstGeom>
        </p:spPr>
      </p:pic>
      <p:sp>
        <p:nvSpPr>
          <p:cNvPr id="35" name="AutoShape 5"/>
          <p:cNvSpPr>
            <a:spLocks noChangeArrowheads="1"/>
          </p:cNvSpPr>
          <p:nvPr/>
        </p:nvSpPr>
        <p:spPr bwMode="auto">
          <a:xfrm>
            <a:off x="5310183" y="2317972"/>
            <a:ext cx="1146741"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定义列表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1" grpId="0" bldLvl="0" animBg="1"/>
      <p:bldP spid="3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5C1148-E426-482E-B9A9-52A022F49140}"/>
              </a:ext>
            </a:extLst>
          </p:cNvPr>
          <p:cNvSpPr/>
          <p:nvPr/>
        </p:nvSpPr>
        <p:spPr>
          <a:xfrm>
            <a:off x="3048000" y="616544"/>
            <a:ext cx="5344733" cy="830997"/>
          </a:xfrm>
          <a:prstGeom prst="rect">
            <a:avLst/>
          </a:prstGeom>
        </p:spPr>
        <p:txBody>
          <a:bodyPr wrap="none">
            <a:spAutoFit/>
          </a:bodyPr>
          <a:lstStyle/>
          <a:p>
            <a:r>
              <a:rPr lang="zh-CN" altLang="en-US" sz="4800" dirty="0"/>
              <a:t>什么的HTML文件？</a:t>
            </a:r>
          </a:p>
        </p:txBody>
      </p:sp>
      <p:sp>
        <p:nvSpPr>
          <p:cNvPr id="3" name="矩形 2">
            <a:extLst>
              <a:ext uri="{FF2B5EF4-FFF2-40B4-BE49-F238E27FC236}">
                <a16:creationId xmlns:a16="http://schemas.microsoft.com/office/drawing/2014/main" id="{6E210826-099D-4FFE-9864-B2AFC5A840B2}"/>
              </a:ext>
            </a:extLst>
          </p:cNvPr>
          <p:cNvSpPr/>
          <p:nvPr/>
        </p:nvSpPr>
        <p:spPr>
          <a:xfrm>
            <a:off x="736846" y="1802167"/>
            <a:ext cx="10342486" cy="3416320"/>
          </a:xfrm>
          <a:prstGeom prst="rect">
            <a:avLst/>
          </a:prstGeom>
        </p:spPr>
        <p:txBody>
          <a:bodyPr wrap="square">
            <a:spAutoFit/>
          </a:bodyPr>
          <a:lstStyle/>
          <a:p>
            <a:r>
              <a:rPr lang="en-US" altLang="zh-CN" dirty="0">
                <a:latin typeface="arial" panose="020B0604020202020204" pitchFamily="34" charset="0"/>
              </a:rPr>
              <a:t>	</a:t>
            </a:r>
            <a:r>
              <a:rPr lang="zh-CN" altLang="en-US" dirty="0">
                <a:latin typeface="arial" panose="020B0604020202020204" pitchFamily="34" charset="0"/>
              </a:rPr>
              <a:t>超文本标记语言</a:t>
            </a:r>
            <a:r>
              <a:rPr lang="zh-CN" altLang="en-US" dirty="0">
                <a:solidFill>
                  <a:srgbClr val="333333"/>
                </a:solidFill>
                <a:latin typeface="arial" panose="020B0604020202020204" pitchFamily="34" charset="0"/>
              </a:rPr>
              <a:t>或</a:t>
            </a:r>
            <a:r>
              <a:rPr lang="zh-CN" altLang="en-US" dirty="0">
                <a:latin typeface="arial" panose="020B0604020202020204" pitchFamily="34" charset="0"/>
              </a:rPr>
              <a:t>超文本链接</a:t>
            </a:r>
            <a:r>
              <a:rPr lang="zh-CN" altLang="en-US" dirty="0">
                <a:solidFill>
                  <a:srgbClr val="333333"/>
                </a:solidFill>
                <a:latin typeface="arial" panose="020B0604020202020204" pitchFamily="34" charset="0"/>
              </a:rPr>
              <a:t>标示语言（</a:t>
            </a:r>
            <a:r>
              <a:rPr lang="zh-CN" altLang="en-US" dirty="0">
                <a:latin typeface="arial" panose="020B0604020202020204" pitchFamily="34" charset="0"/>
              </a:rPr>
              <a:t>标准通用标记语言</a:t>
            </a:r>
            <a:r>
              <a:rPr lang="zh-CN" altLang="en-US" dirty="0">
                <a:solidFill>
                  <a:srgbClr val="333333"/>
                </a:solidFill>
                <a:latin typeface="arial" panose="020B0604020202020204" pitchFamily="34" charset="0"/>
              </a:rPr>
              <a:t>下的一个应用）</a:t>
            </a:r>
            <a:r>
              <a:rPr lang="en-US" altLang="zh-CN" dirty="0">
                <a:solidFill>
                  <a:srgbClr val="FF0000"/>
                </a:solidFill>
                <a:latin typeface="arial" panose="020B0604020202020204" pitchFamily="34" charset="0"/>
              </a:rPr>
              <a:t>HTML</a:t>
            </a:r>
            <a:r>
              <a:rPr lang="zh-CN" altLang="en-US" dirty="0">
                <a:solidFill>
                  <a:srgbClr val="FF0000"/>
                </a:solidFill>
                <a:latin typeface="arial" panose="020B0604020202020204" pitchFamily="34" charset="0"/>
              </a:rPr>
              <a:t>（</a:t>
            </a:r>
            <a:r>
              <a:rPr lang="en-US" altLang="zh-CN" dirty="0" err="1">
                <a:solidFill>
                  <a:srgbClr val="FF0000"/>
                </a:solidFill>
                <a:latin typeface="arial" panose="020B0604020202020204" pitchFamily="34" charset="0"/>
              </a:rPr>
              <a:t>HyperText</a:t>
            </a:r>
            <a:r>
              <a:rPr lang="en-US" altLang="zh-CN" dirty="0">
                <a:solidFill>
                  <a:srgbClr val="FF0000"/>
                </a:solidFill>
                <a:latin typeface="arial" panose="020B0604020202020204" pitchFamily="34" charset="0"/>
              </a:rPr>
              <a:t> Mark-up Language</a:t>
            </a:r>
            <a:r>
              <a:rPr lang="zh-CN" altLang="en-US" dirty="0">
                <a:solidFill>
                  <a:srgbClr val="FF0000"/>
                </a:solidFill>
                <a:latin typeface="arial" panose="020B0604020202020204" pitchFamily="34" charset="0"/>
              </a:rPr>
              <a:t>）</a:t>
            </a:r>
            <a:r>
              <a:rPr lang="zh-CN" altLang="en-US" dirty="0">
                <a:solidFill>
                  <a:srgbClr val="333333"/>
                </a:solidFill>
                <a:latin typeface="arial" panose="020B0604020202020204" pitchFamily="34" charset="0"/>
              </a:rPr>
              <a:t>是一种制作万维网页面的标准语言，是万维网浏览器使用的一种语言，它消除了不同计算机之间信息交流的障碍。</a:t>
            </a:r>
          </a:p>
          <a:p>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它是目前网络上应用最为广泛的语言，也是构成</a:t>
            </a:r>
            <a:r>
              <a:rPr lang="zh-CN" altLang="en-US" dirty="0">
                <a:latin typeface="arial" panose="020B0604020202020204" pitchFamily="34" charset="0"/>
              </a:rPr>
              <a:t>网页</a:t>
            </a:r>
            <a:r>
              <a:rPr lang="zh-CN" altLang="en-US" dirty="0">
                <a:solidFill>
                  <a:srgbClr val="333333"/>
                </a:solidFill>
                <a:latin typeface="arial" panose="020B0604020202020204" pitchFamily="34" charset="0"/>
              </a:rPr>
              <a:t>文档的主要语言。</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文件是由</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命令组成的描述性文本，</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命令可以说明文字、图形、动画、声音、表格、链接等。</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文件的结构包括头部（</a:t>
            </a:r>
            <a:r>
              <a:rPr lang="en-US" altLang="zh-CN" dirty="0">
                <a:solidFill>
                  <a:srgbClr val="333333"/>
                </a:solidFill>
                <a:latin typeface="arial" panose="020B0604020202020204" pitchFamily="34" charset="0"/>
              </a:rPr>
              <a:t>Head</a:t>
            </a:r>
            <a:r>
              <a:rPr lang="zh-CN" altLang="en-US" dirty="0">
                <a:solidFill>
                  <a:srgbClr val="333333"/>
                </a:solidFill>
                <a:latin typeface="arial" panose="020B0604020202020204" pitchFamily="34" charset="0"/>
              </a:rPr>
              <a:t>）、主体（</a:t>
            </a:r>
            <a:r>
              <a:rPr lang="en-US" altLang="zh-CN" dirty="0">
                <a:solidFill>
                  <a:srgbClr val="333333"/>
                </a:solidFill>
                <a:latin typeface="arial" panose="020B0604020202020204" pitchFamily="34" charset="0"/>
              </a:rPr>
              <a:t>Body</a:t>
            </a:r>
            <a:r>
              <a:rPr lang="zh-CN" altLang="en-US" dirty="0">
                <a:solidFill>
                  <a:srgbClr val="333333"/>
                </a:solidFill>
                <a:latin typeface="arial" panose="020B0604020202020204" pitchFamily="34" charset="0"/>
              </a:rPr>
              <a:t>）两大部分，其中头部描述浏览器所需的信息，而主体则包含所要说明的具体内容。</a:t>
            </a:r>
            <a:endParaRPr lang="en-US" altLang="zh-CN" dirty="0">
              <a:solidFill>
                <a:srgbClr val="333333"/>
              </a:solidFill>
              <a:latin typeface="arial" panose="020B0604020202020204" pitchFamily="34" charset="0"/>
            </a:endParaRPr>
          </a:p>
          <a:p>
            <a:endParaRPr lang="en-US" altLang="zh-CN" b="0" i="0" dirty="0">
              <a:solidFill>
                <a:srgbClr val="333333"/>
              </a:solidFill>
              <a:effectLst/>
              <a:latin typeface="arial" panose="020B0604020202020204" pitchFamily="34" charset="0"/>
            </a:endParaRP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一个</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文件的后缀名是</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或者是</a:t>
            </a:r>
            <a:r>
              <a:rPr lang="en-US" altLang="zh-CN" dirty="0">
                <a:solidFill>
                  <a:srgbClr val="333333"/>
                </a:solidFill>
                <a:latin typeface="arial" panose="020B0604020202020204" pitchFamily="34" charset="0"/>
              </a:rPr>
              <a:t>.htm</a:t>
            </a:r>
          </a:p>
          <a:p>
            <a:r>
              <a:rPr lang="en-US" altLang="zh-CN" b="0" i="0" dirty="0">
                <a:solidFill>
                  <a:srgbClr val="333333"/>
                </a:solidFill>
                <a:effectLst/>
                <a:latin typeface="arial" panose="020B0604020202020204" pitchFamily="34" charset="0"/>
              </a:rPr>
              <a:t>	</a:t>
            </a: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用文本编辑器就可以编写</a:t>
            </a:r>
            <a:r>
              <a:rPr lang="en-US" altLang="zh-CN" dirty="0">
                <a:solidFill>
                  <a:srgbClr val="333333"/>
                </a:solidFill>
                <a:latin typeface="arial" panose="020B0604020202020204" pitchFamily="34" charset="0"/>
              </a:rPr>
              <a:t>HTML</a:t>
            </a:r>
            <a:r>
              <a:rPr lang="zh-CN" altLang="en-US" dirty="0">
                <a:solidFill>
                  <a:srgbClr val="333333"/>
                </a:solidFill>
                <a:latin typeface="arial" panose="020B0604020202020204" pitchFamily="34" charset="0"/>
              </a:rPr>
              <a:t>文件</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331065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2"/>
          <p:cNvSpPr>
            <a:spLocks noGrp="1"/>
          </p:cNvSpPr>
          <p:nvPr>
            <p:ph idx="1"/>
          </p:nvPr>
        </p:nvSpPr>
        <p:spPr>
          <a:xfrm>
            <a:off x="2308226" y="566768"/>
            <a:ext cx="6573857" cy="642942"/>
          </a:xfrm>
        </p:spPr>
        <p:txBody>
          <a:bodyPr/>
          <a:lstStyle/>
          <a:p>
            <a:r>
              <a:rPr lang="zh-CN" altLang="en-US" dirty="0"/>
              <a:t>无序列表</a:t>
            </a:r>
            <a:endParaRPr lang="en-US" altLang="zh-CN" dirty="0"/>
          </a:p>
        </p:txBody>
      </p:sp>
      <p:sp>
        <p:nvSpPr>
          <p:cNvPr id="36" name="AutoShape 5"/>
          <p:cNvSpPr>
            <a:spLocks noChangeArrowheads="1"/>
          </p:cNvSpPr>
          <p:nvPr/>
        </p:nvSpPr>
        <p:spPr bwMode="auto">
          <a:xfrm>
            <a:off x="2881290" y="1566900"/>
            <a:ext cx="3429024" cy="228601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&lt;ul&gt;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桔子</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香蕉</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苹果</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&lt;/ul&gt;</a:t>
            </a:r>
          </a:p>
          <a:p>
            <a:pPr defTabSz="723900">
              <a:lnSpc>
                <a:spcPct val="150000"/>
              </a:lnSpc>
              <a:buClr>
                <a:schemeClr val="folHlink"/>
              </a:buClr>
              <a:buSzPct val="60000"/>
              <a:tabLst>
                <a:tab pos="444500" algn="l"/>
              </a:tabLst>
              <a:defRPr/>
            </a:pP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endParaRPr lang="it-IT" altLang="zh-CN" b="1" dirty="0">
              <a:solidFill>
                <a:schemeClr val="accent5">
                  <a:lumMod val="10000"/>
                </a:schemeClr>
              </a:solidFill>
            </a:endParaRPr>
          </a:p>
        </p:txBody>
      </p:sp>
      <p:sp>
        <p:nvSpPr>
          <p:cNvPr id="37" name="AutoShape 5"/>
          <p:cNvSpPr>
            <a:spLocks noChangeArrowheads="1"/>
          </p:cNvSpPr>
          <p:nvPr/>
        </p:nvSpPr>
        <p:spPr bwMode="auto">
          <a:xfrm>
            <a:off x="4310050" y="1281149"/>
            <a:ext cx="160982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声明无序列表</a:t>
            </a:r>
          </a:p>
        </p:txBody>
      </p:sp>
      <p:cxnSp>
        <p:nvCxnSpPr>
          <p:cNvPr id="38" name="直接箭头连接符 37"/>
          <p:cNvCxnSpPr>
            <a:cxnSpLocks/>
            <a:stCxn id="37" idx="1"/>
          </p:cNvCxnSpPr>
          <p:nvPr/>
        </p:nvCxnSpPr>
        <p:spPr bwMode="auto">
          <a:xfrm rot="10800000" flipV="1">
            <a:off x="3452794" y="1485460"/>
            <a:ext cx="857256" cy="29575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3" name="AutoShape 5"/>
          <p:cNvSpPr>
            <a:spLocks noChangeArrowheads="1"/>
          </p:cNvSpPr>
          <p:nvPr/>
        </p:nvSpPr>
        <p:spPr bwMode="auto">
          <a:xfrm>
            <a:off x="4595802" y="3352851"/>
            <a:ext cx="160982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声明列表项</a:t>
            </a:r>
          </a:p>
        </p:txBody>
      </p:sp>
      <p:cxnSp>
        <p:nvCxnSpPr>
          <p:cNvPr id="44" name="直接箭头连接符 43"/>
          <p:cNvCxnSpPr>
            <a:cxnSpLocks/>
            <a:stCxn id="43" idx="1"/>
          </p:cNvCxnSpPr>
          <p:nvPr/>
        </p:nvCxnSpPr>
        <p:spPr bwMode="auto">
          <a:xfrm rot="10800000">
            <a:off x="3595670" y="3138536"/>
            <a:ext cx="1000132" cy="4186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46" name="图片 45" descr="2－2.JPG"/>
          <p:cNvPicPr>
            <a:picLocks noChangeAspect="1"/>
          </p:cNvPicPr>
          <p:nvPr/>
        </p:nvPicPr>
        <p:blipFill>
          <a:blip r:embed="rId3"/>
          <a:stretch>
            <a:fillRect/>
          </a:stretch>
        </p:blipFill>
        <p:spPr>
          <a:xfrm>
            <a:off x="6953256" y="1495462"/>
            <a:ext cx="3175000" cy="2349500"/>
          </a:xfrm>
          <a:prstGeom prst="rect">
            <a:avLst/>
          </a:prstGeom>
        </p:spPr>
      </p:pic>
      <p:cxnSp>
        <p:nvCxnSpPr>
          <p:cNvPr id="47" name="直接箭头连接符 46"/>
          <p:cNvCxnSpPr>
            <a:cxnSpLocks/>
            <a:stCxn id="36" idx="3"/>
            <a:endCxn id="46" idx="1"/>
          </p:cNvCxnSpPr>
          <p:nvPr/>
        </p:nvCxnSpPr>
        <p:spPr bwMode="auto">
          <a:xfrm flipV="1">
            <a:off x="6310314" y="2670212"/>
            <a:ext cx="642942" cy="3969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1" name="组合 25"/>
          <p:cNvGrpSpPr/>
          <p:nvPr/>
        </p:nvGrpSpPr>
        <p:grpSpPr bwMode="auto">
          <a:xfrm>
            <a:off x="4167188" y="5278483"/>
            <a:ext cx="3500448" cy="431800"/>
            <a:chOff x="4071935" y="5500702"/>
            <a:chExt cx="3500473" cy="431800"/>
          </a:xfrm>
          <a:solidFill>
            <a:srgbClr val="0070C0"/>
          </a:solidFill>
        </p:grpSpPr>
        <p:sp>
          <p:nvSpPr>
            <p:cNvPr id="53" name="AutoShape 7"/>
            <p:cNvSpPr>
              <a:spLocks noChangeArrowheads="1"/>
            </p:cNvSpPr>
            <p:nvPr/>
          </p:nvSpPr>
          <p:spPr bwMode="auto">
            <a:xfrm>
              <a:off x="4071935" y="5500702"/>
              <a:ext cx="3500473"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857753" y="5538802"/>
              <a:ext cx="2404843"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1</a:t>
              </a:r>
              <a:r>
                <a:rPr lang="zh-CN" altLang="en-US" b="1" dirty="0">
                  <a:solidFill>
                    <a:schemeClr val="bg1"/>
                  </a:solidFill>
                </a:rPr>
                <a:t>：无序列表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right)">
                                      <p:cBhvr>
                                        <p:cTn id="11" dur="500"/>
                                        <p:tgtEl>
                                          <p:spTgt spid="3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500"/>
                                        <p:tgtEl>
                                          <p:spTgt spid="4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38200" y="-389478"/>
            <a:ext cx="10515600" cy="1325563"/>
          </a:xfrm>
        </p:spPr>
        <p:txBody>
          <a:bodyPr/>
          <a:lstStyle/>
          <a:p>
            <a:r>
              <a:rPr lang="zh-CN" altLang="en-US" dirty="0">
                <a:solidFill>
                  <a:schemeClr val="bg1"/>
                </a:solidFill>
              </a:rPr>
              <a:t>列表的应用</a:t>
            </a:r>
            <a:r>
              <a:rPr lang="en-US" altLang="zh-CN" dirty="0">
                <a:solidFill>
                  <a:schemeClr val="bg1"/>
                </a:solidFill>
              </a:rPr>
              <a:t>1-2</a:t>
            </a:r>
          </a:p>
        </p:txBody>
      </p:sp>
      <p:sp>
        <p:nvSpPr>
          <p:cNvPr id="35" name="内容占位符 2"/>
          <p:cNvSpPr>
            <a:spLocks noGrp="1"/>
          </p:cNvSpPr>
          <p:nvPr>
            <p:ph idx="1"/>
          </p:nvPr>
        </p:nvSpPr>
        <p:spPr>
          <a:xfrm>
            <a:off x="2238349" y="531257"/>
            <a:ext cx="6573857" cy="1357322"/>
          </a:xfrm>
        </p:spPr>
        <p:txBody>
          <a:bodyPr/>
          <a:lstStyle/>
          <a:p>
            <a:pPr>
              <a:lnSpc>
                <a:spcPct val="150000"/>
              </a:lnSpc>
            </a:pPr>
            <a:r>
              <a:rPr lang="zh-CN" altLang="en-US" dirty="0"/>
              <a:t>无序列表的类型</a:t>
            </a:r>
            <a:endParaRPr lang="en-US" altLang="zh-CN" dirty="0"/>
          </a:p>
          <a:p>
            <a:pPr lvl="1">
              <a:lnSpc>
                <a:spcPct val="150000"/>
              </a:lnSpc>
            </a:pPr>
            <a:r>
              <a:rPr lang="en-US" altLang="zh-CN" dirty="0"/>
              <a:t>type</a:t>
            </a:r>
            <a:r>
              <a:rPr lang="zh-CN" altLang="en-US" dirty="0"/>
              <a:t>取值</a:t>
            </a:r>
            <a:endParaRPr lang="en-US" altLang="zh-CN" dirty="0"/>
          </a:p>
        </p:txBody>
      </p:sp>
      <p:grpSp>
        <p:nvGrpSpPr>
          <p:cNvPr id="2" name="组合 25"/>
          <p:cNvGrpSpPr/>
          <p:nvPr/>
        </p:nvGrpSpPr>
        <p:grpSpPr bwMode="auto">
          <a:xfrm>
            <a:off x="4167188" y="5242972"/>
            <a:ext cx="4071952" cy="431800"/>
            <a:chOff x="4071935" y="5500702"/>
            <a:chExt cx="4071981" cy="431800"/>
          </a:xfrm>
          <a:solidFill>
            <a:srgbClr val="0070C0"/>
          </a:solidFill>
        </p:grpSpPr>
        <p:sp>
          <p:nvSpPr>
            <p:cNvPr id="53" name="AutoShape 7"/>
            <p:cNvSpPr>
              <a:spLocks noChangeArrowheads="1"/>
            </p:cNvSpPr>
            <p:nvPr/>
          </p:nvSpPr>
          <p:spPr bwMode="auto">
            <a:xfrm>
              <a:off x="4071935" y="5500702"/>
              <a:ext cx="407198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857753" y="5538802"/>
              <a:ext cx="3102153"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2</a:t>
              </a:r>
              <a:r>
                <a:rPr lang="zh-CN" altLang="en-US" b="1" dirty="0">
                  <a:solidFill>
                    <a:schemeClr val="bg1"/>
                  </a:solidFill>
                </a:rPr>
                <a:t>：无序列表的类型</a:t>
              </a:r>
            </a:p>
          </p:txBody>
        </p:sp>
      </p:grpSp>
      <p:graphicFrame>
        <p:nvGraphicFramePr>
          <p:cNvPr id="16" name="Group 29"/>
          <p:cNvGraphicFramePr>
            <a:graphicFrameLocks noGrp="1"/>
          </p:cNvGraphicFramePr>
          <p:nvPr>
            <p:extLst>
              <p:ext uri="{D42A27DB-BD31-4B8C-83A1-F6EECF244321}">
                <p14:modId xmlns:p14="http://schemas.microsoft.com/office/powerpoint/2010/main" val="572042837"/>
              </p:ext>
            </p:extLst>
          </p:nvPr>
        </p:nvGraphicFramePr>
        <p:xfrm>
          <a:off x="2809852" y="2102893"/>
          <a:ext cx="6786610" cy="2428892"/>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extLst>
                    <a:ext uri="{9D8B030D-6E8A-4147-A177-3AD203B41FA5}">
                      <a16:colId xmlns:a16="http://schemas.microsoft.com/office/drawing/2014/main" val="20000"/>
                    </a:ext>
                  </a:extLst>
                </a:gridCol>
                <a:gridCol w="5286412">
                  <a:extLst>
                    <a:ext uri="{9D8B030D-6E8A-4147-A177-3AD203B41FA5}">
                      <a16:colId xmlns:a16="http://schemas.microsoft.com/office/drawing/2014/main" val="20001"/>
                    </a:ext>
                  </a:extLst>
                </a:gridCol>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取值</a:t>
                      </a:r>
                      <a:endParaRPr kumimoji="0" lang="en-US" altLang="zh-CN"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说明</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642942">
                <a:tc>
                  <a:txBody>
                    <a:bodyPr/>
                    <a:lstStyle/>
                    <a:p>
                      <a:pPr algn="just">
                        <a:lnSpc>
                          <a:spcPts val="1450"/>
                        </a:lnSpc>
                        <a:spcAft>
                          <a:spcPts val="0"/>
                        </a:spcAft>
                      </a:pPr>
                      <a:r>
                        <a:rPr lang="en-US" sz="2000" b="1" kern="100" dirty="0">
                          <a:latin typeface="+mn-lt"/>
                          <a:ea typeface="+mn-ea"/>
                          <a:cs typeface="Times New Roman" panose="02020603050405020304"/>
                        </a:rPr>
                        <a:t>disc</a:t>
                      </a:r>
                      <a:endParaRPr lang="zh-CN" sz="20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2000" b="1" kern="100" dirty="0">
                          <a:latin typeface="+mn-lt"/>
                          <a:ea typeface="+mn-ea"/>
                          <a:cs typeface="Times New Roman" panose="02020603050405020304"/>
                        </a:rPr>
                        <a:t>项目符号显示为实体圆心</a:t>
                      </a:r>
                      <a:r>
                        <a:rPr lang="en-US" sz="2000" b="1" kern="100" dirty="0">
                          <a:latin typeface="+mn-lt"/>
                          <a:ea typeface="+mn-ea"/>
                          <a:cs typeface="Times New Roman" panose="02020603050405020304"/>
                        </a:rPr>
                        <a:t>,</a:t>
                      </a:r>
                      <a:r>
                        <a:rPr lang="zh-CN" sz="2000" b="1" kern="100" dirty="0">
                          <a:latin typeface="+mn-lt"/>
                          <a:ea typeface="+mn-ea"/>
                          <a:cs typeface="Times New Roman" panose="02020603050405020304"/>
                        </a:rPr>
                        <a:t>默认值</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619250">
                <a:tc>
                  <a:txBody>
                    <a:bodyPr/>
                    <a:lstStyle/>
                    <a:p>
                      <a:pPr algn="just">
                        <a:lnSpc>
                          <a:spcPts val="1450"/>
                        </a:lnSpc>
                        <a:spcAft>
                          <a:spcPts val="0"/>
                        </a:spcAft>
                      </a:pPr>
                      <a:r>
                        <a:rPr lang="en-US" sz="2000" b="1" kern="100">
                          <a:latin typeface="+mn-lt"/>
                          <a:ea typeface="+mn-ea"/>
                          <a:cs typeface="Times New Roman" panose="02020603050405020304"/>
                        </a:rPr>
                        <a:t>square</a:t>
                      </a:r>
                      <a:endParaRPr lang="zh-CN" sz="20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2000" b="1" kern="100" dirty="0">
                          <a:latin typeface="+mn-lt"/>
                          <a:ea typeface="+mn-ea"/>
                          <a:cs typeface="Times New Roman" panose="02020603050405020304"/>
                        </a:rPr>
                        <a:t>项目符号显示为实体方心</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666634">
                <a:tc>
                  <a:txBody>
                    <a:bodyPr/>
                    <a:lstStyle/>
                    <a:p>
                      <a:pPr algn="just">
                        <a:lnSpc>
                          <a:spcPts val="1450"/>
                        </a:lnSpc>
                        <a:spcAft>
                          <a:spcPts val="0"/>
                        </a:spcAft>
                      </a:pPr>
                      <a:r>
                        <a:rPr lang="en-US" sz="2000" b="1" kern="100">
                          <a:latin typeface="+mn-lt"/>
                          <a:ea typeface="+mn-ea"/>
                          <a:cs typeface="Times New Roman" panose="02020603050405020304"/>
                        </a:rPr>
                        <a:t>circle</a:t>
                      </a:r>
                      <a:endParaRPr lang="zh-CN" sz="20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2000" b="1" kern="100" dirty="0">
                          <a:latin typeface="+mn-lt"/>
                          <a:ea typeface="+mn-ea"/>
                          <a:cs typeface="Times New Roman" panose="02020603050405020304"/>
                        </a:rPr>
                        <a:t>项目符号显示为空心圆</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38200" y="-265190"/>
            <a:ext cx="10515600" cy="1325563"/>
          </a:xfrm>
        </p:spPr>
        <p:txBody>
          <a:bodyPr/>
          <a:lstStyle/>
          <a:p>
            <a:r>
              <a:rPr lang="zh-CN" altLang="en-US" dirty="0"/>
              <a:t>列表的应用</a:t>
            </a:r>
            <a:r>
              <a:rPr lang="en-US" altLang="zh-CN" dirty="0"/>
              <a:t>1-</a:t>
            </a:r>
            <a:r>
              <a:rPr lang="en-US" dirty="0"/>
              <a:t>3</a:t>
            </a:r>
            <a:endParaRPr lang="en-US" dirty="0">
              <a:solidFill>
                <a:schemeClr val="tx2">
                  <a:lumMod val="75000"/>
                </a:schemeClr>
              </a:solidFill>
            </a:endParaRPr>
          </a:p>
        </p:txBody>
      </p:sp>
      <p:sp>
        <p:nvSpPr>
          <p:cNvPr id="20483" name="内容占位符 2"/>
          <p:cNvSpPr>
            <a:spLocks noGrp="1"/>
          </p:cNvSpPr>
          <p:nvPr>
            <p:ph idx="1"/>
          </p:nvPr>
        </p:nvSpPr>
        <p:spPr>
          <a:xfrm>
            <a:off x="2308254" y="646037"/>
            <a:ext cx="7645398" cy="581013"/>
          </a:xfrm>
        </p:spPr>
        <p:txBody>
          <a:bodyPr/>
          <a:lstStyle/>
          <a:p>
            <a:r>
              <a:rPr lang="zh-CN" altLang="en-US" dirty="0"/>
              <a:t>有序列表</a:t>
            </a:r>
          </a:p>
        </p:txBody>
      </p:sp>
      <p:grpSp>
        <p:nvGrpSpPr>
          <p:cNvPr id="2" name="组合 25"/>
          <p:cNvGrpSpPr/>
          <p:nvPr/>
        </p:nvGrpSpPr>
        <p:grpSpPr bwMode="auto">
          <a:xfrm>
            <a:off x="4167188" y="5367260"/>
            <a:ext cx="3714762" cy="431800"/>
            <a:chOff x="4071935" y="5500702"/>
            <a:chExt cx="3714788" cy="431800"/>
          </a:xfrm>
          <a:solidFill>
            <a:srgbClr val="0070C0"/>
          </a:solidFill>
        </p:grpSpPr>
        <p:sp>
          <p:nvSpPr>
            <p:cNvPr id="16" name="AutoShape 7"/>
            <p:cNvSpPr>
              <a:spLocks noChangeArrowheads="1"/>
            </p:cNvSpPr>
            <p:nvPr/>
          </p:nvSpPr>
          <p:spPr bwMode="auto">
            <a:xfrm>
              <a:off x="4071935" y="5500702"/>
              <a:ext cx="3714788"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0499"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0500" name="TextBox 17"/>
            <p:cNvSpPr txBox="1">
              <a:spLocks noChangeArrowheads="1"/>
            </p:cNvSpPr>
            <p:nvPr/>
          </p:nvSpPr>
          <p:spPr bwMode="auto">
            <a:xfrm>
              <a:off x="4857752" y="5503895"/>
              <a:ext cx="2404843"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3</a:t>
              </a:r>
              <a:r>
                <a:rPr lang="zh-CN" altLang="en-US" b="1" dirty="0">
                  <a:solidFill>
                    <a:schemeClr val="bg1"/>
                  </a:solidFill>
                </a:rPr>
                <a:t>：有序列表</a:t>
              </a:r>
            </a:p>
          </p:txBody>
        </p:sp>
      </p:grpSp>
      <p:sp>
        <p:nvSpPr>
          <p:cNvPr id="24" name="AutoShape 5"/>
          <p:cNvSpPr>
            <a:spLocks noChangeArrowheads="1"/>
          </p:cNvSpPr>
          <p:nvPr/>
        </p:nvSpPr>
        <p:spPr bwMode="auto">
          <a:xfrm>
            <a:off x="2881290" y="1655677"/>
            <a:ext cx="3429024" cy="228601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&lt;ol&gt;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桔子</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香蕉</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it-IT" b="1" dirty="0">
                <a:solidFill>
                  <a:schemeClr val="accent5">
                    <a:lumMod val="10000"/>
                  </a:schemeClr>
                </a:solidFill>
              </a:rPr>
              <a:t>苹果</a:t>
            </a:r>
            <a:r>
              <a:rPr lang="it-IT" altLang="zh-CN" b="1" dirty="0">
                <a:solidFill>
                  <a:schemeClr val="accent5">
                    <a:lumMod val="10000"/>
                  </a:schemeClr>
                </a:solidFill>
              </a:rPr>
              <a:t>&lt;/li&gt;</a:t>
            </a: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&lt;/ol&gt;</a:t>
            </a:r>
          </a:p>
          <a:p>
            <a:pPr defTabSz="723900">
              <a:lnSpc>
                <a:spcPct val="150000"/>
              </a:lnSpc>
              <a:buClr>
                <a:schemeClr val="folHlink"/>
              </a:buClr>
              <a:buSzPct val="60000"/>
              <a:tabLst>
                <a:tab pos="444500" algn="l"/>
              </a:tabLst>
              <a:defRPr/>
            </a:pP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endParaRPr lang="it-IT" altLang="zh-CN" b="1" dirty="0">
              <a:solidFill>
                <a:schemeClr val="accent5">
                  <a:lumMod val="10000"/>
                </a:schemeClr>
              </a:solidFill>
            </a:endParaRPr>
          </a:p>
        </p:txBody>
      </p:sp>
      <p:cxnSp>
        <p:nvCxnSpPr>
          <p:cNvPr id="29" name="直接箭头连接符 28"/>
          <p:cNvCxnSpPr/>
          <p:nvPr/>
        </p:nvCxnSpPr>
        <p:spPr bwMode="auto">
          <a:xfrm rot="10800000" flipV="1">
            <a:off x="3452794" y="1574237"/>
            <a:ext cx="857256" cy="29575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5"/>
          <p:cNvSpPr>
            <a:spLocks noChangeArrowheads="1"/>
          </p:cNvSpPr>
          <p:nvPr/>
        </p:nvSpPr>
        <p:spPr bwMode="auto">
          <a:xfrm>
            <a:off x="4595802" y="3441628"/>
            <a:ext cx="160982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声明列表项</a:t>
            </a:r>
          </a:p>
        </p:txBody>
      </p:sp>
      <p:cxnSp>
        <p:nvCxnSpPr>
          <p:cNvPr id="31" name="直接箭头连接符 30"/>
          <p:cNvCxnSpPr>
            <a:stCxn id="30" idx="1"/>
          </p:cNvCxnSpPr>
          <p:nvPr/>
        </p:nvCxnSpPr>
        <p:spPr bwMode="auto">
          <a:xfrm rot="10800000">
            <a:off x="3595670" y="3227313"/>
            <a:ext cx="1000132" cy="4186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2" name="AutoShape 5"/>
          <p:cNvSpPr>
            <a:spLocks noChangeArrowheads="1"/>
          </p:cNvSpPr>
          <p:nvPr/>
        </p:nvSpPr>
        <p:spPr bwMode="auto">
          <a:xfrm>
            <a:off x="4310050" y="1369926"/>
            <a:ext cx="160982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声明有序列表</a:t>
            </a:r>
          </a:p>
        </p:txBody>
      </p:sp>
      <p:pic>
        <p:nvPicPr>
          <p:cNvPr id="33" name="图片 32" descr="2－3.JPG"/>
          <p:cNvPicPr>
            <a:picLocks noChangeAspect="1"/>
          </p:cNvPicPr>
          <p:nvPr/>
        </p:nvPicPr>
        <p:blipFill>
          <a:blip r:embed="rId4"/>
          <a:stretch>
            <a:fillRect/>
          </a:stretch>
        </p:blipFill>
        <p:spPr>
          <a:xfrm>
            <a:off x="7310446" y="1395345"/>
            <a:ext cx="3175000" cy="2832100"/>
          </a:xfrm>
          <a:prstGeom prst="rect">
            <a:avLst/>
          </a:prstGeom>
        </p:spPr>
      </p:pic>
      <p:cxnSp>
        <p:nvCxnSpPr>
          <p:cNvPr id="34" name="直接箭头连接符 33"/>
          <p:cNvCxnSpPr>
            <a:stCxn id="24" idx="3"/>
            <a:endCxn id="33" idx="1"/>
          </p:cNvCxnSpPr>
          <p:nvPr/>
        </p:nvCxnSpPr>
        <p:spPr bwMode="auto">
          <a:xfrm>
            <a:off x="6310314" y="2798685"/>
            <a:ext cx="1000132" cy="127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灯片编号占位符 17"/>
          <p:cNvSpPr>
            <a:spLocks noGrp="1"/>
          </p:cNvSpPr>
          <p:nvPr>
            <p:ph type="sldNum" sz="quarter" idx="10"/>
          </p:nvPr>
        </p:nvSpPr>
        <p:spPr>
          <a:xfrm>
            <a:off x="838200" y="5726035"/>
            <a:ext cx="2743200" cy="365125"/>
          </a:xfrm>
        </p:spPr>
        <p:txBody>
          <a:bodyPr>
            <a:normAutofit/>
          </a:bodyPr>
          <a:lstStyle/>
          <a:p>
            <a:pPr>
              <a:defRPr/>
            </a:pPr>
            <a:fld id="{9394C29D-ED0C-453C-8BBC-C52F19F5BA76}" type="slidenum">
              <a:rPr lang="zh-CN" altLang="en-US" smtClean="0"/>
              <a:t>22</a:t>
            </a:fld>
            <a:r>
              <a:rPr lang="en-US" altLang="zh-CN"/>
              <a:t>/40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38200" y="-389478"/>
            <a:ext cx="10515600" cy="1325563"/>
          </a:xfrm>
        </p:spPr>
        <p:txBody>
          <a:bodyPr/>
          <a:lstStyle/>
          <a:p>
            <a:r>
              <a:rPr lang="zh-CN" altLang="en-US" dirty="0">
                <a:solidFill>
                  <a:schemeClr val="bg1"/>
                </a:solidFill>
              </a:rPr>
              <a:t>列表的应用</a:t>
            </a:r>
            <a:r>
              <a:rPr lang="en-US" altLang="zh-CN" dirty="0">
                <a:solidFill>
                  <a:schemeClr val="bg1"/>
                </a:solidFill>
              </a:rPr>
              <a:t>1-4</a:t>
            </a:r>
          </a:p>
        </p:txBody>
      </p:sp>
      <p:sp>
        <p:nvSpPr>
          <p:cNvPr id="35" name="内容占位符 2"/>
          <p:cNvSpPr>
            <a:spLocks noGrp="1"/>
          </p:cNvSpPr>
          <p:nvPr>
            <p:ph idx="1"/>
          </p:nvPr>
        </p:nvSpPr>
        <p:spPr>
          <a:xfrm>
            <a:off x="2238349" y="531257"/>
            <a:ext cx="6573857" cy="1357322"/>
          </a:xfrm>
        </p:spPr>
        <p:txBody>
          <a:bodyPr/>
          <a:lstStyle/>
          <a:p>
            <a:pPr>
              <a:lnSpc>
                <a:spcPct val="150000"/>
              </a:lnSpc>
            </a:pPr>
            <a:r>
              <a:rPr lang="zh-CN" altLang="en-US" dirty="0"/>
              <a:t>有序列表的类型</a:t>
            </a:r>
            <a:endParaRPr lang="en-US" altLang="zh-CN" dirty="0"/>
          </a:p>
          <a:p>
            <a:pPr lvl="1">
              <a:lnSpc>
                <a:spcPct val="150000"/>
              </a:lnSpc>
            </a:pPr>
            <a:r>
              <a:rPr lang="en-US" altLang="zh-CN" dirty="0"/>
              <a:t>type</a:t>
            </a:r>
            <a:r>
              <a:rPr lang="zh-CN" altLang="en-US" dirty="0"/>
              <a:t>取值</a:t>
            </a:r>
            <a:endParaRPr lang="en-US" altLang="zh-CN" dirty="0"/>
          </a:p>
        </p:txBody>
      </p:sp>
      <p:grpSp>
        <p:nvGrpSpPr>
          <p:cNvPr id="2" name="组合 25"/>
          <p:cNvGrpSpPr/>
          <p:nvPr/>
        </p:nvGrpSpPr>
        <p:grpSpPr bwMode="auto">
          <a:xfrm>
            <a:off x="4167188" y="5242972"/>
            <a:ext cx="4071952" cy="431800"/>
            <a:chOff x="4071935" y="5500702"/>
            <a:chExt cx="4071981" cy="431800"/>
          </a:xfrm>
          <a:solidFill>
            <a:srgbClr val="0070C0"/>
          </a:solidFill>
        </p:grpSpPr>
        <p:sp>
          <p:nvSpPr>
            <p:cNvPr id="53" name="AutoShape 7"/>
            <p:cNvSpPr>
              <a:spLocks noChangeArrowheads="1"/>
            </p:cNvSpPr>
            <p:nvPr/>
          </p:nvSpPr>
          <p:spPr bwMode="auto">
            <a:xfrm>
              <a:off x="4071935" y="5500702"/>
              <a:ext cx="4071981"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54" name="Picture 8" descr="说话气泡new"/>
            <p:cNvPicPr>
              <a:picLocks noChangeAspect="1" noChangeArrowheads="1"/>
            </p:cNvPicPr>
            <p:nvPr/>
          </p:nvPicPr>
          <p:blipFill>
            <a:blip r:embed="rId3"/>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55" name="TextBox 17"/>
            <p:cNvSpPr txBox="1">
              <a:spLocks noChangeArrowheads="1"/>
            </p:cNvSpPr>
            <p:nvPr/>
          </p:nvSpPr>
          <p:spPr bwMode="auto">
            <a:xfrm>
              <a:off x="4857753" y="5538802"/>
              <a:ext cx="3102153"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4</a:t>
              </a:r>
              <a:r>
                <a:rPr lang="zh-CN" altLang="en-US" b="1" dirty="0">
                  <a:solidFill>
                    <a:schemeClr val="bg1"/>
                  </a:solidFill>
                </a:rPr>
                <a:t>：有序列表的类型</a:t>
              </a:r>
            </a:p>
          </p:txBody>
        </p:sp>
      </p:grpSp>
      <p:graphicFrame>
        <p:nvGraphicFramePr>
          <p:cNvPr id="16" name="Group 29"/>
          <p:cNvGraphicFramePr>
            <a:graphicFrameLocks noGrp="1"/>
          </p:cNvGraphicFramePr>
          <p:nvPr>
            <p:extLst>
              <p:ext uri="{D42A27DB-BD31-4B8C-83A1-F6EECF244321}">
                <p14:modId xmlns:p14="http://schemas.microsoft.com/office/powerpoint/2010/main" val="3455941998"/>
              </p:ext>
            </p:extLst>
          </p:nvPr>
        </p:nvGraphicFramePr>
        <p:xfrm>
          <a:off x="2809852" y="2102893"/>
          <a:ext cx="6786610" cy="2428892"/>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00198">
                  <a:extLst>
                    <a:ext uri="{9D8B030D-6E8A-4147-A177-3AD203B41FA5}">
                      <a16:colId xmlns:a16="http://schemas.microsoft.com/office/drawing/2014/main" val="20000"/>
                    </a:ext>
                  </a:extLst>
                </a:gridCol>
                <a:gridCol w="5286412">
                  <a:extLst>
                    <a:ext uri="{9D8B030D-6E8A-4147-A177-3AD203B41FA5}">
                      <a16:colId xmlns:a16="http://schemas.microsoft.com/office/drawing/2014/main" val="20001"/>
                    </a:ext>
                  </a:extLst>
                </a:gridCol>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取值</a:t>
                      </a:r>
                      <a:endParaRPr kumimoji="0" lang="en-US" altLang="zh-CN"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说明</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642942">
                <a:tc>
                  <a:txBody>
                    <a:bodyPr/>
                    <a:lstStyle/>
                    <a:p>
                      <a:pPr algn="just">
                        <a:lnSpc>
                          <a:spcPts val="1450"/>
                        </a:lnSpc>
                        <a:spcAft>
                          <a:spcPts val="0"/>
                        </a:spcAft>
                      </a:pPr>
                      <a:r>
                        <a:rPr lang="en-US" sz="1800" b="1" kern="100" dirty="0">
                          <a:latin typeface="+mn-lt"/>
                          <a:ea typeface="+mn-ea"/>
                          <a:cs typeface="Times New Roman" panose="02020603050405020304"/>
                        </a:rPr>
                        <a:t>1</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1800" b="1" kern="100" dirty="0">
                          <a:latin typeface="+mn-lt"/>
                          <a:ea typeface="+mn-ea"/>
                          <a:cs typeface="Times New Roman" panose="02020603050405020304"/>
                        </a:rPr>
                        <a:t>使用数字作为项目符号</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619250">
                <a:tc>
                  <a:txBody>
                    <a:bodyPr/>
                    <a:lstStyle/>
                    <a:p>
                      <a:pPr algn="just">
                        <a:lnSpc>
                          <a:spcPts val="1450"/>
                        </a:lnSpc>
                        <a:spcAft>
                          <a:spcPts val="0"/>
                        </a:spcAft>
                      </a:pPr>
                      <a:r>
                        <a:rPr lang="en-US" sz="1800" b="1" kern="100">
                          <a:latin typeface="+mn-lt"/>
                          <a:ea typeface="+mn-ea"/>
                          <a:cs typeface="Times New Roman" panose="02020603050405020304"/>
                        </a:rPr>
                        <a:t>A/a</a:t>
                      </a:r>
                      <a:endParaRPr lang="zh-CN" sz="18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1800" b="1" kern="100" dirty="0">
                          <a:latin typeface="+mn-lt"/>
                          <a:ea typeface="+mn-ea"/>
                          <a:cs typeface="Times New Roman" panose="02020603050405020304"/>
                        </a:rPr>
                        <a:t>使用大写</a:t>
                      </a:r>
                      <a:r>
                        <a:rPr lang="en-US" sz="1800" b="1" kern="100" dirty="0">
                          <a:latin typeface="+mn-lt"/>
                          <a:ea typeface="+mn-ea"/>
                          <a:cs typeface="Times New Roman" panose="02020603050405020304"/>
                        </a:rPr>
                        <a:t>/</a:t>
                      </a:r>
                      <a:r>
                        <a:rPr lang="zh-CN" sz="1800" b="1" kern="100" dirty="0">
                          <a:latin typeface="+mn-lt"/>
                          <a:ea typeface="+mn-ea"/>
                          <a:cs typeface="Times New Roman" panose="02020603050405020304"/>
                        </a:rPr>
                        <a:t>小写字母作为项目符号</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666634">
                <a:tc>
                  <a:txBody>
                    <a:bodyPr/>
                    <a:lstStyle/>
                    <a:p>
                      <a:pPr algn="just">
                        <a:lnSpc>
                          <a:spcPts val="1450"/>
                        </a:lnSpc>
                        <a:spcAft>
                          <a:spcPts val="0"/>
                        </a:spcAft>
                      </a:pPr>
                      <a:r>
                        <a:rPr lang="en-US" sz="1800" b="1" kern="100">
                          <a:latin typeface="+mn-lt"/>
                          <a:ea typeface="+mn-ea"/>
                          <a:cs typeface="Times New Roman" panose="02020603050405020304"/>
                        </a:rPr>
                        <a:t>I/i</a:t>
                      </a:r>
                      <a:endParaRPr lang="zh-CN" sz="18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sz="1800" b="1" kern="100" dirty="0">
                          <a:latin typeface="+mn-lt"/>
                          <a:ea typeface="+mn-ea"/>
                          <a:cs typeface="Times New Roman" panose="02020603050405020304"/>
                        </a:rPr>
                        <a:t>使用大写</a:t>
                      </a:r>
                      <a:r>
                        <a:rPr lang="en-US" sz="1800" b="1" kern="100" dirty="0">
                          <a:latin typeface="+mn-lt"/>
                          <a:ea typeface="+mn-ea"/>
                          <a:cs typeface="Times New Roman" panose="02020603050405020304"/>
                        </a:rPr>
                        <a:t>/</a:t>
                      </a:r>
                      <a:r>
                        <a:rPr lang="zh-CN" sz="1800" b="1" kern="100" dirty="0">
                          <a:latin typeface="+mn-lt"/>
                          <a:ea typeface="+mn-ea"/>
                          <a:cs typeface="Times New Roman" panose="02020603050405020304"/>
                        </a:rPr>
                        <a:t>小写罗马数字作为项目符号</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38200" y="-185293"/>
            <a:ext cx="10515600" cy="1325563"/>
          </a:xfrm>
        </p:spPr>
        <p:txBody>
          <a:bodyPr/>
          <a:lstStyle/>
          <a:p>
            <a:r>
              <a:rPr lang="zh-CN" altLang="en-US" dirty="0"/>
              <a:t>列表的应用</a:t>
            </a:r>
            <a:r>
              <a:rPr lang="en-US" altLang="zh-CN" dirty="0"/>
              <a:t>1-5</a:t>
            </a:r>
            <a:endParaRPr lang="zh-CN" altLang="en-US" dirty="0">
              <a:solidFill>
                <a:schemeClr val="tx2">
                  <a:lumMod val="75000"/>
                </a:schemeClr>
              </a:solidFill>
            </a:endParaRPr>
          </a:p>
        </p:txBody>
      </p:sp>
      <p:sp>
        <p:nvSpPr>
          <p:cNvPr id="21507" name="内容占位符 2"/>
          <p:cNvSpPr>
            <a:spLocks noGrp="1"/>
          </p:cNvSpPr>
          <p:nvPr>
            <p:ph idx="1"/>
          </p:nvPr>
        </p:nvSpPr>
        <p:spPr>
          <a:xfrm>
            <a:off x="2308254" y="725934"/>
            <a:ext cx="7645398" cy="723889"/>
          </a:xfrm>
        </p:spPr>
        <p:txBody>
          <a:bodyPr/>
          <a:lstStyle/>
          <a:p>
            <a:r>
              <a:rPr lang="zh-CN" altLang="en-US" dirty="0"/>
              <a:t>定义列表</a:t>
            </a:r>
          </a:p>
        </p:txBody>
      </p:sp>
      <p:grpSp>
        <p:nvGrpSpPr>
          <p:cNvPr id="13" name="组合 9"/>
          <p:cNvGrpSpPr/>
          <p:nvPr/>
        </p:nvGrpSpPr>
        <p:grpSpPr bwMode="auto">
          <a:xfrm>
            <a:off x="3952876" y="5593207"/>
            <a:ext cx="3500447" cy="431800"/>
            <a:chOff x="1643063" y="6143625"/>
            <a:chExt cx="3500446" cy="431800"/>
          </a:xfrm>
          <a:solidFill>
            <a:srgbClr val="0070C0"/>
          </a:solidFill>
        </p:grpSpPr>
        <p:sp>
          <p:nvSpPr>
            <p:cNvPr id="14" name="AutoShape 7"/>
            <p:cNvSpPr>
              <a:spLocks noChangeArrowheads="1"/>
            </p:cNvSpPr>
            <p:nvPr/>
          </p:nvSpPr>
          <p:spPr bwMode="auto">
            <a:xfrm>
              <a:off x="1643063" y="6143625"/>
              <a:ext cx="3500446"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5" name="TextBox 13"/>
            <p:cNvSpPr txBox="1">
              <a:spLocks noChangeArrowheads="1"/>
            </p:cNvSpPr>
            <p:nvPr/>
          </p:nvSpPr>
          <p:spPr bwMode="auto">
            <a:xfrm>
              <a:off x="2428875" y="6143644"/>
              <a:ext cx="2404825"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5</a:t>
              </a:r>
              <a:r>
                <a:rPr lang="zh-CN" altLang="en-US" b="1" dirty="0">
                  <a:solidFill>
                    <a:schemeClr val="bg1"/>
                  </a:solidFill>
                </a:rPr>
                <a:t>：定义列表</a:t>
              </a:r>
            </a:p>
          </p:txBody>
        </p:sp>
        <p:pic>
          <p:nvPicPr>
            <p:cNvPr id="16" name="Picture 8" descr="说话气泡new"/>
            <p:cNvPicPr>
              <a:picLocks noChangeAspect="1" noChangeArrowheads="1"/>
            </p:cNvPicPr>
            <p:nvPr/>
          </p:nvPicPr>
          <p:blipFill>
            <a:blip r:embed="rId3"/>
            <a:srcRect/>
            <a:stretch>
              <a:fillRect/>
            </a:stretch>
          </p:blipFill>
          <p:spPr bwMode="auto">
            <a:xfrm>
              <a:off x="1857375" y="6143644"/>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24" name="AutoShape 5"/>
          <p:cNvSpPr>
            <a:spLocks noChangeArrowheads="1"/>
          </p:cNvSpPr>
          <p:nvPr/>
        </p:nvSpPr>
        <p:spPr bwMode="auto">
          <a:xfrm>
            <a:off x="2666976" y="1521260"/>
            <a:ext cx="4071966" cy="257176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en-US" altLang="zh-CN" b="1" dirty="0">
                <a:solidFill>
                  <a:schemeClr val="accent5">
                    <a:lumMod val="10000"/>
                  </a:schemeClr>
                </a:solidFill>
              </a:rPr>
              <a:t>&lt;dl&gt;</a:t>
            </a: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dt</a:t>
            </a:r>
            <a:r>
              <a:rPr lang="en-US" altLang="zh-CN" b="1" dirty="0">
                <a:solidFill>
                  <a:schemeClr val="accent5">
                    <a:lumMod val="10000"/>
                  </a:schemeClr>
                </a:solidFill>
              </a:rPr>
              <a:t>&gt;</a:t>
            </a:r>
            <a:r>
              <a:rPr lang="zh-CN" altLang="en-US" b="1" dirty="0">
                <a:solidFill>
                  <a:schemeClr val="accent5">
                    <a:lumMod val="10000"/>
                  </a:schemeClr>
                </a:solidFill>
              </a:rPr>
              <a:t>所属学院</a:t>
            </a:r>
            <a:r>
              <a:rPr lang="en-US" altLang="zh-CN" b="1" dirty="0">
                <a:solidFill>
                  <a:schemeClr val="accent5">
                    <a:lumMod val="10000"/>
                  </a:schemeClr>
                </a:solidFill>
              </a:rPr>
              <a:t>&lt;/</a:t>
            </a:r>
            <a:r>
              <a:rPr lang="en-US" altLang="zh-CN" b="1" dirty="0" err="1">
                <a:solidFill>
                  <a:schemeClr val="accent5">
                    <a:lumMod val="10000"/>
                  </a:schemeClr>
                </a:solidFill>
              </a:rPr>
              <a:t>dt</a:t>
            </a:r>
            <a:r>
              <a:rPr lang="en-US" altLang="zh-CN" b="1" dirty="0">
                <a:solidFill>
                  <a:schemeClr val="accent5">
                    <a:lumMod val="10000"/>
                  </a:schemeClr>
                </a:solidFill>
              </a:rPr>
              <a:t>&gt;</a:t>
            </a: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dd</a:t>
            </a:r>
            <a:r>
              <a:rPr lang="en-US" altLang="zh-CN" b="1" dirty="0">
                <a:solidFill>
                  <a:schemeClr val="accent5">
                    <a:lumMod val="10000"/>
                  </a:schemeClr>
                </a:solidFill>
              </a:rPr>
              <a:t>&gt;</a:t>
            </a:r>
            <a:r>
              <a:rPr lang="zh-CN" altLang="en-US" b="1" dirty="0">
                <a:solidFill>
                  <a:schemeClr val="accent5">
                    <a:lumMod val="10000"/>
                  </a:schemeClr>
                </a:solidFill>
              </a:rPr>
              <a:t>计算机应用</a:t>
            </a:r>
            <a:r>
              <a:rPr lang="en-US" altLang="zh-CN" b="1" dirty="0">
                <a:solidFill>
                  <a:schemeClr val="accent5">
                    <a:lumMod val="10000"/>
                  </a:schemeClr>
                </a:solidFill>
              </a:rPr>
              <a:t>&lt;/</a:t>
            </a:r>
            <a:r>
              <a:rPr lang="en-US" altLang="zh-CN" b="1" dirty="0" err="1">
                <a:solidFill>
                  <a:schemeClr val="accent5">
                    <a:lumMod val="10000"/>
                  </a:schemeClr>
                </a:solidFill>
              </a:rPr>
              <a:t>dd</a:t>
            </a:r>
            <a:r>
              <a:rPr lang="en-US" altLang="zh-CN" b="1" dirty="0">
                <a:solidFill>
                  <a:schemeClr val="accent5">
                    <a:lumMod val="10000"/>
                  </a:schemeClr>
                </a:solidFill>
              </a:rPr>
              <a:t>&gt;</a:t>
            </a: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dt</a:t>
            </a:r>
            <a:r>
              <a:rPr lang="en-US" altLang="zh-CN" b="1" dirty="0">
                <a:solidFill>
                  <a:schemeClr val="accent5">
                    <a:lumMod val="10000"/>
                  </a:schemeClr>
                </a:solidFill>
              </a:rPr>
              <a:t>&gt;</a:t>
            </a:r>
            <a:r>
              <a:rPr lang="zh-CN" altLang="en-US" b="1" dirty="0">
                <a:solidFill>
                  <a:schemeClr val="accent5">
                    <a:lumMod val="10000"/>
                  </a:schemeClr>
                </a:solidFill>
              </a:rPr>
              <a:t>所属专业</a:t>
            </a:r>
            <a:r>
              <a:rPr lang="en-US" altLang="zh-CN" b="1" dirty="0">
                <a:solidFill>
                  <a:schemeClr val="accent5">
                    <a:lumMod val="10000"/>
                  </a:schemeClr>
                </a:solidFill>
              </a:rPr>
              <a:t>&lt;/</a:t>
            </a:r>
            <a:r>
              <a:rPr lang="en-US" altLang="zh-CN" b="1" dirty="0" err="1">
                <a:solidFill>
                  <a:schemeClr val="accent5">
                    <a:lumMod val="10000"/>
                  </a:schemeClr>
                </a:solidFill>
              </a:rPr>
              <a:t>dt</a:t>
            </a:r>
            <a:r>
              <a:rPr lang="en-US" altLang="zh-CN" b="1" dirty="0">
                <a:solidFill>
                  <a:schemeClr val="accent5">
                    <a:lumMod val="10000"/>
                  </a:schemeClr>
                </a:solidFill>
              </a:rPr>
              <a:t>&gt;</a:t>
            </a: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dd</a:t>
            </a:r>
            <a:r>
              <a:rPr lang="en-US" altLang="zh-CN" b="1" dirty="0">
                <a:solidFill>
                  <a:schemeClr val="accent5">
                    <a:lumMod val="10000"/>
                  </a:schemeClr>
                </a:solidFill>
              </a:rPr>
              <a:t>&gt;</a:t>
            </a:r>
            <a:r>
              <a:rPr lang="zh-CN" altLang="en-US" b="1" dirty="0">
                <a:solidFill>
                  <a:schemeClr val="accent5">
                    <a:lumMod val="10000"/>
                  </a:schemeClr>
                </a:solidFill>
              </a:rPr>
              <a:t>计算机软件工程</a:t>
            </a:r>
            <a:r>
              <a:rPr lang="en-US" altLang="zh-CN" b="1" dirty="0">
                <a:solidFill>
                  <a:schemeClr val="accent5">
                    <a:lumMod val="10000"/>
                  </a:schemeClr>
                </a:solidFill>
              </a:rPr>
              <a:t>&lt;/</a:t>
            </a:r>
            <a:r>
              <a:rPr lang="en-US" altLang="zh-CN" b="1" dirty="0" err="1">
                <a:solidFill>
                  <a:schemeClr val="accent5">
                    <a:lumMod val="10000"/>
                  </a:schemeClr>
                </a:solidFill>
              </a:rPr>
              <a:t>dd</a:t>
            </a:r>
            <a:r>
              <a:rPr lang="en-US" altLang="zh-CN" b="1" dirty="0">
                <a:solidFill>
                  <a:schemeClr val="accent5">
                    <a:lumMod val="10000"/>
                  </a:schemeClr>
                </a:solidFill>
              </a:rPr>
              <a:t>&gt;</a:t>
            </a: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&lt;/dl&gt;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endParaRPr lang="it-IT" altLang="zh-CN" b="1" dirty="0">
              <a:solidFill>
                <a:schemeClr val="accent5">
                  <a:lumMod val="10000"/>
                </a:schemeClr>
              </a:solidFill>
            </a:endParaRPr>
          </a:p>
        </p:txBody>
      </p:sp>
      <p:cxnSp>
        <p:nvCxnSpPr>
          <p:cNvPr id="25" name="直接箭头连接符 24"/>
          <p:cNvCxnSpPr>
            <a:stCxn id="26" idx="1"/>
          </p:cNvCxnSpPr>
          <p:nvPr/>
        </p:nvCxnSpPr>
        <p:spPr bwMode="auto">
          <a:xfrm rot="10800000" flipV="1">
            <a:off x="3167042" y="1439820"/>
            <a:ext cx="928694" cy="36719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6" name="AutoShape 5"/>
          <p:cNvSpPr>
            <a:spLocks noChangeArrowheads="1"/>
          </p:cNvSpPr>
          <p:nvPr/>
        </p:nvSpPr>
        <p:spPr bwMode="auto">
          <a:xfrm>
            <a:off x="4095736" y="1235509"/>
            <a:ext cx="160982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声明定义列表</a:t>
            </a:r>
          </a:p>
        </p:txBody>
      </p:sp>
      <p:cxnSp>
        <p:nvCxnSpPr>
          <p:cNvPr id="28" name="直接箭头连接符 27"/>
          <p:cNvCxnSpPr>
            <a:stCxn id="29" idx="1"/>
          </p:cNvCxnSpPr>
          <p:nvPr/>
        </p:nvCxnSpPr>
        <p:spPr bwMode="auto">
          <a:xfrm rot="10800000" flipV="1">
            <a:off x="4952992" y="2011324"/>
            <a:ext cx="571504" cy="15287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5"/>
          <p:cNvSpPr>
            <a:spLocks noChangeArrowheads="1"/>
          </p:cNvSpPr>
          <p:nvPr/>
        </p:nvSpPr>
        <p:spPr bwMode="auto">
          <a:xfrm>
            <a:off x="5524496" y="1807013"/>
            <a:ext cx="1385920"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声明列表项</a:t>
            </a:r>
          </a:p>
        </p:txBody>
      </p:sp>
      <p:cxnSp>
        <p:nvCxnSpPr>
          <p:cNvPr id="33" name="直接箭头连接符 32"/>
          <p:cNvCxnSpPr>
            <a:stCxn id="34" idx="1"/>
          </p:cNvCxnSpPr>
          <p:nvPr/>
        </p:nvCxnSpPr>
        <p:spPr bwMode="auto">
          <a:xfrm rot="10800000">
            <a:off x="3452794" y="3521530"/>
            <a:ext cx="500066" cy="56149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AutoShape 5"/>
          <p:cNvSpPr>
            <a:spLocks noChangeArrowheads="1"/>
          </p:cNvSpPr>
          <p:nvPr/>
        </p:nvSpPr>
        <p:spPr bwMode="auto">
          <a:xfrm>
            <a:off x="3952860" y="3878715"/>
            <a:ext cx="2071702"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定义列表项内容</a:t>
            </a:r>
          </a:p>
        </p:txBody>
      </p:sp>
      <p:pic>
        <p:nvPicPr>
          <p:cNvPr id="36" name="图片 35" descr="2－4.JPG"/>
          <p:cNvPicPr>
            <a:picLocks noChangeAspect="1"/>
          </p:cNvPicPr>
          <p:nvPr/>
        </p:nvPicPr>
        <p:blipFill>
          <a:blip r:embed="rId4"/>
          <a:stretch>
            <a:fillRect/>
          </a:stretch>
        </p:blipFill>
        <p:spPr>
          <a:xfrm>
            <a:off x="7310446" y="1449822"/>
            <a:ext cx="3175000" cy="2755900"/>
          </a:xfrm>
          <a:prstGeom prst="rect">
            <a:avLst/>
          </a:prstGeom>
        </p:spPr>
      </p:pic>
      <p:cxnSp>
        <p:nvCxnSpPr>
          <p:cNvPr id="37" name="直接箭头连接符 36"/>
          <p:cNvCxnSpPr>
            <a:stCxn id="24" idx="3"/>
            <a:endCxn id="36" idx="1"/>
          </p:cNvCxnSpPr>
          <p:nvPr/>
        </p:nvCxnSpPr>
        <p:spPr bwMode="auto">
          <a:xfrm>
            <a:off x="6738942" y="2807144"/>
            <a:ext cx="571504" cy="20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righ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right)">
                                      <p:cBhvr>
                                        <p:cTn id="27" dur="500"/>
                                        <p:tgtEl>
                                          <p:spTgt spid="3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259013" y="-539595"/>
            <a:ext cx="8229600" cy="900113"/>
          </a:xfrm>
        </p:spPr>
        <p:txBody>
          <a:bodyPr/>
          <a:lstStyle/>
          <a:p>
            <a:r>
              <a:rPr lang="zh-CN" altLang="en-US" dirty="0">
                <a:solidFill>
                  <a:schemeClr val="bg1"/>
                </a:solidFill>
              </a:rPr>
              <a:t>小结</a:t>
            </a:r>
          </a:p>
        </p:txBody>
      </p:sp>
      <p:sp>
        <p:nvSpPr>
          <p:cNvPr id="22531" name="内容占位符 2"/>
          <p:cNvSpPr>
            <a:spLocks noGrp="1"/>
          </p:cNvSpPr>
          <p:nvPr>
            <p:ph idx="1"/>
          </p:nvPr>
        </p:nvSpPr>
        <p:spPr>
          <a:xfrm>
            <a:off x="2308225" y="646267"/>
            <a:ext cx="7645400" cy="5010150"/>
          </a:xfrm>
        </p:spPr>
        <p:txBody>
          <a:bodyPr/>
          <a:lstStyle/>
          <a:p>
            <a:r>
              <a:rPr lang="zh-CN" altLang="en-US" dirty="0"/>
              <a:t>列表对比</a:t>
            </a:r>
          </a:p>
        </p:txBody>
      </p:sp>
      <p:graphicFrame>
        <p:nvGraphicFramePr>
          <p:cNvPr id="8" name="Group 29"/>
          <p:cNvGraphicFramePr>
            <a:graphicFrameLocks noGrp="1"/>
          </p:cNvGraphicFramePr>
          <p:nvPr>
            <p:extLst>
              <p:ext uri="{D42A27DB-BD31-4B8C-83A1-F6EECF244321}">
                <p14:modId xmlns:p14="http://schemas.microsoft.com/office/powerpoint/2010/main" val="1377439528"/>
              </p:ext>
            </p:extLst>
          </p:nvPr>
        </p:nvGraphicFramePr>
        <p:xfrm>
          <a:off x="1881159" y="1289193"/>
          <a:ext cx="8072494" cy="4305038"/>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445">
                  <a:extLst>
                    <a:ext uri="{9D8B030D-6E8A-4147-A177-3AD203B41FA5}">
                      <a16:colId xmlns:a16="http://schemas.microsoft.com/office/drawing/2014/main" val="20000"/>
                    </a:ext>
                  </a:extLst>
                </a:gridCol>
                <a:gridCol w="2643206">
                  <a:extLst>
                    <a:ext uri="{9D8B030D-6E8A-4147-A177-3AD203B41FA5}">
                      <a16:colId xmlns:a16="http://schemas.microsoft.com/office/drawing/2014/main" val="20001"/>
                    </a:ext>
                  </a:extLst>
                </a:gridCol>
                <a:gridCol w="4214843">
                  <a:extLst>
                    <a:ext uri="{9D8B030D-6E8A-4147-A177-3AD203B41FA5}">
                      <a16:colId xmlns:a16="http://schemas.microsoft.com/office/drawing/2014/main" val="20002"/>
                    </a:ext>
                  </a:extLst>
                </a:gridCol>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类型</a:t>
                      </a:r>
                      <a:endParaRPr kumimoji="0" lang="en-US" altLang="zh-CN"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说明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项目符号</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947154">
                <a:tc>
                  <a:txBody>
                    <a:bodyPr/>
                    <a:lstStyle/>
                    <a:p>
                      <a:pPr algn="ctr">
                        <a:lnSpc>
                          <a:spcPct val="150000"/>
                        </a:lnSpc>
                        <a:spcAft>
                          <a:spcPts val="0"/>
                        </a:spcAft>
                      </a:pPr>
                      <a:r>
                        <a:rPr lang="zh-CN" sz="1800" b="1" kern="100" dirty="0">
                          <a:latin typeface="+mn-lt"/>
                          <a:ea typeface="+mn-ea"/>
                          <a:cs typeface="Times New Roman" panose="02020603050405020304"/>
                        </a:rPr>
                        <a:t>无序列表</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ul</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标签来实现</a:t>
                      </a: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li</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标签表示列表项</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通过</a:t>
                      </a:r>
                      <a:r>
                        <a:rPr lang="en-US" sz="1800" b="1" kern="100" dirty="0">
                          <a:latin typeface="+mn-lt"/>
                          <a:ea typeface="+mn-ea"/>
                          <a:cs typeface="Times New Roman" panose="02020603050405020304"/>
                        </a:rPr>
                        <a:t>type</a:t>
                      </a:r>
                      <a:r>
                        <a:rPr lang="zh-CN" sz="1800" b="1" kern="100" dirty="0">
                          <a:latin typeface="+mn-lt"/>
                          <a:ea typeface="+mn-ea"/>
                          <a:cs typeface="Times New Roman" panose="02020603050405020304"/>
                        </a:rPr>
                        <a:t>属性设置项目符号</a:t>
                      </a:r>
                    </a:p>
                    <a:p>
                      <a:pPr algn="just">
                        <a:lnSpc>
                          <a:spcPct val="150000"/>
                        </a:lnSpc>
                        <a:spcAft>
                          <a:spcPts val="0"/>
                        </a:spcAft>
                      </a:pPr>
                      <a:r>
                        <a:rPr lang="en-US" sz="1800" b="1" kern="100" dirty="0">
                          <a:latin typeface="+mn-lt"/>
                          <a:ea typeface="+mn-ea"/>
                          <a:cs typeface="Times New Roman" panose="02020603050405020304"/>
                        </a:rPr>
                        <a:t>disc</a:t>
                      </a:r>
                      <a:r>
                        <a:rPr lang="zh-CN" sz="1800" b="1" kern="100" dirty="0">
                          <a:latin typeface="+mn-lt"/>
                          <a:ea typeface="+mn-ea"/>
                          <a:cs typeface="Times New Roman" panose="02020603050405020304"/>
                        </a:rPr>
                        <a:t>（默认）、</a:t>
                      </a:r>
                      <a:r>
                        <a:rPr lang="en-US" sz="1800" b="1" kern="100" dirty="0">
                          <a:latin typeface="+mn-lt"/>
                          <a:ea typeface="+mn-ea"/>
                          <a:cs typeface="Times New Roman" panose="02020603050405020304"/>
                        </a:rPr>
                        <a:t>square</a:t>
                      </a:r>
                      <a:r>
                        <a:rPr lang="zh-CN" sz="1800" b="1" kern="100" dirty="0">
                          <a:latin typeface="+mn-lt"/>
                          <a:ea typeface="+mn-ea"/>
                          <a:cs typeface="Times New Roman" panose="02020603050405020304"/>
                        </a:rPr>
                        <a:t>和</a:t>
                      </a:r>
                      <a:r>
                        <a:rPr lang="en-US" sz="1800" b="1" kern="100" dirty="0">
                          <a:latin typeface="+mn-lt"/>
                          <a:ea typeface="+mn-ea"/>
                          <a:cs typeface="Times New Roman" panose="02020603050405020304"/>
                        </a:rPr>
                        <a:t>circle</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1406082">
                <a:tc>
                  <a:txBody>
                    <a:bodyPr/>
                    <a:lstStyle/>
                    <a:p>
                      <a:pPr algn="ctr">
                        <a:lnSpc>
                          <a:spcPct val="150000"/>
                        </a:lnSpc>
                        <a:spcAft>
                          <a:spcPts val="0"/>
                        </a:spcAft>
                      </a:pPr>
                      <a:r>
                        <a:rPr lang="zh-CN" sz="1800" b="1" kern="100" dirty="0">
                          <a:latin typeface="+mn-lt"/>
                          <a:ea typeface="+mn-ea"/>
                          <a:cs typeface="Times New Roman" panose="02020603050405020304"/>
                        </a:rPr>
                        <a:t>有序列表</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ol</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标签来实现</a:t>
                      </a: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li</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标签表示列表项</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通过</a:t>
                      </a:r>
                      <a:r>
                        <a:rPr lang="en-US" sz="1800" b="1" kern="100" dirty="0">
                          <a:latin typeface="+mn-lt"/>
                          <a:ea typeface="+mn-ea"/>
                          <a:cs typeface="Times New Roman" panose="02020603050405020304"/>
                        </a:rPr>
                        <a:t>type</a:t>
                      </a:r>
                      <a:r>
                        <a:rPr lang="zh-CN" sz="1800" b="1" kern="100" dirty="0">
                          <a:latin typeface="+mn-lt"/>
                          <a:ea typeface="+mn-ea"/>
                          <a:cs typeface="Times New Roman" panose="02020603050405020304"/>
                        </a:rPr>
                        <a:t>属性设置项目顺序</a:t>
                      </a:r>
                    </a:p>
                    <a:p>
                      <a:pPr algn="just">
                        <a:lnSpc>
                          <a:spcPct val="150000"/>
                        </a:lnSpc>
                        <a:spcAft>
                          <a:spcPts val="0"/>
                        </a:spcAft>
                      </a:pPr>
                      <a:r>
                        <a:rPr lang="en-US" sz="1800" b="1" kern="100" dirty="0">
                          <a:latin typeface="+mn-lt"/>
                          <a:ea typeface="+mn-ea"/>
                          <a:cs typeface="Times New Roman" panose="02020603050405020304"/>
                        </a:rPr>
                        <a:t>1(</a:t>
                      </a:r>
                      <a:r>
                        <a:rPr lang="zh-CN" sz="1800" b="1" kern="100" dirty="0">
                          <a:latin typeface="+mn-lt"/>
                          <a:ea typeface="+mn-ea"/>
                          <a:cs typeface="Times New Roman" panose="02020603050405020304"/>
                        </a:rPr>
                        <a:t>数字，默认</a:t>
                      </a:r>
                      <a:r>
                        <a:rPr lang="en-US" sz="1800" b="1" kern="100" dirty="0">
                          <a:latin typeface="+mn-lt"/>
                          <a:ea typeface="+mn-ea"/>
                          <a:cs typeface="Times New Roman" panose="02020603050405020304"/>
                        </a:rPr>
                        <a:t>)</a:t>
                      </a:r>
                      <a:r>
                        <a:rPr lang="zh-CN" sz="1800" b="1" kern="100" dirty="0">
                          <a:latin typeface="+mn-lt"/>
                          <a:ea typeface="+mn-ea"/>
                          <a:cs typeface="Times New Roman" panose="02020603050405020304"/>
                        </a:rPr>
                        <a:t>、</a:t>
                      </a:r>
                      <a:r>
                        <a:rPr lang="en-US" sz="1800" b="1" kern="100" spc="25" dirty="0">
                          <a:latin typeface="+mn-lt"/>
                          <a:ea typeface="+mn-ea"/>
                          <a:cs typeface="Times New Roman" panose="02020603050405020304"/>
                        </a:rPr>
                        <a:t>A</a:t>
                      </a:r>
                      <a:r>
                        <a:rPr lang="zh-CN" sz="1800" b="1" kern="100" spc="25" dirty="0">
                          <a:latin typeface="+mn-lt"/>
                          <a:ea typeface="+mn-ea"/>
                          <a:cs typeface="Times New Roman" panose="02020603050405020304"/>
                        </a:rPr>
                        <a:t>（大写字母）、</a:t>
                      </a:r>
                      <a:r>
                        <a:rPr lang="en-US" sz="1800" b="1" kern="100" spc="25" dirty="0">
                          <a:latin typeface="+mn-lt"/>
                          <a:ea typeface="+mn-ea"/>
                          <a:cs typeface="Times New Roman" panose="02020603050405020304"/>
                        </a:rPr>
                        <a:t>a</a:t>
                      </a:r>
                      <a:r>
                        <a:rPr lang="zh-CN" sz="1800" b="1" kern="100" spc="25" dirty="0">
                          <a:latin typeface="+mn-lt"/>
                          <a:ea typeface="+mn-ea"/>
                          <a:cs typeface="Times New Roman" panose="02020603050405020304"/>
                        </a:rPr>
                        <a:t>（小写字母）、</a:t>
                      </a:r>
                      <a:r>
                        <a:rPr lang="en-US" sz="1800" b="1" kern="100" spc="25" dirty="0">
                          <a:latin typeface="+mn-lt"/>
                          <a:ea typeface="+mn-ea"/>
                          <a:cs typeface="Times New Roman" panose="02020603050405020304"/>
                        </a:rPr>
                        <a:t>I</a:t>
                      </a:r>
                      <a:r>
                        <a:rPr lang="zh-CN" sz="1800" b="1" kern="100" spc="25" dirty="0">
                          <a:latin typeface="+mn-lt"/>
                          <a:ea typeface="+mn-ea"/>
                          <a:cs typeface="Times New Roman" panose="02020603050405020304"/>
                        </a:rPr>
                        <a:t>（大写罗马数字）和</a:t>
                      </a:r>
                      <a:r>
                        <a:rPr lang="en-US" sz="1800" b="1" kern="100" spc="25" dirty="0" err="1">
                          <a:latin typeface="+mn-lt"/>
                          <a:ea typeface="+mn-ea"/>
                          <a:cs typeface="Times New Roman" panose="02020603050405020304"/>
                        </a:rPr>
                        <a:t>i</a:t>
                      </a:r>
                      <a:r>
                        <a:rPr lang="zh-CN" sz="1800" b="1" kern="100" spc="25" dirty="0">
                          <a:latin typeface="+mn-lt"/>
                          <a:ea typeface="+mn-ea"/>
                          <a:cs typeface="Times New Roman" panose="02020603050405020304"/>
                        </a:rPr>
                        <a:t>（小写罗马数字）</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982056">
                <a:tc>
                  <a:txBody>
                    <a:bodyPr/>
                    <a:lstStyle/>
                    <a:p>
                      <a:pPr algn="ctr">
                        <a:lnSpc>
                          <a:spcPct val="150000"/>
                        </a:lnSpc>
                        <a:spcAft>
                          <a:spcPts val="0"/>
                        </a:spcAft>
                      </a:pPr>
                      <a:r>
                        <a:rPr lang="zh-CN" sz="1800" b="1" kern="100" dirty="0">
                          <a:latin typeface="+mn-lt"/>
                          <a:ea typeface="+mn-ea"/>
                          <a:cs typeface="Times New Roman" panose="02020603050405020304"/>
                        </a:rPr>
                        <a:t>定义类表</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&lt;dl&gt;</a:t>
                      </a:r>
                      <a:r>
                        <a:rPr lang="zh-CN" sz="1800" b="1" kern="100" dirty="0">
                          <a:latin typeface="+mn-lt"/>
                          <a:ea typeface="+mn-ea"/>
                          <a:cs typeface="Times New Roman" panose="02020603050405020304"/>
                        </a:rPr>
                        <a:t>标签是实现</a:t>
                      </a: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dt</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标签定义列表项</a:t>
                      </a: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dd</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标签定义内容</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无项目符号</a:t>
                      </a:r>
                      <a:r>
                        <a:rPr lang="zh-CN" altLang="en-US" sz="1800" b="1" kern="100" dirty="0">
                          <a:latin typeface="+mn-lt"/>
                          <a:ea typeface="+mn-ea"/>
                          <a:cs typeface="Times New Roman" panose="02020603050405020304"/>
                        </a:rPr>
                        <a:t>和</a:t>
                      </a:r>
                      <a:r>
                        <a:rPr lang="zh-CN" sz="1800" b="1" kern="100" dirty="0">
                          <a:latin typeface="+mn-lt"/>
                          <a:ea typeface="+mn-ea"/>
                          <a:cs typeface="Times New Roman" panose="02020603050405020304"/>
                        </a:rPr>
                        <a:t>显示顺序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66963" y="-400062"/>
            <a:ext cx="8229600" cy="490537"/>
          </a:xfrm>
        </p:spPr>
        <p:txBody>
          <a:bodyPr>
            <a:normAutofit fontScale="90000"/>
          </a:bodyPr>
          <a:lstStyle/>
          <a:p>
            <a:r>
              <a:rPr lang="zh-CN" altLang="en-US" dirty="0">
                <a:solidFill>
                  <a:schemeClr val="bg1"/>
                </a:solidFill>
              </a:rPr>
              <a:t>学员操作</a:t>
            </a:r>
            <a:r>
              <a:rPr lang="en-US" altLang="zh-CN" dirty="0">
                <a:solidFill>
                  <a:schemeClr val="bg1"/>
                </a:solidFill>
              </a:rPr>
              <a:t>——</a:t>
            </a:r>
            <a:r>
              <a:rPr lang="zh-CN" altLang="en-US" dirty="0">
                <a:solidFill>
                  <a:schemeClr val="bg1"/>
                </a:solidFill>
              </a:rPr>
              <a:t>制作树形菜单</a:t>
            </a:r>
          </a:p>
        </p:txBody>
      </p:sp>
      <p:sp>
        <p:nvSpPr>
          <p:cNvPr id="18435" name="Rectangle 3"/>
          <p:cNvSpPr>
            <a:spLocks noGrp="1" noChangeArrowheads="1"/>
          </p:cNvSpPr>
          <p:nvPr>
            <p:ph idx="1"/>
          </p:nvPr>
        </p:nvSpPr>
        <p:spPr>
          <a:xfrm>
            <a:off x="2311426" y="754035"/>
            <a:ext cx="4141764" cy="3643338"/>
          </a:xfrm>
        </p:spPr>
        <p:txBody>
          <a:bodyPr/>
          <a:lstStyle/>
          <a:p>
            <a:pPr>
              <a:lnSpc>
                <a:spcPct val="150000"/>
              </a:lnSpc>
            </a:pPr>
            <a:r>
              <a:rPr lang="zh-CN" altLang="en-US" dirty="0"/>
              <a:t>需求说明</a:t>
            </a:r>
          </a:p>
          <a:p>
            <a:pPr lvl="1">
              <a:lnSpc>
                <a:spcPct val="150000"/>
              </a:lnSpc>
            </a:pPr>
            <a:r>
              <a:rPr lang="zh-CN" altLang="en-US" dirty="0"/>
              <a:t>模拟我的电脑中的磁盘文件管理，显示磁盘与文件夹之间的关系</a:t>
            </a:r>
          </a:p>
        </p:txBody>
      </p:sp>
      <p:grpSp>
        <p:nvGrpSpPr>
          <p:cNvPr id="18438" name="组合 10"/>
          <p:cNvGrpSpPr/>
          <p:nvPr/>
        </p:nvGrpSpPr>
        <p:grpSpPr bwMode="auto">
          <a:xfrm>
            <a:off x="4381501" y="5397487"/>
            <a:ext cx="3071813" cy="431800"/>
            <a:chOff x="4071935" y="5500702"/>
            <a:chExt cx="3071834" cy="431800"/>
          </a:xfrm>
          <a:solidFill>
            <a:srgbClr val="0070C0"/>
          </a:solidFill>
        </p:grpSpPr>
        <p:sp>
          <p:nvSpPr>
            <p:cNvPr id="10"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8443" name="TextBox 10"/>
            <p:cNvSpPr txBox="1">
              <a:spLocks noChangeArrowheads="1"/>
            </p:cNvSpPr>
            <p:nvPr/>
          </p:nvSpPr>
          <p:spPr bwMode="auto">
            <a:xfrm>
              <a:off x="4575176" y="5500720"/>
              <a:ext cx="2068526" cy="368300"/>
            </a:xfrm>
            <a:prstGeom prst="rect">
              <a:avLst/>
            </a:prstGeom>
            <a:noFill/>
            <a:ln w="9525">
              <a:noFill/>
              <a:miter lim="800000"/>
            </a:ln>
          </p:spPr>
          <p:txBody>
            <a:bodyPr wrap="none">
              <a:spAutoFit/>
            </a:bodyPr>
            <a:lstStyle/>
            <a:p>
              <a:r>
                <a:rPr lang="zh-CN" altLang="en-US" b="1" dirty="0">
                  <a:solidFill>
                    <a:srgbClr val="FBFFFE"/>
                  </a:solidFill>
                </a:rPr>
                <a:t>完成时间：</a:t>
              </a:r>
              <a:r>
                <a:rPr lang="en-US" altLang="zh-CN" b="1" dirty="0">
                  <a:solidFill>
                    <a:srgbClr val="FBFFFE"/>
                  </a:solidFill>
                </a:rPr>
                <a:t>10</a:t>
              </a:r>
              <a:r>
                <a:rPr lang="zh-CN" altLang="en-US" b="1" dirty="0">
                  <a:solidFill>
                    <a:srgbClr val="FBFFFE"/>
                  </a:solidFill>
                </a:rPr>
                <a:t>分钟</a:t>
              </a:r>
            </a:p>
          </p:txBody>
        </p:sp>
      </p:grpSp>
      <p:grpSp>
        <p:nvGrpSpPr>
          <p:cNvPr id="14" name="组合 13"/>
          <p:cNvGrpSpPr/>
          <p:nvPr/>
        </p:nvGrpSpPr>
        <p:grpSpPr>
          <a:xfrm>
            <a:off x="1666844" y="204809"/>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latin typeface="黑体" panose="02010609060101010101" pitchFamily="2" charset="-122"/>
                  <a:ea typeface="黑体" panose="02010609060101010101" pitchFamily="2" charset="-122"/>
                </a:rPr>
                <a:t>练习</a:t>
              </a: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pic>
        <p:nvPicPr>
          <p:cNvPr id="13" name="图片 12" descr="2－5.JPG"/>
          <p:cNvPicPr>
            <a:picLocks noChangeAspect="1"/>
          </p:cNvPicPr>
          <p:nvPr/>
        </p:nvPicPr>
        <p:blipFill>
          <a:blip r:embed="rId4"/>
          <a:stretch>
            <a:fillRect/>
          </a:stretch>
        </p:blipFill>
        <p:spPr>
          <a:xfrm>
            <a:off x="6953256" y="968349"/>
            <a:ext cx="3175000" cy="417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152650" y="151619"/>
            <a:ext cx="7886700" cy="1010920"/>
          </a:xfrm>
        </p:spPr>
        <p:txBody>
          <a:bodyPr vert="horz" wrap="square" lIns="91440" tIns="45720" rIns="91440" bIns="45720" rtlCol="0" anchor="ctr">
            <a:normAutofit/>
          </a:bodyPr>
          <a:lstStyle/>
          <a:p>
            <a:pPr eaLnBrk="1" hangingPunct="1"/>
            <a:r>
              <a:rPr lang="zh-CN" altLang="en-US" dirty="0"/>
              <a:t>布局</a:t>
            </a:r>
          </a:p>
        </p:txBody>
      </p:sp>
      <p:sp>
        <p:nvSpPr>
          <p:cNvPr id="76804" name="AutoShape 4"/>
          <p:cNvSpPr/>
          <p:nvPr/>
        </p:nvSpPr>
        <p:spPr>
          <a:xfrm>
            <a:off x="8451215" y="233534"/>
            <a:ext cx="1295400" cy="457200"/>
          </a:xfrm>
          <a:prstGeom prst="wedgeRoundRectCallout">
            <a:avLst>
              <a:gd name="adj1" fmla="val -140810"/>
              <a:gd name="adj2" fmla="val 163194"/>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latin typeface="Verdana" panose="020B0604030504040204" pitchFamily="34" charset="0"/>
              </a:rPr>
              <a:t>09.html</a:t>
            </a:r>
          </a:p>
        </p:txBody>
      </p:sp>
      <p:pic>
        <p:nvPicPr>
          <p:cNvPr id="2" name="图片 1"/>
          <p:cNvPicPr>
            <a:picLocks noChangeAspect="1"/>
          </p:cNvPicPr>
          <p:nvPr/>
        </p:nvPicPr>
        <p:blipFill>
          <a:blip r:embed="rId4"/>
          <a:stretch>
            <a:fillRect/>
          </a:stretch>
        </p:blipFill>
        <p:spPr>
          <a:xfrm>
            <a:off x="2240916" y="3062460"/>
            <a:ext cx="6325235" cy="2927985"/>
          </a:xfrm>
          <a:prstGeom prst="rect">
            <a:avLst/>
          </a:prstGeom>
        </p:spPr>
      </p:pic>
      <p:sp>
        <p:nvSpPr>
          <p:cNvPr id="3" name="文本框 2"/>
          <p:cNvSpPr txBox="1"/>
          <p:nvPr/>
        </p:nvSpPr>
        <p:spPr>
          <a:xfrm>
            <a:off x="2152016" y="1070464"/>
            <a:ext cx="8366125" cy="1754326"/>
          </a:xfrm>
          <a:prstGeom prst="rect">
            <a:avLst/>
          </a:prstGeom>
          <a:noFill/>
        </p:spPr>
        <p:txBody>
          <a:bodyPr wrap="square" rtlCol="0" anchor="t">
            <a:spAutoFit/>
          </a:bodyPr>
          <a:lstStyle/>
          <a:p>
            <a:r>
              <a:rPr lang="zh-CN" altLang="en-US"/>
              <a:t>在网页制作过程过中，可以把一些独立的逻辑部分划分出来，放在一个&lt;div&gt;标签中，这个&lt;div&gt;标签的作用就相当于一个容器。</a:t>
            </a:r>
          </a:p>
          <a:p>
            <a:r>
              <a:rPr lang="zh-CN" altLang="en-US"/>
              <a:t>确定逻辑部分：</a:t>
            </a:r>
          </a:p>
          <a:p>
            <a:r>
              <a:rPr lang="zh-CN" altLang="en-US"/>
              <a:t>什么是逻辑部分？它是页面上相互关联的一组元素。如网页中的独立的栏目版块，就是一个典型的逻辑部分。如下图所示：图中用红色边框标出的部分就是一个逻辑部分，就可以使用&lt;div&gt;标签作为容器。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out)">
                                      <p:cBhvr>
                                        <p:cTn id="7" dur="500"/>
                                        <p:tgtEl>
                                          <p:spTgt spid="7680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152650" y="16964"/>
            <a:ext cx="7886700" cy="962025"/>
          </a:xfrm>
        </p:spPr>
        <p:txBody>
          <a:bodyPr vert="horz" wrap="square" lIns="91440" tIns="45720" rIns="91440" bIns="45720" rtlCol="0" anchor="ctr">
            <a:normAutofit/>
          </a:bodyPr>
          <a:lstStyle/>
          <a:p>
            <a:pPr eaLnBrk="1" hangingPunct="1"/>
            <a:r>
              <a:rPr lang="zh-CN" altLang="en-US" dirty="0"/>
              <a:t>div命名</a:t>
            </a:r>
          </a:p>
        </p:txBody>
      </p:sp>
      <p:pic>
        <p:nvPicPr>
          <p:cNvPr id="4" name="图片 3"/>
          <p:cNvPicPr>
            <a:picLocks noChangeAspect="1"/>
          </p:cNvPicPr>
          <p:nvPr/>
        </p:nvPicPr>
        <p:blipFill>
          <a:blip r:embed="rId3"/>
          <a:stretch>
            <a:fillRect/>
          </a:stretch>
        </p:blipFill>
        <p:spPr>
          <a:xfrm>
            <a:off x="2510790" y="978353"/>
            <a:ext cx="3285490" cy="2573020"/>
          </a:xfrm>
          <a:prstGeom prst="rect">
            <a:avLst/>
          </a:prstGeom>
        </p:spPr>
      </p:pic>
      <p:sp>
        <p:nvSpPr>
          <p:cNvPr id="5" name="文本框 4"/>
          <p:cNvSpPr txBox="1"/>
          <p:nvPr/>
        </p:nvSpPr>
        <p:spPr>
          <a:xfrm>
            <a:off x="6249036" y="978354"/>
            <a:ext cx="4055745" cy="2306955"/>
          </a:xfrm>
          <a:prstGeom prst="rect">
            <a:avLst/>
          </a:prstGeom>
          <a:noFill/>
        </p:spPr>
        <p:txBody>
          <a:bodyPr wrap="square" rtlCol="0" anchor="t">
            <a:spAutoFit/>
          </a:bodyPr>
          <a:lstStyle/>
          <a:p>
            <a:r>
              <a:rPr lang="zh-CN" altLang="en-US" dirty="0"/>
              <a:t>我们把一些标签放进&lt;div&gt;里，划分出一个独立的逻辑部分。为了使逻辑更加清晰，我们可以为这一个独立的逻辑部分设置一个名称，用id属性来为&lt;div&gt;提供唯一的名称，这个就像我们每个人都有一个身份证号，这个身份证号是唯一标识我们的身份的，也是必须唯一的。</a:t>
            </a:r>
          </a:p>
        </p:txBody>
      </p:sp>
      <p:pic>
        <p:nvPicPr>
          <p:cNvPr id="7" name="图片 6"/>
          <p:cNvPicPr>
            <a:picLocks noChangeAspect="1"/>
          </p:cNvPicPr>
          <p:nvPr/>
        </p:nvPicPr>
        <p:blipFill>
          <a:blip r:embed="rId4"/>
          <a:stretch>
            <a:fillRect/>
          </a:stretch>
        </p:blipFill>
        <p:spPr>
          <a:xfrm>
            <a:off x="2287942" y="3285309"/>
            <a:ext cx="6403340" cy="2795270"/>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rtlCol="0" anchor="ctr">
            <a:normAutofit/>
          </a:bodyPr>
          <a:lstStyle/>
          <a:p>
            <a:pPr eaLnBrk="1" hangingPunct="1"/>
            <a:r>
              <a:rPr lang="zh-CN" altLang="en-US" dirty="0"/>
              <a:t>对齐</a:t>
            </a:r>
            <a:r>
              <a:rPr lang="en-US" altLang="zh-CN" dirty="0"/>
              <a:t>—align</a:t>
            </a:r>
          </a:p>
        </p:txBody>
      </p:sp>
      <p:sp>
        <p:nvSpPr>
          <p:cNvPr id="20483" name="Rectangle 3"/>
          <p:cNvSpPr>
            <a:spLocks noGrp="1"/>
          </p:cNvSpPr>
          <p:nvPr>
            <p:ph idx="1"/>
          </p:nvPr>
        </p:nvSpPr>
        <p:spPr/>
        <p:txBody>
          <a:bodyPr vert="horz" wrap="square" lIns="91440" tIns="45720" rIns="91440" bIns="45720" rtlCol="0" anchor="t">
            <a:normAutofit/>
          </a:bodyPr>
          <a:lstStyle/>
          <a:p>
            <a:pPr eaLnBrk="1" hangingPunct="1"/>
            <a:r>
              <a:rPr lang="en-US" altLang="zh-CN" sz="2400" dirty="0">
                <a:solidFill>
                  <a:srgbClr val="000066"/>
                </a:solidFill>
              </a:rPr>
              <a:t>&lt;h1 align=""&gt;</a:t>
            </a:r>
          </a:p>
          <a:p>
            <a:pPr eaLnBrk="1" hangingPunct="1"/>
            <a:r>
              <a:rPr lang="en-US" altLang="zh-CN" sz="2400" dirty="0">
                <a:solidFill>
                  <a:srgbClr val="000066"/>
                </a:solidFill>
              </a:rPr>
              <a:t>&lt;div align=""&gt;</a:t>
            </a:r>
          </a:p>
          <a:p>
            <a:pPr eaLnBrk="1" hangingPunct="1"/>
            <a:r>
              <a:rPr lang="en-US" altLang="zh-CN" sz="2400" dirty="0">
                <a:solidFill>
                  <a:srgbClr val="000066"/>
                </a:solidFill>
              </a:rPr>
              <a:t>&lt;table align=""&gt;</a:t>
            </a:r>
          </a:p>
          <a:p>
            <a:pPr eaLnBrk="1" hangingPunct="1"/>
            <a:r>
              <a:rPr lang="en-US" altLang="zh-CN" sz="2400" dirty="0">
                <a:solidFill>
                  <a:srgbClr val="000066"/>
                </a:solidFill>
              </a:rPr>
              <a:t>&lt;hr align=""&gt;</a:t>
            </a:r>
          </a:p>
          <a:p>
            <a:pPr eaLnBrk="1" hangingPunct="1"/>
            <a:r>
              <a:rPr lang="en-US" altLang="zh-CN" sz="2400" dirty="0">
                <a:solidFill>
                  <a:srgbClr val="000066"/>
                </a:solidFill>
              </a:rPr>
              <a:t>……</a:t>
            </a:r>
          </a:p>
          <a:p>
            <a:pPr eaLnBrk="1" hangingPunct="1"/>
            <a:r>
              <a:rPr lang="zh-CN" altLang="en-US" dirty="0">
                <a:solidFill>
                  <a:srgbClr val="000066"/>
                </a:solidFill>
              </a:rPr>
              <a:t>取值</a:t>
            </a:r>
            <a:r>
              <a:rPr lang="en-US" altLang="zh-CN" dirty="0">
                <a:solidFill>
                  <a:srgbClr val="000066"/>
                </a:solidFill>
              </a:rPr>
              <a:t>:left right center top middle bottom</a:t>
            </a:r>
          </a:p>
          <a:p>
            <a:pPr eaLnBrk="1" hangingPunct="1"/>
            <a:r>
              <a:rPr lang="en-US" altLang="zh-CN" sz="2400" dirty="0">
                <a:solidFill>
                  <a:srgbClr val="000066"/>
                </a:solidFill>
              </a:rPr>
              <a:t>&lt;center&gt;……&lt;/center&gt;</a:t>
            </a:r>
          </a:p>
          <a:p>
            <a:pPr lvl="1" eaLnBrk="1" hangingPunct="1"/>
            <a:r>
              <a:rPr lang="zh-CN" altLang="en-US" dirty="0">
                <a:solidFill>
                  <a:srgbClr val="000066"/>
                </a:solidFill>
              </a:rPr>
              <a:t>对齐到中间</a:t>
            </a:r>
          </a:p>
        </p:txBody>
      </p:sp>
      <p:sp>
        <p:nvSpPr>
          <p:cNvPr id="77828" name="AutoShape 4"/>
          <p:cNvSpPr/>
          <p:nvPr/>
        </p:nvSpPr>
        <p:spPr>
          <a:xfrm>
            <a:off x="7924800" y="3429000"/>
            <a:ext cx="1371600" cy="457200"/>
          </a:xfrm>
          <a:prstGeom prst="wedgeRoundRectCallout">
            <a:avLst>
              <a:gd name="adj1" fmla="val -191319"/>
              <a:gd name="adj2" fmla="val -1493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09.html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ox(out)">
                                      <p:cBhvr>
                                        <p:cTn id="7" dur="500"/>
                                        <p:tgtEl>
                                          <p:spTgt spid="7782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489136" y="210820"/>
            <a:ext cx="9213727" cy="1325563"/>
          </a:xfrm>
        </p:spPr>
        <p:txBody>
          <a:bodyPr vert="horz" wrap="square" lIns="91440" tIns="45720" rIns="91440" bIns="45720" rtlCol="0" anchor="ctr">
            <a:normAutofit/>
          </a:bodyPr>
          <a:lstStyle/>
          <a:p>
            <a:pPr algn="ctr" eaLnBrk="1" hangingPunct="1"/>
            <a:r>
              <a:rPr dirty="0"/>
              <a:t>代码初体验，制作我的第一个网页</a:t>
            </a:r>
          </a:p>
        </p:txBody>
      </p:sp>
      <p:sp>
        <p:nvSpPr>
          <p:cNvPr id="62467" name="Rectangle 3"/>
          <p:cNvSpPr>
            <a:spLocks noGrp="1"/>
          </p:cNvSpPr>
          <p:nvPr>
            <p:ph idx="1"/>
          </p:nvPr>
        </p:nvSpPr>
        <p:spPr>
          <a:xfrm>
            <a:off x="2240915" y="1536383"/>
            <a:ext cx="7886700" cy="4092575"/>
          </a:xfrm>
        </p:spPr>
        <p:txBody>
          <a:bodyPr vert="horz" wrap="square" lIns="91440" tIns="45720" rIns="91440" bIns="45720" rtlCol="0" anchor="t">
            <a:normAutofit lnSpcReduction="10000"/>
          </a:bodyPr>
          <a:lstStyle/>
          <a:p>
            <a:pPr marL="0" indent="0" eaLnBrk="1" hangingPunct="1">
              <a:buNone/>
            </a:pPr>
            <a:r>
              <a:rPr sz="2400" dirty="0">
                <a:solidFill>
                  <a:srgbClr val="000066"/>
                </a:solidFill>
              </a:rPr>
              <a:t>&lt;html&gt;</a:t>
            </a:r>
            <a:br>
              <a:rPr sz="2400" dirty="0">
                <a:solidFill>
                  <a:srgbClr val="000066"/>
                </a:solidFill>
              </a:rPr>
            </a:br>
            <a:endParaRPr sz="2400" dirty="0">
              <a:solidFill>
                <a:srgbClr val="000066"/>
              </a:solidFill>
            </a:endParaRPr>
          </a:p>
          <a:p>
            <a:pPr marL="0" indent="0" eaLnBrk="1" hangingPunct="1">
              <a:buNone/>
            </a:pPr>
            <a:r>
              <a:rPr sz="2400" dirty="0">
                <a:solidFill>
                  <a:srgbClr val="000066"/>
                </a:solidFill>
              </a:rPr>
              <a:t>    &lt;head&gt;</a:t>
            </a:r>
          </a:p>
          <a:p>
            <a:pPr marL="0" indent="0" eaLnBrk="1" hangingPunct="1">
              <a:buNone/>
            </a:pPr>
            <a:r>
              <a:rPr sz="2400" dirty="0">
                <a:solidFill>
                  <a:srgbClr val="000066"/>
                </a:solidFill>
              </a:rPr>
              <a:t>        &lt;meta content="text/html;charset=UTF-8"&gt;</a:t>
            </a:r>
          </a:p>
          <a:p>
            <a:pPr marL="0" indent="0" eaLnBrk="1" hangingPunct="1">
              <a:buNone/>
            </a:pPr>
            <a:r>
              <a:rPr sz="2400" dirty="0">
                <a:solidFill>
                  <a:srgbClr val="000066"/>
                </a:solidFill>
              </a:rPr>
              <a:t>        &lt;title&gt;01html&lt;/title&gt;</a:t>
            </a:r>
          </a:p>
          <a:p>
            <a:pPr marL="0" indent="0" eaLnBrk="1" hangingPunct="1">
              <a:buNone/>
            </a:pPr>
            <a:r>
              <a:rPr sz="2400" dirty="0">
                <a:solidFill>
                  <a:srgbClr val="000066"/>
                </a:solidFill>
              </a:rPr>
              <a:t>    &lt;/head&gt;</a:t>
            </a:r>
          </a:p>
          <a:p>
            <a:pPr marL="0" indent="0" eaLnBrk="1" hangingPunct="1">
              <a:buNone/>
            </a:pPr>
            <a:r>
              <a:rPr sz="2400" dirty="0">
                <a:solidFill>
                  <a:srgbClr val="000066"/>
                </a:solidFill>
              </a:rPr>
              <a:t>    &lt;body&gt;</a:t>
            </a:r>
          </a:p>
          <a:p>
            <a:pPr marL="0" indent="0" eaLnBrk="1" hangingPunct="1">
              <a:buNone/>
            </a:pPr>
            <a:r>
              <a:rPr sz="2400" dirty="0">
                <a:solidFill>
                  <a:srgbClr val="000066"/>
                </a:solidFill>
              </a:rPr>
              <a:t>    我会努力的！</a:t>
            </a:r>
          </a:p>
          <a:p>
            <a:pPr marL="0" indent="0" eaLnBrk="1" hangingPunct="1">
              <a:buNone/>
            </a:pPr>
            <a:r>
              <a:rPr sz="2400" dirty="0">
                <a:solidFill>
                  <a:srgbClr val="000066"/>
                </a:solidFill>
              </a:rPr>
              <a:t>    &lt;/body&gt;</a:t>
            </a:r>
          </a:p>
          <a:p>
            <a:pPr marL="0" indent="0" eaLnBrk="1" hangingPunct="1">
              <a:buNone/>
            </a:pPr>
            <a:r>
              <a:rPr sz="2400" dirty="0">
                <a:solidFill>
                  <a:srgbClr val="000066"/>
                </a:solidFill>
              </a:rPr>
              <a:t>&lt;/html&gt;</a:t>
            </a:r>
            <a:r>
              <a:rPr lang="en-US" altLang="zh-CN" sz="2400" dirty="0"/>
              <a:t>&lt;!-- </a:t>
            </a:r>
            <a:r>
              <a:rPr lang="zh-CN" altLang="en-US" sz="2400" i="1" dirty="0"/>
              <a:t>中间的内容为注释</a:t>
            </a:r>
            <a:r>
              <a:rPr lang="zh-CN" altLang="en-US" sz="2400" dirty="0"/>
              <a:t> </a:t>
            </a:r>
            <a:r>
              <a:rPr lang="en-US" altLang="zh-CN" sz="2400" dirty="0"/>
              <a:t>--&gt;</a:t>
            </a:r>
          </a:p>
          <a:p>
            <a:pPr eaLnBrk="1" hangingPunct="1">
              <a:buNone/>
            </a:pPr>
            <a:endParaRPr lang="zh-CN" altLang="en-US" dirty="0">
              <a:solidFill>
                <a:srgbClr val="000066"/>
              </a:solidFill>
            </a:endParaRPr>
          </a:p>
        </p:txBody>
      </p:sp>
      <p:sp>
        <p:nvSpPr>
          <p:cNvPr id="62468" name="AutoShape 4">
            <a:hlinkClick r:id="rId5" action="ppaction://hlinkfile"/>
          </p:cNvPr>
          <p:cNvSpPr/>
          <p:nvPr/>
        </p:nvSpPr>
        <p:spPr>
          <a:xfrm>
            <a:off x="8458200" y="5334000"/>
            <a:ext cx="1295400" cy="457200"/>
          </a:xfrm>
          <a:prstGeom prst="wedgeRoundRectCallout">
            <a:avLst>
              <a:gd name="adj1" fmla="val -251838"/>
              <a:gd name="adj2" fmla="val -1368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01.html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arn(outVertical)">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box(out)">
                                      <p:cBhvr>
                                        <p:cTn id="12" dur="500"/>
                                        <p:tgtEl>
                                          <p:spTgt spid="6246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P spid="6246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a:xfrm>
            <a:off x="2295525" y="81799"/>
            <a:ext cx="8229600" cy="561975"/>
          </a:xfrm>
        </p:spPr>
        <p:txBody>
          <a:bodyPr>
            <a:normAutofit fontScale="90000"/>
          </a:bodyPr>
          <a:lstStyle/>
          <a:p>
            <a:r>
              <a:rPr lang="zh-CN" altLang="en-US" dirty="0"/>
              <a:t>表格</a:t>
            </a:r>
            <a:endParaRPr lang="zh-CN" altLang="en-US" dirty="0">
              <a:solidFill>
                <a:schemeClr val="tx2">
                  <a:lumMod val="75000"/>
                </a:schemeClr>
              </a:solidFill>
            </a:endParaRPr>
          </a:p>
        </p:txBody>
      </p:sp>
      <p:sp>
        <p:nvSpPr>
          <p:cNvPr id="26626" name="内容占位符 6"/>
          <p:cNvSpPr>
            <a:spLocks noGrp="1"/>
          </p:cNvSpPr>
          <p:nvPr>
            <p:ph idx="1"/>
          </p:nvPr>
        </p:nvSpPr>
        <p:spPr>
          <a:xfrm>
            <a:off x="2308225" y="779612"/>
            <a:ext cx="7645400" cy="4581542"/>
          </a:xfrm>
        </p:spPr>
        <p:txBody>
          <a:bodyPr>
            <a:normAutofit lnSpcReduction="10000"/>
          </a:bodyPr>
          <a:lstStyle/>
          <a:p>
            <a:pPr>
              <a:lnSpc>
                <a:spcPct val="150000"/>
              </a:lnSpc>
            </a:pPr>
            <a:r>
              <a:rPr lang="zh-CN" altLang="en-US" sz="3200" dirty="0"/>
              <a:t>为什么使用表格</a:t>
            </a:r>
            <a:endParaRPr lang="en-US" altLang="zh-CN" sz="3200" dirty="0"/>
          </a:p>
          <a:p>
            <a:pPr lvl="1">
              <a:lnSpc>
                <a:spcPct val="150000"/>
              </a:lnSpc>
            </a:pPr>
            <a:r>
              <a:rPr lang="zh-CN" altLang="en-US" dirty="0"/>
              <a:t>简单通用</a:t>
            </a:r>
            <a:endParaRPr lang="en-US" altLang="zh-CN" dirty="0"/>
          </a:p>
          <a:p>
            <a:pPr lvl="1">
              <a:lnSpc>
                <a:spcPct val="150000"/>
              </a:lnSpc>
            </a:pPr>
            <a:r>
              <a:rPr lang="zh-CN" altLang="en-US" dirty="0"/>
              <a:t>结构稳定</a:t>
            </a:r>
            <a:endParaRPr lang="en-US" altLang="zh-CN" dirty="0"/>
          </a:p>
          <a:p>
            <a:pPr>
              <a:lnSpc>
                <a:spcPct val="150000"/>
              </a:lnSpc>
            </a:pPr>
            <a:r>
              <a:rPr lang="zh-CN" altLang="en-US" dirty="0"/>
              <a:t>基本结构</a:t>
            </a:r>
            <a:endParaRPr lang="en-US" altLang="zh-CN" dirty="0"/>
          </a:p>
          <a:p>
            <a:pPr lvl="1">
              <a:lnSpc>
                <a:spcPct val="150000"/>
              </a:lnSpc>
            </a:pPr>
            <a:r>
              <a:rPr lang="zh-CN" altLang="en-US" dirty="0"/>
              <a:t>单元格</a:t>
            </a:r>
            <a:endParaRPr lang="en-US" altLang="zh-CN" dirty="0"/>
          </a:p>
          <a:p>
            <a:pPr lvl="1">
              <a:lnSpc>
                <a:spcPct val="150000"/>
              </a:lnSpc>
            </a:pPr>
            <a:r>
              <a:rPr lang="zh-CN" altLang="en-US" dirty="0"/>
              <a:t>行</a:t>
            </a:r>
            <a:endParaRPr lang="en-US" altLang="zh-CN" dirty="0"/>
          </a:p>
          <a:p>
            <a:pPr lvl="1">
              <a:lnSpc>
                <a:spcPct val="150000"/>
              </a:lnSpc>
            </a:pPr>
            <a:r>
              <a:rPr lang="zh-CN" altLang="en-US" dirty="0"/>
              <a:t>列</a:t>
            </a:r>
          </a:p>
          <a:p>
            <a:pPr lvl="1">
              <a:lnSpc>
                <a:spcPct val="150000"/>
              </a:lnSpc>
            </a:pPr>
            <a:endParaRPr lang="zh-CN" altLang="en-US" dirty="0"/>
          </a:p>
        </p:txBody>
      </p:sp>
      <p:pic>
        <p:nvPicPr>
          <p:cNvPr id="9" name="图片 8" descr="C:\Users\Administrator\Desktop\php00403.JPGphp00403"/>
          <p:cNvPicPr>
            <a:picLocks noChangeAspect="1"/>
          </p:cNvPicPr>
          <p:nvPr/>
        </p:nvPicPr>
        <p:blipFill>
          <a:blip r:embed="rId3"/>
          <a:srcRect/>
          <a:stretch>
            <a:fillRect/>
          </a:stretch>
        </p:blipFill>
        <p:spPr>
          <a:xfrm>
            <a:off x="2138650" y="2046294"/>
            <a:ext cx="7873365" cy="3937000"/>
          </a:xfrm>
          <a:prstGeom prst="rect">
            <a:avLst/>
          </a:prstGeom>
        </p:spPr>
      </p:pic>
      <p:sp>
        <p:nvSpPr>
          <p:cNvPr id="7" name="灯片编号占位符 6"/>
          <p:cNvSpPr>
            <a:spLocks noGrp="1"/>
          </p:cNvSpPr>
          <p:nvPr>
            <p:ph type="sldNum" sz="quarter" idx="10"/>
          </p:nvPr>
        </p:nvSpPr>
        <p:spPr>
          <a:xfrm>
            <a:off x="838200" y="6116652"/>
            <a:ext cx="2743200" cy="365125"/>
          </a:xfrm>
        </p:spPr>
        <p:txBody>
          <a:bodyPr>
            <a:normAutofit/>
          </a:bodyPr>
          <a:lstStyle/>
          <a:p>
            <a:pPr>
              <a:defRPr/>
            </a:pPr>
            <a:fld id="{9394C29D-ED0C-453C-8BBC-C52F19F5BA76}" type="slidenum">
              <a:rPr lang="zh-CN" altLang="en-US" smtClean="0"/>
              <a:t>30</a:t>
            </a:fld>
            <a:r>
              <a:rPr lang="en-US" altLang="zh-CN"/>
              <a:t>/40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9"/>
                                        </p:tgtEl>
                                      </p:cBhvr>
                                      <p:by x="70000" y="70000"/>
                                    </p:animScale>
                                  </p:childTnLst>
                                </p:cTn>
                              </p:par>
                              <p:par>
                                <p:cTn id="12" presetID="63" presetClass="path" presetSubtype="0" accel="50000" decel="50000" fill="hold" nodeType="withEffect">
                                  <p:stCondLst>
                                    <p:cond delay="0"/>
                                  </p:stCondLst>
                                  <p:childTnLst>
                                    <p:animMotion origin="layout" path="M -3.05556E-6 -3.7037E-7 L 0.17552 -3.7037E-7 " pathEditMode="relative" rAng="0" ptsTypes="AA">
                                      <p:cBhvr>
                                        <p:cTn id="13" dur="2000" fill="hold"/>
                                        <p:tgtEl>
                                          <p:spTgt spid="9"/>
                                        </p:tgtEl>
                                        <p:attrNameLst>
                                          <p:attrName>ppt_x</p:attrName>
                                          <p:attrName>ppt_y</p:attrName>
                                        </p:attrNameLst>
                                      </p:cBhvr>
                                      <p:rCtr x="88" y="0"/>
                                    </p:animMotion>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wipe(left)">
                                      <p:cBhvr>
                                        <p:cTn id="17" dur="500"/>
                                        <p:tgtEl>
                                          <p:spTgt spid="26626">
                                            <p:txEl>
                                              <p:pRg st="3" end="3"/>
                                            </p:txEl>
                                          </p:spTgt>
                                        </p:tgtEl>
                                      </p:cBhvr>
                                    </p:animEffect>
                                  </p:childTnLst>
                                </p:cTn>
                              </p:par>
                            </p:childTnLst>
                          </p:cTn>
                        </p:par>
                        <p:par>
                          <p:cTn id="18" fill="hold">
                            <p:stCondLst>
                              <p:cond delay="2500"/>
                            </p:stCondLst>
                            <p:childTnLst>
                              <p:par>
                                <p:cTn id="19" presetID="22" presetClass="entr" presetSubtype="8" fill="hold" nodeType="afterEffect">
                                  <p:stCondLst>
                                    <p:cond delay="0"/>
                                  </p:stCondLst>
                                  <p:childTnLst>
                                    <p:set>
                                      <p:cBhvr>
                                        <p:cTn id="20" dur="1" fill="hold">
                                          <p:stCondLst>
                                            <p:cond delay="0"/>
                                          </p:stCondLst>
                                        </p:cTn>
                                        <p:tgtEl>
                                          <p:spTgt spid="26626">
                                            <p:txEl>
                                              <p:pRg st="4" end="4"/>
                                            </p:txEl>
                                          </p:spTgt>
                                        </p:tgtEl>
                                        <p:attrNameLst>
                                          <p:attrName>style.visibility</p:attrName>
                                        </p:attrNameLst>
                                      </p:cBhvr>
                                      <p:to>
                                        <p:strVal val="visible"/>
                                      </p:to>
                                    </p:set>
                                    <p:animEffect transition="in" filter="wipe(left)">
                                      <p:cBhvr>
                                        <p:cTn id="21" dur="500"/>
                                        <p:tgtEl>
                                          <p:spTgt spid="26626">
                                            <p:txEl>
                                              <p:pRg st="4" end="4"/>
                                            </p:txEl>
                                          </p:spTgt>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6626">
                                            <p:txEl>
                                              <p:pRg st="5" end="5"/>
                                            </p:txEl>
                                          </p:spTgt>
                                        </p:tgtEl>
                                        <p:attrNameLst>
                                          <p:attrName>style.visibility</p:attrName>
                                        </p:attrNameLst>
                                      </p:cBhvr>
                                      <p:to>
                                        <p:strVal val="visible"/>
                                      </p:to>
                                    </p:set>
                                    <p:animEffect transition="in" filter="wipe(left)">
                                      <p:cBhvr>
                                        <p:cTn id="25" dur="500"/>
                                        <p:tgtEl>
                                          <p:spTgt spid="26626">
                                            <p:txEl>
                                              <p:pRg st="5" end="5"/>
                                            </p:txEl>
                                          </p:spTgt>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26626">
                                            <p:txEl>
                                              <p:pRg st="6" end="6"/>
                                            </p:txEl>
                                          </p:spTgt>
                                        </p:tgtEl>
                                        <p:attrNameLst>
                                          <p:attrName>style.visibility</p:attrName>
                                        </p:attrNameLst>
                                      </p:cBhvr>
                                      <p:to>
                                        <p:strVal val="visible"/>
                                      </p:to>
                                    </p:set>
                                    <p:animEffect transition="in" filter="wipe(left)">
                                      <p:cBhvr>
                                        <p:cTn id="29" dur="500"/>
                                        <p:tgtEl>
                                          <p:spTgt spid="266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0"/>
          <p:cNvSpPr>
            <a:spLocks noGrp="1" noChangeArrowheads="1"/>
          </p:cNvSpPr>
          <p:nvPr>
            <p:ph type="title"/>
          </p:nvPr>
        </p:nvSpPr>
        <p:spPr>
          <a:xfrm>
            <a:off x="838200" y="1137"/>
            <a:ext cx="10515600" cy="1325563"/>
          </a:xfrm>
        </p:spPr>
        <p:txBody>
          <a:bodyPr/>
          <a:lstStyle/>
          <a:p>
            <a:r>
              <a:rPr lang="zh-CN" altLang="en-US" dirty="0"/>
              <a:t>表格的基本语法</a:t>
            </a:r>
            <a:endParaRPr lang="zh-CN" altLang="en-US" dirty="0">
              <a:solidFill>
                <a:schemeClr val="tx2">
                  <a:lumMod val="75000"/>
                </a:schemeClr>
              </a:solidFill>
            </a:endParaRPr>
          </a:p>
        </p:txBody>
      </p:sp>
      <p:sp>
        <p:nvSpPr>
          <p:cNvPr id="506884" name="AutoShape 4"/>
          <p:cNvSpPr>
            <a:spLocks noChangeArrowheads="1"/>
          </p:cNvSpPr>
          <p:nvPr/>
        </p:nvSpPr>
        <p:spPr bwMode="auto">
          <a:xfrm>
            <a:off x="2452663" y="1581321"/>
            <a:ext cx="7326313" cy="3416320"/>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buClr>
                <a:schemeClr val="folHlink"/>
              </a:buClr>
              <a:buSzPct val="60000"/>
              <a:tabLst>
                <a:tab pos="444500" algn="l"/>
              </a:tabLst>
              <a:defRPr/>
            </a:pPr>
            <a:r>
              <a:rPr lang="en-US" altLang="zh-CN" b="1" dirty="0">
                <a:solidFill>
                  <a:schemeClr val="accent5">
                    <a:lumMod val="10000"/>
                  </a:schemeClr>
                </a:solidFill>
              </a:rPr>
              <a:t>&lt;table&gt;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第</a:t>
            </a:r>
            <a:r>
              <a:rPr lang="en-US" altLang="zh-CN" b="1" dirty="0">
                <a:solidFill>
                  <a:schemeClr val="accent5">
                    <a:lumMod val="10000"/>
                  </a:schemeClr>
                </a:solidFill>
              </a:rPr>
              <a:t>1</a:t>
            </a:r>
            <a:r>
              <a:rPr lang="zh-CN" altLang="en-US" b="1" dirty="0">
                <a:solidFill>
                  <a:schemeClr val="accent5">
                    <a:lumMod val="10000"/>
                  </a:schemeClr>
                </a:solidFill>
              </a:rPr>
              <a:t>个单元格的内容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第</a:t>
            </a:r>
            <a:r>
              <a:rPr lang="en-US" altLang="zh-CN" b="1" dirty="0">
                <a:solidFill>
                  <a:schemeClr val="accent5">
                    <a:lumMod val="10000"/>
                  </a:schemeClr>
                </a:solidFill>
              </a:rPr>
              <a:t>2</a:t>
            </a:r>
            <a:r>
              <a:rPr lang="zh-CN" altLang="en-US" b="1" dirty="0">
                <a:solidFill>
                  <a:schemeClr val="accent5">
                    <a:lumMod val="10000"/>
                  </a:schemeClr>
                </a:solidFill>
              </a:rPr>
              <a:t>个单元格的内容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第</a:t>
            </a:r>
            <a:r>
              <a:rPr lang="en-US" altLang="zh-CN" b="1" dirty="0">
                <a:solidFill>
                  <a:schemeClr val="accent5">
                    <a:lumMod val="10000"/>
                  </a:schemeClr>
                </a:solidFill>
              </a:rPr>
              <a:t>1</a:t>
            </a:r>
            <a:r>
              <a:rPr lang="zh-CN" altLang="en-US" b="1" dirty="0">
                <a:solidFill>
                  <a:schemeClr val="accent5">
                    <a:lumMod val="10000"/>
                  </a:schemeClr>
                </a:solidFill>
              </a:rPr>
              <a:t>个单元格的内容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第</a:t>
            </a:r>
            <a:r>
              <a:rPr lang="en-US" altLang="zh-CN" b="1" dirty="0">
                <a:solidFill>
                  <a:schemeClr val="accent5">
                    <a:lumMod val="10000"/>
                  </a:schemeClr>
                </a:solidFill>
              </a:rPr>
              <a:t>2</a:t>
            </a:r>
            <a:r>
              <a:rPr lang="zh-CN" altLang="en-US" b="1" dirty="0">
                <a:solidFill>
                  <a:schemeClr val="accent5">
                    <a:lumMod val="10000"/>
                  </a:schemeClr>
                </a:solidFill>
              </a:rPr>
              <a:t>个单元格的内容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&lt;/table&gt;</a:t>
            </a:r>
          </a:p>
        </p:txBody>
      </p:sp>
      <p:sp>
        <p:nvSpPr>
          <p:cNvPr id="11" name="矩形标注 10"/>
          <p:cNvSpPr/>
          <p:nvPr/>
        </p:nvSpPr>
        <p:spPr bwMode="auto">
          <a:xfrm>
            <a:off x="4095736" y="1081255"/>
            <a:ext cx="1114408"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表格标签</a:t>
            </a:r>
          </a:p>
        </p:txBody>
      </p:sp>
      <p:cxnSp>
        <p:nvCxnSpPr>
          <p:cNvPr id="13" name="直接箭头连接符 12"/>
          <p:cNvCxnSpPr>
            <a:stCxn id="11" idx="1"/>
          </p:cNvCxnSpPr>
          <p:nvPr/>
        </p:nvCxnSpPr>
        <p:spPr>
          <a:xfrm rot="10800000" flipV="1">
            <a:off x="3238480" y="1265921"/>
            <a:ext cx="857256"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71"/>
          <p:cNvGrpSpPr/>
          <p:nvPr/>
        </p:nvGrpSpPr>
        <p:grpSpPr>
          <a:xfrm>
            <a:off x="2024034" y="1009817"/>
            <a:ext cx="1071570" cy="400110"/>
            <a:chOff x="1000100" y="1801286"/>
            <a:chExt cx="1071570" cy="400110"/>
          </a:xfrm>
        </p:grpSpPr>
        <p:pic>
          <p:nvPicPr>
            <p:cNvPr id="1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8" name="TextBox 17"/>
            <p:cNvSpPr txBox="1"/>
            <p:nvPr/>
          </p:nvSpPr>
          <p:spPr>
            <a:xfrm>
              <a:off x="1370837"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latin typeface="黑体" panose="02010609060101010101" pitchFamily="2" charset="-122"/>
                  <a:ea typeface="黑体" panose="02010609060101010101" pitchFamily="2" charset="-122"/>
                </a:rPr>
                <a:t>语法</a:t>
              </a:r>
            </a:p>
          </p:txBody>
        </p:sp>
      </p:grpSp>
      <p:grpSp>
        <p:nvGrpSpPr>
          <p:cNvPr id="19" name="组合 9"/>
          <p:cNvGrpSpPr/>
          <p:nvPr/>
        </p:nvGrpSpPr>
        <p:grpSpPr bwMode="auto">
          <a:xfrm>
            <a:off x="3952876" y="5442287"/>
            <a:ext cx="3500447" cy="431800"/>
            <a:chOff x="1643063" y="6143625"/>
            <a:chExt cx="3500446" cy="431800"/>
          </a:xfrm>
          <a:solidFill>
            <a:srgbClr val="0070C0"/>
          </a:solidFill>
        </p:grpSpPr>
        <p:sp>
          <p:nvSpPr>
            <p:cNvPr id="20" name="AutoShape 7"/>
            <p:cNvSpPr>
              <a:spLocks noChangeArrowheads="1"/>
            </p:cNvSpPr>
            <p:nvPr/>
          </p:nvSpPr>
          <p:spPr bwMode="auto">
            <a:xfrm>
              <a:off x="1643063" y="6143625"/>
              <a:ext cx="3500446"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1" name="TextBox 13"/>
            <p:cNvSpPr txBox="1">
              <a:spLocks noChangeArrowheads="1"/>
            </p:cNvSpPr>
            <p:nvPr/>
          </p:nvSpPr>
          <p:spPr bwMode="auto">
            <a:xfrm>
              <a:off x="2428875" y="6143644"/>
              <a:ext cx="2404825"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6</a:t>
              </a:r>
              <a:r>
                <a:rPr lang="zh-CN" altLang="en-US" b="1" dirty="0">
                  <a:solidFill>
                    <a:schemeClr val="bg1"/>
                  </a:solidFill>
                </a:rPr>
                <a:t>：基本表格</a:t>
              </a:r>
            </a:p>
          </p:txBody>
        </p:sp>
        <p:pic>
          <p:nvPicPr>
            <p:cNvPr id="22" name="Picture 8" descr="说话气泡new"/>
            <p:cNvPicPr>
              <a:picLocks noChangeAspect="1" noChangeArrowheads="1"/>
            </p:cNvPicPr>
            <p:nvPr/>
          </p:nvPicPr>
          <p:blipFill>
            <a:blip r:embed="rId4"/>
            <a:srcRect/>
            <a:stretch>
              <a:fillRect/>
            </a:stretch>
          </p:blipFill>
          <p:spPr bwMode="auto">
            <a:xfrm>
              <a:off x="1857375" y="6143644"/>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26" name="矩形标注 25"/>
          <p:cNvSpPr/>
          <p:nvPr/>
        </p:nvSpPr>
        <p:spPr bwMode="auto">
          <a:xfrm>
            <a:off x="4381488" y="1652759"/>
            <a:ext cx="1071570"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行标签</a:t>
            </a:r>
          </a:p>
        </p:txBody>
      </p:sp>
      <p:cxnSp>
        <p:nvCxnSpPr>
          <p:cNvPr id="27" name="直接箭头连接符 26"/>
          <p:cNvCxnSpPr>
            <a:stCxn id="26" idx="1"/>
          </p:cNvCxnSpPr>
          <p:nvPr/>
        </p:nvCxnSpPr>
        <p:spPr>
          <a:xfrm rot="10800000" flipV="1">
            <a:off x="3167042" y="1837425"/>
            <a:ext cx="1214446" cy="2439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矩形标注 29"/>
          <p:cNvSpPr/>
          <p:nvPr/>
        </p:nvSpPr>
        <p:spPr bwMode="auto">
          <a:xfrm>
            <a:off x="6881818" y="1724197"/>
            <a:ext cx="1346844"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单元格标签</a:t>
            </a:r>
          </a:p>
        </p:txBody>
      </p:sp>
      <p:cxnSp>
        <p:nvCxnSpPr>
          <p:cNvPr id="31" name="直接箭头连接符 30"/>
          <p:cNvCxnSpPr>
            <a:stCxn id="30" idx="1"/>
          </p:cNvCxnSpPr>
          <p:nvPr/>
        </p:nvCxnSpPr>
        <p:spPr>
          <a:xfrm rot="10800000" flipV="1">
            <a:off x="6024562" y="1908863"/>
            <a:ext cx="857256"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6" grpId="0" bldLvl="0" animBg="1"/>
      <p:bldP spid="3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2281238" y="486889"/>
            <a:ext cx="7931150" cy="2143126"/>
          </a:xfrm>
        </p:spPr>
        <p:txBody>
          <a:bodyPr/>
          <a:lstStyle/>
          <a:p>
            <a:r>
              <a:rPr lang="zh-CN" altLang="en-US" dirty="0"/>
              <a:t>表格对齐方式</a:t>
            </a:r>
            <a:endParaRPr lang="en-US" altLang="zh-CN" dirty="0"/>
          </a:p>
          <a:p>
            <a:pPr lvl="1"/>
            <a:r>
              <a:rPr lang="zh-CN" altLang="en-US" dirty="0"/>
              <a:t>默认对齐、居中对齐、左对齐、右对齐</a:t>
            </a:r>
            <a:endParaRPr lang="en-US" altLang="zh-CN" dirty="0"/>
          </a:p>
          <a:p>
            <a:r>
              <a:rPr lang="zh-CN" altLang="en-US" dirty="0"/>
              <a:t>单元格对齐方式</a:t>
            </a:r>
            <a:endParaRPr lang="en-US" altLang="zh-CN" dirty="0"/>
          </a:p>
          <a:p>
            <a:pPr lvl="1"/>
            <a:r>
              <a:rPr lang="zh-CN" altLang="en-US" dirty="0"/>
              <a:t>水平对齐方式、垂直对齐方式</a:t>
            </a:r>
          </a:p>
        </p:txBody>
      </p:sp>
      <p:graphicFrame>
        <p:nvGraphicFramePr>
          <p:cNvPr id="10" name="Group 29"/>
          <p:cNvGraphicFramePr>
            <a:graphicFrameLocks noGrp="1"/>
          </p:cNvGraphicFramePr>
          <p:nvPr>
            <p:extLst>
              <p:ext uri="{D42A27DB-BD31-4B8C-83A1-F6EECF244321}">
                <p14:modId xmlns:p14="http://schemas.microsoft.com/office/powerpoint/2010/main" val="634238833"/>
              </p:ext>
            </p:extLst>
          </p:nvPr>
        </p:nvGraphicFramePr>
        <p:xfrm>
          <a:off x="2952727" y="2558576"/>
          <a:ext cx="7000926" cy="3249672"/>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214579">
                  <a:extLst>
                    <a:ext uri="{9D8B030D-6E8A-4147-A177-3AD203B41FA5}">
                      <a16:colId xmlns:a16="http://schemas.microsoft.com/office/drawing/2014/main" val="20000"/>
                    </a:ext>
                  </a:extLst>
                </a:gridCol>
                <a:gridCol w="2246189">
                  <a:extLst>
                    <a:ext uri="{9D8B030D-6E8A-4147-A177-3AD203B41FA5}">
                      <a16:colId xmlns:a16="http://schemas.microsoft.com/office/drawing/2014/main" val="20001"/>
                    </a:ext>
                  </a:extLst>
                </a:gridCol>
                <a:gridCol w="2540158">
                  <a:extLst>
                    <a:ext uri="{9D8B030D-6E8A-4147-A177-3AD203B41FA5}">
                      <a16:colId xmlns:a16="http://schemas.microsoft.com/office/drawing/2014/main" val="20002"/>
                    </a:ext>
                  </a:extLst>
                </a:gridCol>
              </a:tblGrid>
              <a:tr h="31882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属性</a:t>
                      </a:r>
                      <a:endParaRPr kumimoji="0" lang="en-US" altLang="zh-CN"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值</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黑体" panose="02010609060101010101" pitchFamily="2" charset="-122"/>
                        </a:rPr>
                        <a:t>说明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78703">
                <a:tc rowSpan="3">
                  <a:txBody>
                    <a:bodyPr/>
                    <a:lstStyle/>
                    <a:p>
                      <a:pPr algn="ctr">
                        <a:lnSpc>
                          <a:spcPct val="150000"/>
                        </a:lnSpc>
                        <a:spcAft>
                          <a:spcPts val="0"/>
                        </a:spcAft>
                      </a:pPr>
                      <a:r>
                        <a:rPr lang="en-US" sz="1800" b="1" kern="100" dirty="0">
                          <a:latin typeface="+mn-lt"/>
                          <a:ea typeface="+mn-ea"/>
                          <a:cs typeface="Times New Roman" panose="02020603050405020304"/>
                        </a:rPr>
                        <a:t>align</a:t>
                      </a:r>
                      <a:endParaRPr lang="zh-CN" sz="1800" b="1" kern="100" dirty="0">
                        <a:latin typeface="+mn-lt"/>
                        <a:ea typeface="+mn-ea"/>
                        <a:cs typeface="Times New Roman" panose="02020603050405020304"/>
                      </a:endParaRPr>
                    </a:p>
                    <a:p>
                      <a:pPr algn="ctr">
                        <a:lnSpc>
                          <a:spcPct val="150000"/>
                        </a:lnSpc>
                        <a:spcAft>
                          <a:spcPts val="0"/>
                        </a:spcAft>
                      </a:pPr>
                      <a:r>
                        <a:rPr lang="zh-CN" sz="1800" b="1" kern="100" dirty="0">
                          <a:latin typeface="+mn-lt"/>
                          <a:ea typeface="+mn-ea"/>
                          <a:cs typeface="Times New Roman" panose="02020603050405020304"/>
                        </a:rPr>
                        <a:t>水平对齐方式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panose="02020603050405020304"/>
                        </a:rPr>
                        <a:t>left</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左对齐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39502">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panose="02020603050405020304"/>
                        </a:rPr>
                        <a:t>center</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居中对齐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428628">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panose="02020603050405020304"/>
                        </a:rPr>
                        <a:t>right</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右对齐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428628">
                <a:tc rowSpan="4">
                  <a:txBody>
                    <a:bodyPr/>
                    <a:lstStyle/>
                    <a:p>
                      <a:pPr algn="ctr">
                        <a:lnSpc>
                          <a:spcPct val="150000"/>
                        </a:lnSpc>
                        <a:spcAft>
                          <a:spcPts val="0"/>
                        </a:spcAft>
                      </a:pPr>
                      <a:r>
                        <a:rPr lang="en-US" sz="1800" b="1" kern="100" dirty="0" err="1">
                          <a:latin typeface="+mn-lt"/>
                          <a:ea typeface="+mn-ea"/>
                          <a:cs typeface="Times New Roman" panose="02020603050405020304"/>
                        </a:rPr>
                        <a:t>valign</a:t>
                      </a:r>
                      <a:endParaRPr lang="zh-CN" sz="1800" b="1" kern="100" dirty="0">
                        <a:latin typeface="+mn-lt"/>
                        <a:ea typeface="+mn-ea"/>
                        <a:cs typeface="Times New Roman" panose="02020603050405020304"/>
                      </a:endParaRPr>
                    </a:p>
                    <a:p>
                      <a:pPr algn="ctr">
                        <a:lnSpc>
                          <a:spcPct val="150000"/>
                        </a:lnSpc>
                        <a:spcAft>
                          <a:spcPts val="0"/>
                        </a:spcAft>
                      </a:pPr>
                      <a:r>
                        <a:rPr lang="zh-CN" sz="1800" b="1" kern="100" dirty="0">
                          <a:latin typeface="+mn-lt"/>
                          <a:ea typeface="+mn-ea"/>
                          <a:cs typeface="Times New Roman" panose="02020603050405020304"/>
                        </a:rPr>
                        <a:t>垂直对齐方式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panose="02020603050405020304"/>
                        </a:rPr>
                        <a:t>top</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顶端对齐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392657">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a:latin typeface="+mn-lt"/>
                          <a:ea typeface="+mn-ea"/>
                          <a:cs typeface="Times New Roman" panose="02020603050405020304"/>
                        </a:rPr>
                        <a:t>middle</a:t>
                      </a:r>
                      <a:endParaRPr lang="zh-CN" sz="18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居中对齐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392657">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a:latin typeface="+mn-lt"/>
                          <a:ea typeface="+mn-ea"/>
                          <a:cs typeface="Times New Roman" panose="02020603050405020304"/>
                        </a:rPr>
                        <a:t>bottom</a:t>
                      </a:r>
                      <a:endParaRPr lang="zh-CN" sz="18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底端对齐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392657">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en-US" sz="1800" b="1" kern="100">
                          <a:latin typeface="+mn-lt"/>
                          <a:ea typeface="+mn-ea"/>
                          <a:cs typeface="Times New Roman" panose="02020603050405020304"/>
                        </a:rPr>
                        <a:t>baseline</a:t>
                      </a:r>
                      <a:endParaRPr lang="zh-CN" sz="1800" b="1" kern="10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基线对齐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矩形标注 10"/>
          <p:cNvSpPr/>
          <p:nvPr/>
        </p:nvSpPr>
        <p:spPr bwMode="auto">
          <a:xfrm>
            <a:off x="6096000" y="415436"/>
            <a:ext cx="1588898"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align=center</a:t>
            </a:r>
            <a:endParaRPr lang="zh-CN" altLang="en-US" b="1" kern="0" dirty="0">
              <a:solidFill>
                <a:schemeClr val="bg1"/>
              </a:solidFill>
              <a:latin typeface="Arial" panose="020B0604020202020204"/>
              <a:ea typeface="黑体" panose="02010609060101010101" pitchFamily="2" charset="-122"/>
            </a:endParaRPr>
          </a:p>
        </p:txBody>
      </p:sp>
      <p:cxnSp>
        <p:nvCxnSpPr>
          <p:cNvPr id="12" name="直接箭头连接符 11"/>
          <p:cNvCxnSpPr>
            <a:cxnSpLocks/>
            <a:stCxn id="11" idx="1"/>
          </p:cNvCxnSpPr>
          <p:nvPr/>
        </p:nvCxnSpPr>
        <p:spPr>
          <a:xfrm rot="10800000" flipV="1">
            <a:off x="5524496" y="600102"/>
            <a:ext cx="571504"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a:t>表格的跨行和跨列</a:t>
            </a:r>
            <a:r>
              <a:rPr lang="en-US" altLang="zh-CN" dirty="0"/>
              <a:t>3-1</a:t>
            </a:r>
            <a:endParaRPr lang="zh-CN" altLang="en-US" dirty="0">
              <a:solidFill>
                <a:schemeClr val="tx2">
                  <a:lumMod val="75000"/>
                </a:schemeClr>
              </a:solidFill>
            </a:endParaRPr>
          </a:p>
        </p:txBody>
      </p:sp>
      <p:sp>
        <p:nvSpPr>
          <p:cNvPr id="27" name="内容占位符 2"/>
          <p:cNvSpPr>
            <a:spLocks noGrp="1"/>
          </p:cNvSpPr>
          <p:nvPr>
            <p:ph idx="1"/>
          </p:nvPr>
        </p:nvSpPr>
        <p:spPr>
          <a:xfrm>
            <a:off x="2309813" y="1357314"/>
            <a:ext cx="7643812" cy="500051"/>
          </a:xfrm>
        </p:spPr>
        <p:txBody>
          <a:bodyPr>
            <a:normAutofit/>
          </a:bodyPr>
          <a:lstStyle/>
          <a:p>
            <a:r>
              <a:rPr lang="zh-CN" altLang="en-US" dirty="0"/>
              <a:t>表格的跨列</a:t>
            </a:r>
            <a:endParaRPr lang="en-US" altLang="zh-CN" dirty="0"/>
          </a:p>
          <a:p>
            <a:endParaRPr lang="zh-CN" altLang="en-US" dirty="0"/>
          </a:p>
          <a:p>
            <a:endParaRPr lang="zh-CN" altLang="en-US" dirty="0"/>
          </a:p>
        </p:txBody>
      </p:sp>
      <p:sp>
        <p:nvSpPr>
          <p:cNvPr id="28" name="AutoShape 4"/>
          <p:cNvSpPr>
            <a:spLocks noChangeArrowheads="1"/>
          </p:cNvSpPr>
          <p:nvPr/>
        </p:nvSpPr>
        <p:spPr bwMode="auto">
          <a:xfrm>
            <a:off x="2452663" y="2143116"/>
            <a:ext cx="7326313" cy="2862322"/>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buClr>
                <a:schemeClr val="folHlink"/>
              </a:buClr>
              <a:buSzPct val="60000"/>
              <a:tabLst>
                <a:tab pos="444500" algn="l"/>
              </a:tabLst>
              <a:defRPr/>
            </a:pPr>
            <a:r>
              <a:rPr lang="en-US" altLang="zh-CN" b="1" dirty="0">
                <a:solidFill>
                  <a:schemeClr val="accent5">
                    <a:lumMod val="10000"/>
                  </a:schemeClr>
                </a:solidFill>
              </a:rPr>
              <a:t>&lt;table&gt;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 </a:t>
            </a:r>
            <a:r>
              <a:rPr lang="en-US" altLang="zh-CN" b="1" dirty="0" err="1">
                <a:solidFill>
                  <a:srgbClr val="FF0000"/>
                </a:solidFill>
              </a:rPr>
              <a:t>colspan</a:t>
            </a:r>
            <a:r>
              <a:rPr lang="en-US" altLang="zh-CN" b="1" dirty="0">
                <a:solidFill>
                  <a:schemeClr val="accent5">
                    <a:lumMod val="10000"/>
                  </a:schemeClr>
                </a:solidFill>
              </a:rPr>
              <a:t>="n"&gt;</a:t>
            </a:r>
            <a:r>
              <a:rPr lang="zh-CN" altLang="en-US" b="1" dirty="0">
                <a:solidFill>
                  <a:schemeClr val="accent5">
                    <a:lumMod val="10000"/>
                  </a:schemeClr>
                </a:solidFill>
              </a:rPr>
              <a:t>单元格内容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单元格内容</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a:t>
            </a:r>
          </a:p>
          <a:p>
            <a:pPr defTabSz="723900">
              <a:buClr>
                <a:schemeClr val="folHlink"/>
              </a:buClr>
              <a:buSzPct val="60000"/>
              <a:tabLst>
                <a:tab pos="444500" algn="l"/>
              </a:tabLst>
              <a:defRPr/>
            </a:pPr>
            <a:r>
              <a:rPr lang="en-US" altLang="zh-CN" b="1" dirty="0">
                <a:solidFill>
                  <a:schemeClr val="accent5">
                    <a:lumMod val="10000"/>
                  </a:schemeClr>
                </a:solidFill>
              </a:rPr>
              <a:t>&lt;/table&gt;</a:t>
            </a:r>
          </a:p>
        </p:txBody>
      </p:sp>
      <p:sp>
        <p:nvSpPr>
          <p:cNvPr id="29" name="矩形标注 28"/>
          <p:cNvSpPr/>
          <p:nvPr/>
        </p:nvSpPr>
        <p:spPr bwMode="auto">
          <a:xfrm>
            <a:off x="4952992" y="2143116"/>
            <a:ext cx="1346844"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所跨的列数</a:t>
            </a:r>
          </a:p>
        </p:txBody>
      </p:sp>
      <p:cxnSp>
        <p:nvCxnSpPr>
          <p:cNvPr id="34" name="直接箭头连接符 33"/>
          <p:cNvCxnSpPr>
            <a:stCxn id="29" idx="1"/>
          </p:cNvCxnSpPr>
          <p:nvPr/>
        </p:nvCxnSpPr>
        <p:spPr>
          <a:xfrm rot="10800000" flipV="1">
            <a:off x="4381488" y="2327782"/>
            <a:ext cx="571504"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5" name="组合 9"/>
          <p:cNvGrpSpPr/>
          <p:nvPr/>
        </p:nvGrpSpPr>
        <p:grpSpPr bwMode="auto">
          <a:xfrm>
            <a:off x="3952876" y="6143625"/>
            <a:ext cx="3714761" cy="431800"/>
            <a:chOff x="1643063" y="6143625"/>
            <a:chExt cx="3714760" cy="431800"/>
          </a:xfrm>
          <a:solidFill>
            <a:srgbClr val="0070C0"/>
          </a:solidFill>
        </p:grpSpPr>
        <p:sp>
          <p:nvSpPr>
            <p:cNvPr id="36" name="AutoShape 7"/>
            <p:cNvSpPr>
              <a:spLocks noChangeArrowheads="1"/>
            </p:cNvSpPr>
            <p:nvPr/>
          </p:nvSpPr>
          <p:spPr bwMode="auto">
            <a:xfrm>
              <a:off x="1643063" y="6143625"/>
              <a:ext cx="3714760"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37" name="TextBox 13"/>
            <p:cNvSpPr txBox="1">
              <a:spLocks noChangeArrowheads="1"/>
            </p:cNvSpPr>
            <p:nvPr/>
          </p:nvSpPr>
          <p:spPr bwMode="auto">
            <a:xfrm>
              <a:off x="2428875" y="6143644"/>
              <a:ext cx="2637260"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7</a:t>
              </a:r>
              <a:r>
                <a:rPr lang="zh-CN" altLang="en-US" b="1" dirty="0">
                  <a:solidFill>
                    <a:schemeClr val="bg1"/>
                  </a:solidFill>
                </a:rPr>
                <a:t>：表格的跨列</a:t>
              </a:r>
            </a:p>
          </p:txBody>
        </p:sp>
        <p:pic>
          <p:nvPicPr>
            <p:cNvPr id="38" name="Picture 8" descr="说话气泡new"/>
            <p:cNvPicPr>
              <a:picLocks noChangeAspect="1" noChangeArrowheads="1"/>
            </p:cNvPicPr>
            <p:nvPr/>
          </p:nvPicPr>
          <p:blipFill>
            <a:blip r:embed="rId3"/>
            <a:srcRect/>
            <a:stretch>
              <a:fillRect/>
            </a:stretch>
          </p:blipFill>
          <p:spPr bwMode="auto">
            <a:xfrm>
              <a:off x="1857375" y="6143644"/>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13" name="灯片编号占位符 12"/>
          <p:cNvSpPr>
            <a:spLocks noGrp="1"/>
          </p:cNvSpPr>
          <p:nvPr>
            <p:ph type="sldNum" sz="quarter" idx="10"/>
          </p:nvPr>
        </p:nvSpPr>
        <p:spPr/>
        <p:txBody>
          <a:bodyPr>
            <a:normAutofit/>
          </a:bodyPr>
          <a:lstStyle/>
          <a:p>
            <a:pPr>
              <a:defRPr/>
            </a:pPr>
            <a:fld id="{9394C29D-ED0C-453C-8BBC-C52F19F5BA76}" type="slidenum">
              <a:rPr lang="zh-CN" altLang="en-US" smtClean="0"/>
              <a:t>33</a:t>
            </a:fld>
            <a:r>
              <a:rPr lang="en-US" altLang="zh-CN"/>
              <a:t>/40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righ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a:t>表格的跨行和跨列</a:t>
            </a:r>
            <a:r>
              <a:rPr lang="en-US" altLang="zh-CN" dirty="0"/>
              <a:t>3-2</a:t>
            </a:r>
            <a:endParaRPr lang="zh-CN" altLang="en-US" dirty="0">
              <a:solidFill>
                <a:schemeClr val="tx2">
                  <a:lumMod val="75000"/>
                </a:schemeClr>
              </a:solidFill>
            </a:endParaRPr>
          </a:p>
        </p:txBody>
      </p:sp>
      <p:sp>
        <p:nvSpPr>
          <p:cNvPr id="27" name="内容占位符 2"/>
          <p:cNvSpPr>
            <a:spLocks noGrp="1"/>
          </p:cNvSpPr>
          <p:nvPr>
            <p:ph idx="1"/>
          </p:nvPr>
        </p:nvSpPr>
        <p:spPr>
          <a:xfrm>
            <a:off x="2309813" y="1357314"/>
            <a:ext cx="7643812" cy="642927"/>
          </a:xfrm>
        </p:spPr>
        <p:txBody>
          <a:bodyPr/>
          <a:lstStyle/>
          <a:p>
            <a:r>
              <a:rPr lang="zh-CN" altLang="en-US" dirty="0"/>
              <a:t>表格的跨行</a:t>
            </a:r>
            <a:endParaRPr lang="en-US" altLang="zh-CN" dirty="0"/>
          </a:p>
          <a:p>
            <a:endParaRPr lang="zh-CN" altLang="en-US" dirty="0"/>
          </a:p>
          <a:p>
            <a:endParaRPr lang="zh-CN" altLang="en-US" dirty="0"/>
          </a:p>
        </p:txBody>
      </p:sp>
      <p:sp>
        <p:nvSpPr>
          <p:cNvPr id="28" name="AutoShape 4"/>
          <p:cNvSpPr>
            <a:spLocks noChangeArrowheads="1"/>
          </p:cNvSpPr>
          <p:nvPr/>
        </p:nvSpPr>
        <p:spPr bwMode="auto">
          <a:xfrm>
            <a:off x="2452663" y="2143117"/>
            <a:ext cx="7326313" cy="2585323"/>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buClr>
                <a:schemeClr val="folHlink"/>
              </a:buClr>
              <a:buSzPct val="60000"/>
              <a:tabLst>
                <a:tab pos="444500" algn="l"/>
              </a:tabLst>
              <a:defRPr/>
            </a:pPr>
            <a:r>
              <a:rPr lang="en-US" altLang="zh-CN" b="1" dirty="0">
                <a:solidFill>
                  <a:schemeClr val="accent5">
                    <a:lumMod val="10000"/>
                  </a:schemeClr>
                </a:solidFill>
              </a:rPr>
              <a:t>&lt;table &gt;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 </a:t>
            </a:r>
            <a:r>
              <a:rPr lang="en-US" altLang="zh-CN" b="1" dirty="0" err="1">
                <a:solidFill>
                  <a:srgbClr val="FF0000"/>
                </a:solidFill>
              </a:rPr>
              <a:t>rowspan</a:t>
            </a:r>
            <a:r>
              <a:rPr lang="en-US" altLang="zh-CN" b="1" dirty="0">
                <a:solidFill>
                  <a:schemeClr val="accent5">
                    <a:lumMod val="10000"/>
                  </a:schemeClr>
                </a:solidFill>
              </a:rPr>
              <a:t>="n"&gt;&amp;</a:t>
            </a:r>
            <a:r>
              <a:rPr lang="en-US" altLang="zh-CN" b="1" dirty="0" err="1">
                <a:solidFill>
                  <a:schemeClr val="accent5">
                    <a:lumMod val="10000"/>
                  </a:schemeClr>
                </a:solidFill>
              </a:rPr>
              <a:t>nbsp</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&lt;td&gt;&amp;</a:t>
            </a:r>
            <a:r>
              <a:rPr lang="en-US" altLang="zh-CN" b="1" dirty="0" err="1">
                <a:solidFill>
                  <a:schemeClr val="accent5">
                    <a:lumMod val="10000"/>
                  </a:schemeClr>
                </a:solidFill>
              </a:rPr>
              <a:t>nbsp</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&lt;td&gt;&amp;</a:t>
            </a:r>
            <a:r>
              <a:rPr lang="en-US" altLang="zh-CN" b="1" dirty="0" err="1">
                <a:solidFill>
                  <a:schemeClr val="accent5">
                    <a:lumMod val="10000"/>
                  </a:schemeClr>
                </a:solidFill>
              </a:rPr>
              <a:t>nbsp</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&lt;/table&gt;</a:t>
            </a:r>
          </a:p>
        </p:txBody>
      </p:sp>
      <p:sp>
        <p:nvSpPr>
          <p:cNvPr id="29" name="矩形标注 28"/>
          <p:cNvSpPr/>
          <p:nvPr/>
        </p:nvSpPr>
        <p:spPr bwMode="auto">
          <a:xfrm>
            <a:off x="4952992" y="2143116"/>
            <a:ext cx="1346844"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所跨的行数</a:t>
            </a:r>
          </a:p>
        </p:txBody>
      </p:sp>
      <p:cxnSp>
        <p:nvCxnSpPr>
          <p:cNvPr id="34" name="直接箭头连接符 33"/>
          <p:cNvCxnSpPr>
            <a:stCxn id="29" idx="1"/>
          </p:cNvCxnSpPr>
          <p:nvPr/>
        </p:nvCxnSpPr>
        <p:spPr>
          <a:xfrm rot="10800000" flipV="1">
            <a:off x="4381488" y="2327782"/>
            <a:ext cx="571504"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 name="组合 9"/>
          <p:cNvGrpSpPr/>
          <p:nvPr/>
        </p:nvGrpSpPr>
        <p:grpSpPr bwMode="auto">
          <a:xfrm>
            <a:off x="3952876" y="6143625"/>
            <a:ext cx="3714761" cy="431800"/>
            <a:chOff x="1643063" y="6143625"/>
            <a:chExt cx="3714760" cy="431800"/>
          </a:xfrm>
          <a:solidFill>
            <a:srgbClr val="0070C0"/>
          </a:solidFill>
        </p:grpSpPr>
        <p:sp>
          <p:nvSpPr>
            <p:cNvPr id="36" name="AutoShape 7"/>
            <p:cNvSpPr>
              <a:spLocks noChangeArrowheads="1"/>
            </p:cNvSpPr>
            <p:nvPr/>
          </p:nvSpPr>
          <p:spPr bwMode="auto">
            <a:xfrm>
              <a:off x="1643063" y="6143625"/>
              <a:ext cx="3714760"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37" name="TextBox 13"/>
            <p:cNvSpPr txBox="1">
              <a:spLocks noChangeArrowheads="1"/>
            </p:cNvSpPr>
            <p:nvPr/>
          </p:nvSpPr>
          <p:spPr bwMode="auto">
            <a:xfrm>
              <a:off x="2428875" y="6143644"/>
              <a:ext cx="2637260"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8</a:t>
              </a:r>
              <a:r>
                <a:rPr lang="zh-CN" altLang="en-US" b="1" dirty="0">
                  <a:solidFill>
                    <a:schemeClr val="bg1"/>
                  </a:solidFill>
                </a:rPr>
                <a:t>：表格的跨行</a:t>
              </a:r>
            </a:p>
          </p:txBody>
        </p:sp>
        <p:pic>
          <p:nvPicPr>
            <p:cNvPr id="38" name="Picture 8" descr="说话气泡new"/>
            <p:cNvPicPr>
              <a:picLocks noChangeAspect="1" noChangeArrowheads="1"/>
            </p:cNvPicPr>
            <p:nvPr/>
          </p:nvPicPr>
          <p:blipFill>
            <a:blip r:embed="rId3"/>
            <a:srcRect/>
            <a:stretch>
              <a:fillRect/>
            </a:stretch>
          </p:blipFill>
          <p:spPr bwMode="auto">
            <a:xfrm>
              <a:off x="1857375" y="6143644"/>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13" name="灯片编号占位符 12"/>
          <p:cNvSpPr>
            <a:spLocks noGrp="1"/>
          </p:cNvSpPr>
          <p:nvPr>
            <p:ph type="sldNum" sz="quarter" idx="10"/>
          </p:nvPr>
        </p:nvSpPr>
        <p:spPr/>
        <p:txBody>
          <a:bodyPr>
            <a:normAutofit/>
          </a:bodyPr>
          <a:lstStyle/>
          <a:p>
            <a:pPr>
              <a:defRPr/>
            </a:pPr>
            <a:fld id="{9394C29D-ED0C-453C-8BBC-C52F19F5BA76}" type="slidenum">
              <a:rPr lang="zh-CN" altLang="en-US" smtClean="0"/>
              <a:t>34</a:t>
            </a:fld>
            <a:r>
              <a:rPr lang="en-US" altLang="zh-CN"/>
              <a:t>/40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righ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a:t>表格的跨行和跨列</a:t>
            </a:r>
            <a:r>
              <a:rPr lang="en-US" altLang="zh-CN" dirty="0"/>
              <a:t>3-2</a:t>
            </a:r>
            <a:endParaRPr lang="zh-CN" altLang="en-US" dirty="0">
              <a:solidFill>
                <a:schemeClr val="tx2">
                  <a:lumMod val="75000"/>
                </a:schemeClr>
              </a:solidFill>
            </a:endParaRPr>
          </a:p>
        </p:txBody>
      </p:sp>
      <p:sp>
        <p:nvSpPr>
          <p:cNvPr id="27" name="内容占位符 2"/>
          <p:cNvSpPr>
            <a:spLocks noGrp="1"/>
          </p:cNvSpPr>
          <p:nvPr>
            <p:ph idx="1"/>
          </p:nvPr>
        </p:nvSpPr>
        <p:spPr>
          <a:xfrm>
            <a:off x="2309813" y="1357314"/>
            <a:ext cx="7643812" cy="642927"/>
          </a:xfrm>
        </p:spPr>
        <p:txBody>
          <a:bodyPr/>
          <a:lstStyle/>
          <a:p>
            <a:r>
              <a:rPr lang="zh-CN" altLang="en-US" dirty="0"/>
              <a:t>表格的跨行和跨列</a:t>
            </a:r>
            <a:endParaRPr lang="en-US" altLang="zh-CN" dirty="0"/>
          </a:p>
          <a:p>
            <a:endParaRPr lang="zh-CN" altLang="en-US" dirty="0"/>
          </a:p>
          <a:p>
            <a:endParaRPr lang="zh-CN" altLang="en-US" dirty="0"/>
          </a:p>
        </p:txBody>
      </p:sp>
      <p:sp>
        <p:nvSpPr>
          <p:cNvPr id="28" name="AutoShape 4"/>
          <p:cNvSpPr>
            <a:spLocks noChangeArrowheads="1"/>
          </p:cNvSpPr>
          <p:nvPr/>
        </p:nvSpPr>
        <p:spPr bwMode="auto">
          <a:xfrm>
            <a:off x="2452663" y="2143116"/>
            <a:ext cx="7326313" cy="2862322"/>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buClr>
                <a:schemeClr val="folHlink"/>
              </a:buClr>
              <a:buSzPct val="60000"/>
              <a:tabLst>
                <a:tab pos="444500" algn="l"/>
              </a:tabLst>
              <a:defRPr/>
            </a:pPr>
            <a:r>
              <a:rPr lang="en-US" altLang="zh-CN" b="1" dirty="0">
                <a:solidFill>
                  <a:schemeClr val="accent5">
                    <a:lumMod val="10000"/>
                  </a:schemeClr>
                </a:solidFill>
              </a:rPr>
              <a:t>……</a:t>
            </a:r>
          </a:p>
          <a:p>
            <a:pPr defTabSz="723900">
              <a:buClr>
                <a:schemeClr val="folHlink"/>
              </a:buClr>
              <a:buSzPct val="60000"/>
              <a:tabLst>
                <a:tab pos="444500" algn="l"/>
              </a:tabLst>
              <a:defRPr/>
            </a:pPr>
            <a:r>
              <a:rPr lang="en-US" altLang="zh-CN" b="1" dirty="0">
                <a:solidFill>
                  <a:schemeClr val="accent5">
                    <a:lumMod val="10000"/>
                  </a:schemeClr>
                </a:solidFill>
              </a:rPr>
              <a:t>&lt;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 </a:t>
            </a:r>
            <a:r>
              <a:rPr lang="en-US" altLang="zh-CN" b="1" dirty="0" err="1">
                <a:solidFill>
                  <a:schemeClr val="accent5">
                    <a:lumMod val="10000"/>
                  </a:schemeClr>
                </a:solidFill>
              </a:rPr>
              <a:t>colspan</a:t>
            </a:r>
            <a:r>
              <a:rPr lang="en-US" altLang="zh-CN" b="1" dirty="0">
                <a:solidFill>
                  <a:schemeClr val="accent5">
                    <a:lumMod val="10000"/>
                  </a:schemeClr>
                </a:solidFill>
              </a:rPr>
              <a:t>="3"&gt;</a:t>
            </a:r>
            <a:r>
              <a:rPr lang="zh-CN" altLang="en-US" b="1" dirty="0">
                <a:solidFill>
                  <a:schemeClr val="accent5">
                    <a:lumMod val="10000"/>
                  </a:schemeClr>
                </a:solidFill>
              </a:rPr>
              <a:t>学生成绩</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        &lt;td </a:t>
            </a:r>
            <a:r>
              <a:rPr lang="en-US" altLang="zh-CN" b="1" dirty="0" err="1">
                <a:solidFill>
                  <a:schemeClr val="accent5">
                    <a:lumMod val="10000"/>
                  </a:schemeClr>
                </a:solidFill>
              </a:rPr>
              <a:t>rowspan</a:t>
            </a:r>
            <a:r>
              <a:rPr lang="en-US" altLang="zh-CN" b="1" dirty="0">
                <a:solidFill>
                  <a:schemeClr val="accent5">
                    <a:lumMod val="10000"/>
                  </a:schemeClr>
                </a:solidFill>
              </a:rPr>
              <a:t>="2"&gt;</a:t>
            </a:r>
            <a:r>
              <a:rPr lang="zh-CN" altLang="en-US" b="1" dirty="0">
                <a:solidFill>
                  <a:schemeClr val="accent5">
                    <a:lumMod val="10000"/>
                  </a:schemeClr>
                </a:solidFill>
              </a:rPr>
              <a:t>张三</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&lt;td&gt;</a:t>
            </a:r>
            <a:r>
              <a:rPr lang="zh-CN" altLang="en-US" b="1" dirty="0">
                <a:solidFill>
                  <a:schemeClr val="accent5">
                    <a:lumMod val="10000"/>
                  </a:schemeClr>
                </a:solidFill>
              </a:rPr>
              <a:t>语文</a:t>
            </a:r>
            <a:r>
              <a:rPr lang="en-US" altLang="zh-CN" b="1" dirty="0">
                <a:solidFill>
                  <a:schemeClr val="accent5">
                    <a:lumMod val="10000"/>
                  </a:schemeClr>
                </a:solidFill>
              </a:rPr>
              <a:t>&lt;/td&gt;</a:t>
            </a:r>
          </a:p>
          <a:p>
            <a:pPr defTabSz="723900">
              <a:buClr>
                <a:schemeClr val="folHlink"/>
              </a:buClr>
              <a:buSzPct val="60000"/>
              <a:tabLst>
                <a:tab pos="444500" algn="l"/>
              </a:tabLst>
              <a:defRPr/>
            </a:pPr>
            <a:r>
              <a:rPr lang="en-US" altLang="zh-CN" b="1" dirty="0">
                <a:solidFill>
                  <a:schemeClr val="accent5">
                    <a:lumMod val="10000"/>
                  </a:schemeClr>
                </a:solidFill>
              </a:rPr>
              <a:t>        &lt;td&gt;98&lt;/td&gt;</a:t>
            </a:r>
          </a:p>
          <a:p>
            <a:pPr defTabSz="723900">
              <a:buClr>
                <a:schemeClr val="folHlink"/>
              </a:buClr>
              <a:buSzPct val="60000"/>
              <a:tabLst>
                <a:tab pos="444500" algn="l"/>
              </a:tabLst>
              <a:defRPr/>
            </a:pPr>
            <a:r>
              <a:rPr lang="en-US" altLang="zh-CN" b="1" dirty="0">
                <a:solidFill>
                  <a:schemeClr val="accent5">
                    <a:lumMod val="10000"/>
                  </a:schemeClr>
                </a:solidFill>
              </a:rPr>
              <a:t>&lt;/</a:t>
            </a:r>
            <a:r>
              <a:rPr lang="en-US" altLang="zh-CN" b="1" dirty="0" err="1">
                <a:solidFill>
                  <a:schemeClr val="accent5">
                    <a:lumMod val="10000"/>
                  </a:schemeClr>
                </a:solidFill>
              </a:rPr>
              <a:t>tr</a:t>
            </a:r>
            <a:r>
              <a:rPr lang="en-US" altLang="zh-CN" b="1" dirty="0">
                <a:solidFill>
                  <a:schemeClr val="accent5">
                    <a:lumMod val="10000"/>
                  </a:schemeClr>
                </a:solidFill>
              </a:rPr>
              <a:t>&gt;</a:t>
            </a:r>
          </a:p>
          <a:p>
            <a:pPr defTabSz="723900">
              <a:buClr>
                <a:schemeClr val="folHlink"/>
              </a:buClr>
              <a:buSzPct val="60000"/>
              <a:tabLst>
                <a:tab pos="444500" algn="l"/>
              </a:tabLst>
              <a:defRPr/>
            </a:pPr>
            <a:r>
              <a:rPr lang="en-US" altLang="zh-CN" b="1" dirty="0">
                <a:solidFill>
                  <a:schemeClr val="accent5">
                    <a:lumMod val="10000"/>
                  </a:schemeClr>
                </a:solidFill>
              </a:rPr>
              <a:t>……</a:t>
            </a:r>
          </a:p>
        </p:txBody>
      </p:sp>
      <p:sp>
        <p:nvSpPr>
          <p:cNvPr id="29" name="矩形标注 28"/>
          <p:cNvSpPr/>
          <p:nvPr/>
        </p:nvSpPr>
        <p:spPr bwMode="auto">
          <a:xfrm>
            <a:off x="4595802" y="2143116"/>
            <a:ext cx="649538"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跨列</a:t>
            </a:r>
          </a:p>
        </p:txBody>
      </p:sp>
      <p:cxnSp>
        <p:nvCxnSpPr>
          <p:cNvPr id="34" name="直接箭头连接符 33"/>
          <p:cNvCxnSpPr>
            <a:stCxn id="29" idx="1"/>
          </p:cNvCxnSpPr>
          <p:nvPr/>
        </p:nvCxnSpPr>
        <p:spPr>
          <a:xfrm rot="10800000" flipV="1">
            <a:off x="4024298" y="2327782"/>
            <a:ext cx="571504" cy="458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 name="组合 9"/>
          <p:cNvGrpSpPr/>
          <p:nvPr/>
        </p:nvGrpSpPr>
        <p:grpSpPr bwMode="auto">
          <a:xfrm>
            <a:off x="3952876" y="6143625"/>
            <a:ext cx="4143389" cy="431800"/>
            <a:chOff x="1643063" y="6143625"/>
            <a:chExt cx="4143388" cy="431800"/>
          </a:xfrm>
          <a:solidFill>
            <a:srgbClr val="0070C0"/>
          </a:solidFill>
        </p:grpSpPr>
        <p:sp>
          <p:nvSpPr>
            <p:cNvPr id="36" name="AutoShape 7"/>
            <p:cNvSpPr>
              <a:spLocks noChangeArrowheads="1"/>
            </p:cNvSpPr>
            <p:nvPr/>
          </p:nvSpPr>
          <p:spPr bwMode="auto">
            <a:xfrm>
              <a:off x="1643063" y="6143625"/>
              <a:ext cx="4143388"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37" name="TextBox 13"/>
            <p:cNvSpPr txBox="1">
              <a:spLocks noChangeArrowheads="1"/>
            </p:cNvSpPr>
            <p:nvPr/>
          </p:nvSpPr>
          <p:spPr bwMode="auto">
            <a:xfrm>
              <a:off x="2428875" y="6143644"/>
              <a:ext cx="3102130" cy="369332"/>
            </a:xfrm>
            <a:prstGeom prst="rect">
              <a:avLst/>
            </a:prstGeom>
            <a:noFill/>
            <a:ln w="9525">
              <a:noFill/>
              <a:miter lim="800000"/>
            </a:ln>
          </p:spPr>
          <p:txBody>
            <a:bodyPr wrap="none">
              <a:spAutoFit/>
            </a:bodyPr>
            <a:lstStyle/>
            <a:p>
              <a:r>
                <a:rPr lang="zh-CN" altLang="en-US" b="1" dirty="0">
                  <a:solidFill>
                    <a:schemeClr val="bg1"/>
                  </a:solidFill>
                </a:rPr>
                <a:t>演示示例</a:t>
              </a:r>
              <a:r>
                <a:rPr lang="en-US" altLang="zh-CN" b="1" dirty="0">
                  <a:solidFill>
                    <a:schemeClr val="bg1"/>
                  </a:solidFill>
                </a:rPr>
                <a:t>9</a:t>
              </a:r>
              <a:r>
                <a:rPr lang="zh-CN" altLang="en-US" b="1" dirty="0">
                  <a:solidFill>
                    <a:schemeClr val="bg1"/>
                  </a:solidFill>
                </a:rPr>
                <a:t>：跨行跨列的表格</a:t>
              </a:r>
            </a:p>
          </p:txBody>
        </p:sp>
        <p:pic>
          <p:nvPicPr>
            <p:cNvPr id="38" name="Picture 8" descr="说话气泡new"/>
            <p:cNvPicPr>
              <a:picLocks noChangeAspect="1" noChangeArrowheads="1"/>
            </p:cNvPicPr>
            <p:nvPr/>
          </p:nvPicPr>
          <p:blipFill>
            <a:blip r:embed="rId3"/>
            <a:srcRect/>
            <a:stretch>
              <a:fillRect/>
            </a:stretch>
          </p:blipFill>
          <p:spPr bwMode="auto">
            <a:xfrm>
              <a:off x="1857375" y="6143644"/>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12" name="矩形标注 11"/>
          <p:cNvSpPr/>
          <p:nvPr/>
        </p:nvSpPr>
        <p:spPr bwMode="auto">
          <a:xfrm>
            <a:off x="4667240" y="3131106"/>
            <a:ext cx="649538" cy="369332"/>
          </a:xfrm>
          <a:prstGeom prst="wedgeRectCallout">
            <a:avLst>
              <a:gd name="adj1" fmla="val -50107"/>
              <a:gd name="adj2" fmla="val -3143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跨行</a:t>
            </a:r>
          </a:p>
        </p:txBody>
      </p:sp>
      <p:cxnSp>
        <p:nvCxnSpPr>
          <p:cNvPr id="13" name="直接箭头连接符 12"/>
          <p:cNvCxnSpPr>
            <a:stCxn id="12" idx="1"/>
          </p:cNvCxnSpPr>
          <p:nvPr/>
        </p:nvCxnSpPr>
        <p:spPr>
          <a:xfrm rot="10800000" flipV="1">
            <a:off x="4310050" y="3315772"/>
            <a:ext cx="357190" cy="32754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5" name="灯片编号占位符 14"/>
          <p:cNvSpPr>
            <a:spLocks noGrp="1"/>
          </p:cNvSpPr>
          <p:nvPr>
            <p:ph type="sldNum" sz="quarter" idx="10"/>
          </p:nvPr>
        </p:nvSpPr>
        <p:spPr/>
        <p:txBody>
          <a:bodyPr>
            <a:normAutofit/>
          </a:bodyPr>
          <a:lstStyle/>
          <a:p>
            <a:pPr>
              <a:defRPr/>
            </a:pPr>
            <a:fld id="{9394C29D-ED0C-453C-8BBC-C52F19F5BA76}" type="slidenum">
              <a:rPr lang="zh-CN" altLang="en-US" smtClean="0"/>
              <a:t>35</a:t>
            </a:fld>
            <a:r>
              <a:rPr lang="en-US" altLang="zh-CN"/>
              <a:t>/40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righ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2"/>
            </p:custDataLst>
          </p:nvPr>
        </p:nvSpPr>
        <p:spPr/>
        <p:txBody>
          <a:bodyPr/>
          <a:lstStyle/>
          <a:p>
            <a:pPr eaLnBrk="1" hangingPunct="1"/>
            <a:r>
              <a:rPr lang="zh-CN" altLang="en-US" dirty="0">
                <a:latin typeface="+mj-lt"/>
                <a:ea typeface="+mj-ea"/>
              </a:rPr>
              <a:t>表单</a:t>
            </a:r>
            <a:r>
              <a:rPr lang="en-US" altLang="zh-CN" dirty="0">
                <a:latin typeface="+mj-lt"/>
                <a:ea typeface="+mj-ea"/>
              </a:rPr>
              <a:t>—</a:t>
            </a:r>
            <a:r>
              <a:rPr lang="zh-CN" altLang="en-US" dirty="0">
                <a:latin typeface="+mj-lt"/>
                <a:ea typeface="+mj-ea"/>
              </a:rPr>
              <a:t>重点掌握</a:t>
            </a:r>
          </a:p>
        </p:txBody>
      </p:sp>
      <p:sp>
        <p:nvSpPr>
          <p:cNvPr id="12" name="内容占位符 11"/>
          <p:cNvSpPr>
            <a:spLocks noGrp="1"/>
          </p:cNvSpPr>
          <p:nvPr>
            <p:ph idx="1"/>
            <p:custDataLst>
              <p:tags r:id="rId3"/>
            </p:custDataLst>
          </p:nvPr>
        </p:nvSpPr>
        <p:spPr/>
        <p:txBody>
          <a:bodyPr/>
          <a:lstStyle/>
          <a:p>
            <a:pPr marL="0" indent="0">
              <a:buNone/>
            </a:pPr>
            <a:r>
              <a:rPr lang="zh-CN" altLang="en-US" dirty="0">
                <a:latin typeface="+mn-lt"/>
                <a:ea typeface="+mn-ea"/>
              </a:rPr>
              <a:t>网站怎样与用户进行交互？</a:t>
            </a:r>
          </a:p>
          <a:p>
            <a:pPr marL="0" indent="0">
              <a:buNone/>
            </a:pPr>
            <a:r>
              <a:rPr lang="zh-CN" altLang="en-US" dirty="0">
                <a:sym typeface="+mn-ea"/>
              </a:rPr>
              <a:t>使用HTML表单(form)，用户不仅仅是信息的被动接受者，还可以通过表单成为信息的主动发出者。表单是可以把浏览者输入的数据传送到服务器端，这样服务器端程序就可以处理表单传过来的数据。</a:t>
            </a:r>
            <a:endParaRPr lang="zh-CN" altLang="en-US" dirty="0">
              <a:latin typeface="+mn-lt"/>
              <a:ea typeface="+mn-ea"/>
            </a:endParaRPr>
          </a:p>
          <a:p>
            <a:pPr marL="0" indent="0">
              <a:buNone/>
            </a:pPr>
            <a:r>
              <a:rPr lang="zh-CN" altLang="en-US" dirty="0">
                <a:latin typeface="+mn-lt"/>
                <a:ea typeface="+mn-ea"/>
              </a:rPr>
              <a:t>作用</a:t>
            </a:r>
          </a:p>
          <a:p>
            <a:pPr marL="457200" lvl="1" indent="0">
              <a:buNone/>
            </a:pPr>
            <a:r>
              <a:rPr lang="zh-CN" altLang="en-US" dirty="0">
                <a:latin typeface="+mn-lt"/>
                <a:ea typeface="+mn-ea"/>
              </a:rPr>
              <a:t>收集用户信息</a:t>
            </a:r>
          </a:p>
          <a:p>
            <a:pPr marL="457200" lvl="1" indent="0">
              <a:buNone/>
            </a:pPr>
            <a:r>
              <a:rPr lang="zh-CN" altLang="en-US" dirty="0">
                <a:latin typeface="+mn-lt"/>
                <a:ea typeface="+mn-ea"/>
              </a:rPr>
              <a:t>数据库查询</a:t>
            </a:r>
          </a:p>
          <a:p>
            <a:pPr marL="457200" lvl="1" indent="0">
              <a:buNone/>
            </a:pPr>
            <a:r>
              <a:rPr lang="zh-CN" altLang="en-US" dirty="0">
                <a:latin typeface="+mn-lt"/>
                <a:ea typeface="+mn-ea"/>
              </a:rPr>
              <a:t>收发</a:t>
            </a:r>
            <a:r>
              <a:rPr lang="en-US" altLang="zh-CN" dirty="0">
                <a:latin typeface="+mn-lt"/>
                <a:ea typeface="+mn-ea"/>
              </a:rPr>
              <a:t>email</a:t>
            </a:r>
          </a:p>
          <a:p>
            <a:pPr marL="457200" lvl="1" indent="0">
              <a:buNone/>
            </a:pPr>
            <a:r>
              <a:rPr lang="en-US" altLang="zh-CN" dirty="0">
                <a:latin typeface="+mn-lt"/>
                <a:ea typeface="+mn-ea"/>
              </a:rPr>
              <a:t>……</a:t>
            </a:r>
          </a:p>
          <a:p>
            <a:pPr marL="0" indent="0">
              <a:buNone/>
            </a:pPr>
            <a:endParaRPr lang="zh-CN" altLang="en-US" dirty="0">
              <a:latin typeface="+mn-lt"/>
              <a:ea typeface="+mn-ea"/>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accent1">
                    <a:lumMod val="75000"/>
                  </a:schemeClr>
                </a:solidFill>
                <a:sym typeface="+mn-ea"/>
              </a:rPr>
              <a:t>表单基础</a:t>
            </a:r>
            <a:r>
              <a:rPr lang="en-US" altLang="zh-CN" dirty="0">
                <a:solidFill>
                  <a:schemeClr val="accent1">
                    <a:lumMod val="75000"/>
                  </a:schemeClr>
                </a:solidFill>
                <a:sym typeface="+mn-ea"/>
              </a:rPr>
              <a:t>--&lt;form&gt;</a:t>
            </a:r>
            <a:endParaRPr lang="zh-CN" altLang="en-US"/>
          </a:p>
        </p:txBody>
      </p:sp>
      <p:sp>
        <p:nvSpPr>
          <p:cNvPr id="5" name="内容占位符 4"/>
          <p:cNvSpPr>
            <a:spLocks noGrp="1"/>
          </p:cNvSpPr>
          <p:nvPr>
            <p:ph idx="1"/>
          </p:nvPr>
        </p:nvSpPr>
        <p:spPr/>
        <p:txBody>
          <a:bodyPr/>
          <a:lstStyle/>
          <a:p>
            <a:pPr marL="0" indent="0">
              <a:buNone/>
            </a:pPr>
            <a:r>
              <a:rPr lang="en-US" altLang="zh-CN" sz="2400" dirty="0">
                <a:sym typeface="+mn-ea"/>
              </a:rPr>
              <a:t>&lt;form&gt;……&lt;/form&gt;</a:t>
            </a:r>
            <a:endParaRPr lang="en-US" altLang="zh-CN" sz="2400" dirty="0"/>
          </a:p>
          <a:p>
            <a:pPr marL="0" indent="0">
              <a:buNone/>
            </a:pPr>
            <a:r>
              <a:rPr lang="en-US" altLang="zh-CN" sz="2400" dirty="0">
                <a:sym typeface="+mn-ea"/>
              </a:rPr>
              <a:t>&lt;form&gt;</a:t>
            </a:r>
            <a:r>
              <a:rPr lang="zh-CN" altLang="en-US" sz="2400" dirty="0">
                <a:sym typeface="+mn-ea"/>
              </a:rPr>
              <a:t>的属性</a:t>
            </a:r>
            <a:endParaRPr lang="zh-CN" altLang="en-US" sz="2400" dirty="0"/>
          </a:p>
          <a:p>
            <a:pPr marL="457200" lvl="1" indent="0">
              <a:buNone/>
            </a:pPr>
            <a:r>
              <a:rPr lang="en-US" altLang="zh-CN" dirty="0">
                <a:sym typeface="+mn-ea"/>
              </a:rPr>
              <a:t>Method      (get post)</a:t>
            </a:r>
            <a:endParaRPr lang="en-US" altLang="zh-CN" dirty="0"/>
          </a:p>
          <a:p>
            <a:pPr marL="914400" lvl="2" indent="0">
              <a:buNone/>
            </a:pPr>
            <a:r>
              <a:rPr lang="en-US" altLang="zh-CN" sz="2400" dirty="0">
                <a:sym typeface="+mn-ea"/>
              </a:rPr>
              <a:t>Get </a:t>
            </a:r>
            <a:r>
              <a:rPr lang="zh-CN" altLang="en-US" sz="2400" dirty="0">
                <a:sym typeface="+mn-ea"/>
              </a:rPr>
              <a:t>发送较少数据（</a:t>
            </a:r>
            <a:r>
              <a:rPr lang="en-US" altLang="zh-CN" sz="2400" dirty="0">
                <a:sym typeface="+mn-ea"/>
              </a:rPr>
              <a:t>256byte</a:t>
            </a:r>
            <a:r>
              <a:rPr lang="zh-CN" altLang="en-US" sz="2400" dirty="0">
                <a:sym typeface="+mn-ea"/>
              </a:rPr>
              <a:t>），显示在</a:t>
            </a:r>
            <a:r>
              <a:rPr lang="en-US" altLang="zh-CN" sz="2400" dirty="0">
                <a:sym typeface="+mn-ea"/>
              </a:rPr>
              <a:t>url</a:t>
            </a:r>
            <a:r>
              <a:rPr lang="zh-CN" altLang="en-US" sz="2400" dirty="0">
                <a:sym typeface="+mn-ea"/>
              </a:rPr>
              <a:t>中，</a:t>
            </a:r>
            <a:r>
              <a:rPr lang="en-US" altLang="zh-CN" sz="2400" dirty="0">
                <a:sym typeface="+mn-ea"/>
              </a:rPr>
              <a:t>url/userinfo?username=</a:t>
            </a:r>
            <a:r>
              <a:rPr lang="zh-CN" altLang="en-US" sz="2400" dirty="0">
                <a:sym typeface="+mn-ea"/>
              </a:rPr>
              <a:t>张三</a:t>
            </a:r>
            <a:r>
              <a:rPr lang="en-US" altLang="zh-CN" sz="2400" dirty="0">
                <a:sym typeface="+mn-ea"/>
              </a:rPr>
              <a:t>&amp;password=hehe</a:t>
            </a:r>
            <a:endParaRPr lang="en-US" altLang="zh-CN" sz="2400" dirty="0"/>
          </a:p>
          <a:p>
            <a:pPr marL="914400" lvl="2" indent="0">
              <a:buNone/>
            </a:pPr>
            <a:r>
              <a:rPr lang="en-US" altLang="zh-CN" sz="2400" dirty="0">
                <a:sym typeface="+mn-ea"/>
              </a:rPr>
              <a:t>Post</a:t>
            </a:r>
            <a:r>
              <a:rPr lang="zh-CN" altLang="en-US" sz="2400" dirty="0">
                <a:sym typeface="+mn-ea"/>
              </a:rPr>
              <a:t>数据长度无限制，不会显示在</a:t>
            </a:r>
            <a:r>
              <a:rPr lang="en-US" altLang="zh-CN" sz="2400" dirty="0">
                <a:sym typeface="+mn-ea"/>
              </a:rPr>
              <a:t>url</a:t>
            </a:r>
            <a:r>
              <a:rPr lang="zh-CN" altLang="en-US" sz="2400" dirty="0">
                <a:sym typeface="+mn-ea"/>
              </a:rPr>
              <a:t>中</a:t>
            </a:r>
            <a:endParaRPr lang="zh-CN" altLang="en-US" sz="2400" dirty="0"/>
          </a:p>
          <a:p>
            <a:pPr marL="457200" lvl="1" indent="0">
              <a:buNone/>
            </a:pPr>
            <a:r>
              <a:rPr lang="en-US" altLang="zh-CN" dirty="0">
                <a:sym typeface="+mn-ea"/>
              </a:rPr>
              <a:t>Action</a:t>
            </a:r>
            <a:endParaRPr lang="en-US" altLang="zh-CN" dirty="0"/>
          </a:p>
          <a:p>
            <a:pPr marL="914400" lvl="2" indent="0">
              <a:buNone/>
            </a:pPr>
            <a:r>
              <a:rPr lang="en-US" altLang="zh-CN" sz="2400" dirty="0">
                <a:sym typeface="+mn-ea"/>
              </a:rPr>
              <a:t>Form</a:t>
            </a:r>
            <a:r>
              <a:rPr lang="zh-CN" altLang="en-US" sz="2400" dirty="0">
                <a:sym typeface="+mn-ea"/>
              </a:rPr>
              <a:t>中数据交给服务器端哪个程序进行处理</a:t>
            </a:r>
            <a:endParaRPr lang="zh-CN" altLang="en-US" sz="2400" dirty="0"/>
          </a:p>
          <a:p>
            <a:pPr marL="0" indent="0">
              <a:buNone/>
            </a:pPr>
            <a:r>
              <a:rPr lang="en-US" altLang="zh-CN" sz="2400" dirty="0">
                <a:sym typeface="+mn-ea"/>
              </a:rPr>
              <a:t>Eg. </a:t>
            </a:r>
            <a:br>
              <a:rPr lang="en-US" altLang="zh-CN" sz="2400" dirty="0">
                <a:sym typeface="+mn-ea"/>
              </a:rPr>
            </a:br>
            <a:r>
              <a:rPr lang="en-US" altLang="zh-CN" sz="2400" dirty="0">
                <a:sym typeface="+mn-ea"/>
              </a:rPr>
              <a:t>&lt;form method="post" action="user.jsp&gt;……&lt;/form&gt;</a:t>
            </a:r>
            <a:endParaRPr lang="en-US" altLang="zh-CN" sz="2400" dirty="0"/>
          </a:p>
          <a:p>
            <a:pPr marL="0" indent="0">
              <a:buNone/>
            </a:pPr>
            <a:endParaRPr lang="en-US" altLang="zh-CN" sz="2400" dirty="0"/>
          </a:p>
          <a:p>
            <a:pPr marL="457200" lvl="1" indent="0">
              <a:buNone/>
            </a:pPr>
            <a:endParaRPr lang="en-US" altLang="zh-CN" dirty="0"/>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152650" y="371905"/>
            <a:ext cx="7886700" cy="814844"/>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pPr eaLnBrk="1" hangingPunct="1"/>
            <a:r>
              <a:rPr lang="zh-CN" altLang="en-US" sz="3200" dirty="0">
                <a:solidFill>
                  <a:schemeClr val="accent1">
                    <a:lumMod val="75000"/>
                  </a:schemeClr>
                </a:solidFill>
              </a:rPr>
              <a:t>位于表单中的输入标签</a:t>
            </a:r>
          </a:p>
        </p:txBody>
      </p:sp>
      <p:sp>
        <p:nvSpPr>
          <p:cNvPr id="3" name="文本框 2"/>
          <p:cNvSpPr txBox="1"/>
          <p:nvPr>
            <p:custDataLst>
              <p:tags r:id="rId3"/>
            </p:custDataLst>
          </p:nvPr>
        </p:nvSpPr>
        <p:spPr>
          <a:xfrm>
            <a:off x="2152650" y="1577044"/>
            <a:ext cx="7886700" cy="4351338"/>
          </a:xfrm>
          <a:prstGeom prst="rect">
            <a:avLst/>
          </a:prstGeom>
        </p:spPr>
        <p:txBody>
          <a:bodyPr vert="horz" lIns="91440" tIns="45720" rIns="91440" bIns="45720" rtlCol="0">
            <a:normAutofit fontScale="82500" lnSpcReduction="20000"/>
          </a:bodyPr>
          <a:lstStyle>
            <a:lvl1pPr indent="0">
              <a:lnSpc>
                <a:spcPct val="12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位于</a:t>
            </a:r>
            <a:r>
              <a:rPr lang="en-US" altLang="zh-CN" dirty="0"/>
              <a:t>&lt;form&gt;</a:t>
            </a:r>
            <a:r>
              <a:rPr lang="zh-CN" altLang="en-US" dirty="0"/>
              <a:t>之中，接收用户输入</a:t>
            </a:r>
          </a:p>
          <a:p>
            <a:r>
              <a:rPr lang="zh-CN" altLang="en-US" dirty="0"/>
              <a:t>格式：</a:t>
            </a:r>
            <a:r>
              <a:rPr lang="en-US" altLang="zh-CN" dirty="0"/>
              <a:t>&lt;input type="" name=""&gt;</a:t>
            </a:r>
          </a:p>
          <a:p>
            <a:pPr marL="457200" lvl="1" indent="0">
              <a:buNone/>
            </a:pPr>
            <a:r>
              <a:rPr lang="en-US" altLang="zh-CN" dirty="0"/>
              <a:t>type:</a:t>
            </a:r>
          </a:p>
          <a:p>
            <a:pPr marL="914400" lvl="2" indent="0">
              <a:buNone/>
            </a:pPr>
            <a:r>
              <a:rPr lang="en-US" altLang="zh-CN" dirty="0"/>
              <a:t>text radio checkbox password hidden select submit reset button textarea image</a:t>
            </a:r>
          </a:p>
          <a:p>
            <a:pPr marL="0" lvl="2" indent="0">
              <a:buNone/>
            </a:pPr>
            <a:r>
              <a:rPr lang="en-US" altLang="zh-CN" dirty="0"/>
              <a:t>name: </a:t>
            </a:r>
            <a:r>
              <a:rPr lang="zh-CN" altLang="en-US" sz="2400" dirty="0">
                <a:sym typeface="+mn-ea"/>
              </a:rPr>
              <a:t>提交到服务器端的变量的名字</a:t>
            </a:r>
          </a:p>
          <a:p>
            <a:pPr marL="0" lvl="2" indent="0">
              <a:buNone/>
            </a:pPr>
            <a:r>
              <a:rPr lang="zh-CN" altLang="en-US" sz="2400" dirty="0"/>
              <a:t>label标签</a:t>
            </a:r>
          </a:p>
          <a:p>
            <a:pPr marL="171450" lvl="3" indent="0">
              <a:buNone/>
            </a:pPr>
            <a:r>
              <a:rPr lang="en-US" altLang="zh-CN" dirty="0"/>
              <a:t>label标签不会向用户呈现任何特殊效果，它的作用是为鼠标用户改进了可用性。如果你在 label 标签内点击文本，就会触发此控件。就是说，当用户单击选中该label标签时，浏览器就会自动将焦点转到和标签相关的表单控件上（就自动选中和该label标签相关连的表单控件上）。</a:t>
            </a:r>
          </a:p>
          <a:p>
            <a:pPr marL="457200" lvl="1" indent="0">
              <a:buNone/>
            </a:pPr>
            <a:r>
              <a:rPr lang="en-US" altLang="zh-CN" dirty="0"/>
              <a:t>&lt;label for="male"&gt;男&lt;/label&gt;</a:t>
            </a:r>
          </a:p>
          <a:p>
            <a:pPr marL="457200" lvl="1" indent="0">
              <a:buNone/>
            </a:pPr>
            <a:r>
              <a:rPr lang="en-US" altLang="zh-CN" dirty="0"/>
              <a:t>  &lt;input type="radio" name="gender" id="male" /&gt;</a:t>
            </a:r>
          </a:p>
          <a:p>
            <a:pPr marL="457200" lvl="1" indent="0">
              <a:buNone/>
            </a:pPr>
            <a:r>
              <a:rPr lang="en-US" altLang="zh-CN" dirty="0"/>
              <a:t>  &lt;br /&gt;</a:t>
            </a:r>
          </a:p>
          <a:p>
            <a:pPr marL="457200" lvl="1" indent="0">
              <a:buNone/>
            </a:pPr>
            <a:r>
              <a:rPr lang="en-US" altLang="zh-CN" dirty="0"/>
              <a:t>  &lt;label for="female"&gt;女&lt;/label&gt;</a:t>
            </a:r>
          </a:p>
          <a:p>
            <a:pPr marL="457200" lvl="1" indent="0">
              <a:buNone/>
            </a:pPr>
            <a:r>
              <a:rPr lang="en-US" altLang="zh-CN" dirty="0"/>
              <a:t>  &lt;input type="radio" name="gender" id="female" /&gt;</a:t>
            </a:r>
          </a:p>
          <a:p>
            <a:pPr lvl="2"/>
            <a:endParaRPr lang="zh-CN" altLang="en-US" dirty="0"/>
          </a:p>
        </p:txBody>
      </p:sp>
      <p:sp>
        <p:nvSpPr>
          <p:cNvPr id="78852" name="AutoShape 4"/>
          <p:cNvSpPr/>
          <p:nvPr/>
        </p:nvSpPr>
        <p:spPr>
          <a:xfrm>
            <a:off x="9391650" y="1585922"/>
            <a:ext cx="1295400" cy="457200"/>
          </a:xfrm>
          <a:prstGeom prst="wedgeRoundRectCallout">
            <a:avLst>
              <a:gd name="adj1" fmla="val -188236"/>
              <a:gd name="adj2" fmla="val -208681"/>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11.html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ox(out)">
                                      <p:cBhvr>
                                        <p:cTn id="7" dur="500"/>
                                        <p:tgtEl>
                                          <p:spTgt spid="78852"/>
                                        </p:tgtEl>
                                      </p:cBhvr>
                                    </p:animEffect>
                                  </p:childTnLst>
                                  <p:subTnLst>
                                    <p:audio>
                                      <p:cMediaNode>
                                        <p:cTn display="0" masterRel="sameClick">
                                          <p:stCondLst>
                                            <p:cond evt="begin" delay="0">
                                              <p:tn val="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838200" y="249711"/>
            <a:ext cx="10515600" cy="1325563"/>
          </a:xfrm>
        </p:spPr>
        <p:txBody>
          <a:bodyPr vert="horz" wrap="square" lIns="91440" tIns="45720" rIns="91440" bIns="45720" rtlCol="0" anchor="ctr">
            <a:normAutofit/>
          </a:bodyPr>
          <a:lstStyle/>
          <a:p>
            <a:pPr eaLnBrk="1" hangingPunct="1"/>
            <a:r>
              <a:rPr lang="zh-CN" altLang="en-US" dirty="0"/>
              <a:t>表单中的输入标签</a:t>
            </a:r>
          </a:p>
        </p:txBody>
      </p:sp>
      <p:sp>
        <p:nvSpPr>
          <p:cNvPr id="26627" name="Rectangle 3"/>
          <p:cNvSpPr>
            <a:spLocks noGrp="1"/>
          </p:cNvSpPr>
          <p:nvPr>
            <p:ph idx="1"/>
          </p:nvPr>
        </p:nvSpPr>
        <p:spPr>
          <a:xfrm>
            <a:off x="838200" y="1710211"/>
            <a:ext cx="10515600" cy="4351338"/>
          </a:xfrm>
        </p:spPr>
        <p:txBody>
          <a:bodyPr vert="horz" wrap="square" lIns="91440" tIns="45720" rIns="91440" bIns="45720" rtlCol="0" anchor="t">
            <a:normAutofit fontScale="92500" lnSpcReduction="10000"/>
          </a:bodyPr>
          <a:lstStyle/>
          <a:p>
            <a:pPr marL="0" indent="0">
              <a:buNone/>
            </a:pPr>
            <a:r>
              <a:rPr lang="zh-CN" altLang="en-US" sz="1600" dirty="0"/>
              <a:t>文本框 </a:t>
            </a:r>
            <a:r>
              <a:rPr lang="en-US" altLang="zh-CN" sz="1600" dirty="0"/>
              <a:t>text</a:t>
            </a:r>
          </a:p>
          <a:p>
            <a:pPr marL="342900" lvl="1" indent="0">
              <a:buNone/>
            </a:pPr>
            <a:r>
              <a:rPr lang="en-US" altLang="zh-CN" sz="1600" dirty="0"/>
              <a:t>&lt;input type="text" name="" value="" maxlength="" size=""&gt;</a:t>
            </a:r>
          </a:p>
          <a:p>
            <a:pPr marL="685800" lvl="2" indent="0">
              <a:buNone/>
            </a:pPr>
            <a:r>
              <a:rPr lang="en-US" altLang="zh-CN" sz="1400" dirty="0"/>
              <a:t>maxlength – </a:t>
            </a:r>
            <a:r>
              <a:rPr lang="zh-CN" altLang="en-US" sz="1400" dirty="0"/>
              <a:t>最大字符长度</a:t>
            </a:r>
          </a:p>
          <a:p>
            <a:pPr marL="685800" lvl="2" indent="0">
              <a:buNone/>
            </a:pPr>
            <a:r>
              <a:rPr lang="en-US" altLang="zh-CN" sz="1400" dirty="0"/>
              <a:t>size – </a:t>
            </a:r>
            <a:r>
              <a:rPr lang="zh-CN" altLang="en-US" sz="1400" dirty="0"/>
              <a:t>文本框宽度（字符）</a:t>
            </a:r>
          </a:p>
          <a:p>
            <a:pPr marL="0" indent="0">
              <a:buNone/>
            </a:pPr>
            <a:r>
              <a:rPr lang="zh-CN" altLang="en-US" sz="1600" dirty="0"/>
              <a:t>密码区域</a:t>
            </a:r>
            <a:r>
              <a:rPr lang="en-US" altLang="zh-CN" sz="1600" dirty="0"/>
              <a:t>—</a:t>
            </a:r>
            <a:r>
              <a:rPr lang="zh-CN" altLang="en-US" sz="1600" dirty="0"/>
              <a:t>特殊的单行文本输入框 </a:t>
            </a:r>
            <a:r>
              <a:rPr lang="en-US" altLang="zh-CN" sz="1600" dirty="0"/>
              <a:t>password</a:t>
            </a:r>
          </a:p>
          <a:p>
            <a:pPr marL="342900" lvl="1" indent="0">
              <a:buNone/>
            </a:pPr>
            <a:r>
              <a:rPr lang="en-US" altLang="zh-CN" sz="1600" dirty="0"/>
              <a:t>&lt;input type="password" name="" value="" size="" maxlength=""&gt;</a:t>
            </a:r>
          </a:p>
          <a:p>
            <a:pPr marL="0" indent="0">
              <a:buNone/>
            </a:pPr>
            <a:r>
              <a:rPr lang="zh-CN" altLang="en-US" sz="1600" dirty="0"/>
              <a:t>单选按钮</a:t>
            </a:r>
          </a:p>
          <a:p>
            <a:pPr marL="342900" lvl="1" indent="0">
              <a:buNone/>
            </a:pPr>
            <a:r>
              <a:rPr lang="en-US" altLang="zh-CN" sz="1600" dirty="0"/>
              <a:t>&lt;input type="radio" name="" value="" checked&gt;</a:t>
            </a:r>
          </a:p>
          <a:p>
            <a:pPr marL="685800" lvl="2" indent="0">
              <a:buNone/>
            </a:pPr>
            <a:r>
              <a:rPr lang="zh-CN" altLang="en-US" sz="1400" dirty="0"/>
              <a:t>典型用法 </a:t>
            </a:r>
            <a:r>
              <a:rPr lang="en-US" altLang="zh-CN" sz="1400" dirty="0"/>
              <a:t>: </a:t>
            </a:r>
            <a:r>
              <a:rPr lang="zh-CN" altLang="en-US" sz="1400" dirty="0"/>
              <a:t>同一名字，不同的值</a:t>
            </a:r>
          </a:p>
          <a:p>
            <a:pPr marL="685800" lvl="2" indent="0">
              <a:buNone/>
            </a:pPr>
            <a:r>
              <a:rPr lang="zh-CN" altLang="en-US" sz="1400" dirty="0"/>
              <a:t>错误的用法 </a:t>
            </a:r>
            <a:r>
              <a:rPr lang="en-US" altLang="zh-CN" sz="1400" dirty="0"/>
              <a:t>: </a:t>
            </a:r>
            <a:r>
              <a:rPr lang="zh-CN" altLang="en-US" sz="1400" dirty="0"/>
              <a:t>不同的名字</a:t>
            </a:r>
          </a:p>
          <a:p>
            <a:pPr marL="0" indent="0">
              <a:buNone/>
            </a:pPr>
            <a:r>
              <a:rPr lang="zh-CN" altLang="en-US" sz="1600" dirty="0"/>
              <a:t>复选框</a:t>
            </a:r>
          </a:p>
          <a:p>
            <a:pPr marL="342900" lvl="1" indent="0">
              <a:buNone/>
            </a:pPr>
            <a:r>
              <a:rPr lang="en-US" altLang="zh-CN" sz="1600" dirty="0"/>
              <a:t>&lt;input type="checkbox" name="" value="" checked&gt;</a:t>
            </a:r>
          </a:p>
          <a:p>
            <a:pPr marL="685800" lvl="2" indent="0">
              <a:buNone/>
            </a:pPr>
            <a:r>
              <a:rPr lang="zh-CN" altLang="en-US" sz="1400" dirty="0"/>
              <a:t>典型的用法 </a:t>
            </a:r>
            <a:r>
              <a:rPr lang="en-US" altLang="zh-CN" sz="1400" dirty="0"/>
              <a:t>: </a:t>
            </a:r>
            <a:r>
              <a:rPr lang="zh-CN" altLang="en-US" sz="1400" dirty="0"/>
              <a:t>同一</a:t>
            </a:r>
            <a:r>
              <a:rPr lang="en-US" altLang="zh-CN" sz="1400" dirty="0"/>
              <a:t>name</a:t>
            </a:r>
            <a:r>
              <a:rPr lang="zh-CN" altLang="en-US" sz="1400" dirty="0"/>
              <a:t>，不同的</a:t>
            </a:r>
            <a:r>
              <a:rPr lang="en-US" altLang="zh-CN" sz="1400" dirty="0"/>
              <a:t>value</a:t>
            </a:r>
          </a:p>
          <a:p>
            <a:pPr marL="0" indent="0">
              <a:buNone/>
            </a:pPr>
            <a:r>
              <a:rPr lang="zh-CN" altLang="en-US" sz="1600" dirty="0"/>
              <a:t>隐藏域</a:t>
            </a:r>
          </a:p>
          <a:p>
            <a:pPr marL="342900" lvl="1" indent="0">
              <a:buNone/>
            </a:pPr>
            <a:r>
              <a:rPr lang="en-US" altLang="zh-CN" sz="1600" dirty="0"/>
              <a:t>&lt;input type="hidden" name="" value=""&gt;</a:t>
            </a:r>
          </a:p>
          <a:p>
            <a:pPr marL="685800" lvl="2" indent="0">
              <a:buNone/>
            </a:pPr>
            <a:r>
              <a:rPr lang="zh-CN" altLang="en-US" sz="1400" dirty="0"/>
              <a:t>不显示在网页中</a:t>
            </a:r>
          </a:p>
          <a:p>
            <a:pPr marL="685800" lvl="2" indent="0">
              <a:buNone/>
            </a:pPr>
            <a:r>
              <a:rPr lang="zh-CN" altLang="en-US" sz="1400" dirty="0"/>
              <a:t>通常用作向下一个页面传输已知信息或表单的附加信息</a:t>
            </a:r>
            <a:endParaRPr lang="zh-CN" altLang="en-US" sz="12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687280" y="180339"/>
            <a:ext cx="10515600" cy="1325563"/>
          </a:xfrm>
        </p:spPr>
        <p:txBody>
          <a:bodyPr vert="horz" wrap="square" lIns="91440" tIns="45720" rIns="91440" bIns="45720" rtlCol="0" anchor="ctr">
            <a:normAutofit/>
          </a:bodyPr>
          <a:lstStyle/>
          <a:p>
            <a:pPr algn="ctr" eaLnBrk="1" hangingPunct="1"/>
            <a:r>
              <a:rPr lang="en-US" altLang="zh-CN" dirty="0"/>
              <a:t>HTML</a:t>
            </a:r>
            <a:r>
              <a:rPr lang="zh-CN" altLang="en-US" dirty="0"/>
              <a:t>简介</a:t>
            </a:r>
          </a:p>
        </p:txBody>
      </p:sp>
      <p:sp>
        <p:nvSpPr>
          <p:cNvPr id="5123" name="Rectangle 3"/>
          <p:cNvSpPr>
            <a:spLocks noGrp="1"/>
          </p:cNvSpPr>
          <p:nvPr>
            <p:ph idx="1"/>
          </p:nvPr>
        </p:nvSpPr>
        <p:spPr>
          <a:xfrm>
            <a:off x="838200" y="1594806"/>
            <a:ext cx="10515600" cy="4351338"/>
          </a:xfrm>
        </p:spPr>
        <p:txBody>
          <a:bodyPr vert="horz" wrap="square" lIns="91440" tIns="45720" rIns="91440" bIns="45720" rtlCol="0" anchor="t">
            <a:normAutofit lnSpcReduction="10000"/>
          </a:bodyPr>
          <a:lstStyle/>
          <a:p>
            <a:pPr eaLnBrk="1" hangingPunct="1">
              <a:lnSpc>
                <a:spcPct val="80000"/>
              </a:lnSpc>
            </a:pPr>
            <a:r>
              <a:rPr lang="en-US" altLang="zh-CN" sz="2400" dirty="0">
                <a:solidFill>
                  <a:srgbClr val="000066"/>
                </a:solidFill>
              </a:rPr>
              <a:t>Hyper Text Markup Language</a:t>
            </a:r>
          </a:p>
          <a:p>
            <a:pPr lvl="1" eaLnBrk="1" hangingPunct="1">
              <a:lnSpc>
                <a:spcPct val="80000"/>
              </a:lnSpc>
            </a:pPr>
            <a:r>
              <a:rPr lang="zh-CN" altLang="en-US" sz="1600" dirty="0">
                <a:solidFill>
                  <a:srgbClr val="000066"/>
                </a:solidFill>
              </a:rPr>
              <a:t>超文本      </a:t>
            </a:r>
            <a:r>
              <a:rPr lang="en-US" altLang="zh-CN" sz="1400" dirty="0">
                <a:solidFill>
                  <a:srgbClr val="000066"/>
                </a:solidFill>
              </a:rPr>
              <a:t>(</a:t>
            </a:r>
            <a:r>
              <a:rPr lang="zh-CN" altLang="en-US" sz="1400" dirty="0">
                <a:solidFill>
                  <a:srgbClr val="000066"/>
                </a:solidFill>
              </a:rPr>
              <a:t>文字</a:t>
            </a:r>
            <a:r>
              <a:rPr lang="en-US" altLang="zh-CN" sz="1400" dirty="0">
                <a:solidFill>
                  <a:srgbClr val="000066"/>
                </a:solidFill>
              </a:rPr>
              <a:t>+</a:t>
            </a:r>
            <a:r>
              <a:rPr lang="zh-CN" altLang="en-US" sz="1400" dirty="0">
                <a:solidFill>
                  <a:srgbClr val="000066"/>
                </a:solidFill>
              </a:rPr>
              <a:t>图片</a:t>
            </a:r>
            <a:r>
              <a:rPr lang="en-US" altLang="zh-CN" sz="1400" dirty="0">
                <a:solidFill>
                  <a:srgbClr val="000066"/>
                </a:solidFill>
              </a:rPr>
              <a:t>+</a:t>
            </a:r>
            <a:r>
              <a:rPr lang="zh-CN" altLang="en-US" sz="1400" dirty="0">
                <a:solidFill>
                  <a:srgbClr val="000066"/>
                </a:solidFill>
              </a:rPr>
              <a:t>音视</a:t>
            </a:r>
            <a:r>
              <a:rPr lang="en-US" altLang="zh-CN" sz="1400" dirty="0">
                <a:solidFill>
                  <a:srgbClr val="000066"/>
                </a:solidFill>
              </a:rPr>
              <a:t>+</a:t>
            </a:r>
            <a:r>
              <a:rPr lang="zh-CN" altLang="en-US" sz="1400" dirty="0">
                <a:solidFill>
                  <a:srgbClr val="000066"/>
                </a:solidFill>
              </a:rPr>
              <a:t>链接</a:t>
            </a:r>
            <a:r>
              <a:rPr lang="en-US" altLang="zh-CN" sz="1400" dirty="0">
                <a:solidFill>
                  <a:srgbClr val="000066"/>
                </a:solidFill>
              </a:rPr>
              <a:t>…)</a:t>
            </a:r>
          </a:p>
          <a:p>
            <a:pPr lvl="1" eaLnBrk="1" hangingPunct="1">
              <a:lnSpc>
                <a:spcPct val="80000"/>
              </a:lnSpc>
            </a:pPr>
            <a:r>
              <a:rPr lang="zh-CN" altLang="en-US" sz="1600" dirty="0">
                <a:solidFill>
                  <a:srgbClr val="000066"/>
                </a:solidFill>
              </a:rPr>
              <a:t>标记语言   </a:t>
            </a:r>
            <a:r>
              <a:rPr lang="en-US" altLang="zh-CN" sz="1400" dirty="0">
                <a:solidFill>
                  <a:srgbClr val="000066"/>
                </a:solidFill>
              </a:rPr>
              <a:t>(</a:t>
            </a:r>
            <a:r>
              <a:rPr lang="zh-CN" altLang="en-US" sz="1400" dirty="0">
                <a:solidFill>
                  <a:srgbClr val="000066"/>
                </a:solidFill>
              </a:rPr>
              <a:t>浏览器根据标记显示内容</a:t>
            </a:r>
            <a:r>
              <a:rPr lang="en-US" altLang="zh-CN" sz="1400" dirty="0">
                <a:solidFill>
                  <a:srgbClr val="000066"/>
                </a:solidFill>
              </a:rPr>
              <a:t>)</a:t>
            </a:r>
          </a:p>
          <a:p>
            <a:pPr lvl="1" eaLnBrk="1" hangingPunct="1">
              <a:lnSpc>
                <a:spcPct val="80000"/>
              </a:lnSpc>
            </a:pPr>
            <a:r>
              <a:rPr lang="zh-CN" altLang="en-US" sz="1600" dirty="0">
                <a:solidFill>
                  <a:srgbClr val="000066"/>
                </a:solidFill>
              </a:rPr>
              <a:t>来自于</a:t>
            </a:r>
            <a:r>
              <a:rPr lang="en-US" altLang="zh-CN" sz="1600" dirty="0">
                <a:solidFill>
                  <a:srgbClr val="000066"/>
                </a:solidFill>
              </a:rPr>
              <a:t>SGML(</a:t>
            </a:r>
            <a:r>
              <a:rPr lang="zh-CN" altLang="en-US" sz="1600" dirty="0">
                <a:solidFill>
                  <a:srgbClr val="000066"/>
                </a:solidFill>
              </a:rPr>
              <a:t>标准通用标记语言</a:t>
            </a:r>
            <a:r>
              <a:rPr lang="en-US" altLang="zh-CN" sz="1600" dirty="0">
                <a:solidFill>
                  <a:srgbClr val="000066"/>
                </a:solidFill>
              </a:rPr>
              <a:t>)</a:t>
            </a:r>
          </a:p>
          <a:p>
            <a:pPr lvl="1" eaLnBrk="1" hangingPunct="1">
              <a:lnSpc>
                <a:spcPct val="80000"/>
              </a:lnSpc>
            </a:pPr>
            <a:r>
              <a:rPr lang="zh-CN" altLang="en-US" sz="1600" dirty="0">
                <a:solidFill>
                  <a:srgbClr val="000066"/>
                </a:solidFill>
              </a:rPr>
              <a:t>专注于在</a:t>
            </a:r>
            <a:r>
              <a:rPr lang="en-US" altLang="zh-CN" sz="1600" dirty="0">
                <a:solidFill>
                  <a:srgbClr val="000066"/>
                </a:solidFill>
              </a:rPr>
              <a:t>Web</a:t>
            </a:r>
            <a:r>
              <a:rPr lang="zh-CN" altLang="en-US" sz="1600" dirty="0">
                <a:solidFill>
                  <a:srgbClr val="000066"/>
                </a:solidFill>
              </a:rPr>
              <a:t>上传递信息</a:t>
            </a:r>
          </a:p>
          <a:p>
            <a:pPr lvl="1" eaLnBrk="1" hangingPunct="1">
              <a:lnSpc>
                <a:spcPct val="80000"/>
              </a:lnSpc>
            </a:pPr>
            <a:r>
              <a:rPr lang="zh-CN" altLang="en-US" sz="1600" dirty="0">
                <a:solidFill>
                  <a:srgbClr val="000066"/>
                </a:solidFill>
              </a:rPr>
              <a:t>是写给浏览器的语言</a:t>
            </a:r>
          </a:p>
          <a:p>
            <a:pPr eaLnBrk="1" hangingPunct="1">
              <a:lnSpc>
                <a:spcPct val="80000"/>
              </a:lnSpc>
            </a:pPr>
            <a:r>
              <a:rPr lang="zh-CN" altLang="en-US" sz="1600" dirty="0">
                <a:solidFill>
                  <a:srgbClr val="000066"/>
                </a:solidFill>
              </a:rPr>
              <a:t>历史</a:t>
            </a:r>
          </a:p>
          <a:p>
            <a:pPr lvl="1" eaLnBrk="1" hangingPunct="1">
              <a:lnSpc>
                <a:spcPct val="80000"/>
              </a:lnSpc>
            </a:pPr>
            <a:r>
              <a:rPr lang="en-US" altLang="zh-CN" sz="1600" dirty="0">
                <a:solidFill>
                  <a:srgbClr val="000066"/>
                </a:solidFill>
              </a:rPr>
              <a:t>HTML1.0 – HTML2.0 (IETF</a:t>
            </a:r>
            <a:r>
              <a:rPr lang="zh-CN" altLang="en-US" sz="1600" dirty="0">
                <a:solidFill>
                  <a:srgbClr val="000066"/>
                </a:solidFill>
              </a:rPr>
              <a:t>制定</a:t>
            </a:r>
            <a:r>
              <a:rPr lang="en-US" altLang="zh-CN" sz="1600" dirty="0">
                <a:solidFill>
                  <a:srgbClr val="000066"/>
                </a:solidFill>
              </a:rPr>
              <a:t>) – HTML4.0(</a:t>
            </a:r>
            <a:r>
              <a:rPr lang="zh-CN" altLang="en-US" sz="1600" dirty="0">
                <a:solidFill>
                  <a:srgbClr val="000066"/>
                </a:solidFill>
              </a:rPr>
              <a:t>最终版</a:t>
            </a:r>
            <a:r>
              <a:rPr lang="en-US" altLang="zh-CN" sz="1600" dirty="0">
                <a:solidFill>
                  <a:srgbClr val="000066"/>
                </a:solidFill>
              </a:rPr>
              <a:t>) W3C</a:t>
            </a:r>
          </a:p>
          <a:p>
            <a:pPr lvl="2" eaLnBrk="1" hangingPunct="1">
              <a:lnSpc>
                <a:spcPct val="80000"/>
              </a:lnSpc>
            </a:pPr>
            <a:r>
              <a:rPr lang="en-US" altLang="zh-CN" sz="1400" dirty="0">
                <a:solidFill>
                  <a:srgbClr val="000066"/>
                </a:solidFill>
              </a:rPr>
              <a:t>IETF – Internet Engineering Task Force</a:t>
            </a:r>
          </a:p>
          <a:p>
            <a:pPr lvl="3" eaLnBrk="1" hangingPunct="1">
              <a:lnSpc>
                <a:spcPct val="80000"/>
              </a:lnSpc>
            </a:pPr>
            <a:r>
              <a:rPr lang="en-US" altLang="zh-CN" sz="1400" dirty="0">
                <a:solidFill>
                  <a:srgbClr val="000066"/>
                </a:solidFill>
              </a:rPr>
              <a:t>HTTP</a:t>
            </a:r>
            <a:r>
              <a:rPr lang="zh-CN" altLang="en-US" sz="1400" dirty="0">
                <a:solidFill>
                  <a:srgbClr val="000066"/>
                </a:solidFill>
              </a:rPr>
              <a:t>协议 </a:t>
            </a:r>
            <a:r>
              <a:rPr lang="en-US" altLang="zh-CN" sz="1400" dirty="0">
                <a:solidFill>
                  <a:srgbClr val="000066"/>
                </a:solidFill>
              </a:rPr>
              <a:t>RFC</a:t>
            </a:r>
            <a:r>
              <a:rPr lang="zh-CN" altLang="en-US" sz="1400" dirty="0">
                <a:solidFill>
                  <a:srgbClr val="000066"/>
                </a:solidFill>
              </a:rPr>
              <a:t>等</a:t>
            </a:r>
          </a:p>
          <a:p>
            <a:pPr lvl="4" eaLnBrk="1" hangingPunct="1">
              <a:lnSpc>
                <a:spcPct val="80000"/>
              </a:lnSpc>
            </a:pPr>
            <a:r>
              <a:rPr lang="en-US" altLang="zh-CN" sz="1400" dirty="0">
                <a:solidFill>
                  <a:srgbClr val="000066"/>
                </a:solidFill>
              </a:rPr>
              <a:t>RFC2616 Http1.1  RFC1521 MIME</a:t>
            </a:r>
          </a:p>
          <a:p>
            <a:pPr lvl="2" eaLnBrk="1" hangingPunct="1">
              <a:lnSpc>
                <a:spcPct val="80000"/>
              </a:lnSpc>
            </a:pPr>
            <a:r>
              <a:rPr lang="en-US" altLang="zh-CN" sz="1400" dirty="0">
                <a:solidFill>
                  <a:srgbClr val="000066"/>
                </a:solidFill>
              </a:rPr>
              <a:t>W3C – World Wide Web Consortium (www.w3.org)</a:t>
            </a:r>
          </a:p>
          <a:p>
            <a:pPr lvl="3" eaLnBrk="1" hangingPunct="1">
              <a:lnSpc>
                <a:spcPct val="80000"/>
              </a:lnSpc>
            </a:pPr>
            <a:r>
              <a:rPr lang="en-US" altLang="zh-CN" sz="1400" dirty="0">
                <a:solidFill>
                  <a:srgbClr val="000066"/>
                </a:solidFill>
              </a:rPr>
              <a:t>HTML XML</a:t>
            </a:r>
            <a:r>
              <a:rPr lang="zh-CN" altLang="en-US" sz="1400" dirty="0">
                <a:solidFill>
                  <a:srgbClr val="000066"/>
                </a:solidFill>
              </a:rPr>
              <a:t>等</a:t>
            </a:r>
          </a:p>
          <a:p>
            <a:pPr lvl="1" eaLnBrk="1" hangingPunct="1">
              <a:lnSpc>
                <a:spcPct val="80000"/>
              </a:lnSpc>
            </a:pPr>
            <a:r>
              <a:rPr lang="en-US" altLang="zh-CN" sz="1600" dirty="0">
                <a:solidFill>
                  <a:srgbClr val="000066"/>
                </a:solidFill>
              </a:rPr>
              <a:t>XHTML</a:t>
            </a:r>
          </a:p>
          <a:p>
            <a:pPr lvl="2" eaLnBrk="1" hangingPunct="1">
              <a:lnSpc>
                <a:spcPct val="80000"/>
              </a:lnSpc>
            </a:pPr>
            <a:r>
              <a:rPr lang="zh-CN" altLang="en-US" sz="1400" dirty="0">
                <a:solidFill>
                  <a:srgbClr val="000066"/>
                </a:solidFill>
              </a:rPr>
              <a:t>符合</a:t>
            </a:r>
            <a:r>
              <a:rPr lang="en-US" altLang="zh-CN" sz="1400" dirty="0">
                <a:solidFill>
                  <a:srgbClr val="000066"/>
                </a:solidFill>
              </a:rPr>
              <a:t>XML</a:t>
            </a:r>
            <a:r>
              <a:rPr lang="zh-CN" altLang="en-US" sz="1400" dirty="0">
                <a:solidFill>
                  <a:srgbClr val="000066"/>
                </a:solidFill>
              </a:rPr>
              <a:t>标准的</a:t>
            </a:r>
            <a:r>
              <a:rPr lang="en-US" altLang="zh-CN" sz="1400" dirty="0">
                <a:solidFill>
                  <a:srgbClr val="000066"/>
                </a:solidFill>
              </a:rPr>
              <a:t>HTML</a:t>
            </a:r>
          </a:p>
          <a:p>
            <a:pPr lvl="1" eaLnBrk="1" hangingPunct="1">
              <a:lnSpc>
                <a:spcPct val="80000"/>
              </a:lnSpc>
            </a:pPr>
            <a:r>
              <a:rPr lang="en-US" altLang="zh-CN" sz="1600" i="1" dirty="0">
                <a:solidFill>
                  <a:srgbClr val="000066"/>
                </a:solidFill>
              </a:rPr>
              <a:t>DHTML  </a:t>
            </a:r>
            <a:r>
              <a:rPr lang="en-US" altLang="zh-CN" sz="1600" i="1" dirty="0">
                <a:solidFill>
                  <a:srgbClr val="000066"/>
                </a:solidFill>
                <a:sym typeface="Wingdings" panose="05000000000000000000" pitchFamily="2" charset="2"/>
              </a:rPr>
              <a:t></a:t>
            </a:r>
            <a:r>
              <a:rPr lang="en-US" altLang="zh-CN" sz="1600" i="1" dirty="0"/>
              <a:t>Dy'namic HTML</a:t>
            </a:r>
            <a:r>
              <a:rPr lang="en-US" altLang="zh-CN" dirty="0"/>
              <a:t> </a:t>
            </a:r>
            <a:endParaRPr lang="en-US" altLang="zh-CN" sz="1600" i="1" dirty="0">
              <a:solidFill>
                <a:srgbClr val="000066"/>
              </a:solidFill>
            </a:endParaRPr>
          </a:p>
          <a:p>
            <a:pPr lvl="2" eaLnBrk="1" hangingPunct="1">
              <a:lnSpc>
                <a:spcPct val="80000"/>
              </a:lnSpc>
            </a:pPr>
            <a:r>
              <a:rPr lang="zh-CN" altLang="en-US" sz="1400" i="1" dirty="0">
                <a:solidFill>
                  <a:srgbClr val="000066"/>
                </a:solidFill>
              </a:rPr>
              <a:t>（</a:t>
            </a:r>
            <a:r>
              <a:rPr lang="en-US" altLang="zh-CN" sz="1400" i="1" dirty="0">
                <a:solidFill>
                  <a:srgbClr val="000066"/>
                </a:solidFill>
              </a:rPr>
              <a:t>X</a:t>
            </a:r>
            <a:r>
              <a:rPr lang="zh-CN" altLang="en-US" sz="1400" i="1" dirty="0">
                <a:solidFill>
                  <a:srgbClr val="000066"/>
                </a:solidFill>
              </a:rPr>
              <a:t>）</a:t>
            </a:r>
            <a:r>
              <a:rPr lang="en-US" altLang="zh-CN" sz="1400" i="1" dirty="0">
                <a:solidFill>
                  <a:srgbClr val="000066"/>
                </a:solidFill>
              </a:rPr>
              <a:t>HTML / CSS / JavaScript</a:t>
            </a:r>
            <a:r>
              <a:rPr lang="zh-CN" altLang="en-US" sz="1400" i="1" dirty="0">
                <a:solidFill>
                  <a:srgbClr val="000066"/>
                </a:solidFill>
              </a:rPr>
              <a:t>的综合运用</a:t>
            </a:r>
          </a:p>
        </p:txBody>
      </p:sp>
      <p:pic>
        <p:nvPicPr>
          <p:cNvPr id="5124" name="Picture 4" descr="PE01460_"/>
          <p:cNvPicPr>
            <a:picLocks noChangeAspect="1"/>
          </p:cNvPicPr>
          <p:nvPr/>
        </p:nvPicPr>
        <p:blipFill>
          <a:blip r:embed="rId4"/>
          <a:stretch>
            <a:fillRect/>
          </a:stretch>
        </p:blipFill>
        <p:spPr>
          <a:xfrm>
            <a:off x="8178165" y="1186180"/>
            <a:ext cx="1716088" cy="2133600"/>
          </a:xfrm>
          <a:prstGeom prst="rect">
            <a:avLst/>
          </a:prstGeom>
          <a:noFill/>
          <a:ln w="9525">
            <a:noFill/>
          </a:ln>
        </p:spPr>
      </p:pic>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838200" y="72158"/>
            <a:ext cx="10515600" cy="1325563"/>
          </a:xfrm>
        </p:spPr>
        <p:txBody>
          <a:bodyPr vert="horz" wrap="square" lIns="91440" tIns="45720" rIns="91440" bIns="45720" rtlCol="0" anchor="ctr">
            <a:normAutofit/>
          </a:bodyPr>
          <a:lstStyle/>
          <a:p>
            <a:pPr eaLnBrk="1" hangingPunct="1"/>
            <a:r>
              <a:rPr lang="en-US" altLang="zh-CN" dirty="0"/>
              <a:t>select</a:t>
            </a:r>
          </a:p>
        </p:txBody>
      </p:sp>
      <p:sp>
        <p:nvSpPr>
          <p:cNvPr id="27651" name="Rectangle 3"/>
          <p:cNvSpPr>
            <a:spLocks noGrp="1"/>
          </p:cNvSpPr>
          <p:nvPr>
            <p:ph idx="1"/>
          </p:nvPr>
        </p:nvSpPr>
        <p:spPr>
          <a:xfrm>
            <a:off x="838200" y="1532658"/>
            <a:ext cx="10515600" cy="4351338"/>
          </a:xfrm>
        </p:spPr>
        <p:txBody>
          <a:bodyPr vert="horz" wrap="square" lIns="91440" tIns="45720" rIns="91440" bIns="45720" rtlCol="0" anchor="t">
            <a:normAutofit lnSpcReduction="10000"/>
          </a:bodyPr>
          <a:lstStyle/>
          <a:p>
            <a:pPr eaLnBrk="1" hangingPunct="1">
              <a:lnSpc>
                <a:spcPct val="90000"/>
              </a:lnSpc>
            </a:pPr>
            <a:r>
              <a:rPr lang="zh-CN" altLang="en-US" sz="1800" dirty="0"/>
              <a:t>列表框</a:t>
            </a:r>
          </a:p>
          <a:p>
            <a:pPr lvl="1" eaLnBrk="1" hangingPunct="1">
              <a:lnSpc>
                <a:spcPct val="90000"/>
              </a:lnSpc>
            </a:pPr>
            <a:r>
              <a:rPr lang="en-US" altLang="zh-CN" sz="1800" dirty="0"/>
              <a:t>&lt;select name="" size="" multiple&gt;</a:t>
            </a:r>
            <a:br>
              <a:rPr lang="en-US" altLang="zh-CN" sz="1800" dirty="0"/>
            </a:br>
            <a:r>
              <a:rPr lang="en-US" altLang="zh-CN" sz="1800" dirty="0"/>
              <a:t>   &lt;option value="" selected&gt;…&lt;/option&gt;</a:t>
            </a:r>
            <a:br>
              <a:rPr lang="en-US" altLang="zh-CN" sz="1800" dirty="0"/>
            </a:br>
            <a:r>
              <a:rPr lang="en-US" altLang="zh-CN" sz="1800" dirty="0"/>
              <a:t>   &lt;option value=""&gt;…&lt;/option&gt;</a:t>
            </a:r>
            <a:br>
              <a:rPr lang="en-US" altLang="zh-CN" sz="1800" dirty="0"/>
            </a:br>
            <a:r>
              <a:rPr lang="en-US" altLang="zh-CN" sz="1800" dirty="0"/>
              <a:t>   ……</a:t>
            </a:r>
            <a:br>
              <a:rPr lang="en-US" altLang="zh-CN" sz="1800" dirty="0"/>
            </a:br>
            <a:r>
              <a:rPr lang="en-US" altLang="zh-CN" sz="1800" dirty="0"/>
              <a:t>&lt;/select&gt;</a:t>
            </a:r>
          </a:p>
          <a:p>
            <a:pPr lvl="2" eaLnBrk="1" hangingPunct="1">
              <a:lnSpc>
                <a:spcPct val="90000"/>
              </a:lnSpc>
            </a:pPr>
            <a:r>
              <a:rPr lang="en-US" altLang="zh-CN" sz="1600" dirty="0"/>
              <a:t>Multiple </a:t>
            </a:r>
            <a:r>
              <a:rPr lang="zh-CN" altLang="en-US" sz="1600" dirty="0"/>
              <a:t>表示多重列表框，可以多选</a:t>
            </a:r>
          </a:p>
          <a:p>
            <a:pPr lvl="2" eaLnBrk="1" hangingPunct="1">
              <a:lnSpc>
                <a:spcPct val="90000"/>
              </a:lnSpc>
            </a:pPr>
            <a:r>
              <a:rPr lang="en-US" altLang="zh-CN" sz="1600" dirty="0"/>
              <a:t>Selected </a:t>
            </a:r>
            <a:r>
              <a:rPr lang="zh-CN" altLang="en-US" sz="1600" dirty="0"/>
              <a:t>被选中</a:t>
            </a:r>
          </a:p>
          <a:p>
            <a:pPr eaLnBrk="1" hangingPunct="1">
              <a:lnSpc>
                <a:spcPct val="90000"/>
              </a:lnSpc>
            </a:pPr>
            <a:r>
              <a:rPr lang="zh-CN" altLang="en-US" sz="1800" dirty="0"/>
              <a:t>多行多列文本框</a:t>
            </a:r>
          </a:p>
          <a:p>
            <a:pPr lvl="1" eaLnBrk="1" hangingPunct="1">
              <a:lnSpc>
                <a:spcPct val="90000"/>
              </a:lnSpc>
            </a:pPr>
            <a:r>
              <a:rPr lang="en-US" altLang="zh-CN" sz="1600" dirty="0"/>
              <a:t>&lt;textarea rows="" cols="" wrap=""&gt;…&lt;/textarea&gt;</a:t>
            </a:r>
          </a:p>
          <a:p>
            <a:pPr lvl="2" eaLnBrk="1" hangingPunct="1">
              <a:lnSpc>
                <a:spcPct val="90000"/>
              </a:lnSpc>
            </a:pPr>
            <a:r>
              <a:rPr lang="en-US" altLang="zh-CN" sz="1600" dirty="0"/>
              <a:t>Rows: </a:t>
            </a:r>
            <a:r>
              <a:rPr lang="zh-CN" altLang="en-US" sz="1600" dirty="0"/>
              <a:t>行数</a:t>
            </a:r>
          </a:p>
          <a:p>
            <a:pPr lvl="2" eaLnBrk="1" hangingPunct="1">
              <a:lnSpc>
                <a:spcPct val="90000"/>
              </a:lnSpc>
            </a:pPr>
            <a:r>
              <a:rPr lang="en-US" altLang="zh-CN" sz="1600" dirty="0"/>
              <a:t>Cols: </a:t>
            </a:r>
            <a:r>
              <a:rPr lang="zh-CN" altLang="en-US" sz="1600" dirty="0"/>
              <a:t>列数</a:t>
            </a:r>
          </a:p>
          <a:p>
            <a:pPr lvl="2" eaLnBrk="1" hangingPunct="1">
              <a:lnSpc>
                <a:spcPct val="90000"/>
              </a:lnSpc>
            </a:pPr>
            <a:r>
              <a:rPr lang="en-US" altLang="zh-CN" sz="1600" dirty="0"/>
              <a:t>Wrap: </a:t>
            </a:r>
          </a:p>
          <a:p>
            <a:pPr lvl="3" eaLnBrk="1" hangingPunct="1">
              <a:lnSpc>
                <a:spcPct val="90000"/>
              </a:lnSpc>
            </a:pPr>
            <a:r>
              <a:rPr lang="en-US" altLang="zh-CN" sz="1600" dirty="0"/>
              <a:t>Off : </a:t>
            </a:r>
            <a:r>
              <a:rPr lang="zh-CN" altLang="en-US" sz="1600" dirty="0"/>
              <a:t>不换行</a:t>
            </a:r>
          </a:p>
          <a:p>
            <a:pPr lvl="3" eaLnBrk="1" hangingPunct="1">
              <a:lnSpc>
                <a:spcPct val="90000"/>
              </a:lnSpc>
            </a:pPr>
            <a:r>
              <a:rPr lang="en-US" altLang="zh-CN" sz="1600" dirty="0"/>
              <a:t>Soft: </a:t>
            </a:r>
            <a:r>
              <a:rPr lang="zh-CN" altLang="en-US" sz="1600" dirty="0"/>
              <a:t>自动换行，并且如果行末有英文单词，会将整个单词移到下一行</a:t>
            </a:r>
          </a:p>
          <a:p>
            <a:pPr lvl="3" eaLnBrk="1" hangingPunct="1">
              <a:lnSpc>
                <a:spcPct val="90000"/>
              </a:lnSpc>
            </a:pPr>
            <a:r>
              <a:rPr lang="en-US" altLang="zh-CN" sz="1600" dirty="0"/>
              <a:t>Hard: </a:t>
            </a:r>
            <a:r>
              <a:rPr lang="zh-CN" altLang="en-US" sz="1600" dirty="0"/>
              <a:t>自动换行，但会截断行末的单词</a:t>
            </a:r>
          </a:p>
        </p:txBody>
      </p:sp>
      <p:sp>
        <p:nvSpPr>
          <p:cNvPr id="27652" name="AutoShape 4"/>
          <p:cNvSpPr/>
          <p:nvPr/>
        </p:nvSpPr>
        <p:spPr>
          <a:xfrm>
            <a:off x="7751764" y="2199408"/>
            <a:ext cx="2916237" cy="609600"/>
          </a:xfrm>
          <a:prstGeom prst="wedgeRoundRectCallout">
            <a:avLst>
              <a:gd name="adj1" fmla="val -114944"/>
              <a:gd name="adj2" fmla="val 248699"/>
              <a:gd name="adj3" fmla="val 16667"/>
            </a:avLst>
          </a:prstGeom>
          <a:solidFill>
            <a:schemeClr val="accent1"/>
          </a:solidFill>
          <a:ln w="9525" cap="flat" cmpd="sng">
            <a:solidFill>
              <a:schemeClr val="tx1"/>
            </a:solidFill>
            <a:prstDash val="solid"/>
            <a:miter/>
            <a:headEnd type="none" w="sm" len="sm"/>
            <a:tailEnd type="none" w="sm" len="sm"/>
          </a:ln>
        </p:spPr>
        <p:txBody>
          <a:bodyPr anchor="ctr"/>
          <a:lstStyle/>
          <a:p>
            <a:pPr marL="400050" indent="-400050" algn="ctr"/>
            <a:r>
              <a:rPr lang="zh-CN" altLang="en-US" dirty="0">
                <a:latin typeface="Arial" panose="020B0604020202020204" pitchFamily="34" charset="0"/>
              </a:rPr>
              <a:t>中间的值会被提交</a:t>
            </a:r>
          </a:p>
          <a:p>
            <a:pPr marL="400050" indent="-400050" algn="ctr"/>
            <a:r>
              <a:rPr lang="zh-CN" altLang="en-US" dirty="0">
                <a:latin typeface="Arial" panose="020B0604020202020204" pitchFamily="34" charset="0"/>
              </a:rPr>
              <a:t>所以不要含有空格</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rtlCol="0" anchor="ctr">
            <a:normAutofit/>
          </a:bodyPr>
          <a:lstStyle/>
          <a:p>
            <a:pPr eaLnBrk="1" hangingPunct="1"/>
            <a:r>
              <a:rPr lang="en-US" altLang="zh-CN" dirty="0"/>
              <a:t>button</a:t>
            </a:r>
          </a:p>
        </p:txBody>
      </p:sp>
      <p:sp>
        <p:nvSpPr>
          <p:cNvPr id="28675" name="Rectangle 3"/>
          <p:cNvSpPr>
            <a:spLocks noGrp="1"/>
          </p:cNvSpPr>
          <p:nvPr>
            <p:ph idx="1"/>
          </p:nvPr>
        </p:nvSpPr>
        <p:spPr/>
        <p:txBody>
          <a:bodyPr vert="horz" wrap="square" lIns="91440" tIns="45720" rIns="91440" bIns="45720" rtlCol="0" anchor="t">
            <a:normAutofit/>
          </a:bodyPr>
          <a:lstStyle/>
          <a:p>
            <a:pPr eaLnBrk="1" hangingPunct="1"/>
            <a:r>
              <a:rPr lang="en-US" altLang="zh-CN" dirty="0"/>
              <a:t>&lt;input type=button name="" value=""&gt;</a:t>
            </a:r>
          </a:p>
          <a:p>
            <a:pPr lvl="1" eaLnBrk="1" hangingPunct="1"/>
            <a:r>
              <a:rPr lang="zh-CN" altLang="en-US" dirty="0"/>
              <a:t>按下该按钮没有反映</a:t>
            </a:r>
          </a:p>
          <a:p>
            <a:pPr eaLnBrk="1" hangingPunct="1"/>
            <a:r>
              <a:rPr lang="en-US" altLang="zh-CN" dirty="0"/>
              <a:t>&lt;input type=submit name="" value=""&gt;</a:t>
            </a:r>
          </a:p>
          <a:p>
            <a:pPr lvl="1" eaLnBrk="1" hangingPunct="1"/>
            <a:r>
              <a:rPr lang="zh-CN" altLang="en-US" dirty="0"/>
              <a:t>按下该按钮，该</a:t>
            </a:r>
            <a:r>
              <a:rPr lang="en-US" altLang="zh-CN" dirty="0"/>
              <a:t>form</a:t>
            </a:r>
            <a:r>
              <a:rPr lang="zh-CN" altLang="en-US" dirty="0"/>
              <a:t>中所有的输入信息将被提交到服务器</a:t>
            </a:r>
          </a:p>
          <a:p>
            <a:pPr eaLnBrk="1" hangingPunct="1"/>
            <a:r>
              <a:rPr lang="en-US" altLang="zh-CN" dirty="0"/>
              <a:t>&lt;input type=reset name="" value=""&gt;</a:t>
            </a:r>
          </a:p>
          <a:p>
            <a:pPr lvl="1" eaLnBrk="1" hangingPunct="1"/>
            <a:r>
              <a:rPr lang="zh-CN" altLang="en-US" dirty="0"/>
              <a:t>按下该按钮，该</a:t>
            </a:r>
            <a:r>
              <a:rPr lang="en-US" altLang="zh-CN" dirty="0"/>
              <a:t>form</a:t>
            </a:r>
            <a:r>
              <a:rPr lang="zh-CN" altLang="en-US" dirty="0"/>
              <a:t>中所有的输入部分将被重置</a:t>
            </a:r>
          </a:p>
          <a:p>
            <a:pPr eaLnBrk="1" hangingPunct="1"/>
            <a:r>
              <a:rPr lang="en-US" altLang="zh-CN" dirty="0"/>
              <a:t>&lt;input type="image" src=""&gt;</a:t>
            </a:r>
          </a:p>
          <a:p>
            <a:pPr lvl="1" eaLnBrk="1" hangingPunct="1"/>
            <a:r>
              <a:rPr lang="zh-CN" altLang="en-US" dirty="0"/>
              <a:t>点击图片提交</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sym typeface="+mn-ea"/>
              </a:rPr>
              <a:t>链接、表单与框架</a:t>
            </a:r>
          </a:p>
        </p:txBody>
      </p:sp>
      <p:sp>
        <p:nvSpPr>
          <p:cNvPr id="5" name="内容占位符 4"/>
          <p:cNvSpPr>
            <a:spLocks noGrp="1"/>
          </p:cNvSpPr>
          <p:nvPr>
            <p:ph idx="1"/>
          </p:nvPr>
        </p:nvSpPr>
        <p:spPr/>
        <p:txBody>
          <a:bodyPr/>
          <a:lstStyle/>
          <a:p>
            <a:pPr eaLnBrk="1" hangingPunct="1">
              <a:buSzTx/>
            </a:pPr>
            <a:r>
              <a:rPr lang="en-US" altLang="zh-CN" sz="2400" dirty="0">
                <a:sym typeface="+mn-ea"/>
              </a:rPr>
              <a:t>&lt;a href="" target=""&gt;…&lt;/a&gt;</a:t>
            </a:r>
            <a:endParaRPr lang="en-US" altLang="zh-CN" sz="2400" dirty="0"/>
          </a:p>
          <a:p>
            <a:pPr eaLnBrk="1" hangingPunct="1">
              <a:buSzTx/>
            </a:pPr>
            <a:r>
              <a:rPr lang="en-US" altLang="zh-CN" sz="2400" dirty="0">
                <a:sym typeface="+mn-ea"/>
              </a:rPr>
              <a:t>&lt;form action="" target=""&gt;…&lt;/form&gt;</a:t>
            </a:r>
            <a:endParaRPr lang="en-US" altLang="zh-CN" sz="2400" dirty="0"/>
          </a:p>
          <a:p>
            <a:pPr eaLnBrk="1" hangingPunct="1">
              <a:buSzTx/>
            </a:pPr>
            <a:r>
              <a:rPr lang="en-US" altLang="zh-CN" sz="2400" dirty="0">
                <a:sym typeface="+mn-ea"/>
              </a:rPr>
              <a:t>Target:</a:t>
            </a:r>
            <a:endParaRPr lang="en-US" altLang="zh-CN" sz="2400" dirty="0"/>
          </a:p>
          <a:p>
            <a:pPr marL="457200" lvl="1"/>
            <a:r>
              <a:rPr lang="en-US" altLang="zh-CN" dirty="0">
                <a:sym typeface="+mn-ea"/>
              </a:rPr>
              <a:t>Frame name</a:t>
            </a:r>
            <a:endParaRPr lang="en-US" altLang="zh-CN" dirty="0"/>
          </a:p>
          <a:p>
            <a:pPr marL="457200" lvl="1"/>
            <a:r>
              <a:rPr lang="en-US" altLang="zh-CN" dirty="0">
                <a:sym typeface="+mn-ea"/>
              </a:rPr>
              <a:t>_blank </a:t>
            </a:r>
            <a:r>
              <a:rPr lang="zh-CN" altLang="en-US" dirty="0">
                <a:sym typeface="+mn-ea"/>
              </a:rPr>
              <a:t>新窗口</a:t>
            </a:r>
            <a:endParaRPr lang="zh-CN" altLang="en-US" dirty="0"/>
          </a:p>
          <a:p>
            <a:pPr marL="457200" lvl="1"/>
            <a:r>
              <a:rPr lang="en-US" altLang="zh-CN" dirty="0">
                <a:sym typeface="+mn-ea"/>
              </a:rPr>
              <a:t>_self </a:t>
            </a:r>
            <a:r>
              <a:rPr lang="zh-CN" altLang="en-US" dirty="0">
                <a:sym typeface="+mn-ea"/>
              </a:rPr>
              <a:t>本窗口</a:t>
            </a:r>
            <a:endParaRPr lang="zh-CN" altLang="en-US" dirty="0"/>
          </a:p>
          <a:p>
            <a:pPr marL="457200" lvl="1"/>
            <a:r>
              <a:rPr lang="en-US" altLang="zh-CN" dirty="0">
                <a:sym typeface="+mn-ea"/>
              </a:rPr>
              <a:t>_parent </a:t>
            </a:r>
            <a:r>
              <a:rPr lang="zh-CN" altLang="en-US" dirty="0">
                <a:sym typeface="+mn-ea"/>
              </a:rPr>
              <a:t>父窗口（本窗口的上一级窗口）</a:t>
            </a:r>
            <a:endParaRPr lang="zh-CN" altLang="en-US" dirty="0"/>
          </a:p>
          <a:p>
            <a:pPr marL="457200" lvl="1"/>
            <a:r>
              <a:rPr lang="en-US" altLang="zh-CN" dirty="0">
                <a:sym typeface="+mn-ea"/>
              </a:rPr>
              <a:t>_top </a:t>
            </a:r>
            <a:r>
              <a:rPr lang="zh-CN" altLang="en-US" dirty="0">
                <a:sym typeface="+mn-ea"/>
              </a:rPr>
              <a:t>浏览器窗口</a:t>
            </a:r>
            <a:endParaRPr lang="zh-CN" altLang="en-US" dirty="0"/>
          </a:p>
          <a:p>
            <a:endParaRPr lang="zh-CN" alt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a:solidFill>
                  <a:schemeClr val="bg1"/>
                </a:solidFill>
              </a:rPr>
              <a:t>总结</a:t>
            </a:r>
          </a:p>
        </p:txBody>
      </p:sp>
      <p:sp>
        <p:nvSpPr>
          <p:cNvPr id="34819" name="内容占位符 2"/>
          <p:cNvSpPr>
            <a:spLocks noGrp="1"/>
          </p:cNvSpPr>
          <p:nvPr>
            <p:ph idx="1"/>
          </p:nvPr>
        </p:nvSpPr>
        <p:spPr>
          <a:xfrm>
            <a:off x="1928074" y="646684"/>
            <a:ext cx="8072467" cy="5224463"/>
          </a:xfrm>
        </p:spPr>
        <p:txBody>
          <a:bodyPr/>
          <a:lstStyle/>
          <a:p>
            <a:pPr>
              <a:lnSpc>
                <a:spcPct val="150000"/>
              </a:lnSpc>
            </a:pPr>
            <a:r>
              <a:rPr lang="zh-CN" altLang="en-US" dirty="0"/>
              <a:t>无序列表由</a:t>
            </a:r>
            <a:r>
              <a:rPr lang="en-US" dirty="0"/>
              <a:t>&lt;</a:t>
            </a:r>
            <a:r>
              <a:rPr lang="en-US" dirty="0" err="1"/>
              <a:t>ul</a:t>
            </a:r>
            <a:r>
              <a:rPr lang="en-US" dirty="0"/>
              <a:t>&gt;</a:t>
            </a:r>
            <a:r>
              <a:rPr lang="zh-CN" altLang="en-US" dirty="0"/>
              <a:t>和</a:t>
            </a:r>
            <a:r>
              <a:rPr lang="en-US" dirty="0"/>
              <a:t>&lt;</a:t>
            </a:r>
            <a:r>
              <a:rPr lang="en-US" dirty="0" err="1"/>
              <a:t>li</a:t>
            </a:r>
            <a:r>
              <a:rPr lang="en-US" dirty="0"/>
              <a:t>&gt;</a:t>
            </a:r>
            <a:r>
              <a:rPr lang="zh-CN" altLang="en-US" dirty="0"/>
              <a:t>标签组成，有序列表由</a:t>
            </a:r>
            <a:r>
              <a:rPr lang="en-US" dirty="0"/>
              <a:t>&lt;</a:t>
            </a:r>
            <a:r>
              <a:rPr lang="en-US" dirty="0" err="1"/>
              <a:t>ol</a:t>
            </a:r>
            <a:r>
              <a:rPr lang="en-US" dirty="0"/>
              <a:t>&gt;</a:t>
            </a:r>
            <a:r>
              <a:rPr lang="zh-CN" altLang="en-US" dirty="0"/>
              <a:t>和</a:t>
            </a:r>
            <a:r>
              <a:rPr lang="en-US" dirty="0"/>
              <a:t>&lt;</a:t>
            </a:r>
            <a:r>
              <a:rPr lang="en-US" dirty="0" err="1"/>
              <a:t>li</a:t>
            </a:r>
            <a:r>
              <a:rPr lang="en-US" dirty="0"/>
              <a:t>&gt;</a:t>
            </a:r>
            <a:r>
              <a:rPr lang="zh-CN" altLang="en-US" dirty="0"/>
              <a:t>标签组成，定义列表由</a:t>
            </a:r>
            <a:r>
              <a:rPr lang="en-US" dirty="0"/>
              <a:t>&lt;dl&gt;</a:t>
            </a:r>
            <a:r>
              <a:rPr lang="zh-CN" altLang="en-US" dirty="0"/>
              <a:t>、</a:t>
            </a:r>
            <a:r>
              <a:rPr lang="en-US" dirty="0"/>
              <a:t>&lt;</a:t>
            </a:r>
            <a:r>
              <a:rPr lang="en-US" dirty="0" err="1"/>
              <a:t>dt</a:t>
            </a:r>
            <a:r>
              <a:rPr lang="en-US" dirty="0"/>
              <a:t>&gt;</a:t>
            </a:r>
            <a:r>
              <a:rPr lang="zh-CN" altLang="en-US" dirty="0"/>
              <a:t>和</a:t>
            </a:r>
            <a:r>
              <a:rPr lang="en-US" dirty="0"/>
              <a:t>&lt;</a:t>
            </a:r>
            <a:r>
              <a:rPr lang="en-US" dirty="0" err="1"/>
              <a:t>dd</a:t>
            </a:r>
            <a:r>
              <a:rPr lang="en-US" dirty="0"/>
              <a:t>&gt;</a:t>
            </a:r>
            <a:r>
              <a:rPr lang="zh-CN" altLang="en-US" dirty="0"/>
              <a:t>标签组成</a:t>
            </a:r>
            <a:endParaRPr lang="en-US" altLang="zh-CN" dirty="0"/>
          </a:p>
          <a:p>
            <a:pPr>
              <a:lnSpc>
                <a:spcPct val="150000"/>
              </a:lnSpc>
            </a:pPr>
            <a:r>
              <a:rPr lang="zh-CN" altLang="en-US" dirty="0"/>
              <a:t>使用</a:t>
            </a:r>
            <a:r>
              <a:rPr lang="en-US" dirty="0"/>
              <a:t>&lt;table&gt;</a:t>
            </a:r>
            <a:r>
              <a:rPr lang="zh-CN" altLang="en-US" dirty="0"/>
              <a:t>、</a:t>
            </a:r>
            <a:r>
              <a:rPr lang="en-US" dirty="0"/>
              <a:t>&lt;</a:t>
            </a:r>
            <a:r>
              <a:rPr lang="en-US" dirty="0" err="1"/>
              <a:t>tr</a:t>
            </a:r>
            <a:r>
              <a:rPr lang="en-US" dirty="0"/>
              <a:t>&gt;</a:t>
            </a:r>
            <a:r>
              <a:rPr lang="zh-CN" altLang="en-US" dirty="0"/>
              <a:t>、</a:t>
            </a:r>
            <a:r>
              <a:rPr lang="en-US" dirty="0"/>
              <a:t>&lt;td&gt;</a:t>
            </a:r>
            <a:r>
              <a:rPr lang="zh-CN" altLang="en-US" dirty="0"/>
              <a:t>创建表格，使用</a:t>
            </a:r>
            <a:r>
              <a:rPr lang="en-US" altLang="zh-CN" dirty="0"/>
              <a:t>width</a:t>
            </a:r>
            <a:r>
              <a:rPr lang="zh-CN" altLang="en-US" dirty="0"/>
              <a:t>和</a:t>
            </a:r>
            <a:r>
              <a:rPr lang="en-US" altLang="zh-CN" dirty="0"/>
              <a:t>border</a:t>
            </a:r>
            <a:r>
              <a:rPr lang="zh-CN" altLang="en-US" dirty="0"/>
              <a:t>设置表格的宽度和边框</a:t>
            </a:r>
            <a:endParaRPr lang="en-US" altLang="zh-CN" dirty="0"/>
          </a:p>
          <a:p>
            <a:pPr>
              <a:lnSpc>
                <a:spcPct val="150000"/>
              </a:lnSpc>
            </a:pPr>
            <a:r>
              <a:rPr lang="zh-CN" altLang="en-US" dirty="0"/>
              <a:t>使用</a:t>
            </a:r>
            <a:r>
              <a:rPr lang="en-US" dirty="0" err="1"/>
              <a:t>colspan</a:t>
            </a:r>
            <a:r>
              <a:rPr lang="zh-CN" altLang="en-US" dirty="0"/>
              <a:t>和</a:t>
            </a:r>
            <a:r>
              <a:rPr lang="en-US" altLang="zh-CN" dirty="0" err="1"/>
              <a:t>rowspan</a:t>
            </a:r>
            <a:r>
              <a:rPr lang="zh-CN" altLang="en-US" dirty="0"/>
              <a:t>设置表格的跨列和跨行</a:t>
            </a:r>
            <a:endParaRPr lang="en-US" altLang="zh-CN" dirty="0"/>
          </a:p>
        </p:txBody>
      </p:sp>
      <p:sp>
        <p:nvSpPr>
          <p:cNvPr id="6" name="灯片编号占位符 5"/>
          <p:cNvSpPr>
            <a:spLocks noGrp="1"/>
          </p:cNvSpPr>
          <p:nvPr>
            <p:ph type="sldNum" sz="quarter" idx="10"/>
          </p:nvPr>
        </p:nvSpPr>
        <p:spPr/>
        <p:txBody>
          <a:bodyPr>
            <a:normAutofit/>
          </a:bodyPr>
          <a:lstStyle/>
          <a:p>
            <a:pPr>
              <a:defRPr/>
            </a:pPr>
            <a:fld id="{9394C29D-ED0C-453C-8BBC-C52F19F5BA76}" type="slidenum">
              <a:rPr lang="zh-CN" altLang="en-US" smtClean="0"/>
              <a:t>43</a:t>
            </a:fld>
            <a:r>
              <a:rPr lang="en-US" altLang="zh-CN"/>
              <a:t>/40</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A9FC60-796D-416A-BB7F-58DFEDDCE978}"/>
              </a:ext>
            </a:extLst>
          </p:cNvPr>
          <p:cNvSpPr txBox="1"/>
          <p:nvPr/>
        </p:nvSpPr>
        <p:spPr>
          <a:xfrm>
            <a:off x="4065974" y="2610034"/>
            <a:ext cx="2409634" cy="1015663"/>
          </a:xfrm>
          <a:prstGeom prst="rect">
            <a:avLst/>
          </a:prstGeom>
          <a:noFill/>
        </p:spPr>
        <p:txBody>
          <a:bodyPr wrap="none" rtlCol="0">
            <a:spAutoFit/>
          </a:bodyPr>
          <a:lstStyle/>
          <a:p>
            <a:r>
              <a:rPr lang="en-US" altLang="zh-CN" sz="6000" dirty="0"/>
              <a:t>HTML5</a:t>
            </a:r>
            <a:endParaRPr lang="zh-CN" altLang="en-US" sz="6000" dirty="0"/>
          </a:p>
        </p:txBody>
      </p:sp>
    </p:spTree>
    <p:extLst>
      <p:ext uri="{BB962C8B-B14F-4D97-AF65-F5344CB8AC3E}">
        <p14:creationId xmlns:p14="http://schemas.microsoft.com/office/powerpoint/2010/main" val="552444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FF2AC2-68AC-42D6-AFF3-7B80E69A469E}"/>
              </a:ext>
            </a:extLst>
          </p:cNvPr>
          <p:cNvSpPr/>
          <p:nvPr/>
        </p:nvSpPr>
        <p:spPr>
          <a:xfrm>
            <a:off x="975064" y="712407"/>
            <a:ext cx="10241871" cy="4801314"/>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HTML 5 </a:t>
            </a:r>
            <a:r>
              <a:rPr lang="zh-CN" altLang="en-US" dirty="0">
                <a:solidFill>
                  <a:srgbClr val="000000"/>
                </a:solidFill>
                <a:latin typeface="微软雅黑" panose="020B0503020204020204" pitchFamily="34" charset="-122"/>
                <a:ea typeface="微软雅黑" panose="020B0503020204020204" pitchFamily="34" charset="-122"/>
              </a:rPr>
              <a:t>简介</a:t>
            </a:r>
          </a:p>
          <a:p>
            <a:br>
              <a:rPr lang="zh-CN" altLang="en-US" dirty="0">
                <a:solidFill>
                  <a:srgbClr val="000000"/>
                </a:solidFill>
                <a:latin typeface="PingFangSC-Regular"/>
              </a:rPr>
            </a:br>
            <a:r>
              <a:rPr lang="en-US" altLang="zh-CN" b="1" dirty="0"/>
              <a:t>HTML5 </a:t>
            </a:r>
            <a:r>
              <a:rPr lang="zh-CN" altLang="en-US" b="1" dirty="0"/>
              <a:t>是下一代的 </a:t>
            </a:r>
            <a:r>
              <a:rPr lang="en-US" altLang="zh-CN" b="1" dirty="0"/>
              <a:t>HTML</a:t>
            </a:r>
            <a:r>
              <a:rPr lang="zh-CN" altLang="en-US" b="1" dirty="0"/>
              <a:t>。</a:t>
            </a:r>
            <a:endParaRPr lang="en-US" altLang="zh-CN" dirty="0"/>
          </a:p>
          <a:p>
            <a:br>
              <a:rPr lang="en-US" altLang="zh-CN" dirty="0"/>
            </a:br>
            <a:r>
              <a:rPr lang="zh-CN" altLang="en-US" b="1" dirty="0"/>
              <a:t>什么是 </a:t>
            </a:r>
            <a:r>
              <a:rPr lang="en-US" altLang="zh-CN" b="1" dirty="0"/>
              <a:t>HTML5</a:t>
            </a:r>
            <a:r>
              <a:rPr lang="zh-CN" altLang="en-US" b="1" dirty="0"/>
              <a:t>？</a:t>
            </a:r>
          </a:p>
          <a:p>
            <a:r>
              <a:rPr lang="en-US" altLang="zh-CN" dirty="0"/>
              <a:t>HTML5 </a:t>
            </a:r>
            <a:r>
              <a:rPr lang="zh-CN" altLang="en-US" dirty="0"/>
              <a:t>将成为 </a:t>
            </a:r>
            <a:r>
              <a:rPr lang="en-US" altLang="zh-CN" dirty="0"/>
              <a:t>HTML</a:t>
            </a:r>
            <a:r>
              <a:rPr lang="zh-CN" altLang="en-US" dirty="0"/>
              <a:t>、</a:t>
            </a:r>
            <a:r>
              <a:rPr lang="en-US" altLang="zh-CN" dirty="0"/>
              <a:t>XHTML </a:t>
            </a:r>
            <a:r>
              <a:rPr lang="zh-CN" altLang="en-US" dirty="0"/>
              <a:t>以及 </a:t>
            </a:r>
            <a:r>
              <a:rPr lang="en-US" altLang="zh-CN" dirty="0"/>
              <a:t>HTML DOM </a:t>
            </a:r>
            <a:r>
              <a:rPr lang="zh-CN" altLang="en-US" dirty="0"/>
              <a:t>的新标准。</a:t>
            </a:r>
          </a:p>
          <a:p>
            <a:r>
              <a:rPr lang="en-US" altLang="zh-CN" dirty="0"/>
              <a:t>HTML </a:t>
            </a:r>
            <a:r>
              <a:rPr lang="zh-CN" altLang="en-US" dirty="0"/>
              <a:t>的上一个版本诞生于 </a:t>
            </a:r>
            <a:r>
              <a:rPr lang="en-US" altLang="zh-CN" dirty="0"/>
              <a:t>1999 </a:t>
            </a:r>
            <a:r>
              <a:rPr lang="zh-CN" altLang="en-US" dirty="0"/>
              <a:t>年。自从那以后，</a:t>
            </a:r>
            <a:r>
              <a:rPr lang="en-US" altLang="zh-CN" dirty="0"/>
              <a:t>Web </a:t>
            </a:r>
            <a:r>
              <a:rPr lang="zh-CN" altLang="en-US" dirty="0"/>
              <a:t>世界已经经历了巨变。</a:t>
            </a:r>
          </a:p>
          <a:p>
            <a:r>
              <a:rPr lang="en-US" altLang="zh-CN" dirty="0"/>
              <a:t>HTML5 </a:t>
            </a:r>
            <a:r>
              <a:rPr lang="zh-CN" altLang="en-US" dirty="0"/>
              <a:t>仍处于完善之中。然而，大部分现代浏览器已经具备了某些 </a:t>
            </a:r>
            <a:r>
              <a:rPr lang="en-US" altLang="zh-CN" dirty="0"/>
              <a:t>HTML5 </a:t>
            </a:r>
            <a:r>
              <a:rPr lang="zh-CN" altLang="en-US" dirty="0"/>
              <a:t>支持</a:t>
            </a:r>
          </a:p>
          <a:p>
            <a:endParaRPr lang="en-US" altLang="zh-CN" dirty="0"/>
          </a:p>
          <a:p>
            <a:r>
              <a:rPr lang="zh-CN" altLang="en-US" b="1" dirty="0"/>
              <a:t>新特性</a:t>
            </a:r>
          </a:p>
          <a:p>
            <a:r>
              <a:rPr lang="en-US" altLang="zh-CN" dirty="0"/>
              <a:t>HTML5 </a:t>
            </a:r>
            <a:r>
              <a:rPr lang="zh-CN" altLang="en-US" dirty="0"/>
              <a:t>中的一些有趣的新特性：</a:t>
            </a:r>
          </a:p>
          <a:p>
            <a:r>
              <a:rPr lang="zh-CN" altLang="en-US" dirty="0"/>
              <a:t>用于绘画的 </a:t>
            </a:r>
            <a:r>
              <a:rPr lang="en-US" altLang="zh-CN" dirty="0"/>
              <a:t>canvas </a:t>
            </a:r>
            <a:r>
              <a:rPr lang="zh-CN" altLang="en-US" dirty="0"/>
              <a:t>元素</a:t>
            </a:r>
          </a:p>
          <a:p>
            <a:r>
              <a:rPr lang="zh-CN" altLang="en-US" dirty="0"/>
              <a:t>用于媒介回放的 </a:t>
            </a:r>
            <a:r>
              <a:rPr lang="en-US" altLang="zh-CN" dirty="0"/>
              <a:t>video </a:t>
            </a:r>
            <a:r>
              <a:rPr lang="zh-CN" altLang="en-US" dirty="0"/>
              <a:t>和 </a:t>
            </a:r>
            <a:r>
              <a:rPr lang="en-US" altLang="zh-CN" dirty="0"/>
              <a:t>audio </a:t>
            </a:r>
            <a:r>
              <a:rPr lang="zh-CN" altLang="en-US" dirty="0"/>
              <a:t>元素</a:t>
            </a:r>
          </a:p>
          <a:p>
            <a:r>
              <a:rPr lang="zh-CN" altLang="en-US" dirty="0"/>
              <a:t>对本地离线存储的更好的支持</a:t>
            </a:r>
          </a:p>
          <a:p>
            <a:r>
              <a:rPr lang="zh-CN" altLang="en-US" dirty="0"/>
              <a:t>新的特殊内容元素，比如 </a:t>
            </a:r>
            <a:r>
              <a:rPr lang="en-US" altLang="zh-CN" dirty="0"/>
              <a:t>article</a:t>
            </a:r>
            <a:r>
              <a:rPr lang="zh-CN" altLang="en-US" dirty="0"/>
              <a:t>、</a:t>
            </a:r>
            <a:r>
              <a:rPr lang="en-US" altLang="zh-CN" dirty="0"/>
              <a:t>footer</a:t>
            </a:r>
            <a:r>
              <a:rPr lang="zh-CN" altLang="en-US" dirty="0"/>
              <a:t>、</a:t>
            </a:r>
            <a:r>
              <a:rPr lang="en-US" altLang="zh-CN" dirty="0"/>
              <a:t>header</a:t>
            </a:r>
            <a:r>
              <a:rPr lang="zh-CN" altLang="en-US" dirty="0"/>
              <a:t>、</a:t>
            </a:r>
            <a:r>
              <a:rPr lang="en-US" altLang="zh-CN" dirty="0"/>
              <a:t>nav</a:t>
            </a:r>
            <a:r>
              <a:rPr lang="zh-CN" altLang="en-US" dirty="0"/>
              <a:t>、</a:t>
            </a:r>
            <a:r>
              <a:rPr lang="en-US" altLang="zh-CN" dirty="0"/>
              <a:t>section</a:t>
            </a:r>
          </a:p>
          <a:p>
            <a:r>
              <a:rPr lang="zh-CN" altLang="en-US" dirty="0"/>
              <a:t>新的表单控件，比如 </a:t>
            </a:r>
            <a:r>
              <a:rPr lang="en-US" altLang="zh-CN" dirty="0"/>
              <a:t>calendar</a:t>
            </a:r>
            <a:r>
              <a:rPr lang="zh-CN" altLang="en-US" dirty="0"/>
              <a:t>、</a:t>
            </a:r>
            <a:r>
              <a:rPr lang="en-US" altLang="zh-CN" dirty="0"/>
              <a:t>date</a:t>
            </a:r>
            <a:r>
              <a:rPr lang="zh-CN" altLang="en-US" dirty="0"/>
              <a:t>、</a:t>
            </a:r>
            <a:r>
              <a:rPr lang="en-US" altLang="zh-CN" dirty="0"/>
              <a:t>time</a:t>
            </a:r>
            <a:r>
              <a:rPr lang="zh-CN" altLang="en-US" dirty="0"/>
              <a:t>、</a:t>
            </a:r>
            <a:r>
              <a:rPr lang="en-US" altLang="zh-CN" dirty="0"/>
              <a:t>email</a:t>
            </a:r>
            <a:r>
              <a:rPr lang="zh-CN" altLang="en-US" dirty="0"/>
              <a:t>、</a:t>
            </a:r>
            <a:r>
              <a:rPr lang="en-US" altLang="zh-CN" dirty="0" err="1"/>
              <a:t>url</a:t>
            </a:r>
            <a:r>
              <a:rPr lang="zh-CN" altLang="en-US" dirty="0"/>
              <a:t>、</a:t>
            </a:r>
            <a:r>
              <a:rPr lang="en-US" altLang="zh-CN" dirty="0"/>
              <a:t>search</a:t>
            </a:r>
          </a:p>
          <a:p>
            <a:endParaRPr lang="zh-CN" altLang="en-US" dirty="0"/>
          </a:p>
        </p:txBody>
      </p:sp>
    </p:spTree>
    <p:extLst>
      <p:ext uri="{BB962C8B-B14F-4D97-AF65-F5344CB8AC3E}">
        <p14:creationId xmlns:p14="http://schemas.microsoft.com/office/powerpoint/2010/main" val="244048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88D72C-6469-490D-AD39-3BF3723AEF16}"/>
              </a:ext>
            </a:extLst>
          </p:cNvPr>
          <p:cNvSpPr/>
          <p:nvPr/>
        </p:nvSpPr>
        <p:spPr>
          <a:xfrm>
            <a:off x="505946" y="288069"/>
            <a:ext cx="10182596" cy="2585323"/>
          </a:xfrm>
          <a:prstGeom prst="rect">
            <a:avLst/>
          </a:prstGeom>
        </p:spPr>
        <p:txBody>
          <a:bodyPr wrap="none">
            <a:spAutoFit/>
          </a:bodyPr>
          <a:lstStyle/>
          <a:p>
            <a:r>
              <a:rPr lang="en-US" altLang="zh-CN" dirty="0">
                <a:solidFill>
                  <a:srgbClr val="000000"/>
                </a:solidFill>
                <a:latin typeface="微软雅黑" panose="020B0503020204020204" pitchFamily="34" charset="-122"/>
                <a:ea typeface="微软雅黑" panose="020B0503020204020204" pitchFamily="34" charset="-122"/>
              </a:rPr>
              <a:t>HTML 5 </a:t>
            </a:r>
            <a:r>
              <a:rPr lang="zh-CN" altLang="en-US" dirty="0">
                <a:solidFill>
                  <a:srgbClr val="000000"/>
                </a:solidFill>
                <a:latin typeface="微软雅黑" panose="020B0503020204020204" pitchFamily="34" charset="-122"/>
                <a:ea typeface="微软雅黑" panose="020B0503020204020204" pitchFamily="34" charset="-122"/>
              </a:rPr>
              <a:t>视频</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1" dirty="0"/>
              <a:t>Web </a:t>
            </a:r>
            <a:r>
              <a:rPr lang="zh-CN" altLang="en-US" b="1" dirty="0"/>
              <a:t>上的视频</a:t>
            </a:r>
          </a:p>
          <a:p>
            <a:r>
              <a:rPr lang="zh-CN" altLang="en-US" dirty="0"/>
              <a:t>直到现在，仍然不存在一项旨在网页上显示视频的标准。</a:t>
            </a:r>
          </a:p>
          <a:p>
            <a:r>
              <a:rPr lang="zh-CN" altLang="en-US" dirty="0"/>
              <a:t>今天，大多数视频是通过插件（比如 </a:t>
            </a:r>
            <a:r>
              <a:rPr lang="en-US" altLang="zh-CN" dirty="0"/>
              <a:t>Flash</a:t>
            </a:r>
            <a:r>
              <a:rPr lang="zh-CN" altLang="en-US" dirty="0"/>
              <a:t>）来显示的。然而，并非所有浏览器都拥有同样的插件。</a:t>
            </a:r>
          </a:p>
          <a:p>
            <a:r>
              <a:rPr lang="en-US" altLang="zh-CN" dirty="0"/>
              <a:t>HTML5 </a:t>
            </a:r>
            <a:r>
              <a:rPr lang="zh-CN" altLang="en-US" dirty="0"/>
              <a:t>规定了一种通过 </a:t>
            </a:r>
            <a:r>
              <a:rPr lang="en-US" altLang="zh-CN" dirty="0"/>
              <a:t>video </a:t>
            </a:r>
            <a:r>
              <a:rPr lang="zh-CN" altLang="en-US" dirty="0"/>
              <a:t>元素来包含视频的标准方法。</a:t>
            </a:r>
            <a:endParaRPr lang="en-US" altLang="zh-CN" dirty="0"/>
          </a:p>
          <a:p>
            <a:endParaRPr lang="en-US" altLang="zh-CN" dirty="0"/>
          </a:p>
          <a:p>
            <a:r>
              <a:rPr lang="zh-CN" altLang="en-US" dirty="0"/>
              <a:t>语法：</a:t>
            </a:r>
            <a:r>
              <a:rPr lang="en-US" altLang="zh-CN" dirty="0"/>
              <a:t>&lt;video </a:t>
            </a:r>
            <a:r>
              <a:rPr lang="en-US" altLang="zh-CN" dirty="0" err="1"/>
              <a:t>src</a:t>
            </a:r>
            <a:r>
              <a:rPr lang="en-US" altLang="zh-CN" dirty="0"/>
              <a:t>="</a:t>
            </a:r>
            <a:r>
              <a:rPr lang="en-US" altLang="zh-CN" dirty="0" err="1"/>
              <a:t>img</a:t>
            </a:r>
            <a:r>
              <a:rPr lang="en-US" altLang="zh-CN" dirty="0"/>
              <a:t>/movie.ogg" controls="controls"&gt;&lt;/video&gt;</a:t>
            </a:r>
            <a:endParaRPr lang="zh-CN" altLang="en-US" dirty="0"/>
          </a:p>
          <a:p>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8CF652E-0CA4-4A26-A9A3-95AD46F4265E}"/>
              </a:ext>
            </a:extLst>
          </p:cNvPr>
          <p:cNvPicPr>
            <a:picLocks noChangeAspect="1"/>
          </p:cNvPicPr>
          <p:nvPr/>
        </p:nvPicPr>
        <p:blipFill>
          <a:blip r:embed="rId2"/>
          <a:stretch>
            <a:fillRect/>
          </a:stretch>
        </p:blipFill>
        <p:spPr>
          <a:xfrm>
            <a:off x="1766575" y="3313755"/>
            <a:ext cx="8222693" cy="1661304"/>
          </a:xfrm>
          <a:prstGeom prst="rect">
            <a:avLst/>
          </a:prstGeom>
        </p:spPr>
      </p:pic>
      <p:pic>
        <p:nvPicPr>
          <p:cNvPr id="5" name="图片 4">
            <a:extLst>
              <a:ext uri="{FF2B5EF4-FFF2-40B4-BE49-F238E27FC236}">
                <a16:creationId xmlns:a16="http://schemas.microsoft.com/office/drawing/2014/main" id="{A436614A-DB98-4080-8B93-0706D3DCE148}"/>
              </a:ext>
            </a:extLst>
          </p:cNvPr>
          <p:cNvPicPr>
            <a:picLocks noChangeAspect="1"/>
          </p:cNvPicPr>
          <p:nvPr/>
        </p:nvPicPr>
        <p:blipFill>
          <a:blip r:embed="rId3"/>
          <a:stretch>
            <a:fillRect/>
          </a:stretch>
        </p:blipFill>
        <p:spPr>
          <a:xfrm>
            <a:off x="1745860" y="2645328"/>
            <a:ext cx="8375106" cy="3307367"/>
          </a:xfrm>
          <a:prstGeom prst="rect">
            <a:avLst/>
          </a:prstGeom>
        </p:spPr>
      </p:pic>
    </p:spTree>
    <p:extLst>
      <p:ext uri="{BB962C8B-B14F-4D97-AF65-F5344CB8AC3E}">
        <p14:creationId xmlns:p14="http://schemas.microsoft.com/office/powerpoint/2010/main" val="4975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0A977-59CA-4E9C-9555-1ADF67CC875B}"/>
              </a:ext>
            </a:extLst>
          </p:cNvPr>
          <p:cNvSpPr/>
          <p:nvPr/>
        </p:nvSpPr>
        <p:spPr>
          <a:xfrm>
            <a:off x="606640" y="401688"/>
            <a:ext cx="9655945" cy="1200329"/>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HTML 5 </a:t>
            </a:r>
            <a:r>
              <a:rPr lang="zh-CN" altLang="en-US" dirty="0">
                <a:solidFill>
                  <a:srgbClr val="000000"/>
                </a:solidFill>
                <a:latin typeface="微软雅黑" panose="020B0503020204020204" pitchFamily="34" charset="-122"/>
                <a:ea typeface="微软雅黑" panose="020B0503020204020204" pitchFamily="34" charset="-122"/>
              </a:rPr>
              <a:t>音频</a:t>
            </a:r>
          </a:p>
          <a:p>
            <a:endParaRPr lang="en-US" altLang="zh-CN" dirty="0">
              <a:solidFill>
                <a:srgbClr val="000000"/>
              </a:solidFill>
              <a:latin typeface="PingFangSC-Regular"/>
            </a:endParaRPr>
          </a:p>
          <a:p>
            <a:r>
              <a:rPr lang="zh-CN" altLang="en-US" dirty="0">
                <a:solidFill>
                  <a:srgbClr val="000000"/>
                </a:solidFill>
                <a:latin typeface="PingFangSC-Regular"/>
              </a:rPr>
              <a:t>语法：</a:t>
            </a:r>
            <a:r>
              <a:rPr lang="en-US" altLang="zh-CN" dirty="0"/>
              <a:t>&lt;audio </a:t>
            </a:r>
            <a:r>
              <a:rPr lang="en-US" altLang="zh-CN" dirty="0" err="1"/>
              <a:t>src</a:t>
            </a:r>
            <a:r>
              <a:rPr lang="en-US" altLang="zh-CN" dirty="0"/>
              <a:t>="</a:t>
            </a:r>
            <a:r>
              <a:rPr lang="en-US" altLang="zh-CN" dirty="0" err="1"/>
              <a:t>img</a:t>
            </a:r>
            <a:r>
              <a:rPr lang="en-US" altLang="zh-CN" dirty="0"/>
              <a:t>/song.ogg" controls="controls"&gt;&lt;/audio&gt;</a:t>
            </a:r>
            <a:br>
              <a:rPr lang="zh-CN" altLang="en-US" dirty="0">
                <a:solidFill>
                  <a:srgbClr val="000000"/>
                </a:solidFill>
                <a:latin typeface="PingFangSC-Regular"/>
              </a:rPr>
            </a:br>
            <a:endParaRPr lang="zh-CN" altLang="en-US" dirty="0"/>
          </a:p>
        </p:txBody>
      </p:sp>
      <p:pic>
        <p:nvPicPr>
          <p:cNvPr id="3" name="图片 2">
            <a:extLst>
              <a:ext uri="{FF2B5EF4-FFF2-40B4-BE49-F238E27FC236}">
                <a16:creationId xmlns:a16="http://schemas.microsoft.com/office/drawing/2014/main" id="{F6369C98-C950-404A-AB87-FC9E0985C03D}"/>
              </a:ext>
            </a:extLst>
          </p:cNvPr>
          <p:cNvPicPr>
            <a:picLocks noChangeAspect="1"/>
          </p:cNvPicPr>
          <p:nvPr/>
        </p:nvPicPr>
        <p:blipFill>
          <a:blip r:embed="rId2"/>
          <a:stretch>
            <a:fillRect/>
          </a:stretch>
        </p:blipFill>
        <p:spPr>
          <a:xfrm>
            <a:off x="606640" y="1602017"/>
            <a:ext cx="8207451" cy="1585097"/>
          </a:xfrm>
          <a:prstGeom prst="rect">
            <a:avLst/>
          </a:prstGeom>
        </p:spPr>
      </p:pic>
      <p:pic>
        <p:nvPicPr>
          <p:cNvPr id="4" name="图片 3">
            <a:extLst>
              <a:ext uri="{FF2B5EF4-FFF2-40B4-BE49-F238E27FC236}">
                <a16:creationId xmlns:a16="http://schemas.microsoft.com/office/drawing/2014/main" id="{45963733-93F0-4494-B1F2-C5A9E12867CD}"/>
              </a:ext>
            </a:extLst>
          </p:cNvPr>
          <p:cNvPicPr>
            <a:picLocks noChangeAspect="1"/>
          </p:cNvPicPr>
          <p:nvPr/>
        </p:nvPicPr>
        <p:blipFill>
          <a:blip r:embed="rId3"/>
          <a:stretch>
            <a:fillRect/>
          </a:stretch>
        </p:blipFill>
        <p:spPr>
          <a:xfrm>
            <a:off x="606640" y="3187114"/>
            <a:ext cx="8291278" cy="2636748"/>
          </a:xfrm>
          <a:prstGeom prst="rect">
            <a:avLst/>
          </a:prstGeom>
        </p:spPr>
      </p:pic>
    </p:spTree>
    <p:extLst>
      <p:ext uri="{BB962C8B-B14F-4D97-AF65-F5344CB8AC3E}">
        <p14:creationId xmlns:p14="http://schemas.microsoft.com/office/powerpoint/2010/main" val="3586374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215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DFD5D6-EC05-4242-8FF3-4D61E7553768}"/>
              </a:ext>
            </a:extLst>
          </p:cNvPr>
          <p:cNvSpPr/>
          <p:nvPr/>
        </p:nvSpPr>
        <p:spPr>
          <a:xfrm>
            <a:off x="3163409" y="2381410"/>
            <a:ext cx="5669871" cy="830997"/>
          </a:xfrm>
          <a:prstGeom prst="rect">
            <a:avLst/>
          </a:prstGeom>
        </p:spPr>
        <p:txBody>
          <a:bodyPr wrap="square">
            <a:spAutoFit/>
          </a:bodyPr>
          <a:lstStyle/>
          <a:p>
            <a:r>
              <a:rPr lang="en-US" altLang="zh-CN" sz="4800" b="1" dirty="0">
                <a:latin typeface="Microsoft YaHei" panose="020B0503020204020204" pitchFamily="34" charset="-122"/>
                <a:ea typeface="Microsoft YaHei" panose="020B0503020204020204" pitchFamily="34" charset="-122"/>
              </a:rPr>
              <a:t>HTML</a:t>
            </a:r>
            <a:r>
              <a:rPr lang="zh-CN" altLang="en-US" sz="4800" b="1" dirty="0">
                <a:latin typeface="Microsoft YaHei" panose="020B0503020204020204" pitchFamily="34" charset="-122"/>
                <a:ea typeface="Microsoft YaHei" panose="020B0503020204020204" pitchFamily="34" charset="-122"/>
              </a:rPr>
              <a:t>面试题汇总</a:t>
            </a:r>
          </a:p>
        </p:txBody>
      </p:sp>
    </p:spTree>
    <p:extLst>
      <p:ext uri="{BB962C8B-B14F-4D97-AF65-F5344CB8AC3E}">
        <p14:creationId xmlns:p14="http://schemas.microsoft.com/office/powerpoint/2010/main" val="281761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rtlCol="0" anchor="ctr">
            <a:normAutofit/>
          </a:bodyPr>
          <a:lstStyle/>
          <a:p>
            <a:pPr algn="ctr" eaLnBrk="1" hangingPunct="1"/>
            <a:r>
              <a:rPr lang="zh-CN" altLang="en-US" dirty="0"/>
              <a:t>编辑器</a:t>
            </a:r>
          </a:p>
        </p:txBody>
      </p:sp>
      <p:pic>
        <p:nvPicPr>
          <p:cNvPr id="5124" name="Picture 4" descr="PE01460_"/>
          <p:cNvPicPr>
            <a:picLocks noChangeAspect="1"/>
          </p:cNvPicPr>
          <p:nvPr/>
        </p:nvPicPr>
        <p:blipFill>
          <a:blip r:embed="rId4"/>
          <a:stretch>
            <a:fillRect/>
          </a:stretch>
        </p:blipFill>
        <p:spPr>
          <a:xfrm>
            <a:off x="8178165" y="1186180"/>
            <a:ext cx="1716088" cy="2133600"/>
          </a:xfrm>
          <a:prstGeom prst="rect">
            <a:avLst/>
          </a:prstGeom>
          <a:noFill/>
          <a:ln w="9525">
            <a:noFill/>
          </a:ln>
        </p:spPr>
      </p:pic>
      <p:pic>
        <p:nvPicPr>
          <p:cNvPr id="2" name="内容占位符 1"/>
          <p:cNvPicPr>
            <a:picLocks noGrp="1" noChangeAspect="1"/>
          </p:cNvPicPr>
          <p:nvPr>
            <p:ph idx="1"/>
          </p:nvPr>
        </p:nvPicPr>
        <p:blipFill>
          <a:blip r:embed="rId5"/>
          <a:stretch>
            <a:fillRect/>
          </a:stretch>
        </p:blipFill>
        <p:spPr>
          <a:xfrm>
            <a:off x="2974976" y="1832611"/>
            <a:ext cx="2066925" cy="3781425"/>
          </a:xfrm>
          <a:prstGeom prst="rect">
            <a:avLst/>
          </a:prstGeom>
        </p:spPr>
      </p:pic>
      <p:pic>
        <p:nvPicPr>
          <p:cNvPr id="3" name="图片 2"/>
          <p:cNvPicPr>
            <a:picLocks noChangeAspect="1"/>
          </p:cNvPicPr>
          <p:nvPr/>
        </p:nvPicPr>
        <p:blipFill>
          <a:blip r:embed="rId6"/>
          <a:stretch>
            <a:fillRect/>
          </a:stretch>
        </p:blipFill>
        <p:spPr>
          <a:xfrm>
            <a:off x="5571490" y="1977390"/>
            <a:ext cx="2076450" cy="3209290"/>
          </a:xfrm>
          <a:prstGeom prst="rect">
            <a:avLst/>
          </a:prstGeom>
        </p:spPr>
      </p:pic>
      <p:pic>
        <p:nvPicPr>
          <p:cNvPr id="4" name="图片 3">
            <a:extLst>
              <a:ext uri="{FF2B5EF4-FFF2-40B4-BE49-F238E27FC236}">
                <a16:creationId xmlns:a16="http://schemas.microsoft.com/office/drawing/2014/main" id="{4F7E588B-9DF1-4336-A5D2-A26DF7972356}"/>
              </a:ext>
            </a:extLst>
          </p:cNvPr>
          <p:cNvPicPr>
            <a:picLocks noChangeAspect="1"/>
          </p:cNvPicPr>
          <p:nvPr/>
        </p:nvPicPr>
        <p:blipFill>
          <a:blip r:embed="rId7"/>
          <a:stretch>
            <a:fillRect/>
          </a:stretch>
        </p:blipFill>
        <p:spPr>
          <a:xfrm>
            <a:off x="8366876" y="4015397"/>
            <a:ext cx="731583" cy="1082134"/>
          </a:xfrm>
          <a:prstGeom prst="rect">
            <a:avLst/>
          </a:prstGeom>
        </p:spPr>
      </p:pic>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7DD754-A01E-43BB-A938-4186EE4765EB}"/>
              </a:ext>
            </a:extLst>
          </p:cNvPr>
          <p:cNvSpPr/>
          <p:nvPr/>
        </p:nvSpPr>
        <p:spPr>
          <a:xfrm>
            <a:off x="1103146" y="696443"/>
            <a:ext cx="8884231" cy="4247317"/>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主流浏览器内核：</a:t>
            </a:r>
            <a:endParaRPr lang="en-US" altLang="zh-CN" dirty="0">
              <a:solidFill>
                <a:srgbClr val="4F4F4F"/>
              </a:solidFill>
              <a:latin typeface="Microsoft YaHei" panose="020B0503020204020204" pitchFamily="34" charset="-122"/>
              <a:ea typeface="Microsoft YaHei" panose="020B0503020204020204" pitchFamily="34" charset="-122"/>
            </a:endParaRPr>
          </a:p>
          <a:p>
            <a:endParaRPr lang="en-US" altLang="zh-CN" dirty="0">
              <a:solidFill>
                <a:srgbClr val="4F4F4F"/>
              </a:solidFill>
              <a:latin typeface="Microsoft YaHei" panose="020B0503020204020204" pitchFamily="34" charset="-122"/>
              <a:ea typeface="Microsoft YaHei" panose="020B0503020204020204" pitchFamily="34" charset="-122"/>
            </a:endParaRPr>
          </a:p>
          <a:p>
            <a:pPr lvl="1"/>
            <a:r>
              <a:rPr lang="en-US" altLang="zh-CN" dirty="0" err="1"/>
              <a:t>mozilla</a:t>
            </a:r>
            <a:r>
              <a:rPr lang="zh-CN" altLang="en-US" dirty="0"/>
              <a:t>内核 </a:t>
            </a:r>
            <a:r>
              <a:rPr lang="en-US" altLang="zh-CN" dirty="0"/>
              <a:t>(</a:t>
            </a:r>
            <a:r>
              <a:rPr lang="en-US" altLang="zh-CN" dirty="0" err="1"/>
              <a:t>firefox,flock</a:t>
            </a:r>
            <a:r>
              <a:rPr lang="zh-CN" altLang="en-US" dirty="0"/>
              <a:t>等</a:t>
            </a:r>
            <a:r>
              <a:rPr lang="en-US" altLang="zh-CN" dirty="0"/>
              <a:t>) -</a:t>
            </a:r>
            <a:r>
              <a:rPr lang="en-US" altLang="zh-CN" dirty="0" err="1"/>
              <a:t>moz</a:t>
            </a:r>
            <a:endParaRPr lang="en-US" altLang="zh-CN" dirty="0"/>
          </a:p>
          <a:p>
            <a:pPr lvl="1"/>
            <a:r>
              <a:rPr lang="en-US" altLang="zh-CN" dirty="0" err="1"/>
              <a:t>webkit</a:t>
            </a:r>
            <a:r>
              <a:rPr lang="zh-CN" altLang="en-US" dirty="0"/>
              <a:t>内核</a:t>
            </a:r>
            <a:r>
              <a:rPr lang="en-US" altLang="zh-CN" dirty="0"/>
              <a:t>(</a:t>
            </a:r>
            <a:r>
              <a:rPr lang="en-US" altLang="zh-CN" dirty="0" err="1"/>
              <a:t>safari,chrome</a:t>
            </a:r>
            <a:r>
              <a:rPr lang="zh-CN" altLang="en-US" dirty="0"/>
              <a:t>等</a:t>
            </a:r>
            <a:r>
              <a:rPr lang="en-US" altLang="zh-CN" dirty="0"/>
              <a:t>) -</a:t>
            </a:r>
            <a:r>
              <a:rPr lang="en-US" altLang="zh-CN" dirty="0" err="1"/>
              <a:t>webkit</a:t>
            </a:r>
            <a:endParaRPr lang="en-US" altLang="zh-CN" dirty="0"/>
          </a:p>
          <a:p>
            <a:pPr lvl="1"/>
            <a:r>
              <a:rPr lang="en-US" altLang="zh-CN" dirty="0"/>
              <a:t>opera</a:t>
            </a:r>
            <a:r>
              <a:rPr lang="zh-CN" altLang="en-US" dirty="0"/>
              <a:t>内核</a:t>
            </a:r>
            <a:r>
              <a:rPr lang="en-US" altLang="zh-CN" dirty="0"/>
              <a:t>(opera</a:t>
            </a:r>
            <a:r>
              <a:rPr lang="zh-CN" altLang="en-US" dirty="0"/>
              <a:t>浏览器</a:t>
            </a:r>
            <a:r>
              <a:rPr lang="en-US" altLang="zh-CN" dirty="0"/>
              <a:t>) -o</a:t>
            </a:r>
          </a:p>
          <a:p>
            <a:pPr lvl="1"/>
            <a:r>
              <a:rPr lang="en-US" altLang="zh-CN" dirty="0"/>
              <a:t>trident</a:t>
            </a:r>
            <a:r>
              <a:rPr lang="zh-CN" altLang="en-US" dirty="0"/>
              <a:t>内核</a:t>
            </a:r>
            <a:r>
              <a:rPr lang="en-US" altLang="zh-CN" dirty="0"/>
              <a:t>(</a:t>
            </a:r>
            <a:r>
              <a:rPr lang="en-US" altLang="zh-CN" dirty="0" err="1"/>
              <a:t>ie</a:t>
            </a:r>
            <a:r>
              <a:rPr lang="zh-CN" altLang="en-US" dirty="0"/>
              <a:t>浏览器</a:t>
            </a:r>
            <a:r>
              <a:rPr lang="en-US" altLang="zh-CN" dirty="0"/>
              <a:t>) –</a:t>
            </a:r>
            <a:r>
              <a:rPr lang="en-US" altLang="zh-CN" dirty="0" err="1"/>
              <a:t>ms</a:t>
            </a:r>
            <a:endParaRPr lang="en-US" altLang="zh-CN" dirty="0"/>
          </a:p>
          <a:p>
            <a:pPr lvl="1"/>
            <a:endParaRPr lang="en-US" altLang="zh-CN" dirty="0"/>
          </a:p>
          <a:p>
            <a:pPr lvl="1"/>
            <a:r>
              <a:rPr lang="zh-CN" altLang="en-US" dirty="0"/>
              <a:t>解释：浏览器最重要或者说核心的部分是“</a:t>
            </a:r>
            <a:r>
              <a:rPr lang="en-US" altLang="zh-CN" dirty="0"/>
              <a:t>Rendering Engine”</a:t>
            </a:r>
            <a:r>
              <a:rPr lang="zh-CN" altLang="en-US" dirty="0"/>
              <a:t>，可大概译为“渲染引擎”，不过我们一般习惯将之称为“浏览器内核”。负责对网页语法的解释并渲染网页。 所以，通常所谓的浏览器内核也就是浏览器所采用的渲染引擎，渲染引擎决定了浏览器如何显示网页的内容以及页面的格式信息。不同的浏览器内核对网页编写语法的解释也有不同，因此同一网页在不同的内核的浏览器里的渲染（显示）效果也可能不同，这也是网页编写者需要在不同内核的浏览器中测试网页显示效果的原因。</a:t>
            </a:r>
            <a:endParaRPr lang="en-US" altLang="zh-CN" dirty="0"/>
          </a:p>
          <a:p>
            <a:endParaRPr lang="zh-CN" altLang="en-US" dirty="0"/>
          </a:p>
        </p:txBody>
      </p:sp>
    </p:spTree>
    <p:extLst>
      <p:ext uri="{BB962C8B-B14F-4D97-AF65-F5344CB8AC3E}">
        <p14:creationId xmlns:p14="http://schemas.microsoft.com/office/powerpoint/2010/main" val="1639952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01A40D-9EB5-4E78-8EA9-59FFDF9AC7C1}"/>
              </a:ext>
            </a:extLst>
          </p:cNvPr>
          <p:cNvSpPr/>
          <p:nvPr/>
        </p:nvSpPr>
        <p:spPr>
          <a:xfrm>
            <a:off x="793116" y="811853"/>
            <a:ext cx="10374993" cy="3416320"/>
          </a:xfrm>
          <a:prstGeom prst="rect">
            <a:avLst/>
          </a:prstGeom>
        </p:spPr>
        <p:txBody>
          <a:bodyPr wrap="squar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HTML</a:t>
            </a:r>
            <a:r>
              <a:rPr lang="zh-CN" altLang="en-US" dirty="0">
                <a:solidFill>
                  <a:srgbClr val="4F4F4F"/>
                </a:solidFill>
                <a:latin typeface="Microsoft YaHei" panose="020B0503020204020204" pitchFamily="34" charset="-122"/>
                <a:ea typeface="Microsoft YaHei" panose="020B0503020204020204" pitchFamily="34" charset="-122"/>
              </a:rPr>
              <a:t>标签：</a:t>
            </a:r>
            <a:endParaRPr lang="en-US" altLang="zh-CN" dirty="0">
              <a:solidFill>
                <a:srgbClr val="4F4F4F"/>
              </a:solidFill>
              <a:latin typeface="Microsoft YaHei" panose="020B0503020204020204" pitchFamily="34" charset="-122"/>
              <a:ea typeface="Microsoft YaHei" panose="020B0503020204020204" pitchFamily="34" charset="-122"/>
            </a:endParaRPr>
          </a:p>
          <a:p>
            <a:endParaRPr lang="en-US" altLang="zh-CN" dirty="0">
              <a:solidFill>
                <a:srgbClr val="4F4F4F"/>
              </a:solidFill>
              <a:latin typeface="Microsoft YaHei" panose="020B0503020204020204" pitchFamily="34" charset="-122"/>
              <a:ea typeface="Microsoft YaHei" panose="020B0503020204020204" pitchFamily="34" charset="-122"/>
            </a:endParaRPr>
          </a:p>
          <a:p>
            <a:r>
              <a:rPr lang="en-US" altLang="zh-CN" dirty="0"/>
              <a:t>	</a:t>
            </a:r>
            <a:r>
              <a:rPr lang="zh-CN" altLang="en-US" dirty="0">
                <a:solidFill>
                  <a:srgbClr val="FF0000"/>
                </a:solidFill>
              </a:rPr>
              <a:t>块级标签</a:t>
            </a:r>
            <a:r>
              <a:rPr lang="zh-CN" altLang="en-US" dirty="0"/>
              <a:t>：默认宽度</a:t>
            </a:r>
            <a:r>
              <a:rPr lang="en-US" altLang="zh-CN" dirty="0"/>
              <a:t>100%(</a:t>
            </a:r>
            <a:r>
              <a:rPr lang="zh-CN" altLang="en-US" dirty="0"/>
              <a:t>占满一行</a:t>
            </a:r>
            <a:r>
              <a:rPr lang="en-US" altLang="zh-CN" dirty="0"/>
              <a:t>)</a:t>
            </a:r>
            <a:r>
              <a:rPr lang="zh-CN" altLang="en-US" dirty="0"/>
              <a:t>； </a:t>
            </a:r>
            <a:endParaRPr lang="en-US" altLang="zh-CN" dirty="0"/>
          </a:p>
          <a:p>
            <a:r>
              <a:rPr lang="en-US" altLang="zh-CN" dirty="0"/>
              <a:t>	</a:t>
            </a:r>
            <a:r>
              <a:rPr lang="zh-CN" altLang="en-US" dirty="0"/>
              <a:t>块级标签自动换行</a:t>
            </a:r>
            <a:r>
              <a:rPr lang="en-US" altLang="zh-CN" dirty="0"/>
              <a:t>(</a:t>
            </a:r>
            <a:r>
              <a:rPr lang="zh-CN" altLang="en-US" dirty="0"/>
              <a:t>独占一行，右边不能有任何东西</a:t>
            </a:r>
            <a:r>
              <a:rPr lang="en-US" altLang="zh-CN" dirty="0"/>
              <a:t>)</a:t>
            </a:r>
            <a:r>
              <a:rPr lang="zh-CN" altLang="en-US" dirty="0"/>
              <a:t>； </a:t>
            </a:r>
            <a:endParaRPr lang="en-US" altLang="zh-CN" dirty="0"/>
          </a:p>
          <a:p>
            <a:r>
              <a:rPr lang="en-US" altLang="zh-CN" dirty="0"/>
              <a:t>	</a:t>
            </a:r>
            <a:r>
              <a:rPr lang="zh-CN" altLang="en-US" dirty="0"/>
              <a:t>块级标签可以使用</a:t>
            </a:r>
            <a:r>
              <a:rPr lang="en-US" altLang="zh-CN" dirty="0"/>
              <a:t>CSS</a:t>
            </a:r>
            <a:r>
              <a:rPr lang="zh-CN" altLang="en-US" dirty="0"/>
              <a:t>设置宽度高度！ </a:t>
            </a:r>
            <a:endParaRPr lang="en-US" altLang="zh-CN" dirty="0"/>
          </a:p>
          <a:p>
            <a:r>
              <a:rPr lang="en-US" altLang="zh-CN" dirty="0"/>
              <a:t>	</a:t>
            </a:r>
            <a:r>
              <a:rPr lang="zh-CN" altLang="en-US" dirty="0"/>
              <a:t>常用的块状元素有：</a:t>
            </a:r>
            <a:r>
              <a:rPr lang="en-US" altLang="zh-CN" dirty="0"/>
              <a:t>div</a:t>
            </a:r>
            <a:r>
              <a:rPr lang="zh-CN" altLang="en-US" dirty="0"/>
              <a:t>、 </a:t>
            </a:r>
            <a:r>
              <a:rPr lang="en-US" altLang="zh-CN" dirty="0"/>
              <a:t>p</a:t>
            </a:r>
            <a:r>
              <a:rPr lang="zh-CN" altLang="en-US" dirty="0"/>
              <a:t>、 </a:t>
            </a:r>
            <a:r>
              <a:rPr lang="en-US" altLang="zh-CN" dirty="0"/>
              <a:t>h1**h6</a:t>
            </a:r>
            <a:r>
              <a:rPr lang="zh-CN" altLang="en-US" dirty="0"/>
              <a:t>、</a:t>
            </a:r>
            <a:r>
              <a:rPr lang="en-US" altLang="zh-CN" dirty="0" err="1"/>
              <a:t>ol</a:t>
            </a:r>
            <a:r>
              <a:rPr lang="zh-CN" altLang="en-US" dirty="0"/>
              <a:t>、</a:t>
            </a:r>
            <a:r>
              <a:rPr lang="en-US" altLang="zh-CN" dirty="0"/>
              <a:t>ul</a:t>
            </a:r>
            <a:r>
              <a:rPr lang="zh-CN" altLang="en-US" dirty="0"/>
              <a:t>、</a:t>
            </a:r>
            <a:r>
              <a:rPr lang="en-US" altLang="zh-CN" dirty="0"/>
              <a:t>dl</a:t>
            </a:r>
            <a:r>
              <a:rPr lang="zh-CN" altLang="en-US" dirty="0"/>
              <a:t>、</a:t>
            </a:r>
            <a:r>
              <a:rPr lang="en-US" altLang="zh-CN" dirty="0"/>
              <a:t>table</a:t>
            </a:r>
            <a:r>
              <a:rPr lang="zh-CN" altLang="en-US" dirty="0"/>
              <a:t>、</a:t>
            </a:r>
            <a:r>
              <a:rPr lang="en-US" altLang="zh-CN" dirty="0"/>
              <a:t>address</a:t>
            </a:r>
            <a:r>
              <a:rPr lang="zh-CN" altLang="en-US" dirty="0"/>
              <a:t>、</a:t>
            </a:r>
            <a:r>
              <a:rPr lang="en-US" altLang="zh-CN" dirty="0"/>
              <a:t>blockquote</a:t>
            </a:r>
            <a:r>
              <a:rPr lang="zh-CN" altLang="en-US" dirty="0"/>
              <a:t>、</a:t>
            </a:r>
            <a:r>
              <a:rPr lang="en-US" altLang="zh-CN" dirty="0"/>
              <a:t>form</a:t>
            </a:r>
          </a:p>
          <a:p>
            <a:endParaRPr lang="en-US" altLang="zh-CN" dirty="0"/>
          </a:p>
          <a:p>
            <a:r>
              <a:rPr lang="en-US" altLang="zh-CN" dirty="0"/>
              <a:t>	</a:t>
            </a:r>
            <a:r>
              <a:rPr lang="zh-CN" altLang="en-US" dirty="0">
                <a:solidFill>
                  <a:srgbClr val="FF0000"/>
                </a:solidFill>
              </a:rPr>
              <a:t>行级标签</a:t>
            </a:r>
            <a:r>
              <a:rPr lang="zh-CN" altLang="en-US" dirty="0"/>
              <a:t>：默认宽度由内容撑开</a:t>
            </a:r>
            <a:r>
              <a:rPr lang="en-US" altLang="zh-CN" dirty="0"/>
              <a:t>(</a:t>
            </a:r>
            <a:r>
              <a:rPr lang="zh-CN" altLang="en-US" dirty="0"/>
              <a:t>内容多宽、宽度就占多宽</a:t>
            </a:r>
            <a:r>
              <a:rPr lang="en-US" altLang="zh-CN" dirty="0"/>
              <a:t>)</a:t>
            </a:r>
            <a:r>
              <a:rPr lang="zh-CN" altLang="en-US" dirty="0"/>
              <a:t>； </a:t>
            </a:r>
            <a:endParaRPr lang="en-US" altLang="zh-CN" dirty="0"/>
          </a:p>
          <a:p>
            <a:r>
              <a:rPr lang="en-US" altLang="zh-CN" dirty="0"/>
              <a:t>	</a:t>
            </a:r>
            <a:r>
              <a:rPr lang="zh-CN" altLang="en-US" dirty="0"/>
              <a:t>行级标签不会自动换行</a:t>
            </a:r>
            <a:r>
              <a:rPr lang="en-US" altLang="zh-CN" dirty="0"/>
              <a:t>(</a:t>
            </a:r>
            <a:r>
              <a:rPr lang="zh-CN" altLang="en-US" dirty="0"/>
              <a:t>一行当中，从左往右依次排列</a:t>
            </a:r>
            <a:r>
              <a:rPr lang="en-US" altLang="zh-CN" dirty="0"/>
              <a:t>)</a:t>
            </a:r>
            <a:r>
              <a:rPr lang="zh-CN" altLang="en-US" dirty="0"/>
              <a:t>；</a:t>
            </a:r>
            <a:endParaRPr lang="en-US" altLang="zh-CN" dirty="0"/>
          </a:p>
          <a:p>
            <a:r>
              <a:rPr lang="en-US" altLang="zh-CN" dirty="0"/>
              <a:t>	 </a:t>
            </a:r>
            <a:r>
              <a:rPr lang="zh-CN" altLang="en-US" dirty="0"/>
              <a:t>行级标签的宽度高度不能设置！ </a:t>
            </a:r>
            <a:endParaRPr lang="en-US" altLang="zh-CN" dirty="0"/>
          </a:p>
          <a:p>
            <a:r>
              <a:rPr lang="en-US" altLang="zh-CN" dirty="0"/>
              <a:t>	</a:t>
            </a:r>
            <a:r>
              <a:rPr lang="zh-CN" altLang="en-US" dirty="0"/>
              <a:t>常用的内联元素有：</a:t>
            </a:r>
            <a:r>
              <a:rPr lang="en-US" altLang="zh-CN" dirty="0"/>
              <a:t>a</a:t>
            </a:r>
            <a:r>
              <a:rPr lang="zh-CN" altLang="en-US" dirty="0"/>
              <a:t>、</a:t>
            </a:r>
            <a:r>
              <a:rPr lang="en-US" altLang="zh-CN" dirty="0"/>
              <a:t>span</a:t>
            </a:r>
            <a:r>
              <a:rPr lang="zh-CN" altLang="en-US" dirty="0"/>
              <a:t>、</a:t>
            </a:r>
            <a:r>
              <a:rPr lang="en-US" altLang="zh-CN" dirty="0" err="1"/>
              <a:t>br</a:t>
            </a:r>
            <a:r>
              <a:rPr lang="zh-CN" altLang="en-US" dirty="0"/>
              <a:t>、</a:t>
            </a:r>
            <a:r>
              <a:rPr lang="en-US" altLang="zh-CN" dirty="0" err="1"/>
              <a:t>i</a:t>
            </a:r>
            <a:r>
              <a:rPr lang="zh-CN" altLang="en-US" dirty="0"/>
              <a:t>、</a:t>
            </a:r>
            <a:r>
              <a:rPr lang="en-US" altLang="zh-CN" dirty="0" err="1"/>
              <a:t>em</a:t>
            </a:r>
            <a:r>
              <a:rPr lang="zh-CN" altLang="en-US" dirty="0"/>
              <a:t>、</a:t>
            </a:r>
            <a:r>
              <a:rPr lang="en-US" altLang="zh-CN" dirty="0"/>
              <a:t>strong</a:t>
            </a:r>
            <a:r>
              <a:rPr lang="zh-CN" altLang="en-US" dirty="0"/>
              <a:t>、</a:t>
            </a:r>
            <a:r>
              <a:rPr lang="en-US" altLang="zh-CN" dirty="0"/>
              <a:t>label</a:t>
            </a:r>
            <a:r>
              <a:rPr lang="zh-CN" altLang="en-US" dirty="0"/>
              <a:t>、</a:t>
            </a:r>
            <a:r>
              <a:rPr lang="en-US" altLang="zh-CN" dirty="0"/>
              <a:t>q</a:t>
            </a:r>
            <a:r>
              <a:rPr lang="zh-CN" altLang="en-US" dirty="0"/>
              <a:t>、</a:t>
            </a:r>
            <a:r>
              <a:rPr lang="en-US" altLang="zh-CN" dirty="0"/>
              <a:t>var</a:t>
            </a:r>
            <a:r>
              <a:rPr lang="zh-CN" altLang="en-US" dirty="0"/>
              <a:t>、</a:t>
            </a:r>
            <a:r>
              <a:rPr lang="en-US" altLang="zh-CN" dirty="0"/>
              <a:t>cite</a:t>
            </a:r>
            <a:r>
              <a:rPr lang="zh-CN" altLang="en-US" dirty="0"/>
              <a:t>、</a:t>
            </a:r>
            <a:r>
              <a:rPr lang="en-US" altLang="zh-CN" dirty="0"/>
              <a:t>code </a:t>
            </a:r>
            <a:r>
              <a:rPr lang="zh-CN" altLang="en-US" dirty="0"/>
              <a:t>常用的内联块状元素有：</a:t>
            </a:r>
            <a:r>
              <a:rPr lang="en-US" altLang="zh-CN" dirty="0" err="1"/>
              <a:t>img</a:t>
            </a:r>
            <a:r>
              <a:rPr lang="zh-CN" altLang="en-US" dirty="0"/>
              <a:t>、</a:t>
            </a:r>
            <a:r>
              <a:rPr lang="en-US" altLang="zh-CN" dirty="0"/>
              <a:t>input</a:t>
            </a:r>
            <a:r>
              <a:rPr lang="zh-CN" altLang="en-US" dirty="0"/>
              <a:t>。</a:t>
            </a:r>
          </a:p>
        </p:txBody>
      </p:sp>
    </p:spTree>
    <p:extLst>
      <p:ext uri="{BB962C8B-B14F-4D97-AF65-F5344CB8AC3E}">
        <p14:creationId xmlns:p14="http://schemas.microsoft.com/office/powerpoint/2010/main" val="1979051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3EF53A-5CE6-409B-99BD-66848A5136A4}"/>
              </a:ext>
            </a:extLst>
          </p:cNvPr>
          <p:cNvSpPr/>
          <p:nvPr/>
        </p:nvSpPr>
        <p:spPr>
          <a:xfrm>
            <a:off x="717465" y="767464"/>
            <a:ext cx="10776543" cy="2585323"/>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解释一下</a:t>
            </a:r>
            <a:r>
              <a:rPr lang="en-US" altLang="zh-CN" dirty="0">
                <a:solidFill>
                  <a:srgbClr val="4F4F4F"/>
                </a:solidFill>
                <a:latin typeface="Microsoft YaHei" panose="020B0503020204020204" pitchFamily="34" charset="-122"/>
                <a:ea typeface="Microsoft YaHei" panose="020B0503020204020204" pitchFamily="34" charset="-122"/>
              </a:rPr>
              <a:t>utf-8</a:t>
            </a:r>
            <a:r>
              <a:rPr lang="zh-CN" altLang="en-US" dirty="0">
                <a:solidFill>
                  <a:srgbClr val="4F4F4F"/>
                </a:solidFill>
                <a:latin typeface="Microsoft YaHei" panose="020B0503020204020204" pitchFamily="34" charset="-122"/>
                <a:ea typeface="Microsoft YaHei" panose="020B0503020204020204" pitchFamily="34" charset="-122"/>
              </a:rPr>
              <a:t>和</a:t>
            </a:r>
            <a:r>
              <a:rPr lang="en-US" altLang="zh-CN" dirty="0">
                <a:solidFill>
                  <a:srgbClr val="4F4F4F"/>
                </a:solidFill>
                <a:latin typeface="Microsoft YaHei" panose="020B0503020204020204" pitchFamily="34" charset="-122"/>
                <a:ea typeface="Microsoft YaHei" panose="020B0503020204020204" pitchFamily="34" charset="-122"/>
              </a:rPr>
              <a:t>GBK</a:t>
            </a:r>
            <a:r>
              <a:rPr lang="zh-CN" altLang="en-US" dirty="0">
                <a:solidFill>
                  <a:srgbClr val="4F4F4F"/>
                </a:solidFill>
                <a:latin typeface="Microsoft YaHei" panose="020B0503020204020204" pitchFamily="34" charset="-122"/>
                <a:ea typeface="Microsoft YaHei" panose="020B0503020204020204" pitchFamily="34" charset="-122"/>
              </a:rPr>
              <a:t>和</a:t>
            </a:r>
            <a:r>
              <a:rPr lang="en-US" altLang="zh-CN" dirty="0">
                <a:solidFill>
                  <a:srgbClr val="4F4F4F"/>
                </a:solidFill>
                <a:latin typeface="Microsoft YaHei" panose="020B0503020204020204" pitchFamily="34" charset="-122"/>
                <a:ea typeface="Microsoft YaHei" panose="020B0503020204020204" pitchFamily="34" charset="-122"/>
              </a:rPr>
              <a:t>ISISO8859-2 </a:t>
            </a:r>
            <a:r>
              <a:rPr lang="zh-CN" altLang="en-US" dirty="0">
                <a:solidFill>
                  <a:srgbClr val="4F4F4F"/>
                </a:solidFill>
                <a:latin typeface="Microsoft YaHei" panose="020B0503020204020204" pitchFamily="34" charset="-122"/>
                <a:ea typeface="Microsoft YaHei" panose="020B0503020204020204" pitchFamily="34" charset="-122"/>
              </a:rPr>
              <a:t>字符集</a:t>
            </a:r>
            <a:endParaRPr lang="en-US" altLang="zh-CN" dirty="0">
              <a:solidFill>
                <a:srgbClr val="4F4F4F"/>
              </a:solidFill>
              <a:latin typeface="Microsoft YaHei" panose="020B0503020204020204" pitchFamily="34" charset="-122"/>
              <a:ea typeface="Microsoft YaHei" panose="020B0503020204020204" pitchFamily="34" charset="-122"/>
            </a:endParaRPr>
          </a:p>
          <a:p>
            <a:endParaRPr lang="en-US" altLang="zh-CN" dirty="0">
              <a:solidFill>
                <a:srgbClr val="4F4F4F"/>
              </a:solidFill>
              <a:latin typeface="Microsoft YaHei" panose="020B0503020204020204" pitchFamily="34" charset="-122"/>
              <a:ea typeface="Microsoft YaHei" panose="020B0503020204020204" pitchFamily="34" charset="-122"/>
            </a:endParaRPr>
          </a:p>
          <a:p>
            <a:r>
              <a:rPr lang="en-US" altLang="zh-CN" dirty="0"/>
              <a:t>	charset </a:t>
            </a:r>
            <a:r>
              <a:rPr lang="zh-CN" altLang="en-US" dirty="0"/>
              <a:t>属性规定 </a:t>
            </a:r>
            <a:r>
              <a:rPr lang="en-US" altLang="zh-CN" dirty="0"/>
              <a:t>HTML </a:t>
            </a:r>
            <a:r>
              <a:rPr lang="zh-CN" altLang="en-US" dirty="0"/>
              <a:t>文档的字符编码。</a:t>
            </a:r>
            <a:endParaRPr lang="en-US" altLang="zh-CN" dirty="0"/>
          </a:p>
          <a:p>
            <a:endParaRPr lang="en-US" altLang="zh-CN" dirty="0"/>
          </a:p>
          <a:p>
            <a:r>
              <a:rPr lang="en-US" altLang="zh-CN" dirty="0"/>
              <a:t>		UTF-8</a:t>
            </a:r>
            <a:r>
              <a:rPr lang="zh-CN" altLang="en-US" dirty="0"/>
              <a:t>（</a:t>
            </a:r>
            <a:r>
              <a:rPr lang="en-US" altLang="zh-CN" dirty="0"/>
              <a:t>8-bit Unicode Transformation Format</a:t>
            </a:r>
            <a:r>
              <a:rPr lang="zh-CN" altLang="en-US" dirty="0"/>
              <a:t>）是一种针对</a:t>
            </a:r>
            <a:r>
              <a:rPr lang="en-US" altLang="zh-CN" dirty="0"/>
              <a:t>Unicode</a:t>
            </a:r>
            <a:r>
              <a:rPr lang="zh-CN" altLang="en-US" dirty="0"/>
              <a:t>的可变长度字符编码，又称万国码。</a:t>
            </a:r>
            <a:r>
              <a:rPr lang="en-US" altLang="zh-CN" dirty="0"/>
              <a:t>UTF-8</a:t>
            </a:r>
            <a:r>
              <a:rPr lang="zh-CN" altLang="en-US" dirty="0"/>
              <a:t>用</a:t>
            </a:r>
            <a:r>
              <a:rPr lang="en-US" altLang="zh-CN" dirty="0"/>
              <a:t>1</a:t>
            </a:r>
            <a:r>
              <a:rPr lang="zh-CN" altLang="en-US" dirty="0"/>
              <a:t>到</a:t>
            </a:r>
            <a:r>
              <a:rPr lang="en-US" altLang="zh-CN" dirty="0"/>
              <a:t>6</a:t>
            </a:r>
            <a:r>
              <a:rPr lang="zh-CN" altLang="en-US" dirty="0"/>
              <a:t>个字节编码</a:t>
            </a:r>
            <a:r>
              <a:rPr lang="en-US" altLang="zh-CN" dirty="0"/>
              <a:t>UNICODE</a:t>
            </a:r>
            <a:r>
              <a:rPr lang="zh-CN" altLang="en-US" dirty="0"/>
              <a:t>字符。用在网页上可以同一页面显示中文简体繁体及其它语言（如英文，日文，韩文）。</a:t>
            </a:r>
            <a:endParaRPr lang="en-US" altLang="zh-CN" dirty="0"/>
          </a:p>
          <a:p>
            <a:r>
              <a:rPr lang="en-US" altLang="zh-CN" dirty="0"/>
              <a:t>		GBK</a:t>
            </a:r>
            <a:r>
              <a:rPr lang="zh-CN" altLang="en-US" dirty="0"/>
              <a:t>是汉字编码，是双字节码，可表示繁体字和简体字。</a:t>
            </a:r>
            <a:endParaRPr lang="en-US" altLang="zh-CN" dirty="0"/>
          </a:p>
          <a:p>
            <a:r>
              <a:rPr lang="en-US" altLang="zh-CN" dirty="0"/>
              <a:t>		ISO8859-2 </a:t>
            </a:r>
            <a:r>
              <a:rPr lang="zh-CN" altLang="en-US" dirty="0"/>
              <a:t>字符集，也称为 </a:t>
            </a:r>
            <a:r>
              <a:rPr lang="en-US" altLang="zh-CN" dirty="0"/>
              <a:t>Latin-2</a:t>
            </a:r>
            <a:r>
              <a:rPr lang="zh-CN" altLang="en-US" dirty="0"/>
              <a:t>，收集了 东欧 字符。</a:t>
            </a:r>
          </a:p>
        </p:txBody>
      </p:sp>
    </p:spTree>
    <p:extLst>
      <p:ext uri="{BB962C8B-B14F-4D97-AF65-F5344CB8AC3E}">
        <p14:creationId xmlns:p14="http://schemas.microsoft.com/office/powerpoint/2010/main" val="1008975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D3A9A8-850F-42A4-B34E-D501DA7D2A58}"/>
              </a:ext>
            </a:extLst>
          </p:cNvPr>
          <p:cNvSpPr/>
          <p:nvPr/>
        </p:nvSpPr>
        <p:spPr>
          <a:xfrm>
            <a:off x="961747" y="854449"/>
            <a:ext cx="10268505" cy="4185761"/>
          </a:xfrm>
          <a:prstGeom prst="rect">
            <a:avLst/>
          </a:prstGeom>
        </p:spPr>
        <p:txBody>
          <a:bodyPr wrap="square">
            <a:spAutoFit/>
          </a:bodyPr>
          <a:lstStyle/>
          <a:p>
            <a:r>
              <a:rPr lang="en-US" altLang="zh-CN" b="1" dirty="0" err="1">
                <a:solidFill>
                  <a:srgbClr val="333333"/>
                </a:solidFill>
                <a:latin typeface="Microsoft YaHei" panose="020B0503020204020204" pitchFamily="34" charset="-122"/>
                <a:ea typeface="Microsoft YaHei" panose="020B0503020204020204" pitchFamily="34" charset="-122"/>
              </a:rPr>
              <a:t>Dhtml,html,xhtml</a:t>
            </a:r>
            <a:r>
              <a:rPr lang="zh-CN" altLang="en-US" b="1" dirty="0">
                <a:solidFill>
                  <a:srgbClr val="333333"/>
                </a:solidFill>
                <a:latin typeface="Microsoft YaHei" panose="020B0503020204020204" pitchFamily="34" charset="-122"/>
                <a:ea typeface="Microsoft YaHei" panose="020B0503020204020204" pitchFamily="34" charset="-122"/>
              </a:rPr>
              <a:t>的区别：</a:t>
            </a:r>
          </a:p>
          <a:p>
            <a:br>
              <a:rPr lang="zh-CN" altLang="en-US" dirty="0">
                <a:solidFill>
                  <a:srgbClr val="333333"/>
                </a:solidFill>
                <a:latin typeface="Microsoft YaHei" panose="020B0503020204020204" pitchFamily="34" charset="-122"/>
                <a:ea typeface="Microsoft YaHei" panose="020B0503020204020204" pitchFamily="34" charset="-122"/>
              </a:rPr>
            </a:br>
            <a:r>
              <a:rPr lang="en-US" altLang="zh-CN" dirty="0">
                <a:solidFill>
                  <a:srgbClr val="333333"/>
                </a:solidFill>
                <a:latin typeface="Microsoft YaHei" panose="020B0503020204020204" pitchFamily="34" charset="-122"/>
                <a:ea typeface="Microsoft YaHei" panose="020B0503020204020204" pitchFamily="34" charset="-122"/>
              </a:rPr>
              <a:t>	</a:t>
            </a:r>
            <a:r>
              <a:rPr lang="en-US" altLang="zh-CN" dirty="0" err="1">
                <a:solidFill>
                  <a:srgbClr val="333333"/>
                </a:solidFill>
                <a:latin typeface="Microsoft YaHei" panose="020B0503020204020204" pitchFamily="34" charset="-122"/>
                <a:ea typeface="Microsoft YaHei" panose="020B0503020204020204" pitchFamily="34" charset="-122"/>
              </a:rPr>
              <a:t>Dhtml</a:t>
            </a:r>
            <a:r>
              <a:rPr lang="zh-CN" altLang="en-US" dirty="0">
                <a:solidFill>
                  <a:srgbClr val="333333"/>
                </a:solidFill>
                <a:latin typeface="Microsoft YaHei" panose="020B0503020204020204" pitchFamily="34" charset="-122"/>
                <a:ea typeface="Microsoft YaHei" panose="020B0503020204020204" pitchFamily="34" charset="-122"/>
              </a:rPr>
              <a:t>是在静态</a:t>
            </a:r>
            <a:r>
              <a:rPr lang="en-US" altLang="zh-CN" dirty="0">
                <a:solidFill>
                  <a:srgbClr val="333333"/>
                </a:solidFill>
                <a:latin typeface="Microsoft YaHei" panose="020B0503020204020204" pitchFamily="34" charset="-122"/>
                <a:ea typeface="Microsoft YaHei" panose="020B0503020204020204" pitchFamily="34" charset="-122"/>
              </a:rPr>
              <a:t>html</a:t>
            </a:r>
            <a:r>
              <a:rPr lang="zh-CN" altLang="en-US" dirty="0">
                <a:solidFill>
                  <a:srgbClr val="333333"/>
                </a:solidFill>
                <a:latin typeface="Microsoft YaHei" panose="020B0503020204020204" pitchFamily="34" charset="-122"/>
                <a:ea typeface="Microsoft YaHei" panose="020B0503020204020204" pitchFamily="34" charset="-122"/>
              </a:rPr>
              <a:t>的基础上综合和其它动态的技术而成的网页技术；</a:t>
            </a:r>
            <a:r>
              <a:rPr lang="en-US" altLang="zh-CN" dirty="0">
                <a:solidFill>
                  <a:srgbClr val="333333"/>
                </a:solidFill>
                <a:latin typeface="Microsoft YaHei" panose="020B0503020204020204" pitchFamily="34" charset="-122"/>
                <a:ea typeface="Microsoft YaHei" panose="020B0503020204020204" pitchFamily="34" charset="-122"/>
              </a:rPr>
              <a:t>DHTML=HTML+CSS+JAVASCRIPT+DOM</a:t>
            </a:r>
          </a:p>
          <a:p>
            <a:r>
              <a:rPr lang="en-US" altLang="zh-CN" dirty="0">
                <a:solidFill>
                  <a:srgbClr val="333333"/>
                </a:solidFill>
                <a:latin typeface="Microsoft YaHei" panose="020B0503020204020204" pitchFamily="34" charset="-122"/>
                <a:ea typeface="Microsoft YaHei" panose="020B0503020204020204" pitchFamily="34" charset="-122"/>
              </a:rPr>
              <a:t>	HTML</a:t>
            </a:r>
            <a:r>
              <a:rPr lang="zh-CN" altLang="en-US" dirty="0">
                <a:solidFill>
                  <a:srgbClr val="333333"/>
                </a:solidFill>
                <a:latin typeface="Microsoft YaHei" panose="020B0503020204020204" pitchFamily="34" charset="-122"/>
                <a:ea typeface="Microsoft YaHei" panose="020B0503020204020204" pitchFamily="34" charset="-122"/>
              </a:rPr>
              <a:t>则是纯粹的静态网页技术</a:t>
            </a:r>
            <a:endParaRPr lang="en-US" altLang="zh-CN" dirty="0">
              <a:solidFill>
                <a:srgbClr val="333333"/>
              </a:solidFill>
              <a:latin typeface="Microsoft YaHei" panose="020B0503020204020204" pitchFamily="34" charset="-122"/>
              <a:ea typeface="Microsoft YaHei" panose="020B0503020204020204" pitchFamily="34" charset="-122"/>
            </a:endParaRPr>
          </a:p>
          <a:p>
            <a:r>
              <a:rPr lang="en-US" altLang="zh-CN" dirty="0">
                <a:solidFill>
                  <a:srgbClr val="333333"/>
                </a:solidFill>
                <a:latin typeface="Microsoft YaHei" panose="020B0503020204020204" pitchFamily="34" charset="-122"/>
                <a:ea typeface="Microsoft YaHei" panose="020B0503020204020204" pitchFamily="34" charset="-122"/>
              </a:rPr>
              <a:t>	XHTML</a:t>
            </a:r>
            <a:r>
              <a:rPr lang="zh-CN" altLang="en-US" dirty="0">
                <a:solidFill>
                  <a:srgbClr val="333333"/>
                </a:solidFill>
                <a:latin typeface="Microsoft YaHei" panose="020B0503020204020204" pitchFamily="34" charset="-122"/>
                <a:ea typeface="Microsoft YaHei" panose="020B0503020204020204" pitchFamily="34" charset="-122"/>
              </a:rPr>
              <a:t>则是在</a:t>
            </a:r>
            <a:r>
              <a:rPr lang="en-US" altLang="zh-CN" dirty="0">
                <a:solidFill>
                  <a:srgbClr val="333333"/>
                </a:solidFill>
                <a:latin typeface="Microsoft YaHei" panose="020B0503020204020204" pitchFamily="34" charset="-122"/>
                <a:ea typeface="Microsoft YaHei" panose="020B0503020204020204" pitchFamily="34" charset="-122"/>
              </a:rPr>
              <a:t>HTML</a:t>
            </a:r>
            <a:r>
              <a:rPr lang="zh-CN" altLang="en-US" dirty="0">
                <a:solidFill>
                  <a:srgbClr val="333333"/>
                </a:solidFill>
                <a:latin typeface="Microsoft YaHei" panose="020B0503020204020204" pitchFamily="34" charset="-122"/>
                <a:ea typeface="Microsoft YaHei" panose="020B0503020204020204" pitchFamily="34" charset="-122"/>
              </a:rPr>
              <a:t>中加入了</a:t>
            </a:r>
            <a:r>
              <a:rPr lang="en-US" altLang="zh-CN" dirty="0">
                <a:solidFill>
                  <a:srgbClr val="333333"/>
                </a:solidFill>
                <a:latin typeface="Microsoft YaHei" panose="020B0503020204020204" pitchFamily="34" charset="-122"/>
                <a:ea typeface="Microsoft YaHei" panose="020B0503020204020204" pitchFamily="34" charset="-122"/>
              </a:rPr>
              <a:t>xml</a:t>
            </a:r>
            <a:r>
              <a:rPr lang="zh-CN" altLang="en-US" dirty="0">
                <a:solidFill>
                  <a:srgbClr val="333333"/>
                </a:solidFill>
                <a:latin typeface="Microsoft YaHei" panose="020B0503020204020204" pitchFamily="34" charset="-122"/>
                <a:ea typeface="Microsoft YaHei" panose="020B0503020204020204" pitchFamily="34" charset="-122"/>
              </a:rPr>
              <a:t>的规范，是</a:t>
            </a:r>
            <a:r>
              <a:rPr lang="en-US" altLang="zh-CN" dirty="0">
                <a:solidFill>
                  <a:srgbClr val="333333"/>
                </a:solidFill>
                <a:latin typeface="Microsoft YaHei" panose="020B0503020204020204" pitchFamily="34" charset="-122"/>
                <a:ea typeface="Microsoft YaHei" panose="020B0503020204020204" pitchFamily="34" charset="-122"/>
              </a:rPr>
              <a:t>HTML</a:t>
            </a:r>
            <a:r>
              <a:rPr lang="zh-CN" altLang="en-US" dirty="0">
                <a:solidFill>
                  <a:srgbClr val="333333"/>
                </a:solidFill>
                <a:latin typeface="Microsoft YaHei" panose="020B0503020204020204" pitchFamily="34" charset="-122"/>
                <a:ea typeface="Microsoft YaHei" panose="020B0503020204020204" pitchFamily="34" charset="-122"/>
              </a:rPr>
              <a:t>向</a:t>
            </a:r>
            <a:r>
              <a:rPr lang="en-US" altLang="zh-CN" dirty="0">
                <a:solidFill>
                  <a:srgbClr val="333333"/>
                </a:solidFill>
                <a:latin typeface="Microsoft YaHei" panose="020B0503020204020204" pitchFamily="34" charset="-122"/>
                <a:ea typeface="Microsoft YaHei" panose="020B0503020204020204" pitchFamily="34" charset="-122"/>
              </a:rPr>
              <a:t>XML</a:t>
            </a:r>
            <a:r>
              <a:rPr lang="zh-CN" altLang="en-US" dirty="0">
                <a:solidFill>
                  <a:srgbClr val="333333"/>
                </a:solidFill>
                <a:latin typeface="Microsoft YaHei" panose="020B0503020204020204" pitchFamily="34" charset="-122"/>
                <a:ea typeface="Microsoft YaHei" panose="020B0503020204020204" pitchFamily="34" charset="-122"/>
              </a:rPr>
              <a:t>过渡的一种技术，添加了</a:t>
            </a:r>
            <a:r>
              <a:rPr lang="en-US" altLang="zh-CN" dirty="0">
                <a:solidFill>
                  <a:srgbClr val="333333"/>
                </a:solidFill>
                <a:latin typeface="Microsoft YaHei" panose="020B0503020204020204" pitchFamily="34" charset="-122"/>
                <a:ea typeface="Microsoft YaHei" panose="020B0503020204020204" pitchFamily="34" charset="-122"/>
              </a:rPr>
              <a:t>xml</a:t>
            </a:r>
            <a:r>
              <a:rPr lang="zh-CN" altLang="en-US" dirty="0">
                <a:solidFill>
                  <a:srgbClr val="333333"/>
                </a:solidFill>
                <a:latin typeface="Microsoft YaHei" panose="020B0503020204020204" pitchFamily="34" charset="-122"/>
                <a:ea typeface="Microsoft YaHei" panose="020B0503020204020204" pitchFamily="34" charset="-122"/>
              </a:rPr>
              <a:t>的文档类型定义（</a:t>
            </a:r>
            <a:r>
              <a:rPr lang="en-US" altLang="zh-CN" dirty="0">
                <a:solidFill>
                  <a:srgbClr val="333333"/>
                </a:solidFill>
                <a:latin typeface="Microsoft YaHei" panose="020B0503020204020204" pitchFamily="34" charset="-122"/>
                <a:ea typeface="Microsoft YaHei" panose="020B0503020204020204" pitchFamily="34" charset="-122"/>
              </a:rPr>
              <a:t>DTD)</a:t>
            </a:r>
            <a:r>
              <a:rPr lang="zh-CN" altLang="en-US" dirty="0">
                <a:solidFill>
                  <a:srgbClr val="333333"/>
                </a:solidFill>
                <a:latin typeface="Microsoft YaHei" panose="020B0503020204020204" pitchFamily="34" charset="-122"/>
                <a:ea typeface="Microsoft YaHei" panose="020B0503020204020204" pitchFamily="34" charset="-122"/>
              </a:rPr>
              <a:t>和命名空间的定义 ，增强了</a:t>
            </a:r>
            <a:r>
              <a:rPr lang="en-US" altLang="zh-CN" dirty="0">
                <a:solidFill>
                  <a:srgbClr val="333333"/>
                </a:solidFill>
                <a:latin typeface="Microsoft YaHei" panose="020B0503020204020204" pitchFamily="34" charset="-122"/>
                <a:ea typeface="Microsoft YaHei" panose="020B0503020204020204" pitchFamily="34" charset="-122"/>
              </a:rPr>
              <a:t>html</a:t>
            </a:r>
            <a:r>
              <a:rPr lang="zh-CN" altLang="en-US" dirty="0">
                <a:solidFill>
                  <a:srgbClr val="333333"/>
                </a:solidFill>
                <a:latin typeface="Microsoft YaHei" panose="020B0503020204020204" pitchFamily="34" charset="-122"/>
                <a:ea typeface="Microsoft YaHei" panose="020B0503020204020204" pitchFamily="34" charset="-122"/>
              </a:rPr>
              <a:t>的标签；</a:t>
            </a:r>
            <a:endParaRPr lang="en-US" altLang="zh-CN" dirty="0">
              <a:solidFill>
                <a:srgbClr val="333333"/>
              </a:solidFill>
              <a:latin typeface="Microsoft YaHei" panose="020B0503020204020204" pitchFamily="34" charset="-122"/>
              <a:ea typeface="Microsoft YaHei" panose="020B0503020204020204" pitchFamily="34" charset="-122"/>
            </a:endParaRPr>
          </a:p>
          <a:p>
            <a:endParaRPr lang="en-US" altLang="zh-CN" dirty="0">
              <a:solidFill>
                <a:srgbClr val="333333"/>
              </a:solidFill>
              <a:latin typeface="Microsoft YaHei" panose="020B0503020204020204" pitchFamily="34" charset="-122"/>
              <a:ea typeface="Microsoft YaHei" panose="020B0503020204020204" pitchFamily="34" charset="-122"/>
            </a:endParaRPr>
          </a:p>
          <a:p>
            <a:endParaRPr lang="en-US" altLang="zh-CN" dirty="0">
              <a:solidFill>
                <a:srgbClr val="333333"/>
              </a:solidFill>
              <a:latin typeface="Microsoft YaHei" panose="020B0503020204020204" pitchFamily="34" charset="-122"/>
              <a:ea typeface="Microsoft YaHei" panose="020B0503020204020204" pitchFamily="34" charset="-122"/>
            </a:endParaRPr>
          </a:p>
          <a:p>
            <a:endParaRPr lang="en-US" altLang="zh-CN" dirty="0">
              <a:solidFill>
                <a:srgbClr val="666666"/>
              </a:solidFill>
              <a:latin typeface="宋体" panose="02010600030101010101" pitchFamily="2" charset="-122"/>
            </a:endParaRPr>
          </a:p>
          <a:p>
            <a:r>
              <a:rPr lang="zh-CN" altLang="zh-CN" dirty="0">
                <a:solidFill>
                  <a:srgbClr val="666666"/>
                </a:solidFill>
                <a:latin typeface="宋体" panose="02010600030101010101" pitchFamily="2" charset="-122"/>
              </a:rPr>
              <a:t>DOM是什么呢？ </a:t>
            </a:r>
            <a:br>
              <a:rPr lang="zh-CN" altLang="zh-CN" sz="2800" dirty="0">
                <a:latin typeface="Arial" panose="020B0604020202020204" pitchFamily="34" charset="0"/>
              </a:rPr>
            </a:br>
            <a:r>
              <a:rPr lang="en-US" altLang="zh-CN" sz="2800" dirty="0">
                <a:latin typeface="Arial" panose="020B0604020202020204" pitchFamily="34" charset="0"/>
              </a:rPr>
              <a:t>	</a:t>
            </a:r>
            <a:r>
              <a:rPr lang="zh-CN" altLang="en-US" sz="2800" dirty="0">
                <a:latin typeface="Arial" panose="020B0604020202020204" pitchFamily="34" charset="0"/>
              </a:rPr>
              <a:t>解释：</a:t>
            </a:r>
            <a:r>
              <a:rPr lang="zh-CN" altLang="zh-CN" dirty="0">
                <a:solidFill>
                  <a:srgbClr val="666666"/>
                </a:solidFill>
                <a:latin typeface="宋体" panose="02010600030101010101" pitchFamily="2" charset="-122"/>
              </a:rPr>
              <a:t>DOM就是浏览器对象模型（Document Object Modle</a:t>
            </a:r>
            <a:r>
              <a:rPr lang="zh-CN" altLang="zh-CN" sz="1050" dirty="0"/>
              <a:t> </a:t>
            </a:r>
            <a:r>
              <a:rPr lang="zh-CN" altLang="zh-CN" dirty="0">
                <a:solidFill>
                  <a:srgbClr val="666666"/>
                </a:solidFill>
                <a:latin typeface="宋体" panose="02010600030101010101" pitchFamily="2" charset="-122"/>
              </a:rPr>
              <a:t>OM）脚本可以通过浏览器对象模型，来对浏览器进行操作。</a:t>
            </a:r>
            <a:r>
              <a:rPr lang="zh-CN" altLang="zh-CN" sz="1050" dirty="0"/>
              <a:t> </a:t>
            </a:r>
            <a:endParaRPr lang="zh-CN" altLang="zh-CN" sz="2800" dirty="0">
              <a:latin typeface="Arial" panose="020B0604020202020204" pitchFamily="34" charset="0"/>
            </a:endParaRPr>
          </a:p>
          <a:p>
            <a:endParaRPr lang="zh-CN" altLang="en-US" dirty="0"/>
          </a:p>
        </p:txBody>
      </p:sp>
      <p:sp>
        <p:nvSpPr>
          <p:cNvPr id="4" name="AutoShape 2" descr="http://www.yculblog.com/images/emotions/002.gif">
            <a:extLst>
              <a:ext uri="{FF2B5EF4-FFF2-40B4-BE49-F238E27FC236}">
                <a16:creationId xmlns:a16="http://schemas.microsoft.com/office/drawing/2014/main" id="{7A7B80B4-C003-4C6C-A5AF-FBD9FC79ADE2}"/>
              </a:ext>
            </a:extLst>
          </p:cNvPr>
          <p:cNvSpPr>
            <a:spLocks noChangeAspect="1" noChangeArrowheads="1"/>
          </p:cNvSpPr>
          <p:nvPr/>
        </p:nvSpPr>
        <p:spPr bwMode="auto">
          <a:xfrm>
            <a:off x="3409950"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71941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3000"/>
          </a:stretch>
        </a:blipFill>
        <a:effectLst/>
      </p:bgPr>
    </p:bg>
    <p:spTree>
      <p:nvGrpSpPr>
        <p:cNvPr id="1" name=""/>
        <p:cNvGrpSpPr/>
        <p:nvPr/>
      </p:nvGrpSpPr>
      <p:grpSpPr>
        <a:xfrm>
          <a:off x="0" y="0"/>
          <a:ext cx="0" cy="0"/>
          <a:chOff x="0" y="0"/>
          <a:chExt cx="0" cy="0"/>
        </a:xfrm>
      </p:grpSpPr>
      <p:sp>
        <p:nvSpPr>
          <p:cNvPr id="4" name="矩形 3"/>
          <p:cNvSpPr/>
          <p:nvPr/>
        </p:nvSpPr>
        <p:spPr>
          <a:xfrm>
            <a:off x="-14605" y="3101340"/>
            <a:ext cx="12205970" cy="3781425"/>
          </a:xfrm>
          <a:prstGeom prst="rect">
            <a:avLst/>
          </a:prstGeom>
          <a:solidFill>
            <a:srgbClr val="191A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61920" y="1938020"/>
            <a:ext cx="6758940" cy="1637030"/>
          </a:xfrm>
          <a:prstGeom prst="rect">
            <a:avLst/>
          </a:prstGeom>
          <a:solidFill>
            <a:srgbClr val="D42A2A"/>
          </a:solidFill>
          <a:ln w="25400">
            <a:solidFill>
              <a:srgbClr val="E59A9A"/>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35350" y="2017395"/>
            <a:ext cx="5806440" cy="1657985"/>
          </a:xfrm>
          <a:prstGeom prst="rect">
            <a:avLst/>
          </a:prstGeom>
          <a:noFill/>
        </p:spPr>
        <p:txBody>
          <a:bodyPr wrap="square" rtlCol="0">
            <a:spAutoFit/>
          </a:bodyPr>
          <a:lstStyle/>
          <a:p>
            <a:pPr algn="l"/>
            <a:r>
              <a:rPr lang="en-US" altLang="zh-CN" sz="9600">
                <a:solidFill>
                  <a:schemeClr val="bg1"/>
                </a:solidFill>
                <a:latin typeface="微软雅黑" charset="-122"/>
                <a:ea typeface="微软雅黑" charset="-122"/>
              </a:rPr>
              <a:t>THANKS</a:t>
            </a:r>
          </a:p>
        </p:txBody>
      </p:sp>
      <p:pic>
        <p:nvPicPr>
          <p:cNvPr id="8" name="图片 7" descr="850946577169852620"/>
          <p:cNvPicPr>
            <a:picLocks noChangeAspect="1"/>
          </p:cNvPicPr>
          <p:nvPr/>
        </p:nvPicPr>
        <p:blipFill>
          <a:blip r:embed="rId3"/>
          <a:stretch>
            <a:fillRect/>
          </a:stretch>
        </p:blipFill>
        <p:spPr>
          <a:xfrm>
            <a:off x="5078730" y="4189730"/>
            <a:ext cx="2034540" cy="2034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ED063B-C14E-460B-AE37-EAECE4DD9437}"/>
              </a:ext>
            </a:extLst>
          </p:cNvPr>
          <p:cNvPicPr>
            <a:picLocks noChangeAspect="1"/>
          </p:cNvPicPr>
          <p:nvPr/>
        </p:nvPicPr>
        <p:blipFill>
          <a:blip r:embed="rId2"/>
          <a:stretch>
            <a:fillRect/>
          </a:stretch>
        </p:blipFill>
        <p:spPr>
          <a:xfrm>
            <a:off x="9485462" y="2533297"/>
            <a:ext cx="731583" cy="1082134"/>
          </a:xfrm>
          <a:prstGeom prst="rect">
            <a:avLst/>
          </a:prstGeom>
        </p:spPr>
      </p:pic>
      <p:pic>
        <p:nvPicPr>
          <p:cNvPr id="3" name="图片 2">
            <a:extLst>
              <a:ext uri="{FF2B5EF4-FFF2-40B4-BE49-F238E27FC236}">
                <a16:creationId xmlns:a16="http://schemas.microsoft.com/office/drawing/2014/main" id="{C1155C52-179E-45BF-A4DB-C11EE72542BE}"/>
              </a:ext>
            </a:extLst>
          </p:cNvPr>
          <p:cNvPicPr>
            <a:picLocks noChangeAspect="1"/>
          </p:cNvPicPr>
          <p:nvPr/>
        </p:nvPicPr>
        <p:blipFill>
          <a:blip r:embed="rId3"/>
          <a:stretch>
            <a:fillRect/>
          </a:stretch>
        </p:blipFill>
        <p:spPr>
          <a:xfrm>
            <a:off x="9390204" y="3615431"/>
            <a:ext cx="922100" cy="1798476"/>
          </a:xfrm>
          <a:prstGeom prst="rect">
            <a:avLst/>
          </a:prstGeom>
        </p:spPr>
      </p:pic>
      <p:sp>
        <p:nvSpPr>
          <p:cNvPr id="4" name="文本框 3">
            <a:extLst>
              <a:ext uri="{FF2B5EF4-FFF2-40B4-BE49-F238E27FC236}">
                <a16:creationId xmlns:a16="http://schemas.microsoft.com/office/drawing/2014/main" id="{C248180D-5C2F-4229-A74C-28CD5BEF4CB3}"/>
              </a:ext>
            </a:extLst>
          </p:cNvPr>
          <p:cNvSpPr txBox="1"/>
          <p:nvPr/>
        </p:nvSpPr>
        <p:spPr>
          <a:xfrm>
            <a:off x="849888" y="1132913"/>
            <a:ext cx="7976470" cy="3908762"/>
          </a:xfrm>
          <a:prstGeom prst="rect">
            <a:avLst/>
          </a:prstGeom>
          <a:noFill/>
        </p:spPr>
        <p:txBody>
          <a:bodyPr wrap="square" rtlCol="0">
            <a:spAutoFit/>
          </a:bodyPr>
          <a:lstStyle/>
          <a:p>
            <a:r>
              <a:rPr lang="zh-CN" altLang="en-US" sz="3200" dirty="0"/>
              <a:t>最少需要学会的使用编辑器：</a:t>
            </a:r>
            <a:endParaRPr lang="en-US" altLang="zh-CN" sz="3200" dirty="0"/>
          </a:p>
          <a:p>
            <a:r>
              <a:rPr lang="en-US" altLang="zh-CN" dirty="0"/>
              <a:t>	</a:t>
            </a:r>
          </a:p>
          <a:p>
            <a:r>
              <a:rPr lang="en-US" altLang="zh-CN" dirty="0"/>
              <a:t>	Visual studio code</a:t>
            </a:r>
            <a:r>
              <a:rPr lang="zh-CN" altLang="en-US" dirty="0"/>
              <a:t>：简称</a:t>
            </a:r>
            <a:r>
              <a:rPr lang="en-US" altLang="zh-CN" dirty="0"/>
              <a:t>VS Code</a:t>
            </a:r>
            <a:r>
              <a:rPr lang="zh-CN" altLang="en-US" dirty="0"/>
              <a:t>，它是目前使用人数最多的编辑器。尽管它由微软发布于</a:t>
            </a:r>
            <a:r>
              <a:rPr lang="en-US" altLang="zh-CN" dirty="0"/>
              <a:t>2015</a:t>
            </a:r>
            <a:r>
              <a:rPr lang="zh-CN" altLang="en-US" dirty="0"/>
              <a:t>年，与其他热门编辑器相比显得有些年轻，但它在过去几年中一直在不停的更新，它在最新的</a:t>
            </a:r>
            <a:r>
              <a:rPr lang="en-US" altLang="zh-CN" dirty="0"/>
              <a:t>Stack Overflow</a:t>
            </a:r>
            <a:r>
              <a:rPr lang="zh-CN" altLang="en-US" dirty="0"/>
              <a:t>调查中被选为</a:t>
            </a:r>
            <a:r>
              <a:rPr lang="en-US" altLang="zh-CN" dirty="0"/>
              <a:t>Web</a:t>
            </a:r>
            <a:r>
              <a:rPr lang="zh-CN" altLang="en-US" dirty="0"/>
              <a:t>开发人员中最受欢迎的文本编辑器。</a:t>
            </a:r>
            <a:endParaRPr lang="en-US" altLang="zh-CN" dirty="0"/>
          </a:p>
          <a:p>
            <a:endParaRPr lang="en-US" altLang="zh-CN" dirty="0"/>
          </a:p>
          <a:p>
            <a:r>
              <a:rPr lang="en-US" altLang="zh-CN" dirty="0"/>
              <a:t>	Web Storm</a:t>
            </a:r>
            <a:r>
              <a:rPr lang="zh-CN" altLang="en-US" dirty="0"/>
              <a:t>：是许多前端开发工程师的另一个选项，尽管它是一个成熟的</a:t>
            </a:r>
            <a:r>
              <a:rPr lang="en-US" altLang="zh-CN" dirty="0"/>
              <a:t>IDE</a:t>
            </a:r>
            <a:r>
              <a:rPr lang="zh-CN" altLang="en-US" dirty="0"/>
              <a:t>而不仅仅是编辑器。</a:t>
            </a:r>
          </a:p>
          <a:p>
            <a:r>
              <a:rPr lang="zh-CN" altLang="en-US" dirty="0"/>
              <a:t>大多数用户都喜欢它对</a:t>
            </a:r>
            <a:r>
              <a:rPr lang="en-US" altLang="zh-CN" dirty="0"/>
              <a:t>JavaScript</a:t>
            </a:r>
            <a:r>
              <a:rPr lang="zh-CN" altLang="en-US" dirty="0"/>
              <a:t>及其生态系统的深度支持。另一方面，它比上面提到的编辑器具有更陡峭的学习使用曲线，以及许多初学者不太需要的功能。</a:t>
            </a:r>
          </a:p>
          <a:p>
            <a:endParaRPr lang="en-US" altLang="zh-CN" dirty="0"/>
          </a:p>
          <a:p>
            <a:r>
              <a:rPr lang="en-US" altLang="zh-CN" dirty="0"/>
              <a:t>	</a:t>
            </a:r>
            <a:r>
              <a:rPr lang="en-US" altLang="zh-CN" dirty="0" err="1"/>
              <a:t>Hbuilder</a:t>
            </a:r>
            <a:r>
              <a:rPr lang="zh-CN" altLang="en-US" dirty="0"/>
              <a:t>：基础使用，简单，无需安装</a:t>
            </a:r>
          </a:p>
        </p:txBody>
      </p:sp>
    </p:spTree>
    <p:extLst>
      <p:ext uri="{BB962C8B-B14F-4D97-AF65-F5344CB8AC3E}">
        <p14:creationId xmlns:p14="http://schemas.microsoft.com/office/powerpoint/2010/main" val="162750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a:solidFill>
                  <a:schemeClr val="tx1"/>
                </a:solidFill>
                <a:sym typeface="+mn-ea"/>
              </a:rPr>
              <a:t>HTML</a:t>
            </a:r>
            <a:r>
              <a:rPr lang="zh-CN" altLang="en-US" dirty="0">
                <a:solidFill>
                  <a:schemeClr val="tx1"/>
                </a:solidFill>
                <a:sym typeface="+mn-ea"/>
              </a:rPr>
              <a:t>语法标记</a:t>
            </a:r>
            <a:br>
              <a:rPr lang="zh-CN" altLang="en-US" dirty="0">
                <a:solidFill>
                  <a:schemeClr val="tx1"/>
                </a:solidFill>
              </a:rPr>
            </a:br>
            <a:endParaRPr lang="zh-CN" altLang="en-US" dirty="0">
              <a:solidFill>
                <a:schemeClr val="tx1"/>
              </a:solidFill>
            </a:endParaRPr>
          </a:p>
        </p:txBody>
      </p:sp>
      <p:sp>
        <p:nvSpPr>
          <p:cNvPr id="3" name="文本框 2"/>
          <p:cNvSpPr txBox="1"/>
          <p:nvPr>
            <p:custDataLst>
              <p:tags r:id="rId2"/>
            </p:custDataLst>
          </p:nvPr>
        </p:nvSpPr>
        <p:spPr>
          <a:xfrm>
            <a:off x="2406016" y="1619250"/>
            <a:ext cx="7633335" cy="4558030"/>
          </a:xfrm>
          <a:prstGeom prst="rect">
            <a:avLst/>
          </a:prstGeom>
        </p:spPr>
        <p:txBody>
          <a:bodyPr vert="horz" lIns="91440" tIns="45720" rIns="91440" bIns="45720" rtlCol="0">
            <a:normAutofit fontScale="87500" lnSpcReduction="10000"/>
          </a:bodyPr>
          <a:lstStyle>
            <a:lvl1pPr indent="0">
              <a:lnSpc>
                <a:spcPct val="12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90000"/>
              </a:lnSpc>
              <a:buFont typeface="Arial" panose="020B0604020202020204" pitchFamily="34" charset="0"/>
              <a:buChar char="•"/>
            </a:pPr>
            <a:r>
              <a:rPr lang="zh-CN" altLang="en-US" dirty="0"/>
              <a:t>标记</a:t>
            </a:r>
            <a:r>
              <a:rPr lang="en-US" altLang="zh-CN" dirty="0"/>
              <a:t>(</a:t>
            </a:r>
            <a:r>
              <a:rPr lang="zh-CN" altLang="en-US" dirty="0"/>
              <a:t>标签或元素</a:t>
            </a:r>
            <a:r>
              <a:rPr lang="en-US" altLang="zh-CN" dirty="0"/>
              <a:t>)</a:t>
            </a:r>
            <a:r>
              <a:rPr lang="zh-CN" altLang="en-US" dirty="0"/>
              <a:t>的形式</a:t>
            </a:r>
          </a:p>
          <a:p>
            <a:pPr marL="742950" lvl="1" indent="-285750"/>
            <a:r>
              <a:rPr lang="en-US" altLang="zh-CN" dirty="0"/>
              <a:t>&lt;</a:t>
            </a:r>
            <a:r>
              <a:rPr lang="zh-CN" altLang="en-US" dirty="0"/>
              <a:t>元素名</a:t>
            </a:r>
            <a:r>
              <a:rPr lang="en-US" altLang="zh-CN" dirty="0"/>
              <a:t>&gt;</a:t>
            </a:r>
            <a:r>
              <a:rPr lang="zh-CN" altLang="en-US" dirty="0"/>
              <a:t>内容</a:t>
            </a:r>
            <a:r>
              <a:rPr lang="en-US" altLang="zh-CN" dirty="0"/>
              <a:t>&lt;/</a:t>
            </a:r>
            <a:r>
              <a:rPr lang="zh-CN" altLang="en-US" dirty="0"/>
              <a:t>元素名</a:t>
            </a:r>
            <a:r>
              <a:rPr lang="en-US" altLang="zh-CN" dirty="0"/>
              <a:t>&gt;</a:t>
            </a:r>
          </a:p>
          <a:p>
            <a:pPr lvl="2"/>
            <a:r>
              <a:rPr lang="en-US" altLang="zh-CN" dirty="0"/>
              <a:t>Eg.  &lt;font&gt;</a:t>
            </a:r>
            <a:r>
              <a:rPr lang="zh-CN" altLang="en-US" dirty="0"/>
              <a:t>文字</a:t>
            </a:r>
            <a:r>
              <a:rPr lang="en-US" altLang="zh-CN" dirty="0"/>
              <a:t>&lt;/font&gt;</a:t>
            </a:r>
          </a:p>
          <a:p>
            <a:pPr marL="742950" lvl="1" indent="-285750"/>
            <a:r>
              <a:rPr lang="en-US" altLang="zh-CN" dirty="0"/>
              <a:t>&lt;</a:t>
            </a:r>
            <a:r>
              <a:rPr lang="zh-CN" altLang="en-US" dirty="0"/>
              <a:t>元素名</a:t>
            </a:r>
            <a:r>
              <a:rPr lang="en-US" altLang="zh-CN" dirty="0"/>
              <a:t>/&gt;</a:t>
            </a:r>
          </a:p>
          <a:p>
            <a:pPr lvl="2"/>
            <a:r>
              <a:rPr lang="en-US" altLang="zh-CN" dirty="0"/>
              <a:t>Eg.  &lt;img src="…"/&gt;</a:t>
            </a:r>
          </a:p>
          <a:p>
            <a:pPr marL="742950" lvl="1" indent="-285750"/>
            <a:r>
              <a:rPr lang="en-US" altLang="zh-CN" dirty="0"/>
              <a:t>&lt;</a:t>
            </a:r>
            <a:r>
              <a:rPr lang="zh-CN" altLang="en-US" dirty="0"/>
              <a:t>元素名</a:t>
            </a:r>
            <a:r>
              <a:rPr lang="en-US" altLang="zh-CN" dirty="0"/>
              <a:t>&gt;</a:t>
            </a:r>
          </a:p>
          <a:p>
            <a:pPr lvl="2"/>
            <a:r>
              <a:rPr lang="en-US" altLang="zh-CN" dirty="0"/>
              <a:t>Eg.  &lt;br&gt;</a:t>
            </a:r>
          </a:p>
          <a:p>
            <a:pPr marL="342900" indent="-342900">
              <a:lnSpc>
                <a:spcPct val="90000"/>
              </a:lnSpc>
              <a:buFont typeface="Arial" panose="020B0604020202020204" pitchFamily="34" charset="0"/>
              <a:buChar char="•"/>
            </a:pPr>
            <a:r>
              <a:rPr lang="zh-CN" altLang="en-US" dirty="0"/>
              <a:t>位于尖括号内，可以具有属性值</a:t>
            </a:r>
          </a:p>
          <a:p>
            <a:pPr marL="742950" lvl="1" indent="-285750"/>
            <a:r>
              <a:rPr lang="zh-CN" altLang="en-US" dirty="0"/>
              <a:t>属性值必须"" 或 </a:t>
            </a:r>
            <a:r>
              <a:rPr lang="en-US" altLang="zh-CN" dirty="0"/>
              <a:t>''</a:t>
            </a:r>
            <a:r>
              <a:rPr lang="zh-CN" altLang="en-US" dirty="0"/>
              <a:t>，不写也可以解析， 但是不推荐（不符合</a:t>
            </a:r>
            <a:r>
              <a:rPr lang="en-US" altLang="zh-CN" dirty="0"/>
              <a:t>XHTML</a:t>
            </a:r>
            <a:r>
              <a:rPr lang="zh-CN" altLang="en-US" dirty="0"/>
              <a:t>）</a:t>
            </a:r>
          </a:p>
          <a:p>
            <a:pPr marL="342900" indent="-342900">
              <a:lnSpc>
                <a:spcPct val="90000"/>
              </a:lnSpc>
              <a:buFont typeface="Arial" panose="020B0604020202020204" pitchFamily="34" charset="0"/>
              <a:buChar char="•"/>
            </a:pPr>
            <a:r>
              <a:rPr lang="zh-CN" altLang="en-US" dirty="0"/>
              <a:t>有开始必须有结束</a:t>
            </a:r>
            <a:r>
              <a:rPr lang="en-US" altLang="zh-CN" dirty="0"/>
              <a:t>(XHTML)</a:t>
            </a:r>
          </a:p>
          <a:p>
            <a:pPr marL="342900" indent="-342900">
              <a:lnSpc>
                <a:spcPct val="90000"/>
              </a:lnSpc>
              <a:buFont typeface="Arial" panose="020B0604020202020204" pitchFamily="34" charset="0"/>
              <a:buChar char="•"/>
            </a:pPr>
            <a:r>
              <a:rPr lang="zh-CN" altLang="en-US" dirty="0"/>
              <a:t>标签不能嵌套</a:t>
            </a:r>
          </a:p>
          <a:p>
            <a:pPr marL="342900" indent="-342900">
              <a:lnSpc>
                <a:spcPct val="90000"/>
              </a:lnSpc>
              <a:buFont typeface="Arial" panose="020B0604020202020204" pitchFamily="34" charset="0"/>
              <a:buChar char="•"/>
            </a:pPr>
            <a:r>
              <a:rPr lang="zh-CN" altLang="en-US" dirty="0"/>
              <a:t>不区分大小写</a:t>
            </a:r>
          </a:p>
          <a:p>
            <a:pPr marL="742950" lvl="1" indent="-285750"/>
            <a:r>
              <a:rPr lang="zh-CN" altLang="en-US" dirty="0"/>
              <a:t>但应该养成良好的编程习惯，推荐都用小写</a:t>
            </a:r>
          </a:p>
          <a:p>
            <a:pPr marL="342900" indent="-342900">
              <a:lnSpc>
                <a:spcPct val="90000"/>
              </a:lnSpc>
              <a:buFont typeface="Arial" panose="020B0604020202020204" pitchFamily="34" charset="0"/>
              <a:buChar char="•"/>
            </a:pPr>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838200" y="214204"/>
            <a:ext cx="10515600" cy="1325563"/>
          </a:xfrm>
        </p:spPr>
        <p:txBody>
          <a:bodyPr vert="horz" wrap="square" lIns="91440" tIns="45720" rIns="91440" bIns="45720" rtlCol="0" anchor="ctr">
            <a:normAutofit/>
          </a:bodyPr>
          <a:lstStyle/>
          <a:p>
            <a:pPr algn="ctr" eaLnBrk="1" hangingPunct="1"/>
            <a:r>
              <a:rPr lang="en-US" altLang="zh-CN" dirty="0"/>
              <a:t>head</a:t>
            </a:r>
            <a:r>
              <a:rPr lang="zh-CN" altLang="en-US" dirty="0"/>
              <a:t>中的常用标签</a:t>
            </a:r>
          </a:p>
        </p:txBody>
      </p:sp>
      <p:sp>
        <p:nvSpPr>
          <p:cNvPr id="8195" name="Rectangle 3"/>
          <p:cNvSpPr>
            <a:spLocks noGrp="1"/>
          </p:cNvSpPr>
          <p:nvPr>
            <p:ph idx="1"/>
          </p:nvPr>
        </p:nvSpPr>
        <p:spPr>
          <a:xfrm>
            <a:off x="838200" y="1674704"/>
            <a:ext cx="10515600" cy="4351338"/>
          </a:xfrm>
        </p:spPr>
        <p:txBody>
          <a:bodyPr vert="horz" wrap="square" lIns="91440" tIns="45720" rIns="91440" bIns="45720" rtlCol="0" anchor="t">
            <a:normAutofit lnSpcReduction="10000"/>
          </a:bodyPr>
          <a:lstStyle/>
          <a:p>
            <a:pPr eaLnBrk="1" hangingPunct="1">
              <a:lnSpc>
                <a:spcPct val="90000"/>
              </a:lnSpc>
            </a:pPr>
            <a:r>
              <a:rPr lang="en-US" altLang="zh-CN" dirty="0"/>
              <a:t>&lt;title&gt;</a:t>
            </a:r>
            <a:r>
              <a:rPr lang="zh-CN" altLang="en-US" i="1" dirty="0">
                <a:solidFill>
                  <a:schemeClr val="hlink"/>
                </a:solidFill>
              </a:rPr>
              <a:t>文字</a:t>
            </a:r>
            <a:r>
              <a:rPr lang="en-US" altLang="zh-CN" dirty="0"/>
              <a:t>&lt;/title&gt;</a:t>
            </a:r>
          </a:p>
          <a:p>
            <a:pPr lvl="1" eaLnBrk="1" hangingPunct="1">
              <a:lnSpc>
                <a:spcPct val="90000"/>
              </a:lnSpc>
            </a:pPr>
            <a:r>
              <a:rPr lang="en-US" altLang="zh-CN" dirty="0"/>
              <a:t>"</a:t>
            </a:r>
            <a:r>
              <a:rPr lang="zh-CN" altLang="en-US" i="1" dirty="0"/>
              <a:t>文字</a:t>
            </a:r>
            <a:r>
              <a:rPr lang="zh-CN" altLang="en-US" dirty="0"/>
              <a:t>"将显示在浏览器标题栏上</a:t>
            </a:r>
          </a:p>
          <a:p>
            <a:pPr eaLnBrk="1" hangingPunct="1">
              <a:lnSpc>
                <a:spcPct val="90000"/>
              </a:lnSpc>
            </a:pPr>
            <a:r>
              <a:rPr lang="en-US" altLang="zh-CN" dirty="0"/>
              <a:t>&lt;meta&gt;</a:t>
            </a:r>
            <a:r>
              <a:rPr lang="zh-CN" altLang="en-US" dirty="0"/>
              <a:t>：用于设置一些头信息</a:t>
            </a:r>
          </a:p>
          <a:p>
            <a:pPr lvl="1" eaLnBrk="1" hangingPunct="1">
              <a:lnSpc>
                <a:spcPct val="90000"/>
              </a:lnSpc>
            </a:pPr>
            <a:r>
              <a:rPr lang="en-US" altLang="zh-CN" sz="1600" dirty="0"/>
              <a:t>&lt;meta http-equiv="content-type" content="text/html;charset=gb2312"&gt;</a:t>
            </a:r>
          </a:p>
          <a:p>
            <a:pPr lvl="1" eaLnBrk="1" hangingPunct="1">
              <a:lnSpc>
                <a:spcPct val="90000"/>
              </a:lnSpc>
            </a:pPr>
            <a:r>
              <a:rPr lang="en-US" altLang="zh-CN" sz="1600" dirty="0"/>
              <a:t>&lt;meta http-equiv="refresh" content="3;url=http://www.foo.com"&gt;</a:t>
            </a:r>
          </a:p>
          <a:p>
            <a:pPr lvl="1" eaLnBrk="1" hangingPunct="1">
              <a:lnSpc>
                <a:spcPct val="90000"/>
              </a:lnSpc>
            </a:pPr>
            <a:r>
              <a:rPr lang="en-US" altLang="zh-CN" sz="1600" dirty="0"/>
              <a:t>&lt;meta name="keywords" content="your keywords"&gt;</a:t>
            </a:r>
          </a:p>
          <a:p>
            <a:pPr lvl="1" eaLnBrk="1" hangingPunct="1">
              <a:lnSpc>
                <a:spcPct val="90000"/>
              </a:lnSpc>
            </a:pPr>
            <a:r>
              <a:rPr lang="en-US" altLang="zh-CN" sz="1600" dirty="0"/>
              <a:t>&lt;meta name="description" content="your description"&gt;</a:t>
            </a:r>
          </a:p>
          <a:p>
            <a:pPr lvl="1" eaLnBrk="1" hangingPunct="1">
              <a:lnSpc>
                <a:spcPct val="90000"/>
              </a:lnSpc>
            </a:pPr>
            <a:r>
              <a:rPr lang="en-US" altLang="zh-CN" sz="1600" dirty="0"/>
              <a:t>&lt;meta http-equiv="expires" content="0"&gt;</a:t>
            </a:r>
            <a:br>
              <a:rPr lang="en-US" altLang="zh-CN" sz="1600" dirty="0"/>
            </a:br>
            <a:r>
              <a:rPr lang="en-US" altLang="zh-CN" sz="1600" dirty="0"/>
              <a:t>&lt;meta http-equiv="pragma" content="no-cache"&gt;</a:t>
            </a:r>
          </a:p>
          <a:p>
            <a:pPr lvl="1" eaLnBrk="1" hangingPunct="1">
              <a:lnSpc>
                <a:spcPct val="90000"/>
              </a:lnSpc>
            </a:pPr>
            <a:r>
              <a:rPr lang="en-US" altLang="zh-CN" sz="1600" dirty="0"/>
              <a:t>&lt;meta name="generator | author | copyright" content="….."&gt;</a:t>
            </a:r>
          </a:p>
          <a:p>
            <a:pPr eaLnBrk="1" hangingPunct="1">
              <a:lnSpc>
                <a:spcPct val="90000"/>
              </a:lnSpc>
            </a:pPr>
            <a:r>
              <a:rPr lang="en-US" altLang="zh-CN" dirty="0"/>
              <a:t>&lt;style&gt;…&lt;/style&gt;</a:t>
            </a:r>
            <a:r>
              <a:rPr lang="zh-CN" altLang="en-US" dirty="0"/>
              <a:t>定义</a:t>
            </a:r>
            <a:r>
              <a:rPr lang="en-US" altLang="zh-CN" dirty="0"/>
              <a:t>CSS</a:t>
            </a:r>
            <a:r>
              <a:rPr lang="zh-CN" altLang="en-US" dirty="0"/>
              <a:t>格式</a:t>
            </a:r>
          </a:p>
          <a:p>
            <a:pPr eaLnBrk="1" hangingPunct="1">
              <a:lnSpc>
                <a:spcPct val="90000"/>
              </a:lnSpc>
            </a:pPr>
            <a:r>
              <a:rPr lang="en-US" altLang="zh-CN" dirty="0"/>
              <a:t>&lt;script language=""&gt;…&lt;/script&gt;</a:t>
            </a:r>
          </a:p>
          <a:p>
            <a:pPr lvl="1" eaLnBrk="1" hangingPunct="1">
              <a:lnSpc>
                <a:spcPct val="90000"/>
              </a:lnSpc>
            </a:pPr>
            <a:r>
              <a:rPr lang="zh-CN" altLang="en-US" dirty="0"/>
              <a:t>用于定义脚本，</a:t>
            </a:r>
            <a:r>
              <a:rPr lang="en-US" altLang="zh-CN" dirty="0"/>
              <a:t>Eg. Javascript</a:t>
            </a:r>
          </a:p>
        </p:txBody>
      </p:sp>
      <p:sp>
        <p:nvSpPr>
          <p:cNvPr id="64516" name="AutoShape 4"/>
          <p:cNvSpPr/>
          <p:nvPr/>
        </p:nvSpPr>
        <p:spPr>
          <a:xfrm>
            <a:off x="7967663" y="901592"/>
            <a:ext cx="2438400" cy="1524000"/>
          </a:xfrm>
          <a:prstGeom prst="wedgeRoundRectCallout">
            <a:avLst>
              <a:gd name="adj1" fmla="val -134829"/>
              <a:gd name="adj2" fmla="val 59898"/>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1600" dirty="0">
                <a:solidFill>
                  <a:srgbClr val="000066"/>
                </a:solidFill>
                <a:latin typeface="Verdana" panose="020B0604030504040204" pitchFamily="34" charset="0"/>
              </a:rPr>
              <a:t>"http-equiv"</a:t>
            </a:r>
            <a:r>
              <a:rPr lang="zh-CN" altLang="en-US" sz="1600" dirty="0">
                <a:solidFill>
                  <a:srgbClr val="000066"/>
                </a:solidFill>
                <a:latin typeface="Verdana" panose="020B0604030504040204" pitchFamily="34" charset="0"/>
              </a:rPr>
              <a:t>指明下面要设置的项目</a:t>
            </a:r>
          </a:p>
          <a:p>
            <a:pPr algn="ctr">
              <a:spcAft>
                <a:spcPct val="0"/>
              </a:spcAft>
              <a:buClrTx/>
            </a:pPr>
            <a:r>
              <a:rPr lang="en-US" altLang="zh-CN" sz="1600" dirty="0">
                <a:solidFill>
                  <a:srgbClr val="000066"/>
                </a:solidFill>
                <a:latin typeface="Verdana" panose="020B0604030504040204" pitchFamily="34" charset="0"/>
              </a:rPr>
              <a:t>"content"</a:t>
            </a:r>
            <a:r>
              <a:rPr lang="zh-CN" altLang="en-US" sz="1600" dirty="0">
                <a:solidFill>
                  <a:srgbClr val="000066"/>
                </a:solidFill>
                <a:latin typeface="Verdana" panose="020B0604030504040204" pitchFamily="34" charset="0"/>
              </a:rPr>
              <a:t>指明该项目设置的内容</a:t>
            </a:r>
          </a:p>
        </p:txBody>
      </p:sp>
      <p:sp>
        <p:nvSpPr>
          <p:cNvPr id="2" name="AutoShape 4"/>
          <p:cNvSpPr/>
          <p:nvPr/>
        </p:nvSpPr>
        <p:spPr>
          <a:xfrm>
            <a:off x="9311005" y="4940509"/>
            <a:ext cx="1295400" cy="457200"/>
          </a:xfrm>
          <a:prstGeom prst="wedgeRoundRectCallout">
            <a:avLst>
              <a:gd name="adj1" fmla="val -251838"/>
              <a:gd name="adj2" fmla="val -1368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02.html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out)">
                                      <p:cBhvr>
                                        <p:cTn id="7" dur="500"/>
                                        <p:tgtEl>
                                          <p:spTgt spid="64516"/>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rtlCol="0" anchor="ctr">
            <a:normAutofit/>
          </a:bodyPr>
          <a:lstStyle/>
          <a:p>
            <a:pPr algn="ctr" eaLnBrk="1" hangingPunct="1"/>
            <a:r>
              <a:rPr lang="zh-CN" altLang="en-US" dirty="0"/>
              <a:t>标签</a:t>
            </a:r>
            <a:r>
              <a:rPr lang="en-US" altLang="zh-CN" dirty="0"/>
              <a:t>&lt;body&gt;</a:t>
            </a:r>
          </a:p>
        </p:txBody>
      </p:sp>
      <p:sp>
        <p:nvSpPr>
          <p:cNvPr id="9219" name="Rectangle 3"/>
          <p:cNvSpPr>
            <a:spLocks noGrp="1"/>
          </p:cNvSpPr>
          <p:nvPr>
            <p:ph idx="1"/>
          </p:nvPr>
        </p:nvSpPr>
        <p:spPr>
          <a:xfrm>
            <a:off x="2152650" y="1693228"/>
            <a:ext cx="7886700" cy="4092575"/>
          </a:xfrm>
        </p:spPr>
        <p:txBody>
          <a:bodyPr vert="horz" wrap="square" lIns="91440" tIns="45720" rIns="91440" bIns="45720" rtlCol="0" anchor="t">
            <a:normAutofit fontScale="92500" lnSpcReduction="10000"/>
          </a:bodyPr>
          <a:lstStyle/>
          <a:p>
            <a:pPr eaLnBrk="1" hangingPunct="1">
              <a:buNone/>
            </a:pPr>
            <a:r>
              <a:rPr lang="en-US" altLang="zh-CN" sz="2400" dirty="0">
                <a:solidFill>
                  <a:srgbClr val="000066"/>
                </a:solidFill>
              </a:rPr>
              <a:t>&lt;body</a:t>
            </a:r>
            <a:br>
              <a:rPr lang="en-US" altLang="zh-CN" sz="2400" dirty="0">
                <a:solidFill>
                  <a:srgbClr val="000066"/>
                </a:solidFill>
              </a:rPr>
            </a:br>
            <a:r>
              <a:rPr lang="en-US" altLang="zh-CN" sz="2400" dirty="0">
                <a:solidFill>
                  <a:srgbClr val="000066"/>
                </a:solidFill>
              </a:rPr>
              <a:t>bgcolor="#"     --</a:t>
            </a:r>
            <a:r>
              <a:rPr lang="zh-CN" altLang="en-US" sz="2400" dirty="0">
                <a:solidFill>
                  <a:srgbClr val="000066"/>
                </a:solidFill>
              </a:rPr>
              <a:t>背景色 </a:t>
            </a:r>
          </a:p>
          <a:p>
            <a:pPr eaLnBrk="1" hangingPunct="1">
              <a:buNone/>
            </a:pPr>
            <a:r>
              <a:rPr lang="zh-CN" altLang="en-US" sz="2400" dirty="0">
                <a:solidFill>
                  <a:srgbClr val="000066"/>
                </a:solidFill>
              </a:rPr>
              <a:t>	</a:t>
            </a:r>
            <a:r>
              <a:rPr lang="en-US" altLang="zh-CN" sz="2400" dirty="0">
                <a:solidFill>
                  <a:srgbClr val="000066"/>
                </a:solidFill>
              </a:rPr>
              <a:t>background="img_url"  --</a:t>
            </a:r>
            <a:r>
              <a:rPr lang="zh-CN" altLang="en-US" sz="2400" dirty="0">
                <a:solidFill>
                  <a:srgbClr val="000066"/>
                </a:solidFill>
              </a:rPr>
              <a:t>背景图片</a:t>
            </a:r>
          </a:p>
          <a:p>
            <a:pPr eaLnBrk="1" hangingPunct="1">
              <a:buNone/>
            </a:pPr>
            <a:r>
              <a:rPr lang="en-US" altLang="zh-CN" sz="2400" dirty="0">
                <a:solidFill>
                  <a:srgbClr val="000066"/>
                </a:solidFill>
              </a:rPr>
              <a:t>&lt;/body&gt;</a:t>
            </a:r>
          </a:p>
          <a:p>
            <a:pPr eaLnBrk="1" hangingPunct="1"/>
            <a:r>
              <a:rPr lang="zh-CN" altLang="en-US" dirty="0">
                <a:solidFill>
                  <a:srgbClr val="000066"/>
                </a:solidFill>
              </a:rPr>
              <a:t>色彩值 "</a:t>
            </a:r>
            <a:r>
              <a:rPr lang="en-US" altLang="zh-CN" dirty="0">
                <a:solidFill>
                  <a:srgbClr val="000066"/>
                </a:solidFill>
              </a:rPr>
              <a:t>#rrggbb"</a:t>
            </a:r>
          </a:p>
          <a:p>
            <a:pPr lvl="1" eaLnBrk="1" hangingPunct="1"/>
            <a:r>
              <a:rPr lang="en-US" altLang="zh-CN" dirty="0">
                <a:solidFill>
                  <a:srgbClr val="000066"/>
                </a:solidFill>
              </a:rPr>
              <a:t>Eg.  &lt;body bgcolor="#ffffff" &gt; </a:t>
            </a:r>
            <a:r>
              <a:rPr lang="zh-CN" altLang="en-US" dirty="0">
                <a:solidFill>
                  <a:srgbClr val="000066"/>
                </a:solidFill>
              </a:rPr>
              <a:t>红绿蓝数字值</a:t>
            </a:r>
          </a:p>
          <a:p>
            <a:pPr eaLnBrk="1" hangingPunct="1"/>
            <a:r>
              <a:rPr lang="en-US" altLang="zh-CN" dirty="0">
                <a:solidFill>
                  <a:srgbClr val="000066"/>
                </a:solidFill>
              </a:rPr>
              <a:t>&lt;body </a:t>
            </a:r>
            <a:br>
              <a:rPr lang="en-US" altLang="zh-CN" dirty="0">
                <a:solidFill>
                  <a:srgbClr val="000066"/>
                </a:solidFill>
              </a:rPr>
            </a:br>
            <a:r>
              <a:rPr lang="en-US" altLang="zh-CN" dirty="0">
                <a:solidFill>
                  <a:srgbClr val="000066"/>
                </a:solidFill>
              </a:rPr>
              <a:t>background="img_url"    --</a:t>
            </a:r>
            <a:r>
              <a:rPr lang="zh-CN" altLang="en-US" dirty="0">
                <a:solidFill>
                  <a:srgbClr val="000066"/>
                </a:solidFill>
              </a:rPr>
              <a:t>图片地址</a:t>
            </a:r>
            <a:br>
              <a:rPr lang="zh-CN" altLang="en-US" dirty="0">
                <a:solidFill>
                  <a:srgbClr val="000066"/>
                </a:solidFill>
              </a:rPr>
            </a:br>
            <a:r>
              <a:rPr lang="en-US" altLang="zh-CN" dirty="0">
                <a:solidFill>
                  <a:srgbClr val="000066"/>
                </a:solidFill>
              </a:rPr>
              <a:t>&gt;</a:t>
            </a:r>
          </a:p>
          <a:p>
            <a:pPr eaLnBrk="1" hangingPunct="1"/>
            <a:r>
              <a:rPr lang="en-US" altLang="zh-CN" dirty="0">
                <a:solidFill>
                  <a:srgbClr val="000066"/>
                </a:solidFill>
              </a:rPr>
              <a:t>body</a:t>
            </a:r>
            <a:r>
              <a:rPr lang="zh-CN" altLang="en-US" dirty="0">
                <a:solidFill>
                  <a:srgbClr val="000066"/>
                </a:solidFill>
              </a:rPr>
              <a:t>其他属性 </a:t>
            </a:r>
            <a:r>
              <a:rPr lang="en-US" altLang="zh-CN" dirty="0">
                <a:solidFill>
                  <a:srgbClr val="000066"/>
                </a:solidFill>
              </a:rPr>
              <a:t>text link alink vlink bgcolor leftmargin topmargin…</a:t>
            </a:r>
          </a:p>
        </p:txBody>
      </p:sp>
      <p:sp>
        <p:nvSpPr>
          <p:cNvPr id="62468" name="AutoShape 4"/>
          <p:cNvSpPr/>
          <p:nvPr/>
        </p:nvSpPr>
        <p:spPr>
          <a:xfrm>
            <a:off x="8879840" y="2205355"/>
            <a:ext cx="1295400" cy="457200"/>
          </a:xfrm>
          <a:prstGeom prst="wedgeRoundRectCallout">
            <a:avLst>
              <a:gd name="adj1" fmla="val -251838"/>
              <a:gd name="adj2" fmla="val -1368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spcAft>
                <a:spcPct val="0"/>
              </a:spcAft>
              <a:buClrTx/>
            </a:pPr>
            <a:r>
              <a:rPr lang="en-US" altLang="zh-CN" sz="2000" dirty="0">
                <a:solidFill>
                  <a:srgbClr val="000066"/>
                </a:solidFill>
                <a:latin typeface="Verdana" panose="020B0604030504040204" pitchFamily="34" charset="0"/>
              </a:rPr>
              <a:t>03.html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ox(out)">
                                      <p:cBhvr>
                                        <p:cTn id="7" dur="500"/>
                                        <p:tgtEl>
                                          <p:spTgt spid="62468"/>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 name="KSO_WM_SLIDE_ID" val="custom180_21"/>
  <p:tag name="KSO_WM_SLIDE_INDEX" val="21"/>
  <p:tag name="KSO_WM_SLIDE_ITEM_CNT" val="1"/>
  <p:tag name="KSO_WM_SLIDE_LAYOUT" val="a_f"/>
  <p:tag name="KSO_WM_SLIDE_LAYOUT_CNT" val="1_1"/>
  <p:tag name="KSO_WM_SLIDE_TYPE" val="text"/>
  <p:tag name="KSO_WM_BEAUTIFY_FLAG" val="#wm#"/>
  <p:tag name="KSO_WM_TAG_VERSION" val="1.0"/>
  <p:tag name="KSO_WM_SLIDE_POSITION" val="137*153"/>
  <p:tag name="KSO_WM_SLIDE_SIZE" val="509*312"/>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80"/>
  <p:tag name="KSO_WM_UNIT_TYPE" val="a"/>
  <p:tag name="KSO_WM_UNIT_INDEX" val="1"/>
  <p:tag name="KSO_WM_UNIT_ID" val="custom180_2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80"/>
  <p:tag name="KSO_WM_UNIT_TYPE" val="f"/>
  <p:tag name="KSO_WM_UNIT_INDEX" val="1"/>
  <p:tag name="KSO_WM_UNIT_ID" val="custom180_21*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 name="KSO_WM_TAG_VERSION" val="1.0"/>
  <p:tag name="KSO_WM_SLIDE_ID" val="custom180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 name="KSO_WM_TAG_VERSION" val="1.0"/>
  <p:tag name="KSO_WM_SLIDE_ID" val="custom180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80"/>
  <p:tag name="KSO_WM_UNIT_TYPE" val="a"/>
  <p:tag name="KSO_WM_UNIT_INDEX" val="1"/>
  <p:tag name="KSO_WM_UNIT_ID" val="custom180_2*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80"/>
  <p:tag name="KSO_WM_UNIT_TYPE" val="f"/>
  <p:tag name="KSO_WM_UNIT_INDEX" val="1"/>
  <p:tag name="KSO_WM_UNIT_ID" val="custom180_2*f*1"/>
  <p:tag name="KSO_WM_UNIT_CLEAR" val="1"/>
  <p:tag name="KSO_WM_UNIT_LAYERLEVEL" val="1"/>
  <p:tag name="KSO_WM_UNIT_VALUE" val="330"/>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 name="KSO_WM_TAG_VERSION" val="1.0"/>
  <p:tag name="KSO_WM_SLIDE_ID" val="custom180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 name="KSO_WM_TAG_VERSION" val="1.0"/>
  <p:tag name="KSO_WM_SLIDE_ID" val="custom180_2"/>
  <p:tag name="KSO_WM_SLIDE_INDEX" val="2"/>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80"/>
  <p:tag name="KSO_WM_UNIT_TYPE" val="f"/>
  <p:tag name="KSO_WM_UNIT_INDEX" val="1"/>
  <p:tag name="KSO_WM_UNIT_ID" val="custom180_2*f*1"/>
  <p:tag name="KSO_WM_UNIT_CLEAR" val="1"/>
  <p:tag name="KSO_WM_UNIT_LAYERLEVEL" val="1"/>
  <p:tag name="KSO_WM_UNIT_VALUE" val="330"/>
  <p:tag name="KSO_WM_UNIT_HIGHLIGHT" val="0"/>
  <p:tag name="KSO_WM_UNIT_COMPATIBLE" val="0"/>
  <p:tag name="KSO_WM_UNIT_PRESET_TEXT_INDEX" val="5"/>
  <p:tag name="KSO_WM_UNIT_PRESET_TEXT_LEN" val="23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7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3397</TotalTime>
  <Words>4505</Words>
  <Application>Microsoft Office PowerPoint</Application>
  <PresentationFormat>宽屏</PresentationFormat>
  <Paragraphs>641</Paragraphs>
  <Slides>54</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54</vt:i4>
      </vt:variant>
    </vt:vector>
  </HeadingPairs>
  <TitlesOfParts>
    <vt:vector size="68" baseType="lpstr">
      <vt:lpstr>PingFangSC-Regular</vt:lpstr>
      <vt:lpstr>黑体</vt:lpstr>
      <vt:lpstr>宋体</vt:lpstr>
      <vt:lpstr>微软雅黑</vt:lpstr>
      <vt:lpstr>微软雅黑</vt:lpstr>
      <vt:lpstr>Arial</vt:lpstr>
      <vt:lpstr>Arial</vt:lpstr>
      <vt:lpstr>Calibri</vt:lpstr>
      <vt:lpstr>Calibri Light</vt:lpstr>
      <vt:lpstr>Times New Roman</vt:lpstr>
      <vt:lpstr>Verdana</vt:lpstr>
      <vt:lpstr>Wingdings</vt:lpstr>
      <vt:lpstr>Wingdings 2</vt:lpstr>
      <vt:lpstr>Office 主题</vt:lpstr>
      <vt:lpstr>PowerPoint 演示文稿</vt:lpstr>
      <vt:lpstr>PowerPoint 演示文稿</vt:lpstr>
      <vt:lpstr>代码初体验，制作我的第一个网页</vt:lpstr>
      <vt:lpstr>HTML简介</vt:lpstr>
      <vt:lpstr>编辑器</vt:lpstr>
      <vt:lpstr>PowerPoint 演示文稿</vt:lpstr>
      <vt:lpstr>HTML语法标记 </vt:lpstr>
      <vt:lpstr>head中的常用标签</vt:lpstr>
      <vt:lpstr>标签&lt;body&gt;</vt:lpstr>
      <vt:lpstr>其他标签</vt:lpstr>
      <vt:lpstr>链接标签--&lt;a&gt;</vt:lpstr>
      <vt:lpstr>路径问题</vt:lpstr>
      <vt:lpstr>URL URI URN</vt:lpstr>
      <vt:lpstr>分隔线--&lt;hr&gt;</vt:lpstr>
      <vt:lpstr>PowerPoint 演示文稿</vt:lpstr>
      <vt:lpstr>标题字体大小--&lt;h#&gt;</vt:lpstr>
      <vt:lpstr>设置文字显示</vt:lpstr>
      <vt:lpstr>特殊字符</vt:lpstr>
      <vt:lpstr>PowerPoint 演示文稿</vt:lpstr>
      <vt:lpstr>PowerPoint 演示文稿</vt:lpstr>
      <vt:lpstr>列表的应用1-2</vt:lpstr>
      <vt:lpstr>列表的应用1-3</vt:lpstr>
      <vt:lpstr>列表的应用1-4</vt:lpstr>
      <vt:lpstr>列表的应用1-5</vt:lpstr>
      <vt:lpstr>小结</vt:lpstr>
      <vt:lpstr>学员操作——制作树形菜单</vt:lpstr>
      <vt:lpstr>布局</vt:lpstr>
      <vt:lpstr>div命名</vt:lpstr>
      <vt:lpstr>对齐—align</vt:lpstr>
      <vt:lpstr>表格</vt:lpstr>
      <vt:lpstr>表格的基本语法</vt:lpstr>
      <vt:lpstr>PowerPoint 演示文稿</vt:lpstr>
      <vt:lpstr>表格的跨行和跨列3-1</vt:lpstr>
      <vt:lpstr>表格的跨行和跨列3-2</vt:lpstr>
      <vt:lpstr>表格的跨行和跨列3-2</vt:lpstr>
      <vt:lpstr>表单—重点掌握</vt:lpstr>
      <vt:lpstr>表单基础--&lt;form&gt;</vt:lpstr>
      <vt:lpstr>PowerPoint 演示文稿</vt:lpstr>
      <vt:lpstr>表单中的输入标签</vt:lpstr>
      <vt:lpstr>select</vt:lpstr>
      <vt:lpstr>button</vt:lpstr>
      <vt:lpstr>链接、表单与框架</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Emily</dc:creator>
  <cp:lastModifiedBy>凯莹 余</cp:lastModifiedBy>
  <cp:revision>425</cp:revision>
  <dcterms:created xsi:type="dcterms:W3CDTF">2016-11-16T08:03:00Z</dcterms:created>
  <dcterms:modified xsi:type="dcterms:W3CDTF">2018-12-27T06:14:53Z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