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71" r:id="rId9"/>
    <p:sldId id="272" r:id="rId10"/>
    <p:sldId id="262" r:id="rId11"/>
    <p:sldId id="261" r:id="rId12"/>
    <p:sldId id="263" r:id="rId13"/>
    <p:sldId id="264" r:id="rId14"/>
    <p:sldId id="265" r:id="rId15"/>
    <p:sldId id="266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60EBF-34A3-402A-8402-06C8F4AA9996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21998-E0A9-4668-B57E-B7E756FFC23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07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21998-E0A9-4668-B57E-B7E756FFC236}" type="slidenum">
              <a:rPr lang="sl-SI" smtClean="0"/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2508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6920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016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01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2583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61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4302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78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2818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60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16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82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585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186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23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52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9154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CDFD-5101-4FBC-9D63-D2372E976DA5}" type="datetimeFigureOut">
              <a:rPr lang="sl-SI" smtClean="0"/>
              <a:t>14. 01. 2019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580CCC-EEE9-4277-8A2F-04BE2557E2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831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9DC359-7F91-4034-BD55-0AA5B363C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ONJ - seminar 2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8D59B8C-E089-4599-863E-E414A38A7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l-SI" dirty="0" err="1"/>
              <a:t>IMapBook</a:t>
            </a:r>
            <a:endParaRPr lang="sl-SI" dirty="0"/>
          </a:p>
          <a:p>
            <a:endParaRPr lang="sl-SI" dirty="0"/>
          </a:p>
          <a:p>
            <a:pPr algn="r"/>
            <a:r>
              <a:rPr lang="sl-SI" dirty="0"/>
              <a:t>Žiga Simončič</a:t>
            </a:r>
          </a:p>
          <a:p>
            <a:pPr algn="r"/>
            <a:r>
              <a:rPr lang="sl-SI" dirty="0"/>
              <a:t>Klemen </a:t>
            </a:r>
            <a:r>
              <a:rPr lang="sl-SI" dirty="0" err="1"/>
              <a:t>Randl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605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Q: </a:t>
            </a:r>
            <a:r>
              <a:rPr lang="en-US" dirty="0"/>
              <a:t>How does </a:t>
            </a:r>
            <a:r>
              <a:rPr lang="en-US" dirty="0" err="1"/>
              <a:t>Shiranna</a:t>
            </a:r>
            <a:r>
              <a:rPr lang="en-US" dirty="0"/>
              <a:t> feel as the shuttle is taking off?</a:t>
            </a:r>
            <a:endParaRPr lang="sl-SI" dirty="0"/>
          </a:p>
          <a:p>
            <a:endParaRPr lang="sl-SI" dirty="0"/>
          </a:p>
          <a:p>
            <a:r>
              <a:rPr lang="sl-SI" dirty="0"/>
              <a:t>A1: </a:t>
            </a:r>
            <a:r>
              <a:rPr lang="en-US" dirty="0" err="1"/>
              <a:t>Shiranna</a:t>
            </a:r>
            <a:r>
              <a:rPr lang="en-US" dirty="0"/>
              <a:t> feels both excited and nervous as the shuttle is taking off.</a:t>
            </a:r>
            <a:endParaRPr lang="sl-SI" dirty="0"/>
          </a:p>
          <a:p>
            <a:r>
              <a:rPr lang="sl-SI" dirty="0"/>
              <a:t>A2: </a:t>
            </a:r>
            <a:r>
              <a:rPr lang="en-US" dirty="0"/>
              <a:t>Nervous, but also excited to be with her mother.</a:t>
            </a:r>
            <a:endParaRPr lang="sl-SI" dirty="0"/>
          </a:p>
          <a:p>
            <a:r>
              <a:rPr lang="sl-SI" dirty="0"/>
              <a:t>A3: </a:t>
            </a:r>
            <a:r>
              <a:rPr lang="en-US" dirty="0"/>
              <a:t>she is excited and scared</a:t>
            </a:r>
            <a:endParaRPr lang="sl-SI" dirty="0"/>
          </a:p>
          <a:p>
            <a:endParaRPr lang="sl-SI" dirty="0"/>
          </a:p>
          <a:p>
            <a:r>
              <a:rPr lang="sl-SI" dirty="0" err="1"/>
              <a:t>Predprocesiranje</a:t>
            </a:r>
            <a:r>
              <a:rPr lang="sl-SI" dirty="0"/>
              <a:t> + odstranimo besede, ki se pojavijo v vprašanju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3524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Q: </a:t>
            </a:r>
            <a:r>
              <a:rPr lang="en-US" dirty="0"/>
              <a:t>How does </a:t>
            </a:r>
            <a:r>
              <a:rPr lang="en-US" dirty="0" err="1">
                <a:solidFill>
                  <a:srgbClr val="FF0000"/>
                </a:solidFill>
              </a:rPr>
              <a:t>Shiranna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feel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as the shuttle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taking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off</a:t>
            </a:r>
            <a:r>
              <a:rPr lang="en-US" dirty="0"/>
              <a:t>?</a:t>
            </a:r>
            <a:endParaRPr lang="sl-SI" dirty="0"/>
          </a:p>
          <a:p>
            <a:endParaRPr lang="sl-SI" dirty="0"/>
          </a:p>
          <a:p>
            <a:r>
              <a:rPr lang="sl-SI" dirty="0"/>
              <a:t>A1: </a:t>
            </a:r>
            <a:r>
              <a:rPr lang="en-US" dirty="0" err="1">
                <a:solidFill>
                  <a:srgbClr val="FF0000"/>
                </a:solidFill>
              </a:rPr>
              <a:t>Shiranna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feels</a:t>
            </a:r>
            <a:r>
              <a:rPr lang="en-US" dirty="0"/>
              <a:t> both excited and nervous </a:t>
            </a:r>
            <a:r>
              <a:rPr lang="en-US" dirty="0">
                <a:solidFill>
                  <a:srgbClr val="00B0F0"/>
                </a:solidFill>
              </a:rPr>
              <a:t>as the shuttle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is</a:t>
            </a:r>
            <a:r>
              <a:rPr lang="en-US" dirty="0">
                <a:solidFill>
                  <a:srgbClr val="00B0F0"/>
                </a:solidFill>
              </a:rPr>
              <a:t> taking off</a:t>
            </a:r>
            <a:r>
              <a:rPr lang="en-US" dirty="0"/>
              <a:t>.</a:t>
            </a:r>
            <a:endParaRPr lang="sl-SI" dirty="0"/>
          </a:p>
          <a:p>
            <a:r>
              <a:rPr lang="sl-SI" dirty="0"/>
              <a:t>A2: </a:t>
            </a:r>
            <a:r>
              <a:rPr lang="en-US" dirty="0"/>
              <a:t>Nervous, but also excited to </a:t>
            </a:r>
            <a:r>
              <a:rPr lang="en-US" dirty="0">
                <a:solidFill>
                  <a:srgbClr val="FFC000"/>
                </a:solidFill>
              </a:rPr>
              <a:t>be</a:t>
            </a:r>
            <a:r>
              <a:rPr lang="en-US" dirty="0"/>
              <a:t> with her mother.</a:t>
            </a:r>
            <a:endParaRPr lang="sl-SI" dirty="0"/>
          </a:p>
          <a:p>
            <a:r>
              <a:rPr lang="sl-SI" dirty="0"/>
              <a:t>A3: </a:t>
            </a:r>
            <a:r>
              <a:rPr lang="en-US" dirty="0"/>
              <a:t>she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</a:t>
            </a:r>
            <a:r>
              <a:rPr lang="en-US" dirty="0"/>
              <a:t> excited and scared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7009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Q: </a:t>
            </a:r>
            <a:r>
              <a:rPr lang="en-US" dirty="0"/>
              <a:t>How does </a:t>
            </a:r>
            <a:r>
              <a:rPr lang="en-US" dirty="0" err="1">
                <a:solidFill>
                  <a:srgbClr val="FF0000"/>
                </a:solidFill>
              </a:rPr>
              <a:t>Shiranna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feel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as the shuttle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taking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off</a:t>
            </a:r>
            <a:r>
              <a:rPr lang="en-US" dirty="0"/>
              <a:t>?</a:t>
            </a:r>
            <a:endParaRPr lang="sl-SI" dirty="0"/>
          </a:p>
          <a:p>
            <a:endParaRPr lang="sl-SI" dirty="0"/>
          </a:p>
          <a:p>
            <a:r>
              <a:rPr lang="sl-SI" dirty="0"/>
              <a:t>A1: </a:t>
            </a:r>
            <a:r>
              <a:rPr lang="en-US" dirty="0"/>
              <a:t>both </a:t>
            </a:r>
            <a:r>
              <a:rPr lang="sl-SI" dirty="0" err="1"/>
              <a:t>excite</a:t>
            </a:r>
            <a:r>
              <a:rPr lang="en-US" dirty="0"/>
              <a:t> and nervous</a:t>
            </a:r>
            <a:endParaRPr lang="sl-SI" dirty="0"/>
          </a:p>
          <a:p>
            <a:r>
              <a:rPr lang="sl-SI" dirty="0"/>
              <a:t>A2: </a:t>
            </a:r>
            <a:r>
              <a:rPr lang="sl-SI" dirty="0" err="1"/>
              <a:t>nervous</a:t>
            </a:r>
            <a:r>
              <a:rPr lang="en-US" dirty="0"/>
              <a:t> but also </a:t>
            </a:r>
            <a:r>
              <a:rPr lang="sl-SI" dirty="0" err="1"/>
              <a:t>excite</a:t>
            </a:r>
            <a:r>
              <a:rPr lang="en-US" dirty="0"/>
              <a:t> to with her mother</a:t>
            </a:r>
            <a:endParaRPr lang="sl-SI" dirty="0"/>
          </a:p>
          <a:p>
            <a:r>
              <a:rPr lang="sl-SI" dirty="0"/>
              <a:t>A3: </a:t>
            </a:r>
            <a:r>
              <a:rPr lang="en-US" dirty="0"/>
              <a:t>she excite and scare</a:t>
            </a:r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Dodatno odstranimo še besede kot so „</a:t>
            </a:r>
            <a:r>
              <a:rPr lang="sl-SI" dirty="0" err="1"/>
              <a:t>and</a:t>
            </a:r>
            <a:r>
              <a:rPr lang="sl-SI" dirty="0"/>
              <a:t>“, „</a:t>
            </a:r>
            <a:r>
              <a:rPr lang="sl-SI" dirty="0" err="1"/>
              <a:t>her</a:t>
            </a:r>
            <a:r>
              <a:rPr lang="sl-SI" dirty="0"/>
              <a:t>“, „</a:t>
            </a:r>
            <a:r>
              <a:rPr lang="sl-SI" dirty="0" err="1"/>
              <a:t>she</a:t>
            </a:r>
            <a:r>
              <a:rPr lang="sl-SI" dirty="0"/>
              <a:t>“, …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6546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A1: </a:t>
            </a:r>
            <a:r>
              <a:rPr lang="en-US" dirty="0"/>
              <a:t>both </a:t>
            </a:r>
            <a:r>
              <a:rPr lang="sl-SI" dirty="0" err="1"/>
              <a:t>excite</a:t>
            </a:r>
            <a:r>
              <a:rPr lang="en-US" dirty="0"/>
              <a:t> nervous</a:t>
            </a:r>
            <a:endParaRPr lang="sl-SI" dirty="0"/>
          </a:p>
          <a:p>
            <a:r>
              <a:rPr lang="sl-SI" dirty="0"/>
              <a:t>A2: </a:t>
            </a:r>
            <a:r>
              <a:rPr lang="sl-SI" dirty="0" err="1"/>
              <a:t>nervous</a:t>
            </a:r>
            <a:r>
              <a:rPr lang="en-US" dirty="0"/>
              <a:t> but also </a:t>
            </a:r>
            <a:r>
              <a:rPr lang="sl-SI" dirty="0" err="1"/>
              <a:t>excite</a:t>
            </a:r>
            <a:r>
              <a:rPr lang="en-US" dirty="0"/>
              <a:t> to with mother</a:t>
            </a:r>
            <a:endParaRPr lang="sl-SI" dirty="0"/>
          </a:p>
          <a:p>
            <a:r>
              <a:rPr lang="sl-SI" dirty="0"/>
              <a:t>A3: </a:t>
            </a:r>
            <a:r>
              <a:rPr lang="sl-SI" dirty="0" err="1"/>
              <a:t>excite</a:t>
            </a:r>
            <a:r>
              <a:rPr lang="en-US" dirty="0"/>
              <a:t> </a:t>
            </a:r>
            <a:r>
              <a:rPr lang="sl-SI" dirty="0" err="1"/>
              <a:t>scare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0482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A1: </a:t>
            </a:r>
            <a:r>
              <a:rPr lang="en-US" dirty="0"/>
              <a:t>both </a:t>
            </a:r>
            <a:r>
              <a:rPr lang="sl-SI" dirty="0" err="1"/>
              <a:t>excite</a:t>
            </a:r>
            <a:r>
              <a:rPr lang="en-US" dirty="0"/>
              <a:t> nervous</a:t>
            </a:r>
            <a:endParaRPr lang="sl-SI" dirty="0"/>
          </a:p>
          <a:p>
            <a:r>
              <a:rPr lang="sl-SI" dirty="0"/>
              <a:t>A2: </a:t>
            </a:r>
            <a:r>
              <a:rPr lang="sl-SI" dirty="0" err="1"/>
              <a:t>nervous</a:t>
            </a:r>
            <a:r>
              <a:rPr lang="en-US" dirty="0"/>
              <a:t> but also </a:t>
            </a:r>
            <a:r>
              <a:rPr lang="sl-SI" dirty="0" err="1"/>
              <a:t>excite</a:t>
            </a:r>
            <a:r>
              <a:rPr lang="en-US" dirty="0"/>
              <a:t> to with mother</a:t>
            </a:r>
            <a:endParaRPr lang="sl-SI" dirty="0"/>
          </a:p>
          <a:p>
            <a:r>
              <a:rPr lang="sl-SI" dirty="0"/>
              <a:t>A3: </a:t>
            </a:r>
            <a:r>
              <a:rPr lang="sl-SI" dirty="0" err="1"/>
              <a:t>excite</a:t>
            </a:r>
            <a:r>
              <a:rPr lang="en-US" dirty="0"/>
              <a:t> </a:t>
            </a:r>
            <a:r>
              <a:rPr lang="sl-SI" dirty="0" err="1"/>
              <a:t>scare</a:t>
            </a:r>
            <a:endParaRPr lang="sl-SI" dirty="0"/>
          </a:p>
          <a:p>
            <a:endParaRPr lang="sl-SI" dirty="0"/>
          </a:p>
          <a:p>
            <a:r>
              <a:rPr lang="sl-SI" dirty="0"/>
              <a:t>Če se beseda pojavi v več odgovorih, je pomembna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dirty="0"/>
              <a:t>Za vsak odgovor:</a:t>
            </a:r>
          </a:p>
          <a:p>
            <a:pPr lvl="1"/>
            <a:r>
              <a:rPr lang="sl-SI" dirty="0"/>
              <a:t>Izračunaj povprečno podobnost z ostalimi odgovori – </a:t>
            </a:r>
            <a:r>
              <a:rPr lang="sl-SI" dirty="0" err="1"/>
              <a:t>baseline</a:t>
            </a:r>
            <a:endParaRPr lang="sl-SI" dirty="0"/>
          </a:p>
          <a:p>
            <a:pPr lvl="1"/>
            <a:r>
              <a:rPr lang="sl-SI" dirty="0"/>
              <a:t>Izmenično odstranjuj besede in primerjaj podobnost</a:t>
            </a:r>
          </a:p>
          <a:p>
            <a:pPr lvl="1"/>
            <a:r>
              <a:rPr lang="sl-SI" dirty="0"/>
              <a:t>Če je podobnost manjša, je beseda pomembna</a:t>
            </a:r>
          </a:p>
          <a:p>
            <a:pPr lvl="1"/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0797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A1: </a:t>
            </a:r>
            <a:r>
              <a:rPr lang="en-US" dirty="0"/>
              <a:t>both </a:t>
            </a:r>
            <a:r>
              <a:rPr lang="sl-SI" dirty="0" err="1">
                <a:solidFill>
                  <a:srgbClr val="FF0000"/>
                </a:solidFill>
              </a:rPr>
              <a:t>excite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nervous</a:t>
            </a:r>
            <a:endParaRPr lang="sl-SI" dirty="0">
              <a:solidFill>
                <a:srgbClr val="00B0F0"/>
              </a:solidFill>
            </a:endParaRPr>
          </a:p>
          <a:p>
            <a:r>
              <a:rPr lang="sl-SI" dirty="0"/>
              <a:t>A2: </a:t>
            </a:r>
            <a:r>
              <a:rPr lang="sl-SI" dirty="0" err="1">
                <a:solidFill>
                  <a:srgbClr val="00B0F0"/>
                </a:solidFill>
              </a:rPr>
              <a:t>nervous</a:t>
            </a:r>
            <a:r>
              <a:rPr lang="en-US" dirty="0"/>
              <a:t> but also </a:t>
            </a:r>
            <a:r>
              <a:rPr lang="sl-SI" dirty="0" err="1">
                <a:solidFill>
                  <a:srgbClr val="FF0000"/>
                </a:solidFill>
              </a:rPr>
              <a:t>excite</a:t>
            </a:r>
            <a:r>
              <a:rPr lang="en-US" dirty="0"/>
              <a:t> to with mother</a:t>
            </a:r>
            <a:endParaRPr lang="sl-SI" dirty="0"/>
          </a:p>
          <a:p>
            <a:r>
              <a:rPr lang="sl-SI" dirty="0"/>
              <a:t>A3: </a:t>
            </a:r>
            <a:r>
              <a:rPr lang="sl-SI" dirty="0" err="1">
                <a:solidFill>
                  <a:srgbClr val="FF0000"/>
                </a:solidFill>
              </a:rPr>
              <a:t>excite</a:t>
            </a:r>
            <a:r>
              <a:rPr lang="en-US" dirty="0"/>
              <a:t> </a:t>
            </a:r>
            <a:r>
              <a:rPr lang="sl-SI" dirty="0" err="1"/>
              <a:t>scare</a:t>
            </a:r>
            <a:endParaRPr lang="sl-SI" dirty="0"/>
          </a:p>
          <a:p>
            <a:endParaRPr lang="sl-SI" dirty="0"/>
          </a:p>
          <a:p>
            <a:r>
              <a:rPr lang="sl-SI" dirty="0"/>
              <a:t>Če se beseda pojavi v več odgovorih, je pomembna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dirty="0"/>
              <a:t>Za vsak odgovor:</a:t>
            </a:r>
          </a:p>
          <a:p>
            <a:pPr lvl="1"/>
            <a:r>
              <a:rPr lang="sl-SI" dirty="0"/>
              <a:t>Izračunaj povprečno podobnost z ostalimi odgovori – </a:t>
            </a:r>
            <a:r>
              <a:rPr lang="sl-SI" dirty="0" err="1"/>
              <a:t>baseline</a:t>
            </a:r>
            <a:endParaRPr lang="sl-SI" dirty="0"/>
          </a:p>
          <a:p>
            <a:pPr lvl="1"/>
            <a:r>
              <a:rPr lang="sl-SI" dirty="0"/>
              <a:t>Izmenično odstranjuj besede in primerjaj podobnost</a:t>
            </a:r>
          </a:p>
          <a:p>
            <a:pPr lvl="1"/>
            <a:r>
              <a:rPr lang="sl-SI" dirty="0"/>
              <a:t>Če je podobnost manjša, je beseda pomembna</a:t>
            </a:r>
          </a:p>
          <a:p>
            <a:pPr lvl="1"/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4126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85A772-B4AC-486C-BB4F-BAE2B4C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Iskanje najpomembnejših besed (primer)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2151333-E0AF-46C0-AB18-EE808EB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Pomembne besede: [</a:t>
            </a:r>
            <a:r>
              <a:rPr lang="sl-SI" dirty="0" err="1"/>
              <a:t>nervous</a:t>
            </a:r>
            <a:r>
              <a:rPr lang="sl-SI" dirty="0"/>
              <a:t>, </a:t>
            </a:r>
            <a:r>
              <a:rPr lang="sl-SI" dirty="0" err="1"/>
              <a:t>excite</a:t>
            </a:r>
            <a:r>
              <a:rPr lang="sl-SI" dirty="0"/>
              <a:t>]</a:t>
            </a:r>
          </a:p>
          <a:p>
            <a:r>
              <a:rPr lang="sl-SI" dirty="0"/>
              <a:t>( Prvotno vprašanje: </a:t>
            </a:r>
            <a:r>
              <a:rPr lang="en-US" dirty="0"/>
              <a:t>How does </a:t>
            </a:r>
            <a:r>
              <a:rPr lang="en-US" dirty="0" err="1"/>
              <a:t>Shiranna</a:t>
            </a:r>
            <a:r>
              <a:rPr lang="en-US" dirty="0"/>
              <a:t> feel as the shuttle is taking off?</a:t>
            </a:r>
            <a:r>
              <a:rPr lang="sl-SI" dirty="0"/>
              <a:t> )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Preveri podobnost podanega odgovora s pomembnimi besedami</a:t>
            </a:r>
          </a:p>
          <a:p>
            <a:pPr lvl="1"/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5461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2FF7A8-EBDB-4BC5-A76C-BD2FCA56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Povzetek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D46FA06-DCB3-417E-A99F-1481A582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Model A</a:t>
            </a:r>
          </a:p>
          <a:p>
            <a:pPr lvl="1"/>
            <a:r>
              <a:rPr lang="sl-SI" dirty="0" err="1"/>
              <a:t>Mikro</a:t>
            </a:r>
            <a:r>
              <a:rPr lang="sl-SI" dirty="0"/>
              <a:t>: </a:t>
            </a:r>
            <a:r>
              <a:rPr lang="sl-SI" dirty="0" smtClean="0"/>
              <a:t>72%</a:t>
            </a:r>
            <a:endParaRPr lang="sl-SI" dirty="0"/>
          </a:p>
          <a:p>
            <a:pPr lvl="1"/>
            <a:r>
              <a:rPr lang="sl-SI" dirty="0"/>
              <a:t>Makro: </a:t>
            </a:r>
            <a:r>
              <a:rPr lang="sl-SI" dirty="0" smtClean="0"/>
              <a:t>49%</a:t>
            </a:r>
            <a:endParaRPr lang="sl-SI" dirty="0"/>
          </a:p>
          <a:p>
            <a:r>
              <a:rPr lang="sl-SI" dirty="0"/>
              <a:t>Model B</a:t>
            </a:r>
          </a:p>
          <a:p>
            <a:pPr lvl="1"/>
            <a:r>
              <a:rPr lang="sl-SI" dirty="0" err="1"/>
              <a:t>Mikro</a:t>
            </a:r>
            <a:r>
              <a:rPr lang="sl-SI" dirty="0"/>
              <a:t>: </a:t>
            </a:r>
            <a:r>
              <a:rPr lang="sl-SI" dirty="0" smtClean="0"/>
              <a:t>65%</a:t>
            </a:r>
            <a:endParaRPr lang="sl-SI" dirty="0"/>
          </a:p>
          <a:p>
            <a:pPr lvl="1"/>
            <a:r>
              <a:rPr lang="sl-SI" dirty="0"/>
              <a:t>Makro: </a:t>
            </a:r>
            <a:r>
              <a:rPr lang="sl-SI" dirty="0" smtClean="0"/>
              <a:t>48%</a:t>
            </a:r>
            <a:endParaRPr lang="sl-SI" dirty="0"/>
          </a:p>
          <a:p>
            <a:r>
              <a:rPr lang="sl-SI" dirty="0"/>
              <a:t>Model C</a:t>
            </a:r>
          </a:p>
          <a:p>
            <a:pPr lvl="1"/>
            <a:r>
              <a:rPr lang="sl-SI" dirty="0" err="1"/>
              <a:t>Mikro</a:t>
            </a:r>
            <a:r>
              <a:rPr lang="sl-SI" dirty="0"/>
              <a:t>: 71%</a:t>
            </a:r>
          </a:p>
          <a:p>
            <a:pPr lvl="1"/>
            <a:r>
              <a:rPr lang="sl-SI" dirty="0"/>
              <a:t>Makro: 52%</a:t>
            </a:r>
          </a:p>
        </p:txBody>
      </p:sp>
    </p:spTree>
    <p:extLst>
      <p:ext uri="{BB962C8B-B14F-4D97-AF65-F5344CB8AC3E}">
        <p14:creationId xmlns:p14="http://schemas.microsoft.com/office/powerpoint/2010/main" val="17638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160918-243A-49B8-A702-23BE762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Predprocesiranje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985B802-7BC7-4856-A271-4D2704A0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Odstranitev pik, vejic ipd.</a:t>
            </a:r>
          </a:p>
          <a:p>
            <a:r>
              <a:rPr lang="sl-SI" dirty="0"/>
              <a:t>Odstranitev besed, ki se pojavijo v vprašanju?</a:t>
            </a:r>
          </a:p>
          <a:p>
            <a:r>
              <a:rPr lang="sl-SI" dirty="0" err="1"/>
              <a:t>Lematizacija</a:t>
            </a:r>
            <a:endParaRPr lang="sl-SI" dirty="0"/>
          </a:p>
          <a:p>
            <a:r>
              <a:rPr lang="sl-SI" dirty="0" err="1"/>
              <a:t>Korenjenje</a:t>
            </a:r>
            <a:r>
              <a:rPr lang="sl-SI" dirty="0"/>
              <a:t>?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8296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B20944-C441-4F29-8F16-52ED44C2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 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D3E33CA-D6C2-4745-BF29-1341C8D0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Kosinusna podobnost (</a:t>
            </a:r>
            <a:r>
              <a:rPr lang="sl-SI" dirty="0" err="1"/>
              <a:t>vektorizacija</a:t>
            </a:r>
            <a:r>
              <a:rPr lang="sl-SI" dirty="0"/>
              <a:t> s TF-IDF)</a:t>
            </a:r>
          </a:p>
          <a:p>
            <a:endParaRPr lang="sl-SI" dirty="0"/>
          </a:p>
          <a:p>
            <a:r>
              <a:rPr lang="sl-SI" dirty="0" err="1"/>
              <a:t>OpenIE</a:t>
            </a:r>
            <a:r>
              <a:rPr lang="sl-SI" dirty="0"/>
              <a:t> (</a:t>
            </a:r>
            <a:r>
              <a:rPr lang="sl-SI" dirty="0" err="1"/>
              <a:t>StanfordNLP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Ekstrakcija „trojčkov“</a:t>
            </a:r>
          </a:p>
          <a:p>
            <a:pPr lvl="1"/>
            <a:r>
              <a:rPr lang="sl-SI" dirty="0" err="1"/>
              <a:t>Koreferenčnost</a:t>
            </a:r>
            <a:r>
              <a:rPr lang="sl-SI" dirty="0"/>
              <a:t>?</a:t>
            </a:r>
          </a:p>
          <a:p>
            <a:endParaRPr lang="sl-SI" dirty="0"/>
          </a:p>
          <a:p>
            <a:r>
              <a:rPr lang="sl-SI" dirty="0"/>
              <a:t>Povprečje obeh metod</a:t>
            </a:r>
          </a:p>
        </p:txBody>
      </p:sp>
    </p:spTree>
    <p:extLst>
      <p:ext uri="{BB962C8B-B14F-4D97-AF65-F5344CB8AC3E}">
        <p14:creationId xmlns:p14="http://schemas.microsoft.com/office/powerpoint/2010/main" val="206913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520A5F-CCF7-408B-92C5-D94B552F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B6617DE-1332-4053-B99A-47E61E94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CCF5942-9B26-46FD-B32C-95CB5CA8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9" y="0"/>
            <a:ext cx="12054861" cy="6858000"/>
          </a:xfrm>
          <a:prstGeom prst="rect">
            <a:avLst/>
          </a:prstGeom>
        </p:spPr>
      </p:pic>
      <p:sp>
        <p:nvSpPr>
          <p:cNvPr id="5" name="Diagram poteka: odločitev 4">
            <a:extLst>
              <a:ext uri="{FF2B5EF4-FFF2-40B4-BE49-F238E27FC236}">
                <a16:creationId xmlns:a16="http://schemas.microsoft.com/office/drawing/2014/main" id="{36160ED2-FE85-4433-8120-3DB81E0006D2}"/>
              </a:ext>
            </a:extLst>
          </p:cNvPr>
          <p:cNvSpPr/>
          <p:nvPr/>
        </p:nvSpPr>
        <p:spPr>
          <a:xfrm>
            <a:off x="8167455" y="2178345"/>
            <a:ext cx="204187" cy="236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2249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38AC93-03A9-4D0B-87B0-F093904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 B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EECD06F-97AF-4CC2-9E51-B75ED2F08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Enako kot model A (le več podatkov)</a:t>
            </a:r>
          </a:p>
          <a:p>
            <a:pPr lvl="1"/>
            <a:r>
              <a:rPr lang="sl-SI" dirty="0"/>
              <a:t>Kosinusna podobnost</a:t>
            </a:r>
          </a:p>
          <a:p>
            <a:pPr lvl="1"/>
            <a:r>
              <a:rPr lang="sl-SI" dirty="0" err="1"/>
              <a:t>OpenIE</a:t>
            </a:r>
            <a:endParaRPr lang="sl-SI" dirty="0"/>
          </a:p>
          <a:p>
            <a:pPr lvl="1"/>
            <a:r>
              <a:rPr lang="sl-SI" dirty="0"/>
              <a:t>Povprečje obeh</a:t>
            </a:r>
          </a:p>
          <a:p>
            <a:pPr lvl="1"/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2E88FCE-7C3D-4BC8-800F-92931A44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80" y="2739413"/>
            <a:ext cx="8076520" cy="4118587"/>
          </a:xfrm>
          <a:prstGeom prst="rect">
            <a:avLst/>
          </a:prstGeom>
        </p:spPr>
      </p:pic>
      <p:sp>
        <p:nvSpPr>
          <p:cNvPr id="5" name="Diagram poteka: odločitev 4">
            <a:extLst>
              <a:ext uri="{FF2B5EF4-FFF2-40B4-BE49-F238E27FC236}">
                <a16:creationId xmlns:a16="http://schemas.microsoft.com/office/drawing/2014/main" id="{176ADAAC-2C55-49C9-8BEB-536F5DDCA417}"/>
              </a:ext>
            </a:extLst>
          </p:cNvPr>
          <p:cNvSpPr/>
          <p:nvPr/>
        </p:nvSpPr>
        <p:spPr>
          <a:xfrm>
            <a:off x="9069816" y="4083220"/>
            <a:ext cx="176626" cy="2046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408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EABB1E-874D-42D5-86FC-7238BC09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 C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A47628A-45BF-4E48-A9D8-1989EBA0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Tri rešitve</a:t>
            </a:r>
          </a:p>
          <a:p>
            <a:endParaRPr lang="sl-SI" dirty="0"/>
          </a:p>
          <a:p>
            <a:r>
              <a:rPr lang="sl-SI" dirty="0"/>
              <a:t>1. Podobnost glede na razdaljo besed v </a:t>
            </a:r>
            <a:r>
              <a:rPr lang="sl-SI" dirty="0" err="1"/>
              <a:t>WordNetu</a:t>
            </a:r>
            <a:endParaRPr lang="sl-SI" dirty="0"/>
          </a:p>
          <a:p>
            <a:endParaRPr lang="sl-SI" dirty="0"/>
          </a:p>
          <a:p>
            <a:r>
              <a:rPr lang="sl-SI" dirty="0"/>
              <a:t>2. Kosinusna podobnost + </a:t>
            </a:r>
            <a:r>
              <a:rPr lang="sl-SI" dirty="0" err="1"/>
              <a:t>OpenIE</a:t>
            </a:r>
            <a:r>
              <a:rPr lang="sl-SI" dirty="0"/>
              <a:t> z dodanimi sinonimi (</a:t>
            </a:r>
            <a:r>
              <a:rPr lang="sl-SI" dirty="0" err="1"/>
              <a:t>WordNet</a:t>
            </a:r>
            <a:r>
              <a:rPr lang="sl-SI" dirty="0"/>
              <a:t>)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dirty="0"/>
              <a:t>3. Pomembnost besed z dodanimi sinonimi</a:t>
            </a:r>
          </a:p>
        </p:txBody>
      </p:sp>
    </p:spTree>
    <p:extLst>
      <p:ext uri="{BB962C8B-B14F-4D97-AF65-F5344CB8AC3E}">
        <p14:creationId xmlns:p14="http://schemas.microsoft.com/office/powerpoint/2010/main" val="405369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1D698C-DBC5-446A-BC8F-6459C178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 C1</a:t>
            </a:r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F0197F4C-436D-493C-B392-139598333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95238"/>
            <a:ext cx="5005544" cy="14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F2D9F2C-C684-4CBE-A4F6-4A8EB6A2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 C2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ADC7D29B-7270-4FD2-B795-6E592FC5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A584509-59B2-47FC-8456-317045B1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1200734"/>
            <a:ext cx="10977173" cy="5657266"/>
          </a:xfrm>
          <a:prstGeom prst="rect">
            <a:avLst/>
          </a:prstGeom>
        </p:spPr>
      </p:pic>
      <p:sp>
        <p:nvSpPr>
          <p:cNvPr id="10" name="Diagram poteka: odločitev 9">
            <a:extLst>
              <a:ext uri="{FF2B5EF4-FFF2-40B4-BE49-F238E27FC236}">
                <a16:creationId xmlns:a16="http://schemas.microsoft.com/office/drawing/2014/main" id="{DCDA5779-23CB-4DA0-AE4F-9ECCCD6FC2A5}"/>
              </a:ext>
            </a:extLst>
          </p:cNvPr>
          <p:cNvSpPr/>
          <p:nvPr/>
        </p:nvSpPr>
        <p:spPr>
          <a:xfrm>
            <a:off x="7741327" y="5175682"/>
            <a:ext cx="204187" cy="236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Diagram poteka: odločitev 10">
            <a:extLst>
              <a:ext uri="{FF2B5EF4-FFF2-40B4-BE49-F238E27FC236}">
                <a16:creationId xmlns:a16="http://schemas.microsoft.com/office/drawing/2014/main" id="{A02D41F8-A89F-47DF-9293-7B683665228E}"/>
              </a:ext>
            </a:extLst>
          </p:cNvPr>
          <p:cNvSpPr/>
          <p:nvPr/>
        </p:nvSpPr>
        <p:spPr>
          <a:xfrm>
            <a:off x="7741326" y="3596936"/>
            <a:ext cx="204187" cy="236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1694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DBBB3F-16FA-4BA5-B97E-A4ED009F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 C3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3E76952-6CD3-49EB-8276-0A5EE456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3555D04-66D5-4702-84B4-EA3CFB4E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78" y="1572768"/>
            <a:ext cx="12203078" cy="5056414"/>
          </a:xfrm>
          <a:prstGeom prst="rect">
            <a:avLst/>
          </a:prstGeom>
        </p:spPr>
      </p:pic>
      <p:sp>
        <p:nvSpPr>
          <p:cNvPr id="5" name="Diagram poteka: odločitev 4">
            <a:extLst>
              <a:ext uri="{FF2B5EF4-FFF2-40B4-BE49-F238E27FC236}">
                <a16:creationId xmlns:a16="http://schemas.microsoft.com/office/drawing/2014/main" id="{1A2072DB-4D50-413D-ADFD-9E3E9F6E8BEC}"/>
              </a:ext>
            </a:extLst>
          </p:cNvPr>
          <p:cNvSpPr/>
          <p:nvPr/>
        </p:nvSpPr>
        <p:spPr>
          <a:xfrm>
            <a:off x="7965262" y="2912231"/>
            <a:ext cx="264756" cy="3068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19487607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492</Words>
  <Application>Microsoft Office PowerPoint</Application>
  <PresentationFormat>Širokozaslonsko</PresentationFormat>
  <Paragraphs>108</Paragraphs>
  <Slides>17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Gladko</vt:lpstr>
      <vt:lpstr>ONJ - seminar 2</vt:lpstr>
      <vt:lpstr>Predprocesiranje</vt:lpstr>
      <vt:lpstr>Model A</vt:lpstr>
      <vt:lpstr>PowerPointova predstavitev</vt:lpstr>
      <vt:lpstr>Model B</vt:lpstr>
      <vt:lpstr>Model C</vt:lpstr>
      <vt:lpstr>Model C1</vt:lpstr>
      <vt:lpstr>Model C2</vt:lpstr>
      <vt:lpstr>Model C3</vt:lpstr>
      <vt:lpstr>Iskanje najpomembnejših besed (primer)</vt:lpstr>
      <vt:lpstr>Iskanje najpomembnejših besed (primer)</vt:lpstr>
      <vt:lpstr>Iskanje najpomembnejših besed (primer)</vt:lpstr>
      <vt:lpstr>Iskanje najpomembnejših besed (primer)</vt:lpstr>
      <vt:lpstr>Iskanje najpomembnejših besed (primer)</vt:lpstr>
      <vt:lpstr>Iskanje najpomembnejših besed (primer)</vt:lpstr>
      <vt:lpstr>Iskanje najpomembnejših besed (primer)</vt:lpstr>
      <vt:lpstr>Povzetek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ONJ - seminar 2</dc:title>
  <dc:creator>Žiga Simončič</dc:creator>
  <cp:lastModifiedBy>Klemen Randl</cp:lastModifiedBy>
  <cp:revision>10</cp:revision>
  <dcterms:created xsi:type="dcterms:W3CDTF">2019-01-13T23:39:57Z</dcterms:created>
  <dcterms:modified xsi:type="dcterms:W3CDTF">2019-01-14T03:04:50Z</dcterms:modified>
</cp:coreProperties>
</file>