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5" r:id="rId4"/>
  </p:sldMasterIdLst>
  <p:notesMasterIdLst>
    <p:notesMasterId r:id="rId20"/>
  </p:notesMasterIdLst>
  <p:handoutMasterIdLst>
    <p:handoutMasterId r:id="rId21"/>
  </p:handoutMasterIdLst>
  <p:sldIdLst>
    <p:sldId id="367" r:id="rId5"/>
    <p:sldId id="259" r:id="rId6"/>
    <p:sldId id="368" r:id="rId7"/>
    <p:sldId id="369" r:id="rId8"/>
    <p:sldId id="370" r:id="rId9"/>
    <p:sldId id="371" r:id="rId10"/>
    <p:sldId id="372" r:id="rId11"/>
    <p:sldId id="373" r:id="rId12"/>
    <p:sldId id="378" r:id="rId13"/>
    <p:sldId id="375" r:id="rId14"/>
    <p:sldId id="379" r:id="rId15"/>
    <p:sldId id="377" r:id="rId16"/>
    <p:sldId id="376" r:id="rId17"/>
    <p:sldId id="349" r:id="rId18"/>
    <p:sldId id="34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0000A8"/>
    <a:srgbClr val="0000FF"/>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101"/>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7470A2-160B-74A1-7AB8-94F45D3095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352A29E-7633-47D8-8BDA-28ECBF8DEC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60B2C9-1C53-473B-BADD-82BDB1B305A8}" type="datetimeFigureOut">
              <a:rPr lang="en-IN" smtClean="0"/>
              <a:t>08-11-2024</a:t>
            </a:fld>
            <a:endParaRPr lang="en-IN"/>
          </a:p>
        </p:txBody>
      </p:sp>
      <p:sp>
        <p:nvSpPr>
          <p:cNvPr id="4" name="Footer Placeholder 3">
            <a:extLst>
              <a:ext uri="{FF2B5EF4-FFF2-40B4-BE49-F238E27FC236}">
                <a16:creationId xmlns:a16="http://schemas.microsoft.com/office/drawing/2014/main" id="{0A4DD40F-DB98-E4A7-64C9-07A70BFAD0F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73E881D-1C9C-9F45-3572-252C8EE265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F03547-59A1-4702-85D2-BB27B75B085B}" type="slidenum">
              <a:rPr lang="en-IN" smtClean="0"/>
              <a:t>‹#›</a:t>
            </a:fld>
            <a:endParaRPr lang="en-IN"/>
          </a:p>
        </p:txBody>
      </p:sp>
    </p:spTree>
    <p:extLst>
      <p:ext uri="{BB962C8B-B14F-4D97-AF65-F5344CB8AC3E}">
        <p14:creationId xmlns:p14="http://schemas.microsoft.com/office/powerpoint/2010/main" val="418024224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hf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14</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15</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r>
              <a:rPr lang="en-US"/>
              <a:t>ONLINE FRAUD DETECTION SYSTEM</a:t>
            </a:r>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6264"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ONLINE FRAUD DETECTION SYSTEM</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chatgpt.co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9567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1062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49770" y="1949446"/>
            <a:ext cx="6520068" cy="2862322"/>
          </a:xfrm>
          <a:prstGeom prst="rect">
            <a:avLst/>
          </a:prstGeom>
          <a:noFill/>
        </p:spPr>
        <p:txBody>
          <a:bodyPr wrap="square" lIns="91440" tIns="45720" rIns="91440" bIns="45720" anchor="t">
            <a:spAutoFit/>
          </a:bodyPr>
          <a:lstStyle/>
          <a:p>
            <a:pPr algn="ctr"/>
            <a:r>
              <a:rPr lang="en-US" sz="2000" b="1" dirty="0">
                <a:solidFill>
                  <a:srgbClr val="212121"/>
                </a:solidFill>
              </a:rPr>
              <a:t>ONLINE FRAUD DETECTION SYSTEM</a:t>
            </a:r>
          </a:p>
          <a:p>
            <a:pPr algn="ctr"/>
            <a:endParaRPr lang="en-US" sz="2000" b="1" dirty="0">
              <a:solidFill>
                <a:srgbClr val="212121"/>
              </a:solidFill>
            </a:endParaRPr>
          </a:p>
          <a:p>
            <a:r>
              <a:rPr lang="en-US" b="1" dirty="0"/>
              <a:t>Team Members: </a:t>
            </a:r>
          </a:p>
          <a:p>
            <a:r>
              <a:rPr lang="en-US" dirty="0"/>
              <a:t>Harshit more</a:t>
            </a:r>
          </a:p>
          <a:p>
            <a:r>
              <a:rPr lang="en-US" dirty="0"/>
              <a:t>Vishal Vishwakarma</a:t>
            </a:r>
          </a:p>
          <a:p>
            <a:r>
              <a:rPr lang="en-US" dirty="0"/>
              <a:t>Meet Solanki</a:t>
            </a:r>
          </a:p>
          <a:p>
            <a:r>
              <a:rPr lang="en-US" dirty="0"/>
              <a:t>Hardik Parmar</a:t>
            </a:r>
          </a:p>
          <a:p>
            <a:r>
              <a:rPr lang="en-US" dirty="0"/>
              <a:t>                                                                                       </a:t>
            </a:r>
            <a:r>
              <a:rPr lang="en-US" b="1" dirty="0"/>
              <a:t>Guide</a:t>
            </a:r>
            <a:r>
              <a:rPr lang="en-US" dirty="0"/>
              <a:t>: Jay Rathod</a:t>
            </a:r>
            <a:endParaRPr lang="en-US" sz="1600" dirty="0"/>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118660" y="465296"/>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Algorithm</a:t>
            </a:r>
            <a:endParaRPr lang="en-US" dirty="0"/>
          </a:p>
        </p:txBody>
      </p:sp>
      <p:sp>
        <p:nvSpPr>
          <p:cNvPr id="4" name="TextBox 3">
            <a:extLst>
              <a:ext uri="{FF2B5EF4-FFF2-40B4-BE49-F238E27FC236}">
                <a16:creationId xmlns:a16="http://schemas.microsoft.com/office/drawing/2014/main" id="{C57CB9CC-075A-5757-AF59-7051049D56F1}"/>
              </a:ext>
            </a:extLst>
          </p:cNvPr>
          <p:cNvSpPr txBox="1"/>
          <p:nvPr/>
        </p:nvSpPr>
        <p:spPr>
          <a:xfrm>
            <a:off x="1258570" y="926961"/>
            <a:ext cx="6626860" cy="3693319"/>
          </a:xfrm>
          <a:prstGeom prst="rect">
            <a:avLst/>
          </a:prstGeom>
          <a:noFill/>
        </p:spPr>
        <p:txBody>
          <a:bodyPr wrap="square">
            <a:spAutoFit/>
          </a:bodyPr>
          <a:lstStyle/>
          <a:p>
            <a:endParaRPr lang="en-IN" sz="1800" b="1" dirty="0"/>
          </a:p>
          <a:p>
            <a:pPr>
              <a:buFont typeface="+mj-lt"/>
              <a:buAutoNum type="arabicPeriod"/>
            </a:pPr>
            <a:r>
              <a:rPr lang="en-IN" sz="1800" b="1" dirty="0"/>
              <a:t>User Input</a:t>
            </a:r>
            <a:r>
              <a:rPr lang="en-IN" sz="1800" dirty="0"/>
              <a:t>: User submits a URL or email content.</a:t>
            </a:r>
          </a:p>
          <a:p>
            <a:pPr>
              <a:buFont typeface="+mj-lt"/>
              <a:buAutoNum type="arabicPeriod"/>
            </a:pPr>
            <a:r>
              <a:rPr lang="en-IN" sz="1800" b="1" dirty="0"/>
              <a:t>Validation</a:t>
            </a:r>
            <a:r>
              <a:rPr lang="en-IN" sz="1800" dirty="0"/>
              <a:t>: Check for valid URL format or sanitize email content.</a:t>
            </a:r>
          </a:p>
          <a:p>
            <a:pPr>
              <a:buFont typeface="+mj-lt"/>
              <a:buAutoNum type="arabicPeriod"/>
            </a:pPr>
            <a:r>
              <a:rPr lang="en-IN" sz="1800" b="1" dirty="0"/>
              <a:t>Threat Analysis</a:t>
            </a:r>
            <a:r>
              <a:rPr lang="en-IN" sz="1800" dirty="0"/>
              <a:t>:</a:t>
            </a:r>
          </a:p>
          <a:p>
            <a:pPr marL="742950" lvl="1" indent="-285750">
              <a:buFont typeface="+mj-lt"/>
              <a:buAutoNum type="arabicPeriod"/>
            </a:pPr>
            <a:r>
              <a:rPr lang="en-IN" sz="1800" b="1" dirty="0"/>
              <a:t>URL</a:t>
            </a:r>
            <a:r>
              <a:rPr lang="en-IN" sz="1800" dirty="0"/>
              <a:t>: Check against phishing lists, </a:t>
            </a:r>
            <a:r>
              <a:rPr lang="en-IN" sz="1800" dirty="0" err="1"/>
              <a:t>VirusTotal</a:t>
            </a:r>
            <a:r>
              <a:rPr lang="en-IN" sz="1800" dirty="0"/>
              <a:t>, Google Safe Browsing; analyse domain, and scrape metadata.</a:t>
            </a:r>
          </a:p>
          <a:p>
            <a:pPr marL="742950" lvl="1" indent="-285750">
              <a:buFont typeface="+mj-lt"/>
              <a:buAutoNum type="arabicPeriod"/>
            </a:pPr>
            <a:r>
              <a:rPr lang="en-IN" sz="1800" b="1" dirty="0"/>
              <a:t>Email</a:t>
            </a:r>
            <a:r>
              <a:rPr lang="en-IN" sz="1800" dirty="0"/>
              <a:t>: Scan for spam keywords and phishing patterns.</a:t>
            </a:r>
          </a:p>
          <a:p>
            <a:pPr>
              <a:buFont typeface="+mj-lt"/>
              <a:buAutoNum type="arabicPeriod"/>
            </a:pPr>
            <a:r>
              <a:rPr lang="en-IN" sz="1800" b="1" dirty="0"/>
              <a:t>Result Compilation</a:t>
            </a:r>
            <a:r>
              <a:rPr lang="en-IN" sz="1800" dirty="0"/>
              <a:t>: Summarize findings with feedback messages.</a:t>
            </a:r>
          </a:p>
          <a:p>
            <a:pPr>
              <a:buFont typeface="+mj-lt"/>
              <a:buAutoNum type="arabicPeriod"/>
            </a:pPr>
            <a:r>
              <a:rPr lang="en-IN" sz="1800" b="1" dirty="0"/>
              <a:t>Display Results</a:t>
            </a:r>
            <a:r>
              <a:rPr lang="en-IN" sz="1800" dirty="0"/>
              <a:t>: Show results on the web interface.</a:t>
            </a:r>
          </a:p>
          <a:p>
            <a:pPr>
              <a:buFont typeface="+mj-lt"/>
              <a:buAutoNum type="arabicPeriod"/>
            </a:pPr>
            <a:r>
              <a:rPr lang="en-IN" sz="1800" b="1" dirty="0"/>
              <a:t>User Feedback</a:t>
            </a:r>
            <a:r>
              <a:rPr lang="en-IN" sz="1800" dirty="0"/>
              <a:t>: Optional feedback collection for improvement</a:t>
            </a:r>
          </a:p>
        </p:txBody>
      </p:sp>
    </p:spTree>
    <p:extLst>
      <p:ext uri="{BB962C8B-B14F-4D97-AF65-F5344CB8AC3E}">
        <p14:creationId xmlns:p14="http://schemas.microsoft.com/office/powerpoint/2010/main" val="197968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3F13-6DF2-3F63-70EB-5130187F5C4F}"/>
              </a:ext>
            </a:extLst>
          </p:cNvPr>
          <p:cNvSpPr>
            <a:spLocks noGrp="1"/>
          </p:cNvSpPr>
          <p:nvPr>
            <p:ph type="title"/>
          </p:nvPr>
        </p:nvSpPr>
        <p:spPr/>
        <p:txBody>
          <a:bodyPr/>
          <a:lstStyle/>
          <a:p>
            <a:r>
              <a:rPr lang="en-IN" sz="2400" b="1" dirty="0">
                <a:solidFill>
                  <a:srgbClr val="213163"/>
                </a:solidFill>
              </a:rPr>
              <a:t>DEPLOYMENT</a:t>
            </a:r>
          </a:p>
        </p:txBody>
      </p:sp>
      <p:sp>
        <p:nvSpPr>
          <p:cNvPr id="3" name="Rectangle 1">
            <a:extLst>
              <a:ext uri="{FF2B5EF4-FFF2-40B4-BE49-F238E27FC236}">
                <a16:creationId xmlns:a16="http://schemas.microsoft.com/office/drawing/2014/main" id="{D1930635-CEEA-E748-4A16-29754C294834}"/>
              </a:ext>
            </a:extLst>
          </p:cNvPr>
          <p:cNvSpPr>
            <a:spLocks noChangeArrowheads="1"/>
          </p:cNvSpPr>
          <p:nvPr/>
        </p:nvSpPr>
        <p:spPr bwMode="auto">
          <a:xfrm>
            <a:off x="665480" y="1294477"/>
            <a:ext cx="781304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Server Setup</a:t>
            </a:r>
            <a:r>
              <a:rPr kumimoji="0" lang="en-US" altLang="en-US" sz="2000" b="0" i="0" u="none" strike="noStrike" cap="none" normalizeH="0" baseline="0" dirty="0">
                <a:ln>
                  <a:noFill/>
                </a:ln>
                <a:solidFill>
                  <a:schemeClr val="tx1"/>
                </a:solidFill>
                <a:effectLst/>
                <a:latin typeface="Arial" panose="020B0604020202020204" pitchFamily="34" charset="0"/>
              </a:rPr>
              <a:t>: Deploy Flask app with </a:t>
            </a:r>
            <a:r>
              <a:rPr kumimoji="0" lang="en-US" altLang="en-US" sz="2000" b="0" i="0" u="none" strike="noStrike" cap="none" normalizeH="0" baseline="0" dirty="0" err="1">
                <a:ln>
                  <a:noFill/>
                </a:ln>
                <a:solidFill>
                  <a:schemeClr val="tx1"/>
                </a:solidFill>
                <a:effectLst/>
                <a:latin typeface="Arial" panose="020B0604020202020204" pitchFamily="34" charset="0"/>
              </a:rPr>
              <a:t>Gunicorn</a:t>
            </a:r>
            <a:r>
              <a:rPr kumimoji="0" lang="en-US" altLang="en-US" sz="2000" b="0" i="0" u="none" strike="noStrike" cap="none" normalizeH="0" baseline="0" dirty="0">
                <a:ln>
                  <a:noFill/>
                </a:ln>
                <a:solidFill>
                  <a:schemeClr val="tx1"/>
                </a:solidFill>
                <a:effectLst/>
                <a:latin typeface="Arial" panose="020B0604020202020204" pitchFamily="34" charset="0"/>
              </a:rPr>
              <a:t> and Nginx.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Environment Configuration</a:t>
            </a:r>
            <a:r>
              <a:rPr kumimoji="0" lang="en-US" altLang="en-US" sz="2000" b="0" i="0" u="none" strike="noStrike" cap="none" normalizeH="0" baseline="0" dirty="0">
                <a:ln>
                  <a:noFill/>
                </a:ln>
                <a:solidFill>
                  <a:schemeClr val="tx1"/>
                </a:solidFill>
                <a:effectLst/>
                <a:latin typeface="Arial" panose="020B0604020202020204" pitchFamily="34" charset="0"/>
              </a:rPr>
              <a:t>: Secure API keys via environment variables.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Security</a:t>
            </a:r>
            <a:r>
              <a:rPr kumimoji="0" lang="en-US" altLang="en-US" sz="2000" b="0" i="0" u="none" strike="noStrike" cap="none" normalizeH="0" baseline="0" dirty="0">
                <a:ln>
                  <a:noFill/>
                </a:ln>
                <a:solidFill>
                  <a:schemeClr val="tx1"/>
                </a:solidFill>
                <a:effectLst/>
                <a:latin typeface="Arial" panose="020B0604020202020204" pitchFamily="34" charset="0"/>
              </a:rPr>
              <a:t>: Use HTTPS, sanitize inputs, and log activities.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Storage</a:t>
            </a:r>
            <a:r>
              <a:rPr kumimoji="0" lang="en-US" altLang="en-US" sz="2000" b="0" i="0" u="none" strike="noStrike" cap="none" normalizeH="0" baseline="0" dirty="0">
                <a:ln>
                  <a:noFill/>
                </a:ln>
                <a:solidFill>
                  <a:schemeClr val="tx1"/>
                </a:solidFill>
                <a:effectLst/>
                <a:latin typeface="Arial" panose="020B0604020202020204" pitchFamily="34" charset="0"/>
              </a:rPr>
              <a:t>: Configure storage for phishing data and user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Testing</a:t>
            </a:r>
            <a:r>
              <a:rPr kumimoji="0" lang="en-US" altLang="en-US" sz="2000" b="0" i="0" u="none" strike="noStrike" cap="none" normalizeH="0" baseline="0" dirty="0">
                <a:ln>
                  <a:noFill/>
                </a:ln>
                <a:solidFill>
                  <a:schemeClr val="tx1"/>
                </a:solidFill>
                <a:effectLst/>
                <a:latin typeface="Arial" panose="020B0604020202020204" pitchFamily="34" charset="0"/>
              </a:rPr>
              <a:t>: Final end-to-end testing on the live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Monitoring</a:t>
            </a:r>
            <a:r>
              <a:rPr kumimoji="0" lang="en-US" altLang="en-US" sz="2000" b="0" i="0" u="none" strike="noStrike" cap="none" normalizeH="0" baseline="0" dirty="0">
                <a:ln>
                  <a:noFill/>
                </a:ln>
                <a:solidFill>
                  <a:schemeClr val="tx1"/>
                </a:solidFill>
                <a:effectLst/>
                <a:latin typeface="Arial" panose="020B0604020202020204" pitchFamily="34" charset="0"/>
              </a:rPr>
              <a:t>: Monitor performance and update phishing data regularly. </a:t>
            </a:r>
          </a:p>
        </p:txBody>
      </p:sp>
    </p:spTree>
    <p:extLst>
      <p:ext uri="{BB962C8B-B14F-4D97-AF65-F5344CB8AC3E}">
        <p14:creationId xmlns:p14="http://schemas.microsoft.com/office/powerpoint/2010/main" val="3096750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Future Scope</a:t>
            </a:r>
            <a:endParaRPr lang="en-US" sz="1800" dirty="0"/>
          </a:p>
        </p:txBody>
      </p:sp>
      <p:sp>
        <p:nvSpPr>
          <p:cNvPr id="3" name="Rectangle 1">
            <a:extLst>
              <a:ext uri="{FF2B5EF4-FFF2-40B4-BE49-F238E27FC236}">
                <a16:creationId xmlns:a16="http://schemas.microsoft.com/office/drawing/2014/main" id="{2755ABE7-9C70-4735-8D3F-E3B481BB332C}"/>
              </a:ext>
            </a:extLst>
          </p:cNvPr>
          <p:cNvSpPr>
            <a:spLocks noChangeArrowheads="1"/>
          </p:cNvSpPr>
          <p:nvPr/>
        </p:nvSpPr>
        <p:spPr bwMode="auto">
          <a:xfrm>
            <a:off x="155850" y="937467"/>
            <a:ext cx="88323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Machine Learning Integration</a:t>
            </a:r>
            <a:r>
              <a:rPr kumimoji="0" lang="en-US" altLang="en-US" sz="1600" b="0" i="0" u="none" strike="noStrike" cap="none" normalizeH="0" baseline="0" dirty="0">
                <a:ln>
                  <a:noFill/>
                </a:ln>
                <a:solidFill>
                  <a:schemeClr val="tx1"/>
                </a:solidFill>
                <a:effectLst/>
                <a:latin typeface="Arial" panose="020B0604020202020204" pitchFamily="34" charset="0"/>
              </a:rPr>
              <a:t>: Implement machine learning algorithms to improve phishing and spam detection based on user behavior, email patterns, and URL characteristics.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Expanded Threat Database</a:t>
            </a:r>
            <a:r>
              <a:rPr kumimoji="0" lang="en-US" altLang="en-US" sz="1600" b="0" i="0" u="none" strike="noStrike" cap="none" normalizeH="0" baseline="0" dirty="0">
                <a:ln>
                  <a:noFill/>
                </a:ln>
                <a:solidFill>
                  <a:schemeClr val="tx1"/>
                </a:solidFill>
                <a:effectLst/>
                <a:latin typeface="Arial" panose="020B0604020202020204" pitchFamily="34" charset="0"/>
              </a:rPr>
              <a:t>: Continuously update and expand the phishing site database and integrate with more threat intelligence sources to improve detection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Browser Extension</a:t>
            </a:r>
            <a:r>
              <a:rPr kumimoji="0" lang="en-US" altLang="en-US" sz="1600" b="0" i="0" u="none" strike="noStrike" cap="none" normalizeH="0" baseline="0" dirty="0">
                <a:ln>
                  <a:noFill/>
                </a:ln>
                <a:solidFill>
                  <a:schemeClr val="tx1"/>
                </a:solidFill>
                <a:effectLst/>
                <a:latin typeface="Arial" panose="020B0604020202020204" pitchFamily="34" charset="0"/>
              </a:rPr>
              <a:t>: Develop a browser extension that can automatically analyze URLs in real-time as users browse the web, providing instant alerts.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Multi-Language Support</a:t>
            </a:r>
            <a:r>
              <a:rPr kumimoji="0" lang="en-US" altLang="en-US" sz="1600" b="0" i="0" u="none" strike="noStrike" cap="none" normalizeH="0" baseline="0" dirty="0">
                <a:ln>
                  <a:noFill/>
                </a:ln>
                <a:solidFill>
                  <a:schemeClr val="tx1"/>
                </a:solidFill>
                <a:effectLst/>
                <a:latin typeface="Arial" panose="020B0604020202020204" pitchFamily="34" charset="0"/>
              </a:rPr>
              <a:t>: Add support for multiple languages to extend the application’s reach to non-English speaking users, enhancing its global applicability.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User Analytics</a:t>
            </a:r>
            <a:r>
              <a:rPr kumimoji="0" lang="en-US" altLang="en-US" sz="1600" b="0" i="0" u="none" strike="noStrike" cap="none" normalizeH="0" baseline="0" dirty="0">
                <a:ln>
                  <a:noFill/>
                </a:ln>
                <a:solidFill>
                  <a:schemeClr val="tx1"/>
                </a:solidFill>
                <a:effectLst/>
                <a:latin typeface="Arial" panose="020B0604020202020204" pitchFamily="34" charset="0"/>
              </a:rPr>
              <a:t>: Incorporate analytics to track user submissions and feedback for more accurate threat identification and to improve the system based on user 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Mobile Application</a:t>
            </a:r>
            <a:r>
              <a:rPr kumimoji="0" lang="en-US" altLang="en-US" sz="1600" b="0" i="0" u="none" strike="noStrike" cap="none" normalizeH="0" baseline="0" dirty="0">
                <a:ln>
                  <a:noFill/>
                </a:ln>
                <a:solidFill>
                  <a:schemeClr val="tx1"/>
                </a:solidFill>
                <a:effectLst/>
                <a:latin typeface="Arial" panose="020B0604020202020204" pitchFamily="34" charset="0"/>
              </a:rPr>
              <a:t>: Create a mobile version of the application to allow users to analyze URLs and emails on-the-go, increasing accessibility.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Real-Time Alerts</a:t>
            </a:r>
            <a:r>
              <a:rPr kumimoji="0" lang="en-US" altLang="en-US" sz="1600" b="0" i="0" u="none" strike="noStrike" cap="none" normalizeH="0" baseline="0" dirty="0">
                <a:ln>
                  <a:noFill/>
                </a:ln>
                <a:solidFill>
                  <a:schemeClr val="tx1"/>
                </a:solidFill>
                <a:effectLst/>
                <a:latin typeface="Arial" panose="020B0604020202020204" pitchFamily="34" charset="0"/>
              </a:rPr>
              <a:t>: Enable push notifications or email alerts for users when a URL they visit is flagged as malicious or when their email content is flagged as spam.</a:t>
            </a:r>
          </a:p>
        </p:txBody>
      </p:sp>
    </p:spTree>
    <p:extLst>
      <p:ext uri="{BB962C8B-B14F-4D97-AF65-F5344CB8AC3E}">
        <p14:creationId xmlns:p14="http://schemas.microsoft.com/office/powerpoint/2010/main" val="705114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xfrm>
            <a:off x="210100" y="67870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Conclusion</a:t>
            </a:r>
            <a:endParaRPr lang="en-US" b="1" dirty="0">
              <a:solidFill>
                <a:srgbClr val="D1D5DB"/>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FCC5904-77B0-F27F-ACE7-25141666660C}"/>
              </a:ext>
            </a:extLst>
          </p:cNvPr>
          <p:cNvSpPr txBox="1"/>
          <p:nvPr/>
        </p:nvSpPr>
        <p:spPr>
          <a:xfrm>
            <a:off x="1344930" y="1140370"/>
            <a:ext cx="6250940" cy="3354765"/>
          </a:xfrm>
          <a:prstGeom prst="rect">
            <a:avLst/>
          </a:prstGeom>
          <a:noFill/>
        </p:spPr>
        <p:txBody>
          <a:bodyPr wrap="square">
            <a:spAutoFit/>
          </a:bodyPr>
          <a:lstStyle/>
          <a:p>
            <a:endParaRPr lang="en-US" dirty="0"/>
          </a:p>
          <a:p>
            <a:r>
              <a:rPr lang="en-US" sz="1800" dirty="0"/>
              <a:t>In conclusion, this web application provides an effective and user-friendly solution for analyzing URLs and email content for potential security threats, including phishing, malware, and spam. By integrating third-party APIs like </a:t>
            </a:r>
            <a:r>
              <a:rPr lang="en-US" sz="1800" dirty="0" err="1"/>
              <a:t>VirusTotal</a:t>
            </a:r>
            <a:r>
              <a:rPr lang="en-US" sz="1800" dirty="0"/>
              <a:t> and Google Safe Browsing, along with custom heuristics for domain analysis, the application offers real-time threat detection. It enhances user safety by providing actionable feedback, supporting informed decision-making. Regular updates and user feedback mechanisms ensure the system remains adaptive to evolving cyber threats, making it a valuable tool for enhancing online security.</a:t>
            </a:r>
          </a:p>
        </p:txBody>
      </p:sp>
    </p:spTree>
    <p:extLst>
      <p:ext uri="{BB962C8B-B14F-4D97-AF65-F5344CB8AC3E}">
        <p14:creationId xmlns:p14="http://schemas.microsoft.com/office/powerpoint/2010/main" val="2174784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000" b="1">
                <a:solidFill>
                  <a:srgbClr val="213163"/>
                </a:solidFill>
              </a:rPr>
              <a:t>Reference</a:t>
            </a:r>
            <a:endParaRPr lang="en-US" sz="20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8827" y="1020436"/>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nSpc>
                <a:spcPct val="107000"/>
              </a:lnSpc>
              <a:spcBef>
                <a:spcPts val="499"/>
              </a:spcBef>
            </a:pPr>
            <a:r>
              <a:rPr lang="en-US" spc="-1" dirty="0">
                <a:solidFill>
                  <a:schemeClr val="tx1"/>
                </a:solidFill>
                <a:hlinkClick r:id="rId3"/>
              </a:rPr>
              <a:t>https://code.visualstudio.com/</a:t>
            </a:r>
            <a:r>
              <a:rPr lang="en-US" spc="-1" dirty="0">
                <a:solidFill>
                  <a:schemeClr val="tx1"/>
                </a:solidFill>
                <a:latin typeface="+mn-lt"/>
              </a:rPr>
              <a:t> for fast coding</a:t>
            </a:r>
          </a:p>
          <a:p>
            <a:pPr lvl="1">
              <a:lnSpc>
                <a:spcPct val="107000"/>
              </a:lnSpc>
              <a:spcBef>
                <a:spcPts val="499"/>
              </a:spcBef>
            </a:pPr>
            <a:r>
              <a:rPr lang="en-US" spc="-1" dirty="0">
                <a:solidFill>
                  <a:schemeClr val="tx1"/>
                </a:solidFill>
                <a:hlinkClick r:id="rId4"/>
              </a:rPr>
              <a:t>https://chatgpt.com/</a:t>
            </a:r>
            <a:r>
              <a:rPr lang="en-US" spc="-1" dirty="0">
                <a:solidFill>
                  <a:schemeClr val="tx1"/>
                </a:solidFill>
                <a:latin typeface="+mn-lt"/>
              </a:rPr>
              <a:t> for understanding &amp; problem solving</a:t>
            </a:r>
          </a:p>
          <a:p>
            <a:pPr lvl="1">
              <a:lnSpc>
                <a:spcPct val="107000"/>
              </a:lnSpc>
              <a:spcBef>
                <a:spcPts val="499"/>
              </a:spcBef>
            </a:pPr>
            <a:endParaRPr lang="en-US" spc="-1" dirty="0">
              <a:solidFill>
                <a:schemeClr val="tx1"/>
              </a:solidFill>
              <a:latin typeface="+mn-lt"/>
            </a:endParaRPr>
          </a:p>
          <a:p>
            <a:pPr lvl="1">
              <a:lnSpc>
                <a:spcPct val="107000"/>
              </a:lnSpc>
              <a:spcBef>
                <a:spcPts val="499"/>
              </a:spcBef>
            </a:pPr>
            <a:r>
              <a:rPr lang="en-US" spc="-1" dirty="0">
                <a:solidFill>
                  <a:schemeClr val="tx1"/>
                </a:solidFill>
                <a:latin typeface="+mn-lt"/>
              </a:rPr>
              <a:t>https://youtu.be/o7J5DdHvNzQ is the video demo</a:t>
            </a:r>
            <a:endParaRPr lang="en-US" spc="-1" dirty="0">
              <a:solidFill>
                <a:schemeClr val="tx1"/>
              </a:solidFill>
            </a:endParaRPr>
          </a:p>
        </p:txBody>
      </p:sp>
    </p:spTree>
    <p:extLst>
      <p:ext uri="{BB962C8B-B14F-4D97-AF65-F5344CB8AC3E}">
        <p14:creationId xmlns:p14="http://schemas.microsoft.com/office/powerpoint/2010/main" val="3709190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BB1FB3-C78E-C60F-878E-BDF64C732332}"/>
              </a:ext>
            </a:extLst>
          </p:cNvPr>
          <p:cNvSpPr txBox="1"/>
          <p:nvPr/>
        </p:nvSpPr>
        <p:spPr>
          <a:xfrm>
            <a:off x="557561" y="2006166"/>
            <a:ext cx="7857892" cy="1323439"/>
          </a:xfrm>
          <a:prstGeom prst="rect">
            <a:avLst/>
          </a:prstGeom>
          <a:noFill/>
        </p:spPr>
        <p:txBody>
          <a:bodyPr wrap="square" rtlCol="0">
            <a:spAutoFit/>
          </a:bodyPr>
          <a:lstStyle/>
          <a:p>
            <a:r>
              <a:rPr lang="en-IN" sz="4000" dirty="0">
                <a:solidFill>
                  <a:schemeClr val="tx1"/>
                </a:solidFill>
                <a:latin typeface="Cooper Black" panose="0208090404030B020404" pitchFamily="18" charset="0"/>
              </a:rPr>
              <a:t>ONLINE FRAUD DETECTION</a:t>
            </a:r>
          </a:p>
          <a:p>
            <a:pPr algn="ctr"/>
            <a:r>
              <a:rPr lang="en-IN" sz="4000" dirty="0">
                <a:solidFill>
                  <a:schemeClr val="tx1"/>
                </a:solidFill>
                <a:latin typeface="Cooper Black" panose="0208090404030B020404" pitchFamily="18" charset="0"/>
              </a:rPr>
              <a:t>SYSTEM</a:t>
            </a:r>
          </a:p>
        </p:txBody>
      </p:sp>
    </p:spTree>
    <p:extLst>
      <p:ext uri="{BB962C8B-B14F-4D97-AF65-F5344CB8AC3E}">
        <p14:creationId xmlns:p14="http://schemas.microsoft.com/office/powerpoint/2010/main" val="63373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2000" dirty="0">
                <a:latin typeface="Arial"/>
                <a:ea typeface="+mn-lt"/>
                <a:cs typeface="Arial"/>
              </a:rPr>
              <a:t>Abstract     </a:t>
            </a:r>
            <a:endParaRPr lang="en-US" sz="2000" dirty="0">
              <a:latin typeface="Arial"/>
              <a:cs typeface="Arial"/>
            </a:endParaRPr>
          </a:p>
          <a:p>
            <a:pPr marL="285750" indent="-285750">
              <a:buFont typeface="Arial" panose="020B0604020202020204" pitchFamily="34" charset="0"/>
              <a:buChar char="•"/>
            </a:pPr>
            <a:r>
              <a:rPr lang="en-US" sz="2000" dirty="0">
                <a:latin typeface="Arial"/>
                <a:ea typeface="+mn-lt"/>
                <a:cs typeface="Arial"/>
              </a:rPr>
              <a:t>Problem Statement</a:t>
            </a:r>
            <a:endParaRPr lang="en-US" sz="2000" dirty="0">
              <a:latin typeface="Arial"/>
              <a:cs typeface="Arial"/>
            </a:endParaRPr>
          </a:p>
          <a:p>
            <a:pPr marL="285750" indent="-285750">
              <a:buFont typeface="Arial" panose="020B0604020202020204" pitchFamily="34" charset="0"/>
              <a:buChar char="•"/>
            </a:pPr>
            <a:r>
              <a:rPr lang="en-US" sz="2000" dirty="0">
                <a:latin typeface="Arial"/>
                <a:ea typeface="+mn-lt"/>
                <a:cs typeface="Arial"/>
              </a:rPr>
              <a:t>Aims, Objective &amp; Proposed System/Solution</a:t>
            </a:r>
            <a:endParaRPr lang="en-US" sz="2000" dirty="0">
              <a:latin typeface="Arial"/>
              <a:cs typeface="Arial"/>
            </a:endParaRPr>
          </a:p>
          <a:p>
            <a:pPr marL="285750" indent="-285750">
              <a:buFont typeface="Arial" panose="020B0604020202020204" pitchFamily="34" charset="0"/>
              <a:buChar char="•"/>
            </a:pPr>
            <a:r>
              <a:rPr lang="en-US" sz="2000" dirty="0">
                <a:latin typeface="Arial"/>
                <a:ea typeface="+mn-lt"/>
                <a:cs typeface="Arial"/>
              </a:rPr>
              <a:t>System Design/Architecture </a:t>
            </a:r>
            <a:endParaRPr lang="en-US" sz="2000" dirty="0">
              <a:latin typeface="Arial"/>
              <a:cs typeface="Arial"/>
            </a:endParaRPr>
          </a:p>
          <a:p>
            <a:pPr marL="285750" indent="-285750">
              <a:buFont typeface="Arial" panose="020B0604020202020204" pitchFamily="34" charset="0"/>
              <a:buChar char="•"/>
            </a:pPr>
            <a:r>
              <a:rPr lang="en-US" sz="2000" dirty="0">
                <a:latin typeface="Arial"/>
                <a:ea typeface="+mn-lt"/>
                <a:cs typeface="+mn-lt"/>
              </a:rPr>
              <a:t>System Development Approach (Technology Used) </a:t>
            </a:r>
          </a:p>
          <a:p>
            <a:pPr marL="285750" indent="-285750">
              <a:buFont typeface="Arial" panose="020B0604020202020204" pitchFamily="34" charset="0"/>
              <a:buChar char="•"/>
            </a:pPr>
            <a:r>
              <a:rPr lang="en-US" sz="2000" dirty="0">
                <a:latin typeface="Arial"/>
                <a:ea typeface="+mn-lt"/>
                <a:cs typeface="+mn-lt"/>
              </a:rPr>
              <a:t>Algorithm &amp; Deployment  </a:t>
            </a:r>
            <a:endParaRPr lang="en-US" sz="2000" dirty="0">
              <a:latin typeface="Arial"/>
              <a:cs typeface="Calibri"/>
            </a:endParaRPr>
          </a:p>
          <a:p>
            <a:pPr marL="285750" indent="-285750">
              <a:buFont typeface="Arial" panose="020B0604020202020204" pitchFamily="34" charset="0"/>
              <a:buChar char="•"/>
            </a:pPr>
            <a:r>
              <a:rPr lang="en-US" sz="2000" dirty="0">
                <a:latin typeface="Arial"/>
                <a:ea typeface="+mn-lt"/>
                <a:cs typeface="Arial"/>
              </a:rPr>
              <a:t>Conclusion</a:t>
            </a:r>
          </a:p>
          <a:p>
            <a:pPr marL="285750" indent="-285750">
              <a:buFont typeface="Arial" panose="020B0604020202020204" pitchFamily="34" charset="0"/>
              <a:buChar char="•"/>
            </a:pPr>
            <a:r>
              <a:rPr lang="en-US" sz="2000" dirty="0">
                <a:latin typeface="Arial"/>
                <a:ea typeface="+mn-lt"/>
                <a:cs typeface="Arial"/>
              </a:rPr>
              <a:t>Future Scope</a:t>
            </a:r>
            <a:endParaRPr lang="en-IN" sz="2000" dirty="0"/>
          </a:p>
          <a:p>
            <a:pPr marL="285750" indent="-285750">
              <a:buFont typeface="Arial" panose="020B0604020202020204" pitchFamily="34" charset="0"/>
              <a:buChar char="•"/>
            </a:pPr>
            <a:r>
              <a:rPr lang="en-US" sz="2000" dirty="0">
                <a:latin typeface="Arial"/>
                <a:ea typeface="+mn-lt"/>
                <a:cs typeface="Arial"/>
              </a:rPr>
              <a:t>References</a:t>
            </a:r>
          </a:p>
        </p:txBody>
      </p:sp>
    </p:spTree>
    <p:extLst>
      <p:ext uri="{BB962C8B-B14F-4D97-AF65-F5344CB8AC3E}">
        <p14:creationId xmlns:p14="http://schemas.microsoft.com/office/powerpoint/2010/main" val="12530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311700" y="445025"/>
            <a:ext cx="8520600" cy="369332"/>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002060"/>
                </a:solidFill>
              </a:rPr>
              <a:t>Abstract</a:t>
            </a:r>
            <a:endParaRPr lang="en-US" sz="1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5C767E9-DB9F-0989-667E-738AE6B4673B}"/>
              </a:ext>
            </a:extLst>
          </p:cNvPr>
          <p:cNvSpPr txBox="1"/>
          <p:nvPr/>
        </p:nvSpPr>
        <p:spPr>
          <a:xfrm>
            <a:off x="624469" y="1747024"/>
            <a:ext cx="8155258" cy="1446550"/>
          </a:xfrm>
          <a:prstGeom prst="rect">
            <a:avLst/>
          </a:prstGeom>
          <a:noFill/>
        </p:spPr>
        <p:txBody>
          <a:bodyPr wrap="square" rtlCol="0">
            <a:spAutoFit/>
          </a:bodyPr>
          <a:lstStyle/>
          <a:p>
            <a:endParaRPr lang="en-US" sz="2000" dirty="0"/>
          </a:p>
          <a:p>
            <a:r>
              <a:rPr lang="en-US" sz="1800" dirty="0"/>
              <a:t>This project is a web application that analyzes URLs and email content for phishing, malware, and spam indicators. Using </a:t>
            </a:r>
            <a:r>
              <a:rPr lang="en-US" sz="1800" dirty="0" err="1"/>
              <a:t>VirusTotal</a:t>
            </a:r>
            <a:r>
              <a:rPr lang="en-US" sz="1800" dirty="0"/>
              <a:t>, Google Safe Browsing, and custom checks, it provides real-time threat assessments.</a:t>
            </a:r>
          </a:p>
          <a:p>
            <a:endParaRPr lang="en-IN" dirty="0"/>
          </a:p>
        </p:txBody>
      </p:sp>
    </p:spTree>
    <p:extLst>
      <p:ext uri="{BB962C8B-B14F-4D97-AF65-F5344CB8AC3E}">
        <p14:creationId xmlns:p14="http://schemas.microsoft.com/office/powerpoint/2010/main" val="4921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rPr>
              <a:t>Problem</a:t>
            </a:r>
            <a:r>
              <a:rPr lang="en-US" sz="1400" b="1" dirty="0">
                <a:solidFill>
                  <a:schemeClr val="accent1"/>
                </a:solidFill>
              </a:rPr>
              <a:t> </a:t>
            </a:r>
            <a:r>
              <a:rPr lang="en-US" sz="2400" b="1" dirty="0">
                <a:solidFill>
                  <a:srgbClr val="002060"/>
                </a:solidFill>
              </a:rPr>
              <a:t>Statement</a:t>
            </a:r>
            <a:br>
              <a:rPr lang="en-US" sz="2400" b="1" dirty="0"/>
            </a:br>
            <a:br>
              <a:rPr lang="en-US" sz="2400" b="1" dirty="0"/>
            </a:br>
            <a:r>
              <a:rPr lang="en-US" sz="1800" dirty="0"/>
              <a:t>Users face growing threats from phishing, malware, and spam, as attackers increasingly use sophisticated techniques to mimic trusted sources and evade detection. Existing filters and antivirus solutions often miss these evolving threats, leaving users vulnerable to scams and data theft. This project aims to provide a reliable, web-based solution for real-time threat detection, helping users assess URLs and email content for potential risks.</a:t>
            </a:r>
            <a:endParaRPr lang="en-US" sz="1800" dirty="0">
              <a:latin typeface="Times New Roman"/>
            </a:endParaRPr>
          </a:p>
          <a:p>
            <a:endParaRPr lang="en-US" sz="1200" dirty="0">
              <a:latin typeface="Times New Roman"/>
            </a:endParaRPr>
          </a:p>
          <a:p>
            <a:endParaRPr lang="en-IN" sz="2400" b="1" dirty="0">
              <a:solidFill>
                <a:srgbClr val="002060"/>
              </a:solidFill>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169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1877437"/>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Aim and Objective</a:t>
            </a:r>
            <a:br>
              <a:rPr lang="en-US" sz="2400" b="1" dirty="0">
                <a:solidFill>
                  <a:srgbClr val="002060"/>
                </a:solidFill>
              </a:rPr>
            </a:br>
            <a:br>
              <a:rPr lang="en-US" sz="2400" b="1" dirty="0">
                <a:solidFill>
                  <a:srgbClr val="002060"/>
                </a:solidFill>
              </a:rPr>
            </a:br>
            <a:br>
              <a:rPr lang="en-US" sz="2400" b="1" dirty="0">
                <a:solidFill>
                  <a:srgbClr val="002060"/>
                </a:solidFill>
              </a:rPr>
            </a:br>
            <a:r>
              <a:rPr lang="en-US" sz="2400" b="1" dirty="0">
                <a:solidFill>
                  <a:srgbClr val="1F1F1F"/>
                </a:solidFill>
                <a:latin typeface="Times New Roman"/>
              </a:rPr>
              <a:t>Aim: </a:t>
            </a:r>
            <a:r>
              <a:rPr lang="en-US" sz="2000" dirty="0"/>
              <a:t>The aim is to create a web tool that analyzes URLs and emails in real-time, identifying phishing, malware, and spam threats.</a:t>
            </a:r>
            <a:endParaRPr lang="en-US" sz="2000" dirty="0">
              <a:solidFill>
                <a:srgbClr val="222222"/>
              </a:solidFill>
              <a:latin typeface="Times New Roman"/>
              <a:cs typeface="Times New Roman"/>
            </a:endParaRPr>
          </a:p>
        </p:txBody>
      </p:sp>
      <p:sp>
        <p:nvSpPr>
          <p:cNvPr id="4" name="TextBox 3">
            <a:extLst>
              <a:ext uri="{FF2B5EF4-FFF2-40B4-BE49-F238E27FC236}">
                <a16:creationId xmlns:a16="http://schemas.microsoft.com/office/drawing/2014/main" id="{6BD980F7-14BC-C16E-667C-878A6FF9A788}"/>
              </a:ext>
            </a:extLst>
          </p:cNvPr>
          <p:cNvSpPr txBox="1"/>
          <p:nvPr/>
        </p:nvSpPr>
        <p:spPr>
          <a:xfrm>
            <a:off x="311700" y="2571750"/>
            <a:ext cx="8415988" cy="1384995"/>
          </a:xfrm>
          <a:prstGeom prst="rect">
            <a:avLst/>
          </a:prstGeom>
          <a:noFill/>
        </p:spPr>
        <p:txBody>
          <a:bodyPr wrap="square" rtlCol="0">
            <a:spAutoFit/>
          </a:bodyPr>
          <a:lstStyle/>
          <a:p>
            <a:r>
              <a:rPr lang="en-US" sz="2400" b="1" dirty="0">
                <a:solidFill>
                  <a:schemeClr val="tx1"/>
                </a:solidFill>
                <a:latin typeface="Times New Roman" panose="02020603050405020304" pitchFamily="18" charset="0"/>
                <a:cs typeface="Times New Roman" panose="02020603050405020304" pitchFamily="18" charset="0"/>
              </a:rPr>
              <a:t>Objective: </a:t>
            </a:r>
            <a:r>
              <a:rPr lang="en-US" sz="2000" dirty="0"/>
              <a:t>The objective is to develop a web application that detects malicious URLs and spam emails by integrating </a:t>
            </a:r>
            <a:r>
              <a:rPr lang="en-US" sz="2000" dirty="0" err="1"/>
              <a:t>VirusTotal</a:t>
            </a:r>
            <a:r>
              <a:rPr lang="en-US" sz="2000" dirty="0"/>
              <a:t> and Google Safe Browsing APIs, analyzing phishing indicators, and providing users with immediate, actionable security feedback.</a:t>
            </a:r>
            <a:r>
              <a:rPr lang="en-US" sz="1600" b="1" dirty="0">
                <a:solidFill>
                  <a:schemeClr val="tx1"/>
                </a:solidFill>
                <a:latin typeface="Times New Roman" panose="02020603050405020304" pitchFamily="18" charset="0"/>
                <a:cs typeface="Times New Roman" panose="02020603050405020304" pitchFamily="18" charset="0"/>
              </a:rPr>
              <a:t> </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291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311700" y="445025"/>
            <a:ext cx="8568225" cy="461665"/>
          </a:xfr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Proposed Solution</a:t>
            </a:r>
            <a:endParaRPr lang="en-US" sz="1800" dirty="0">
              <a:solidFill>
                <a:schemeClr val="tx1"/>
              </a:solidFill>
              <a:latin typeface="Times New Roman"/>
            </a:endParaRPr>
          </a:p>
        </p:txBody>
      </p:sp>
      <p:sp>
        <p:nvSpPr>
          <p:cNvPr id="8" name="TextBox 7">
            <a:extLst>
              <a:ext uri="{FF2B5EF4-FFF2-40B4-BE49-F238E27FC236}">
                <a16:creationId xmlns:a16="http://schemas.microsoft.com/office/drawing/2014/main" id="{AA725B98-BBA4-6C02-941D-AF47F1F70017}"/>
              </a:ext>
            </a:extLst>
          </p:cNvPr>
          <p:cNvSpPr txBox="1"/>
          <p:nvPr/>
        </p:nvSpPr>
        <p:spPr>
          <a:xfrm>
            <a:off x="116796" y="1319090"/>
            <a:ext cx="8699893" cy="304698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URL and Domain Analysis</a:t>
            </a:r>
            <a:r>
              <a:rPr kumimoji="0" lang="en-US" altLang="en-US" sz="1600" b="0" i="0" u="none" strike="noStrike" cap="none" normalizeH="0" baseline="0" dirty="0">
                <a:ln>
                  <a:noFill/>
                </a:ln>
                <a:solidFill>
                  <a:schemeClr val="tx1"/>
                </a:solidFill>
                <a:effectLst/>
                <a:latin typeface="Arial" panose="020B0604020202020204" pitchFamily="34" charset="0"/>
              </a:rPr>
              <a:t>: Checks URLs against a blacklist of known phishing sites and malicious domains using Google Safe Browsing and </a:t>
            </a:r>
            <a:r>
              <a:rPr kumimoji="0" lang="en-US" altLang="en-US" sz="1600" b="0" i="0" u="none" strike="noStrike" cap="none" normalizeH="0" baseline="0" dirty="0" err="1">
                <a:ln>
                  <a:noFill/>
                </a:ln>
                <a:solidFill>
                  <a:schemeClr val="tx1"/>
                </a:solidFill>
                <a:effectLst/>
                <a:latin typeface="Arial" panose="020B0604020202020204" pitchFamily="34" charset="0"/>
              </a:rPr>
              <a:t>VirusTotal</a:t>
            </a:r>
            <a:r>
              <a:rPr kumimoji="0" lang="en-US" altLang="en-US" sz="1600" b="0" i="0" u="none" strike="noStrike" cap="none" normalizeH="0" baseline="0" dirty="0">
                <a:ln>
                  <a:noFill/>
                </a:ln>
                <a:solidFill>
                  <a:schemeClr val="tx1"/>
                </a:solidFill>
                <a:effectLst/>
                <a:latin typeface="Arial" panose="020B0604020202020204" pitchFamily="34" charset="0"/>
              </a:rPr>
              <a:t> APIs. It also assesses suspicious characteristics, such as redirects and non-standard domain endings.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Email Content Analysis</a:t>
            </a:r>
            <a:r>
              <a:rPr kumimoji="0" lang="en-US" altLang="en-US" sz="1600" b="0" i="0" u="none" strike="noStrike" cap="none" normalizeH="0" baseline="0" dirty="0">
                <a:ln>
                  <a:noFill/>
                </a:ln>
                <a:solidFill>
                  <a:schemeClr val="tx1"/>
                </a:solidFill>
                <a:effectLst/>
                <a:latin typeface="Arial" panose="020B0604020202020204" pitchFamily="34" charset="0"/>
              </a:rPr>
              <a:t>: Scans email content for common spam keywords and phishing triggers, alerting users to potentially harmful content.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Content Scraping and Metadata Extraction</a:t>
            </a:r>
            <a:r>
              <a:rPr kumimoji="0" lang="en-US" altLang="en-US" sz="1600" b="0" i="0" u="none" strike="noStrike" cap="none" normalizeH="0" baseline="0" dirty="0">
                <a:ln>
                  <a:noFill/>
                </a:ln>
                <a:solidFill>
                  <a:schemeClr val="tx1"/>
                </a:solidFill>
                <a:effectLst/>
                <a:latin typeface="Arial" panose="020B0604020202020204" pitchFamily="34" charset="0"/>
              </a:rPr>
              <a:t>: Extracts page titles and descriptions to verify the authenticity of URLs and provides users with a snapshot of the linked content.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User Feedback Mechanism</a:t>
            </a:r>
            <a:r>
              <a:rPr kumimoji="0" lang="en-US" altLang="en-US" sz="1600" b="0" i="0" u="none" strike="noStrike" cap="none" normalizeH="0" baseline="0" dirty="0">
                <a:ln>
                  <a:noFill/>
                </a:ln>
                <a:solidFill>
                  <a:schemeClr val="tx1"/>
                </a:solidFill>
                <a:effectLst/>
                <a:latin typeface="Arial" panose="020B0604020202020204" pitchFamily="34" charset="0"/>
              </a:rPr>
              <a:t>: Allows users to submit feedback on analysis results, helping refine detection and improve the application over time.</a:t>
            </a:r>
          </a:p>
        </p:txBody>
      </p:sp>
    </p:spTree>
    <p:extLst>
      <p:ext uri="{BB962C8B-B14F-4D97-AF65-F5344CB8AC3E}">
        <p14:creationId xmlns:p14="http://schemas.microsoft.com/office/powerpoint/2010/main" val="375440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60240" y="447878"/>
            <a:ext cx="3462014"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System Architecture</a:t>
            </a:r>
            <a:endParaRPr lang="en-US" sz="1600" dirty="0"/>
          </a:p>
        </p:txBody>
      </p:sp>
      <p:sp>
        <p:nvSpPr>
          <p:cNvPr id="5" name="Rectangle: Rounded Corners 4">
            <a:extLst>
              <a:ext uri="{FF2B5EF4-FFF2-40B4-BE49-F238E27FC236}">
                <a16:creationId xmlns:a16="http://schemas.microsoft.com/office/drawing/2014/main" id="{63E899A3-01FD-39B5-B6E9-B87395AE5BCD}"/>
              </a:ext>
            </a:extLst>
          </p:cNvPr>
          <p:cNvSpPr/>
          <p:nvPr/>
        </p:nvSpPr>
        <p:spPr>
          <a:xfrm>
            <a:off x="3443520" y="477477"/>
            <a:ext cx="1616160" cy="864131"/>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User interface</a:t>
            </a:r>
          </a:p>
          <a:p>
            <a:pPr algn="ctr"/>
            <a:r>
              <a:rPr lang="en-IN" dirty="0"/>
              <a:t>(html, </a:t>
            </a:r>
            <a:r>
              <a:rPr lang="en-IN" dirty="0" err="1"/>
              <a:t>css</a:t>
            </a:r>
            <a:r>
              <a:rPr lang="en-IN" dirty="0"/>
              <a:t>, flask)</a:t>
            </a:r>
          </a:p>
        </p:txBody>
      </p:sp>
      <p:sp>
        <p:nvSpPr>
          <p:cNvPr id="6" name="Rectangle: Rounded Corners 5">
            <a:extLst>
              <a:ext uri="{FF2B5EF4-FFF2-40B4-BE49-F238E27FC236}">
                <a16:creationId xmlns:a16="http://schemas.microsoft.com/office/drawing/2014/main" id="{D798F4FB-F75B-A1EF-C010-A3DB4FBE639D}"/>
              </a:ext>
            </a:extLst>
          </p:cNvPr>
          <p:cNvSpPr/>
          <p:nvPr/>
        </p:nvSpPr>
        <p:spPr>
          <a:xfrm>
            <a:off x="3443520" y="1729740"/>
            <a:ext cx="1616160" cy="99822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Flask app</a:t>
            </a:r>
          </a:p>
          <a:p>
            <a:pPr algn="ctr"/>
            <a:r>
              <a:rPr lang="en-IN" dirty="0"/>
              <a:t>-</a:t>
            </a:r>
            <a:r>
              <a:rPr lang="en-IN" dirty="0" err="1"/>
              <a:t>url</a:t>
            </a:r>
            <a:r>
              <a:rPr lang="en-IN" dirty="0"/>
              <a:t> analysis</a:t>
            </a:r>
          </a:p>
          <a:p>
            <a:pPr algn="ctr"/>
            <a:r>
              <a:rPr lang="en-IN" dirty="0"/>
              <a:t>-email content </a:t>
            </a:r>
            <a:r>
              <a:rPr lang="en-IN" dirty="0" err="1"/>
              <a:t>moduel</a:t>
            </a:r>
            <a:endParaRPr lang="en-IN" dirty="0"/>
          </a:p>
        </p:txBody>
      </p:sp>
      <p:sp>
        <p:nvSpPr>
          <p:cNvPr id="7" name="Rectangle: Rounded Corners 6">
            <a:extLst>
              <a:ext uri="{FF2B5EF4-FFF2-40B4-BE49-F238E27FC236}">
                <a16:creationId xmlns:a16="http://schemas.microsoft.com/office/drawing/2014/main" id="{6D592B33-EF67-E14B-BA7D-09D29AFA9A34}"/>
              </a:ext>
            </a:extLst>
          </p:cNvPr>
          <p:cNvSpPr/>
          <p:nvPr/>
        </p:nvSpPr>
        <p:spPr>
          <a:xfrm>
            <a:off x="944881" y="3337560"/>
            <a:ext cx="1645920" cy="121920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Google safe browsing </a:t>
            </a:r>
            <a:r>
              <a:rPr lang="en-IN" dirty="0" err="1"/>
              <a:t>api</a:t>
            </a:r>
            <a:endParaRPr lang="en-IN" dirty="0"/>
          </a:p>
        </p:txBody>
      </p:sp>
      <p:sp>
        <p:nvSpPr>
          <p:cNvPr id="9" name="Rectangle: Rounded Corners 8">
            <a:extLst>
              <a:ext uri="{FF2B5EF4-FFF2-40B4-BE49-F238E27FC236}">
                <a16:creationId xmlns:a16="http://schemas.microsoft.com/office/drawing/2014/main" id="{438E6C5B-D1EA-3D10-F786-B61DE5E34C68}"/>
              </a:ext>
            </a:extLst>
          </p:cNvPr>
          <p:cNvSpPr/>
          <p:nvPr/>
        </p:nvSpPr>
        <p:spPr>
          <a:xfrm>
            <a:off x="3413760" y="3297741"/>
            <a:ext cx="1645920" cy="121920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Virustotal</a:t>
            </a:r>
            <a:r>
              <a:rPr lang="en-IN" dirty="0"/>
              <a:t> </a:t>
            </a:r>
          </a:p>
          <a:p>
            <a:pPr algn="ctr"/>
            <a:r>
              <a:rPr lang="en-IN" dirty="0"/>
              <a:t>API</a:t>
            </a:r>
          </a:p>
        </p:txBody>
      </p:sp>
      <p:sp>
        <p:nvSpPr>
          <p:cNvPr id="11" name="Rectangle: Rounded Corners 10">
            <a:extLst>
              <a:ext uri="{FF2B5EF4-FFF2-40B4-BE49-F238E27FC236}">
                <a16:creationId xmlns:a16="http://schemas.microsoft.com/office/drawing/2014/main" id="{C3EC27C5-2FF3-EEB7-A893-C65036EBC84A}"/>
              </a:ext>
            </a:extLst>
          </p:cNvPr>
          <p:cNvSpPr/>
          <p:nvPr/>
        </p:nvSpPr>
        <p:spPr>
          <a:xfrm>
            <a:off x="6011978" y="3337560"/>
            <a:ext cx="1645920" cy="121920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User </a:t>
            </a:r>
            <a:r>
              <a:rPr lang="en-IN" dirty="0" err="1"/>
              <a:t>feeedback</a:t>
            </a:r>
            <a:endParaRPr lang="en-IN" dirty="0"/>
          </a:p>
        </p:txBody>
      </p:sp>
      <p:cxnSp>
        <p:nvCxnSpPr>
          <p:cNvPr id="14" name="Straight Arrow Connector 13">
            <a:extLst>
              <a:ext uri="{FF2B5EF4-FFF2-40B4-BE49-F238E27FC236}">
                <a16:creationId xmlns:a16="http://schemas.microsoft.com/office/drawing/2014/main" id="{0810EF4F-CD97-2BA6-04DB-B4FD771B9D81}"/>
              </a:ext>
            </a:extLst>
          </p:cNvPr>
          <p:cNvCxnSpPr>
            <a:cxnSpLocks/>
            <a:stCxn id="5" idx="2"/>
            <a:endCxn id="6" idx="0"/>
          </p:cNvCxnSpPr>
          <p:nvPr/>
        </p:nvCxnSpPr>
        <p:spPr>
          <a:xfrm>
            <a:off x="4251600" y="1341608"/>
            <a:ext cx="0" cy="3881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0095741-F7EE-2D6D-C0BC-3A757CCE8BC6}"/>
              </a:ext>
            </a:extLst>
          </p:cNvPr>
          <p:cNvCxnSpPr>
            <a:cxnSpLocks/>
            <a:stCxn id="6" idx="2"/>
          </p:cNvCxnSpPr>
          <p:nvPr/>
        </p:nvCxnSpPr>
        <p:spPr>
          <a:xfrm>
            <a:off x="4251600" y="2727960"/>
            <a:ext cx="0" cy="3881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E52FB6-5B2D-2C91-62EE-F2C85399AD11}"/>
              </a:ext>
            </a:extLst>
          </p:cNvPr>
          <p:cNvCxnSpPr>
            <a:cxnSpLocks/>
          </p:cNvCxnSpPr>
          <p:nvPr/>
        </p:nvCxnSpPr>
        <p:spPr>
          <a:xfrm flipV="1">
            <a:off x="1767841" y="3116092"/>
            <a:ext cx="5067097" cy="126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8AE77E3-FF41-3D0E-D136-25FFBEB30F7A}"/>
              </a:ext>
            </a:extLst>
          </p:cNvPr>
          <p:cNvCxnSpPr>
            <a:cxnSpLocks/>
          </p:cNvCxnSpPr>
          <p:nvPr/>
        </p:nvCxnSpPr>
        <p:spPr>
          <a:xfrm>
            <a:off x="1767841" y="3128719"/>
            <a:ext cx="0" cy="2214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91C5FA-B553-FB6E-5A59-CF1AC72F979D}"/>
              </a:ext>
            </a:extLst>
          </p:cNvPr>
          <p:cNvCxnSpPr>
            <a:cxnSpLocks/>
            <a:endCxn id="11" idx="0"/>
          </p:cNvCxnSpPr>
          <p:nvPr/>
        </p:nvCxnSpPr>
        <p:spPr>
          <a:xfrm>
            <a:off x="6834938" y="3116092"/>
            <a:ext cx="0" cy="2214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717246E2-3D93-EE40-70F7-4D009395DF28}"/>
              </a:ext>
            </a:extLst>
          </p:cNvPr>
          <p:cNvCxnSpPr>
            <a:cxnSpLocks/>
            <a:endCxn id="9" idx="0"/>
          </p:cNvCxnSpPr>
          <p:nvPr/>
        </p:nvCxnSpPr>
        <p:spPr>
          <a:xfrm>
            <a:off x="4236720" y="3076273"/>
            <a:ext cx="0" cy="2214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736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88E99A-9062-C6AD-8FEC-0CD958DCB5B0}"/>
              </a:ext>
            </a:extLst>
          </p:cNvPr>
          <p:cNvSpPr txBox="1"/>
          <p:nvPr/>
        </p:nvSpPr>
        <p:spPr>
          <a:xfrm>
            <a:off x="0" y="507958"/>
            <a:ext cx="3898807" cy="400110"/>
          </a:xfrm>
          <a:prstGeom prst="rect">
            <a:avLst/>
          </a:prstGeom>
          <a:noFill/>
        </p:spPr>
        <p:txBody>
          <a:bodyPr wrap="square" rtlCol="0">
            <a:spAutoFit/>
          </a:bodyPr>
          <a:lstStyle/>
          <a:p>
            <a:r>
              <a:rPr lang="en-US" sz="2000" b="1" dirty="0">
                <a:solidFill>
                  <a:srgbClr val="002060"/>
                </a:solidFill>
              </a:rPr>
              <a:t>System Deployment Approach</a:t>
            </a:r>
            <a:endParaRPr lang="en-IN" sz="2000" dirty="0"/>
          </a:p>
        </p:txBody>
      </p:sp>
      <p:sp>
        <p:nvSpPr>
          <p:cNvPr id="7" name="Rectangle 2">
            <a:extLst>
              <a:ext uri="{FF2B5EF4-FFF2-40B4-BE49-F238E27FC236}">
                <a16:creationId xmlns:a16="http://schemas.microsoft.com/office/drawing/2014/main" id="{2C359A10-5A58-5E00-CD80-88115B6F1EF2}"/>
              </a:ext>
            </a:extLst>
          </p:cNvPr>
          <p:cNvSpPr>
            <a:spLocks noChangeArrowheads="1"/>
          </p:cNvSpPr>
          <p:nvPr/>
        </p:nvSpPr>
        <p:spPr bwMode="auto">
          <a:xfrm>
            <a:off x="175260" y="908068"/>
            <a:ext cx="879348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Requirements Analysis</a:t>
            </a:r>
            <a:r>
              <a:rPr kumimoji="0" lang="en-US" altLang="en-US" sz="1800" b="0" i="0" u="none" strike="noStrike" cap="none" normalizeH="0" baseline="0" dirty="0">
                <a:ln>
                  <a:noFill/>
                </a:ln>
                <a:solidFill>
                  <a:schemeClr val="tx1"/>
                </a:solidFill>
                <a:effectLst/>
                <a:latin typeface="Arial" panose="020B0604020202020204" pitchFamily="34" charset="0"/>
              </a:rPr>
              <a:t>: Identify functional needs, like URL and email analysis, API integration, and secure data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System Design</a:t>
            </a:r>
            <a:r>
              <a:rPr kumimoji="0" lang="en-US" altLang="en-US" sz="1800" b="0" i="0" u="none" strike="noStrike" cap="none" normalizeH="0" baseline="0" dirty="0">
                <a:ln>
                  <a:noFill/>
                </a:ln>
                <a:solidFill>
                  <a:schemeClr val="tx1"/>
                </a:solidFill>
                <a:effectLst/>
                <a:latin typeface="Arial" panose="020B0604020202020204" pitchFamily="34" charset="0"/>
              </a:rPr>
              <a:t>: Plan architecture for the UI, backend modules, and data storage, with a focus on security and scalability.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Modular Development</a:t>
            </a:r>
            <a:r>
              <a:rPr kumimoji="0" lang="en-US" altLang="en-US" sz="1800" b="0" i="0" u="none" strike="noStrike" cap="none" normalizeH="0" baseline="0" dirty="0">
                <a:ln>
                  <a:noFill/>
                </a:ln>
                <a:solidFill>
                  <a:schemeClr val="tx1"/>
                </a:solidFill>
                <a:effectLst/>
                <a:latin typeface="Arial" panose="020B0604020202020204" pitchFamily="34" charset="0"/>
              </a:rPr>
              <a:t>: Implement each component independently (e.g., URL analysis, email content scanning, logging) for easier testing and debugging.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API Integration</a:t>
            </a:r>
            <a:r>
              <a:rPr kumimoji="0" lang="en-US" altLang="en-US" sz="1800" b="0" i="0" u="none" strike="noStrike" cap="none" normalizeH="0" baseline="0" dirty="0">
                <a:ln>
                  <a:noFill/>
                </a:ln>
                <a:solidFill>
                  <a:schemeClr val="tx1"/>
                </a:solidFill>
                <a:effectLst/>
                <a:latin typeface="Arial" panose="020B0604020202020204" pitchFamily="34" charset="0"/>
              </a:rPr>
              <a:t>: Integrate </a:t>
            </a:r>
            <a:r>
              <a:rPr kumimoji="0" lang="en-US" altLang="en-US" sz="1800" b="0" i="0" u="none" strike="noStrike" cap="none" normalizeH="0" baseline="0" dirty="0" err="1">
                <a:ln>
                  <a:noFill/>
                </a:ln>
                <a:solidFill>
                  <a:schemeClr val="tx1"/>
                </a:solidFill>
                <a:effectLst/>
                <a:latin typeface="Arial" panose="020B0604020202020204" pitchFamily="34" charset="0"/>
              </a:rPr>
              <a:t>VirusTotal</a:t>
            </a:r>
            <a:r>
              <a:rPr kumimoji="0" lang="en-US" altLang="en-US" sz="1800" b="0" i="0" u="none" strike="noStrike" cap="none" normalizeH="0" baseline="0" dirty="0">
                <a:ln>
                  <a:noFill/>
                </a:ln>
                <a:solidFill>
                  <a:schemeClr val="tx1"/>
                </a:solidFill>
                <a:effectLst/>
                <a:latin typeface="Arial" panose="020B0604020202020204" pitchFamily="34" charset="0"/>
              </a:rPr>
              <a:t> and Google Safe Browsing APIs, handling errors and securing API keys with environment variables.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UI Development</a:t>
            </a:r>
            <a:r>
              <a:rPr kumimoji="0" lang="en-US" altLang="en-US" sz="1800" b="0" i="0" u="none" strike="noStrike" cap="none" normalizeH="0" baseline="0" dirty="0">
                <a:ln>
                  <a:noFill/>
                </a:ln>
                <a:solidFill>
                  <a:schemeClr val="tx1"/>
                </a:solidFill>
                <a:effectLst/>
                <a:latin typeface="Arial" panose="020B0604020202020204" pitchFamily="34" charset="0"/>
              </a:rPr>
              <a:t>: Build a responsive, user-friendly interface using Flask, HTML, CSS, and JavaScript to display results and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Testing and Validation</a:t>
            </a:r>
            <a:r>
              <a:rPr kumimoji="0" lang="en-US" altLang="en-US" sz="1800" b="0" i="0" u="none" strike="noStrike" cap="none" normalizeH="0" baseline="0" dirty="0">
                <a:ln>
                  <a:noFill/>
                </a:ln>
                <a:solidFill>
                  <a:schemeClr val="tx1"/>
                </a:solidFill>
                <a:effectLst/>
                <a:latin typeface="Arial" panose="020B0604020202020204" pitchFamily="34" charset="0"/>
              </a:rPr>
              <a:t>: Conduct unit, integration, and user acceptance testing to ensure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 and Maintenance</a:t>
            </a:r>
            <a:r>
              <a:rPr kumimoji="0" lang="en-US" altLang="en-US" sz="1800" b="0" i="0" u="none" strike="noStrike" cap="none" normalizeH="0" baseline="0" dirty="0">
                <a:ln>
                  <a:noFill/>
                </a:ln>
                <a:solidFill>
                  <a:schemeClr val="tx1"/>
                </a:solidFill>
                <a:effectLst/>
                <a:latin typeface="Arial" panose="020B0604020202020204" pitchFamily="34" charset="0"/>
              </a:rPr>
              <a:t>: Deploy on a production server, monitor performance, and regularly update based on feedback and threat trends.</a:t>
            </a:r>
          </a:p>
        </p:txBody>
      </p:sp>
    </p:spTree>
    <p:extLst>
      <p:ext uri="{BB962C8B-B14F-4D97-AF65-F5344CB8AC3E}">
        <p14:creationId xmlns:p14="http://schemas.microsoft.com/office/powerpoint/2010/main" val="33397741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terms/"/>
    <ds:schemaRef ds:uri="http://purl.org/dc/elements/1.1/"/>
    <ds:schemaRef ds:uri="c0fa2617-96bd-425d-8578-e93563fe37c5"/>
    <ds:schemaRef ds:uri="http://www.w3.org/XML/1998/namespace"/>
    <ds:schemaRef ds:uri="http://purl.org/dc/dcmitype/"/>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9162bd5b-4ed9-4da3-b376-05204580ba3f"/>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586</TotalTime>
  <Words>1086</Words>
  <Application>Microsoft Office PowerPoint</Application>
  <PresentationFormat>On-screen Show (16:9)</PresentationFormat>
  <Paragraphs>99</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Cooper Black</vt:lpstr>
      <vt:lpstr>Times New Roman</vt:lpstr>
      <vt:lpstr>Simple Light</vt:lpstr>
      <vt:lpstr>PowerPoint Presentation</vt:lpstr>
      <vt:lpstr>PowerPoint Presentation</vt:lpstr>
      <vt:lpstr>PowerPoint Presentation</vt:lpstr>
      <vt:lpstr>Abstract</vt:lpstr>
      <vt:lpstr>Problem Statement  Users face growing threats from phishing, malware, and spam, as attackers increasingly use sophisticated techniques to mimic trusted sources and evade detection. Existing filters and antivirus solutions often miss these evolving threats, leaving users vulnerable to scams and data theft. This project aims to provide a reliable, web-based solution for real-time threat detection, helping users assess URLs and email content for potential risks.   </vt:lpstr>
      <vt:lpstr>Aim and Objective   Aim: The aim is to create a web tool that analyzes URLs and emails in real-time, identifying phishing, malware, and spam threats.</vt:lpstr>
      <vt:lpstr>Proposed Solution</vt:lpstr>
      <vt:lpstr>System Architecture</vt:lpstr>
      <vt:lpstr>PowerPoint Presentation</vt:lpstr>
      <vt:lpstr>Algorithm</vt:lpstr>
      <vt:lpstr>DEPLOYMENT</vt:lpstr>
      <vt:lpstr>Future Scope</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918780960391</cp:lastModifiedBy>
  <cp:revision>311</cp:revision>
  <dcterms:modified xsi:type="dcterms:W3CDTF">2024-11-08T11:41:38Z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