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1" r:id="rId2"/>
    <p:sldId id="2563" r:id="rId3"/>
    <p:sldId id="2564" r:id="rId4"/>
    <p:sldId id="2565" r:id="rId5"/>
    <p:sldId id="2575" r:id="rId6"/>
    <p:sldId id="25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6"/>
    <p:restoredTop sz="94658"/>
  </p:normalViewPr>
  <p:slideViewPr>
    <p:cSldViewPr snapToGrid="0">
      <p:cViewPr varScale="1">
        <p:scale>
          <a:sx n="93" d="100"/>
          <a:sy n="93" d="100"/>
        </p:scale>
        <p:origin x="224"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5450C-B975-44C1-9183-6897ED95D1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C2C7E31-08AA-47B5-9177-2BFF78117E87}">
      <dgm:prSet/>
      <dgm:spPr/>
      <dgm:t>
        <a:bodyPr/>
        <a:lstStyle/>
        <a:p>
          <a:r>
            <a:rPr lang="en-US"/>
            <a:t>A Git commit is a snapshot of changes made to a repository at a specific moment in time.</a:t>
          </a:r>
        </a:p>
      </dgm:t>
    </dgm:pt>
    <dgm:pt modelId="{1FD7DAC1-D5B7-466F-927B-26706C913ABA}" type="parTrans" cxnId="{D777F1DB-4947-46EE-9FE2-8EDCE09241EA}">
      <dgm:prSet/>
      <dgm:spPr/>
      <dgm:t>
        <a:bodyPr/>
        <a:lstStyle/>
        <a:p>
          <a:endParaRPr lang="en-US"/>
        </a:p>
      </dgm:t>
    </dgm:pt>
    <dgm:pt modelId="{22D578B5-337B-4CF2-9DBA-55A3647E43DE}" type="sibTrans" cxnId="{D777F1DB-4947-46EE-9FE2-8EDCE09241EA}">
      <dgm:prSet/>
      <dgm:spPr/>
      <dgm:t>
        <a:bodyPr/>
        <a:lstStyle/>
        <a:p>
          <a:endParaRPr lang="en-US"/>
        </a:p>
      </dgm:t>
    </dgm:pt>
    <dgm:pt modelId="{0D542759-27C2-4EFF-A08D-C5E4DC00BAC4}">
      <dgm:prSet/>
      <dgm:spPr/>
      <dgm:t>
        <a:bodyPr/>
        <a:lstStyle/>
        <a:p>
          <a:r>
            <a:rPr lang="en-US"/>
            <a:t>The -m flag stands for message and is used to provide a brief description of the changes.</a:t>
          </a:r>
        </a:p>
      </dgm:t>
    </dgm:pt>
    <dgm:pt modelId="{997DCC21-23A4-42F1-AC78-B1D7A75A364D}" type="parTrans" cxnId="{0649030C-958F-4045-BC42-12F28F0F7EBA}">
      <dgm:prSet/>
      <dgm:spPr/>
      <dgm:t>
        <a:bodyPr/>
        <a:lstStyle/>
        <a:p>
          <a:endParaRPr lang="en-US"/>
        </a:p>
      </dgm:t>
    </dgm:pt>
    <dgm:pt modelId="{C2B52900-9823-497C-ACF9-F69A65F047BC}" type="sibTrans" cxnId="{0649030C-958F-4045-BC42-12F28F0F7EBA}">
      <dgm:prSet/>
      <dgm:spPr/>
      <dgm:t>
        <a:bodyPr/>
        <a:lstStyle/>
        <a:p>
          <a:endParaRPr lang="en-US"/>
        </a:p>
      </dgm:t>
    </dgm:pt>
    <dgm:pt modelId="{CA015B68-8CF9-4F97-8C97-745CF6ACF2B7}">
      <dgm:prSet/>
      <dgm:spPr/>
      <dgm:t>
        <a:bodyPr/>
        <a:lstStyle/>
        <a:p>
          <a:r>
            <a:rPr lang="en-US"/>
            <a:t>It's important to write clear and concise commit messages to aid in collaboration and code maintenance.</a:t>
          </a:r>
        </a:p>
      </dgm:t>
    </dgm:pt>
    <dgm:pt modelId="{DFD85391-1301-4FD3-AF84-2A80948E1FAC}" type="parTrans" cxnId="{0D461223-7833-4ACE-BD25-6E6047B14D5C}">
      <dgm:prSet/>
      <dgm:spPr/>
      <dgm:t>
        <a:bodyPr/>
        <a:lstStyle/>
        <a:p>
          <a:endParaRPr lang="en-US"/>
        </a:p>
      </dgm:t>
    </dgm:pt>
    <dgm:pt modelId="{B67C7900-DA00-4FCA-95D1-E13923C849F8}" type="sibTrans" cxnId="{0D461223-7833-4ACE-BD25-6E6047B14D5C}">
      <dgm:prSet/>
      <dgm:spPr/>
      <dgm:t>
        <a:bodyPr/>
        <a:lstStyle/>
        <a:p>
          <a:endParaRPr lang="en-US"/>
        </a:p>
      </dgm:t>
    </dgm:pt>
    <dgm:pt modelId="{E1B6A000-86B8-7B4A-BF3D-E813FE21F5FD}" type="pres">
      <dgm:prSet presAssocID="{5965450C-B975-44C1-9183-6897ED95D1AC}" presName="linear" presStyleCnt="0">
        <dgm:presLayoutVars>
          <dgm:animLvl val="lvl"/>
          <dgm:resizeHandles val="exact"/>
        </dgm:presLayoutVars>
      </dgm:prSet>
      <dgm:spPr/>
    </dgm:pt>
    <dgm:pt modelId="{36648F50-EB1C-AF42-B295-47A3ADDA5628}" type="pres">
      <dgm:prSet presAssocID="{7C2C7E31-08AA-47B5-9177-2BFF78117E87}" presName="parentText" presStyleLbl="node1" presStyleIdx="0" presStyleCnt="3">
        <dgm:presLayoutVars>
          <dgm:chMax val="0"/>
          <dgm:bulletEnabled val="1"/>
        </dgm:presLayoutVars>
      </dgm:prSet>
      <dgm:spPr/>
    </dgm:pt>
    <dgm:pt modelId="{2386CC25-1802-1C46-9F37-B23DCB78F617}" type="pres">
      <dgm:prSet presAssocID="{22D578B5-337B-4CF2-9DBA-55A3647E43DE}" presName="spacer" presStyleCnt="0"/>
      <dgm:spPr/>
    </dgm:pt>
    <dgm:pt modelId="{29BC2BAD-6755-CC4A-A28F-931583195A48}" type="pres">
      <dgm:prSet presAssocID="{0D542759-27C2-4EFF-A08D-C5E4DC00BAC4}" presName="parentText" presStyleLbl="node1" presStyleIdx="1" presStyleCnt="3">
        <dgm:presLayoutVars>
          <dgm:chMax val="0"/>
          <dgm:bulletEnabled val="1"/>
        </dgm:presLayoutVars>
      </dgm:prSet>
      <dgm:spPr/>
    </dgm:pt>
    <dgm:pt modelId="{17DD265B-6E08-C644-B803-5B2420DDC19D}" type="pres">
      <dgm:prSet presAssocID="{C2B52900-9823-497C-ACF9-F69A65F047BC}" presName="spacer" presStyleCnt="0"/>
      <dgm:spPr/>
    </dgm:pt>
    <dgm:pt modelId="{32A9FC1F-AE1D-874A-B1C2-4A1CF79F2066}" type="pres">
      <dgm:prSet presAssocID="{CA015B68-8CF9-4F97-8C97-745CF6ACF2B7}" presName="parentText" presStyleLbl="node1" presStyleIdx="2" presStyleCnt="3">
        <dgm:presLayoutVars>
          <dgm:chMax val="0"/>
          <dgm:bulletEnabled val="1"/>
        </dgm:presLayoutVars>
      </dgm:prSet>
      <dgm:spPr/>
    </dgm:pt>
  </dgm:ptLst>
  <dgm:cxnLst>
    <dgm:cxn modelId="{0649030C-958F-4045-BC42-12F28F0F7EBA}" srcId="{5965450C-B975-44C1-9183-6897ED95D1AC}" destId="{0D542759-27C2-4EFF-A08D-C5E4DC00BAC4}" srcOrd="1" destOrd="0" parTransId="{997DCC21-23A4-42F1-AC78-B1D7A75A364D}" sibTransId="{C2B52900-9823-497C-ACF9-F69A65F047BC}"/>
    <dgm:cxn modelId="{0D461223-7833-4ACE-BD25-6E6047B14D5C}" srcId="{5965450C-B975-44C1-9183-6897ED95D1AC}" destId="{CA015B68-8CF9-4F97-8C97-745CF6ACF2B7}" srcOrd="2" destOrd="0" parTransId="{DFD85391-1301-4FD3-AF84-2A80948E1FAC}" sibTransId="{B67C7900-DA00-4FCA-95D1-E13923C849F8}"/>
    <dgm:cxn modelId="{3BBC9743-C102-8941-83B4-8AD478561FD3}" type="presOf" srcId="{7C2C7E31-08AA-47B5-9177-2BFF78117E87}" destId="{36648F50-EB1C-AF42-B295-47A3ADDA5628}" srcOrd="0" destOrd="0" presId="urn:microsoft.com/office/officeart/2005/8/layout/vList2"/>
    <dgm:cxn modelId="{261E814C-E343-2040-9BD6-32BCD2BB478F}" type="presOf" srcId="{5965450C-B975-44C1-9183-6897ED95D1AC}" destId="{E1B6A000-86B8-7B4A-BF3D-E813FE21F5FD}" srcOrd="0" destOrd="0" presId="urn:microsoft.com/office/officeart/2005/8/layout/vList2"/>
    <dgm:cxn modelId="{D777F1DB-4947-46EE-9FE2-8EDCE09241EA}" srcId="{5965450C-B975-44C1-9183-6897ED95D1AC}" destId="{7C2C7E31-08AA-47B5-9177-2BFF78117E87}" srcOrd="0" destOrd="0" parTransId="{1FD7DAC1-D5B7-466F-927B-26706C913ABA}" sibTransId="{22D578B5-337B-4CF2-9DBA-55A3647E43DE}"/>
    <dgm:cxn modelId="{901E28EE-6E84-604A-9ABB-189F108A46B3}" type="presOf" srcId="{CA015B68-8CF9-4F97-8C97-745CF6ACF2B7}" destId="{32A9FC1F-AE1D-874A-B1C2-4A1CF79F2066}" srcOrd="0" destOrd="0" presId="urn:microsoft.com/office/officeart/2005/8/layout/vList2"/>
    <dgm:cxn modelId="{0A1722FE-ED9C-E945-BD0A-D911E8AF2961}" type="presOf" srcId="{0D542759-27C2-4EFF-A08D-C5E4DC00BAC4}" destId="{29BC2BAD-6755-CC4A-A28F-931583195A48}" srcOrd="0" destOrd="0" presId="urn:microsoft.com/office/officeart/2005/8/layout/vList2"/>
    <dgm:cxn modelId="{B0BF55F7-707E-8C4D-9B73-4726DDA96EFE}" type="presParOf" srcId="{E1B6A000-86B8-7B4A-BF3D-E813FE21F5FD}" destId="{36648F50-EB1C-AF42-B295-47A3ADDA5628}" srcOrd="0" destOrd="0" presId="urn:microsoft.com/office/officeart/2005/8/layout/vList2"/>
    <dgm:cxn modelId="{9C2A0D63-6771-F14F-9E1C-FAC8233E0FC9}" type="presParOf" srcId="{E1B6A000-86B8-7B4A-BF3D-E813FE21F5FD}" destId="{2386CC25-1802-1C46-9F37-B23DCB78F617}" srcOrd="1" destOrd="0" presId="urn:microsoft.com/office/officeart/2005/8/layout/vList2"/>
    <dgm:cxn modelId="{ADCAAE1F-6FF8-ED4C-8F4E-861BCD0C04FF}" type="presParOf" srcId="{E1B6A000-86B8-7B4A-BF3D-E813FE21F5FD}" destId="{29BC2BAD-6755-CC4A-A28F-931583195A48}" srcOrd="2" destOrd="0" presId="urn:microsoft.com/office/officeart/2005/8/layout/vList2"/>
    <dgm:cxn modelId="{C5777932-ACC6-F94F-8148-4B1D12F15F9F}" type="presParOf" srcId="{E1B6A000-86B8-7B4A-BF3D-E813FE21F5FD}" destId="{17DD265B-6E08-C644-B803-5B2420DDC19D}" srcOrd="3" destOrd="0" presId="urn:microsoft.com/office/officeart/2005/8/layout/vList2"/>
    <dgm:cxn modelId="{5399BFCA-3E39-8544-81DB-29544506ACAE}" type="presParOf" srcId="{E1B6A000-86B8-7B4A-BF3D-E813FE21F5FD}" destId="{32A9FC1F-AE1D-874A-B1C2-4A1CF79F206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48F50-EB1C-AF42-B295-47A3ADDA5628}">
      <dsp:nvSpPr>
        <dsp:cNvPr id="0" name=""/>
        <dsp:cNvSpPr/>
      </dsp:nvSpPr>
      <dsp:spPr>
        <a:xfrm>
          <a:off x="0" y="87564"/>
          <a:ext cx="4563618" cy="11547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Git commit is a snapshot of changes made to a repository at a specific moment in time.</a:t>
          </a:r>
        </a:p>
      </dsp:txBody>
      <dsp:txXfrm>
        <a:off x="56372" y="143936"/>
        <a:ext cx="4450874" cy="1042045"/>
      </dsp:txXfrm>
    </dsp:sp>
    <dsp:sp modelId="{29BC2BAD-6755-CC4A-A28F-931583195A48}">
      <dsp:nvSpPr>
        <dsp:cNvPr id="0" name=""/>
        <dsp:cNvSpPr/>
      </dsp:nvSpPr>
      <dsp:spPr>
        <a:xfrm>
          <a:off x="0" y="1302834"/>
          <a:ext cx="4563618" cy="11547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-m flag stands for message and is used to provide a brief description of the changes.</a:t>
          </a:r>
        </a:p>
      </dsp:txBody>
      <dsp:txXfrm>
        <a:off x="56372" y="1359206"/>
        <a:ext cx="4450874" cy="1042045"/>
      </dsp:txXfrm>
    </dsp:sp>
    <dsp:sp modelId="{32A9FC1F-AE1D-874A-B1C2-4A1CF79F2066}">
      <dsp:nvSpPr>
        <dsp:cNvPr id="0" name=""/>
        <dsp:cNvSpPr/>
      </dsp:nvSpPr>
      <dsp:spPr>
        <a:xfrm>
          <a:off x="0" y="2518104"/>
          <a:ext cx="4563618" cy="11547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It's important to write clear and concise commit messages to aid in collaboration and code maintenance.</a:t>
          </a:r>
        </a:p>
      </dsp:txBody>
      <dsp:txXfrm>
        <a:off x="56372" y="2574476"/>
        <a:ext cx="4450874" cy="1042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F09A9-5A39-C546-8779-513C8B6E4A4B}" type="datetimeFigureOut">
              <a:rPr lang="en-US" smtClean="0"/>
              <a:t>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F4E88-B1A4-8447-AE47-0056C7A970E0}" type="slidenum">
              <a:rPr lang="en-US" smtClean="0"/>
              <a:t>‹#›</a:t>
            </a:fld>
            <a:endParaRPr lang="en-US"/>
          </a:p>
        </p:txBody>
      </p:sp>
    </p:spTree>
    <p:extLst>
      <p:ext uri="{BB962C8B-B14F-4D97-AF65-F5344CB8AC3E}">
        <p14:creationId xmlns:p14="http://schemas.microsoft.com/office/powerpoint/2010/main" val="170311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8F09B-8E48-E340-BC85-F7EEC9F1A10A}" type="slidenum">
              <a:rPr lang="en-US" smtClean="0"/>
              <a:t>1</a:t>
            </a:fld>
            <a:endParaRPr lang="en-US"/>
          </a:p>
        </p:txBody>
      </p:sp>
    </p:spTree>
    <p:extLst>
      <p:ext uri="{BB962C8B-B14F-4D97-AF65-F5344CB8AC3E}">
        <p14:creationId xmlns:p14="http://schemas.microsoft.com/office/powerpoint/2010/main" val="115690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8F09B-8E48-E340-BC85-F7EEC9F1A10A}" type="slidenum">
              <a:rPr lang="en-US" smtClean="0"/>
              <a:t>2</a:t>
            </a:fld>
            <a:endParaRPr lang="en-US"/>
          </a:p>
        </p:txBody>
      </p:sp>
    </p:spTree>
    <p:extLst>
      <p:ext uri="{BB962C8B-B14F-4D97-AF65-F5344CB8AC3E}">
        <p14:creationId xmlns:p14="http://schemas.microsoft.com/office/powerpoint/2010/main" val="131585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8F09B-8E48-E340-BC85-F7EEC9F1A10A}" type="slidenum">
              <a:rPr lang="en-US" smtClean="0"/>
              <a:t>3</a:t>
            </a:fld>
            <a:endParaRPr lang="en-US"/>
          </a:p>
        </p:txBody>
      </p:sp>
    </p:spTree>
    <p:extLst>
      <p:ext uri="{BB962C8B-B14F-4D97-AF65-F5344CB8AC3E}">
        <p14:creationId xmlns:p14="http://schemas.microsoft.com/office/powerpoint/2010/main" val="266903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8F09B-8E48-E340-BC85-F7EEC9F1A10A}" type="slidenum">
              <a:rPr lang="en-US" smtClean="0"/>
              <a:t>4</a:t>
            </a:fld>
            <a:endParaRPr lang="en-US"/>
          </a:p>
        </p:txBody>
      </p:sp>
    </p:spTree>
    <p:extLst>
      <p:ext uri="{BB962C8B-B14F-4D97-AF65-F5344CB8AC3E}">
        <p14:creationId xmlns:p14="http://schemas.microsoft.com/office/powerpoint/2010/main" val="6062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working with Git, you'll want to use Git commit to save your changes to the repository. To use Git commit, you'll need to first stage the changes you want to commit. This can be done with Git add. Once you've staged your changes, you can then commit them with Git commit. It's important to write clear and concise commit messages to aid in collaboration and code maintenance. Your messages should be descriptive and explain what changes you're making to the code. The -m flag is used to provide a brief description of the changes. You should aim to keep your commit messages short and to the point. By using Git commit correctly, you can easily manage changes to your code and collaborate with others.</a:t>
            </a:r>
          </a:p>
        </p:txBody>
      </p:sp>
      <p:sp>
        <p:nvSpPr>
          <p:cNvPr id="4" name="Slide Number Placeholder 3"/>
          <p:cNvSpPr>
            <a:spLocks noGrp="1"/>
          </p:cNvSpPr>
          <p:nvPr>
            <p:ph type="sldNum" sz="quarter" idx="5"/>
          </p:nvPr>
        </p:nvSpPr>
        <p:spPr/>
        <p:txBody>
          <a:bodyPr/>
          <a:lstStyle/>
          <a:p>
            <a:fld id="{4D924E4D-2AF6-F146-8696-E08D9773F0D3}" type="slidenum">
              <a:rPr lang="en-US" smtClean="0"/>
              <a:t>5</a:t>
            </a:fld>
            <a:endParaRPr lang="en-US"/>
          </a:p>
        </p:txBody>
      </p:sp>
    </p:spTree>
    <p:extLst>
      <p:ext uri="{BB962C8B-B14F-4D97-AF65-F5344CB8AC3E}">
        <p14:creationId xmlns:p14="http://schemas.microsoft.com/office/powerpoint/2010/main" val="65561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8F09B-8E48-E340-BC85-F7EEC9F1A10A}" type="slidenum">
              <a:rPr lang="en-US" smtClean="0"/>
              <a:t>6</a:t>
            </a:fld>
            <a:endParaRPr lang="en-US"/>
          </a:p>
        </p:txBody>
      </p:sp>
    </p:spTree>
    <p:extLst>
      <p:ext uri="{BB962C8B-B14F-4D97-AF65-F5344CB8AC3E}">
        <p14:creationId xmlns:p14="http://schemas.microsoft.com/office/powerpoint/2010/main" val="404877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12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6038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01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534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9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3313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59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4015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392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4633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6634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C4BD44-A159-50BA-C647-9B0394A6EF9A}"/>
              </a:ext>
            </a:extLst>
          </p:cNvPr>
          <p:cNvSpPr txBox="1"/>
          <p:nvPr userDrawn="1">
            <p:extLst>
              <p:ext uri="{1162E1C5-73C7-4A58-AE30-91384D911F3F}">
                <p184:classification xmlns:p184="http://schemas.microsoft.com/office/powerpoint/2018/4/main" val="ftr"/>
              </p:ext>
            </p:extLst>
          </p:nvPr>
        </p:nvSpPr>
        <p:spPr>
          <a:xfrm>
            <a:off x="5714175" y="6642100"/>
            <a:ext cx="7921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Low Sensitivity</a:t>
            </a:r>
          </a:p>
        </p:txBody>
      </p:sp>
    </p:spTree>
    <p:extLst>
      <p:ext uri="{BB962C8B-B14F-4D97-AF65-F5344CB8AC3E}">
        <p14:creationId xmlns:p14="http://schemas.microsoft.com/office/powerpoint/2010/main" val="3622010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ld young caucasian man, working as a developer coding at his office desk. Screens show coding language user interface. Software engineer create innovative e-commerce app. Program development">
            <a:extLst>
              <a:ext uri="{FF2B5EF4-FFF2-40B4-BE49-F238E27FC236}">
                <a16:creationId xmlns:a16="http://schemas.microsoft.com/office/drawing/2014/main" id="{69FAD86B-EFAA-4B8F-ACA0-0849CDB03B4D}"/>
              </a:ext>
            </a:extLst>
          </p:cNvPr>
          <p:cNvPicPr>
            <a:picLocks noChangeAspect="1"/>
          </p:cNvPicPr>
          <p:nvPr/>
        </p:nvPicPr>
        <p:blipFill>
          <a:blip r:embed="rId3">
            <a:alphaModFix amt="40000"/>
          </a:blip>
          <a:srcRect l="1444" t="7143" r="7647" b="16250"/>
          <a:stretch/>
        </p:blipFill>
        <p:spPr>
          <a:xfrm>
            <a:off x="20" y="152"/>
            <a:ext cx="12191980" cy="6857848"/>
          </a:xfrm>
          <a:prstGeom prst="rect">
            <a:avLst/>
          </a:prstGeom>
        </p:spPr>
      </p:pic>
      <p:sp>
        <p:nvSpPr>
          <p:cNvPr id="2" name="Title 1">
            <a:extLst>
              <a:ext uri="{FF2B5EF4-FFF2-40B4-BE49-F238E27FC236}">
                <a16:creationId xmlns:a16="http://schemas.microsoft.com/office/drawing/2014/main" id="{475F54CD-6F94-C3E7-CA3D-2630D8DD959E}"/>
              </a:ext>
            </a:extLst>
          </p:cNvPr>
          <p:cNvSpPr>
            <a:spLocks noGrp="1"/>
          </p:cNvSpPr>
          <p:nvPr>
            <p:ph type="ctrTitle"/>
          </p:nvPr>
        </p:nvSpPr>
        <p:spPr>
          <a:xfrm>
            <a:off x="640080" y="985233"/>
            <a:ext cx="5758628" cy="3355853"/>
          </a:xfrm>
        </p:spPr>
        <p:txBody>
          <a:bodyPr anchor="t">
            <a:normAutofit/>
          </a:bodyPr>
          <a:lstStyle/>
          <a:p>
            <a:r>
              <a:rPr lang="en-US" sz="6000">
                <a:solidFill>
                  <a:srgbClr val="FFFFFF"/>
                </a:solidFill>
              </a:rPr>
              <a:t>Introduction to Github</a:t>
            </a:r>
          </a:p>
        </p:txBody>
      </p:sp>
      <p:sp>
        <p:nvSpPr>
          <p:cNvPr id="3" name="Subtitle 2">
            <a:extLst>
              <a:ext uri="{FF2B5EF4-FFF2-40B4-BE49-F238E27FC236}">
                <a16:creationId xmlns:a16="http://schemas.microsoft.com/office/drawing/2014/main" id="{0F502C31-868C-5E73-5503-F161EF4F1260}"/>
              </a:ext>
            </a:extLst>
          </p:cNvPr>
          <p:cNvSpPr>
            <a:spLocks noGrp="1"/>
          </p:cNvSpPr>
          <p:nvPr>
            <p:ph type="subTitle" idx="1"/>
          </p:nvPr>
        </p:nvSpPr>
        <p:spPr>
          <a:xfrm>
            <a:off x="640080" y="5251621"/>
            <a:ext cx="4439920" cy="1104721"/>
          </a:xfrm>
        </p:spPr>
        <p:txBody>
          <a:bodyPr anchor="t">
            <a:normAutofit/>
          </a:bodyPr>
          <a:lstStyle/>
          <a:p>
            <a:r>
              <a:rPr lang="en-US">
                <a:solidFill>
                  <a:srgbClr val="FFFFFF"/>
                </a:solidFill>
              </a:rPr>
              <a:t>Greg heffner</a:t>
            </a:r>
          </a:p>
        </p:txBody>
      </p:sp>
      <p:cxnSp>
        <p:nvCxnSpPr>
          <p:cNvPr id="20" name="Straight Connector 19">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093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mputer script on a screen">
            <a:extLst>
              <a:ext uri="{FF2B5EF4-FFF2-40B4-BE49-F238E27FC236}">
                <a16:creationId xmlns:a16="http://schemas.microsoft.com/office/drawing/2014/main" id="{6CBDF37F-0157-4406-BF46-36F6D8CEACC9}"/>
              </a:ext>
            </a:extLst>
          </p:cNvPr>
          <p:cNvPicPr>
            <a:picLocks noGrp="1" noChangeAspect="1"/>
          </p:cNvPicPr>
          <p:nvPr>
            <p:ph sz="half" idx="1"/>
          </p:nvPr>
        </p:nvPicPr>
        <p:blipFill>
          <a:blip r:embed="rId3"/>
          <a:srcRect r="16996" b="2"/>
          <a:stretch/>
        </p:blipFill>
        <p:spPr>
          <a:xfrm>
            <a:off x="-1" y="914399"/>
            <a:ext cx="6657255" cy="5353523"/>
          </a:xfrm>
          <a:prstGeom prst="rect">
            <a:avLst/>
          </a:prstGeom>
        </p:spPr>
      </p:pic>
      <p:cxnSp>
        <p:nvCxnSpPr>
          <p:cNvPr id="23" name="Straight Connector 22">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F17043-86BF-1527-950E-0F704322E97C}"/>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What is Github</a:t>
            </a:r>
          </a:p>
        </p:txBody>
      </p:sp>
      <p:sp>
        <p:nvSpPr>
          <p:cNvPr id="4" name="Content Placeholder 3">
            <a:extLst>
              <a:ext uri="{FF2B5EF4-FFF2-40B4-BE49-F238E27FC236}">
                <a16:creationId xmlns:a16="http://schemas.microsoft.com/office/drawing/2014/main" id="{16401BF0-98E0-2E23-BB49-51DD84F7D7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endParaRPr lang="en-US" b="1"/>
          </a:p>
          <a:p>
            <a:pPr marL="0" lvl="1" indent="0">
              <a:buNone/>
            </a:pPr>
            <a:r>
              <a:rPr lang="en-US" err="1"/>
              <a:t>Github</a:t>
            </a:r>
            <a:r>
              <a:rPr lang="en-US"/>
              <a:t> is a web-based platform that allows developers to store and share their code with others. It provides an easy way to manage code repositories and track changes over time using version control.</a:t>
            </a:r>
          </a:p>
        </p:txBody>
      </p:sp>
    </p:spTree>
    <p:extLst>
      <p:ext uri="{BB962C8B-B14F-4D97-AF65-F5344CB8AC3E}">
        <p14:creationId xmlns:p14="http://schemas.microsoft.com/office/powerpoint/2010/main" val="2383813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People working on a computer">
            <a:extLst>
              <a:ext uri="{FF2B5EF4-FFF2-40B4-BE49-F238E27FC236}">
                <a16:creationId xmlns:a16="http://schemas.microsoft.com/office/drawing/2014/main" id="{0D9EC8A1-DBFE-44B4-8068-007517189E09}"/>
              </a:ext>
            </a:extLst>
          </p:cNvPr>
          <p:cNvPicPr>
            <a:picLocks noGrp="1" noChangeAspect="1"/>
          </p:cNvPicPr>
          <p:nvPr>
            <p:ph sz="half" idx="1"/>
          </p:nvPr>
        </p:nvPicPr>
        <p:blipFill>
          <a:blip r:embed="rId3"/>
          <a:srcRect l="33395" r="19434"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D96BFEE6-86D1-BAC1-DCFF-7D8D52F06DF7}"/>
              </a:ext>
            </a:extLst>
          </p:cNvPr>
          <p:cNvSpPr>
            <a:spLocks noGrp="1"/>
          </p:cNvSpPr>
          <p:nvPr>
            <p:ph type="title"/>
          </p:nvPr>
        </p:nvSpPr>
        <p:spPr>
          <a:xfrm>
            <a:off x="640080" y="1371600"/>
            <a:ext cx="5852160" cy="1097280"/>
          </a:xfrm>
        </p:spPr>
        <p:txBody>
          <a:bodyPr vert="horz" lIns="91440" tIns="45720" rIns="91440" bIns="45720" rtlCol="0" anchor="t">
            <a:normAutofit/>
          </a:bodyPr>
          <a:lstStyle/>
          <a:p>
            <a:r>
              <a:rPr lang="en-US"/>
              <a:t>Why use Github?</a:t>
            </a:r>
          </a:p>
        </p:txBody>
      </p:sp>
      <p:sp>
        <p:nvSpPr>
          <p:cNvPr id="4" name="Content Placeholder 3">
            <a:extLst>
              <a:ext uri="{FF2B5EF4-FFF2-40B4-BE49-F238E27FC236}">
                <a16:creationId xmlns:a16="http://schemas.microsoft.com/office/drawing/2014/main" id="{221E6961-B3B6-AC45-0261-88A160D4459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852160" cy="3664685"/>
          </a:xfrm>
        </p:spPr>
        <p:txBody>
          <a:bodyPr>
            <a:normAutofit/>
          </a:bodyPr>
          <a:lstStyle/>
          <a:p>
            <a:pPr marL="0" indent="0">
              <a:lnSpc>
                <a:spcPct val="110000"/>
              </a:lnSpc>
              <a:spcBef>
                <a:spcPts val="2500"/>
              </a:spcBef>
              <a:buNone/>
            </a:pPr>
            <a:r>
              <a:rPr lang="en-US" sz="1100" b="1"/>
              <a:t>Version Control</a:t>
            </a:r>
          </a:p>
          <a:p>
            <a:pPr marL="0" lvl="1" indent="0">
              <a:lnSpc>
                <a:spcPct val="110000"/>
              </a:lnSpc>
              <a:buNone/>
            </a:pPr>
            <a:r>
              <a:rPr lang="en-US" sz="1100"/>
              <a:t>Github provides a powerful version control system that allows developers to track changes to their code, ensuring that the codebase is always up-to-date and can be easily rolled back to a previous version if needed.</a:t>
            </a:r>
          </a:p>
          <a:p>
            <a:pPr marL="0" indent="0">
              <a:lnSpc>
                <a:spcPct val="110000"/>
              </a:lnSpc>
              <a:spcBef>
                <a:spcPts val="2500"/>
              </a:spcBef>
              <a:buNone/>
            </a:pPr>
            <a:r>
              <a:rPr lang="en-US" sz="1100" b="1"/>
              <a:t>Collaboration</a:t>
            </a:r>
          </a:p>
          <a:p>
            <a:pPr marL="0" lvl="1" indent="0">
              <a:lnSpc>
                <a:spcPct val="110000"/>
              </a:lnSpc>
              <a:buNone/>
            </a:pPr>
            <a:r>
              <a:rPr lang="en-US" sz="1100"/>
              <a:t>Github makes it easy for developers to collaborate on code, even if they are working in different parts of the world. It provides tools for code reviews, issue tracking, and pull requests that make collaboration seamless and efficient.</a:t>
            </a:r>
          </a:p>
          <a:p>
            <a:pPr marL="0" indent="0">
              <a:lnSpc>
                <a:spcPct val="110000"/>
              </a:lnSpc>
              <a:spcBef>
                <a:spcPts val="2500"/>
              </a:spcBef>
              <a:buNone/>
            </a:pPr>
            <a:r>
              <a:rPr lang="en-US" sz="1100" b="1"/>
              <a:t>Deployment</a:t>
            </a:r>
          </a:p>
          <a:p>
            <a:pPr marL="0" lvl="1" indent="0">
              <a:lnSpc>
                <a:spcPct val="110000"/>
              </a:lnSpc>
              <a:buNone/>
            </a:pPr>
            <a:r>
              <a:rPr lang="en-US" sz="1100"/>
              <a:t>Github provides a platform for developers to deploy their code to production environments, ensuring that the code is always available and accessible. It also provides tools for continuous integration and delivery, making the deployment process faster and more streamlined.</a:t>
            </a:r>
          </a:p>
        </p:txBody>
      </p:sp>
    </p:spTree>
    <p:extLst>
      <p:ext uri="{BB962C8B-B14F-4D97-AF65-F5344CB8AC3E}">
        <p14:creationId xmlns:p14="http://schemas.microsoft.com/office/powerpoint/2010/main" val="2057660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Business team brainstorming">
            <a:extLst>
              <a:ext uri="{FF2B5EF4-FFF2-40B4-BE49-F238E27FC236}">
                <a16:creationId xmlns:a16="http://schemas.microsoft.com/office/drawing/2014/main" id="{AF484AE5-150A-4D96-9E57-4397C5541F48}"/>
              </a:ext>
            </a:extLst>
          </p:cNvPr>
          <p:cNvPicPr>
            <a:picLocks noGrp="1" noChangeAspect="1"/>
          </p:cNvPicPr>
          <p:nvPr>
            <p:ph sz="half" idx="1"/>
          </p:nvPr>
        </p:nvPicPr>
        <p:blipFill>
          <a:blip r:embed="rId3"/>
          <a:srcRect l="10498" r="1" b="1"/>
          <a:stretch/>
        </p:blipFill>
        <p:spPr>
          <a:xfrm>
            <a:off x="1" y="2613892"/>
            <a:ext cx="4946906" cy="3689359"/>
          </a:xfrm>
          <a:prstGeom prst="rect">
            <a:avLst/>
          </a:prstGeom>
        </p:spPr>
      </p:pic>
      <p:cxnSp>
        <p:nvCxnSpPr>
          <p:cNvPr id="32" name="Straight Connector 31">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E40767-3A48-5A61-70EC-27207442D65E}"/>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Github Basics</a:t>
            </a:r>
          </a:p>
        </p:txBody>
      </p:sp>
      <p:sp>
        <p:nvSpPr>
          <p:cNvPr id="4" name="Content Placeholder 3">
            <a:extLst>
              <a:ext uri="{FF2B5EF4-FFF2-40B4-BE49-F238E27FC236}">
                <a16:creationId xmlns:a16="http://schemas.microsoft.com/office/drawing/2014/main" id="{08092BA7-9D75-DF4B-58BA-DDCF580223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b="1"/>
              <a:t>Create an Account</a:t>
            </a:r>
          </a:p>
          <a:p>
            <a:pPr marL="0" lvl="1" indent="0">
              <a:buNone/>
            </a:pPr>
            <a:r>
              <a:rPr lang="en-US"/>
              <a:t>To get started with </a:t>
            </a:r>
            <a:r>
              <a:rPr lang="en-US" err="1"/>
              <a:t>Github</a:t>
            </a:r>
            <a:r>
              <a:rPr lang="en-US"/>
              <a:t>, you need to create an account. </a:t>
            </a:r>
            <a:r>
              <a:rPr lang="en-US" err="1"/>
              <a:t>Github</a:t>
            </a:r>
            <a:r>
              <a:rPr lang="en-US"/>
              <a:t> provides free accounts for personal use and paid plans for businesses and organizations.</a:t>
            </a:r>
          </a:p>
          <a:p>
            <a:pPr marL="0" indent="0">
              <a:spcBef>
                <a:spcPts val="2500"/>
              </a:spcBef>
              <a:buNone/>
            </a:pPr>
            <a:r>
              <a:rPr lang="en-US" b="1"/>
              <a:t>Create a Repository</a:t>
            </a:r>
          </a:p>
          <a:p>
            <a:pPr marL="0" lvl="1" indent="0">
              <a:buNone/>
            </a:pPr>
            <a:r>
              <a:rPr lang="en-US"/>
              <a:t>A repository is a container for your code and files. You can create a new repository on </a:t>
            </a:r>
            <a:r>
              <a:rPr lang="en-US" err="1"/>
              <a:t>Github</a:t>
            </a:r>
            <a:r>
              <a:rPr lang="en-US"/>
              <a:t> in a few easy steps and start adding files to it.</a:t>
            </a:r>
          </a:p>
          <a:p>
            <a:pPr marL="0" indent="0">
              <a:spcBef>
                <a:spcPts val="2500"/>
              </a:spcBef>
              <a:buNone/>
            </a:pPr>
            <a:r>
              <a:rPr lang="en-US" b="1"/>
              <a:t>Commit Changes</a:t>
            </a:r>
          </a:p>
          <a:p>
            <a:pPr marL="0" lvl="1" indent="0">
              <a:buNone/>
            </a:pPr>
            <a:r>
              <a:rPr lang="en-US"/>
              <a:t>After you have made changes to your code, you can commit those changes to your repository. This allows you to keep track of changes and roll back if needed.</a:t>
            </a:r>
          </a:p>
        </p:txBody>
      </p:sp>
    </p:spTree>
    <p:extLst>
      <p:ext uri="{BB962C8B-B14F-4D97-AF65-F5344CB8AC3E}">
        <p14:creationId xmlns:p14="http://schemas.microsoft.com/office/powerpoint/2010/main" val="602757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7323-111A-0B15-782B-C568E12360DB}"/>
              </a:ext>
            </a:extLst>
          </p:cNvPr>
          <p:cNvSpPr>
            <a:spLocks noGrp="1"/>
          </p:cNvSpPr>
          <p:nvPr>
            <p:ph type="title"/>
          </p:nvPr>
        </p:nvSpPr>
        <p:spPr>
          <a:xfrm>
            <a:off x="640080" y="914399"/>
            <a:ext cx="10847494" cy="1171069"/>
          </a:xfrm>
        </p:spPr>
        <p:txBody>
          <a:bodyPr vert="horz" lIns="91440" tIns="45720" rIns="91440" bIns="45720" rtlCol="0" anchor="t">
            <a:normAutofit/>
          </a:bodyPr>
          <a:lstStyle/>
          <a:p>
            <a:r>
              <a:rPr lang="en-US" dirty="0"/>
              <a:t>Using Git Commit</a:t>
            </a:r>
          </a:p>
        </p:txBody>
      </p:sp>
      <p:graphicFrame>
        <p:nvGraphicFramePr>
          <p:cNvPr id="7" name="Content Placeholder 3">
            <a:extLst>
              <a:ext uri="{FF2B5EF4-FFF2-40B4-BE49-F238E27FC236}">
                <a16:creationId xmlns:a16="http://schemas.microsoft.com/office/drawing/2014/main" id="{3A822D4E-48EF-F2E9-BC97-5D1ABCAE384A}"/>
              </a:ext>
            </a:extLst>
          </p:cNvPr>
          <p:cNvGraphicFramePr>
            <a:graphicFrameLocks noGrp="1"/>
          </p:cNvGraphicFramePr>
          <p:nvPr>
            <p:ph sz="half" idx="2"/>
          </p:nvPr>
        </p:nvGraphicFramePr>
        <p:xfrm>
          <a:off x="6915150" y="2256287"/>
          <a:ext cx="4563618" cy="3760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descr="Professional Audio Mixer">
            <a:extLst>
              <a:ext uri="{FF2B5EF4-FFF2-40B4-BE49-F238E27FC236}">
                <a16:creationId xmlns:a16="http://schemas.microsoft.com/office/drawing/2014/main" id="{2078D50D-EB07-47C2-8263-FECAA62C89D1}"/>
              </a:ext>
            </a:extLst>
          </p:cNvPr>
          <p:cNvPicPr>
            <a:picLocks noGrp="1" noChangeAspect="1"/>
          </p:cNvPicPr>
          <p:nvPr>
            <p:ph sz="half" idx="1"/>
          </p:nvPr>
        </p:nvPicPr>
        <p:blipFill>
          <a:blip r:embed="rId8"/>
          <a:stretch>
            <a:fillRect/>
          </a:stretch>
        </p:blipFill>
        <p:spPr>
          <a:xfrm>
            <a:off x="713232" y="2256287"/>
            <a:ext cx="5633646" cy="3760459"/>
          </a:xfrm>
          <a:prstGeom prst="rect">
            <a:avLst/>
          </a:prstGeom>
        </p:spPr>
      </p:pic>
    </p:spTree>
    <p:extLst>
      <p:ext uri="{BB962C8B-B14F-4D97-AF65-F5344CB8AC3E}">
        <p14:creationId xmlns:p14="http://schemas.microsoft.com/office/powerpoint/2010/main" val="328499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1E040-4E58-F648-F5CB-3044FF05E6C5}"/>
              </a:ext>
            </a:extLst>
          </p:cNvPr>
          <p:cNvSpPr>
            <a:spLocks noGrp="1"/>
          </p:cNvSpPr>
          <p:nvPr>
            <p:ph type="title"/>
          </p:nvPr>
        </p:nvSpPr>
        <p:spPr>
          <a:xfrm>
            <a:off x="640080" y="1371600"/>
            <a:ext cx="5737859" cy="1097280"/>
          </a:xfrm>
        </p:spPr>
        <p:txBody>
          <a:bodyPr vert="horz" lIns="91440" tIns="45720" rIns="91440" bIns="45720" rtlCol="0" anchor="t">
            <a:normAutofit/>
          </a:bodyPr>
          <a:lstStyle/>
          <a:p>
            <a:r>
              <a:rPr lang="en-US"/>
              <a:t>Conclusion</a:t>
            </a:r>
          </a:p>
        </p:txBody>
      </p:sp>
      <p:sp>
        <p:nvSpPr>
          <p:cNvPr id="4" name="Content Placeholder 3">
            <a:extLst>
              <a:ext uri="{FF2B5EF4-FFF2-40B4-BE49-F238E27FC236}">
                <a16:creationId xmlns:a16="http://schemas.microsoft.com/office/drawing/2014/main" id="{0801BE46-6E3A-3EC5-8E78-C5D3859A175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spcBef>
                <a:spcPts val="2500"/>
              </a:spcBef>
              <a:buNone/>
            </a:pPr>
            <a:endParaRPr lang="en-US" b="1"/>
          </a:p>
          <a:p>
            <a:pPr marL="0" lvl="1" indent="0">
              <a:buNone/>
            </a:pPr>
            <a:r>
              <a:rPr lang="en-US"/>
              <a:t>Github is a powerful tool for software developers to work collaboratively. It provides version control and collaboration features that make it easy to work on projects with others.</a:t>
            </a:r>
          </a:p>
        </p:txBody>
      </p:sp>
      <p:cxnSp>
        <p:nvCxnSpPr>
          <p:cNvPr id="27" name="Straight Connector 26">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Chat Artificial Intelligence Chatbot Technology, AI Conversation Automation">
            <a:extLst>
              <a:ext uri="{FF2B5EF4-FFF2-40B4-BE49-F238E27FC236}">
                <a16:creationId xmlns:a16="http://schemas.microsoft.com/office/drawing/2014/main" id="{BD782F0E-99EE-43D7-A585-EC4F53E58437}"/>
              </a:ext>
            </a:extLst>
          </p:cNvPr>
          <p:cNvPicPr>
            <a:picLocks noGrp="1" noChangeAspect="1"/>
          </p:cNvPicPr>
          <p:nvPr>
            <p:ph sz="half" idx="1"/>
          </p:nvPr>
        </p:nvPicPr>
        <p:blipFill>
          <a:blip r:embed="rId3"/>
          <a:srcRect l="17673" r="6333" b="1"/>
          <a:stretch/>
        </p:blipFill>
        <p:spPr>
          <a:xfrm>
            <a:off x="7155179" y="3205256"/>
            <a:ext cx="4375829" cy="3094960"/>
          </a:xfrm>
          <a:prstGeom prst="rect">
            <a:avLst/>
          </a:prstGeom>
        </p:spPr>
      </p:pic>
    </p:spTree>
    <p:extLst>
      <p:ext uri="{BB962C8B-B14F-4D97-AF65-F5344CB8AC3E}">
        <p14:creationId xmlns:p14="http://schemas.microsoft.com/office/powerpoint/2010/main" val="3180790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
      <a:dk1>
        <a:srgbClr val="1A1A2E"/>
      </a:dk1>
      <a:lt1>
        <a:srgbClr val="FFFFFF"/>
      </a:lt1>
      <a:dk2>
        <a:srgbClr val="1A1A2E"/>
      </a:dk2>
      <a:lt2>
        <a:srgbClr val="F7FFF7"/>
      </a:lt2>
      <a:accent1>
        <a:srgbClr val="88BDBC"/>
      </a:accent1>
      <a:accent2>
        <a:srgbClr val="F79D84"/>
      </a:accent2>
      <a:accent3>
        <a:srgbClr val="FFDBAC"/>
      </a:accent3>
      <a:accent4>
        <a:srgbClr val="5C677D"/>
      </a:accent4>
      <a:accent5>
        <a:srgbClr val="0B3954"/>
      </a:accent5>
      <a:accent6>
        <a:srgbClr val="EE6C4D"/>
      </a:accent6>
      <a:hlink>
        <a:srgbClr val="0077B5"/>
      </a:hlink>
      <a:folHlink>
        <a:srgbClr val="CA000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509</Words>
  <Application>Microsoft Macintosh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Calibri</vt:lpstr>
      <vt:lpstr>Grandview Display</vt:lpstr>
      <vt:lpstr>DashVTI</vt:lpstr>
      <vt:lpstr>Introduction to Github</vt:lpstr>
      <vt:lpstr>What is Github</vt:lpstr>
      <vt:lpstr>Why use Github?</vt:lpstr>
      <vt:lpstr>Github Basics</vt:lpstr>
      <vt:lpstr>Using Git Commit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Heffner, Greg</dc:creator>
  <cp:lastModifiedBy>Heffner, Greg</cp:lastModifiedBy>
  <cp:revision>3</cp:revision>
  <dcterms:created xsi:type="dcterms:W3CDTF">2024-08-16T18:59:36Z</dcterms:created>
  <dcterms:modified xsi:type="dcterms:W3CDTF">2024-08-20T13:23:49Z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9fced2-f7b5-40ca-a8ff-8ca411eb0a6b_Enabled">
    <vt:lpwstr>true</vt:lpwstr>
  </property>
  <property fmtid="{D5CDD505-2E9C-101B-9397-08002B2CF9AE}" pid="3" name="MSIP_Label_5c9fced2-f7b5-40ca-a8ff-8ca411eb0a6b_SetDate">
    <vt:lpwstr>2024-08-16T19:22:18Z</vt:lpwstr>
  </property>
  <property fmtid="{D5CDD505-2E9C-101B-9397-08002B2CF9AE}" pid="4" name="MSIP_Label_5c9fced2-f7b5-40ca-a8ff-8ca411eb0a6b_Method">
    <vt:lpwstr>Standard</vt:lpwstr>
  </property>
  <property fmtid="{D5CDD505-2E9C-101B-9397-08002B2CF9AE}" pid="5" name="MSIP_Label_5c9fced2-f7b5-40ca-a8ff-8ca411eb0a6b_Name">
    <vt:lpwstr>Low Sensitivity</vt:lpwstr>
  </property>
  <property fmtid="{D5CDD505-2E9C-101B-9397-08002B2CF9AE}" pid="6" name="MSIP_Label_5c9fced2-f7b5-40ca-a8ff-8ca411eb0a6b_SiteId">
    <vt:lpwstr>48d1dcb6-bccc-4365-ac7f-b937a7f7fd71</vt:lpwstr>
  </property>
  <property fmtid="{D5CDD505-2E9C-101B-9397-08002B2CF9AE}" pid="7" name="MSIP_Label_5c9fced2-f7b5-40ca-a8ff-8ca411eb0a6b_ActionId">
    <vt:lpwstr>127170c3-e1c4-48ee-ab1b-d47fca3d96e4</vt:lpwstr>
  </property>
  <property fmtid="{D5CDD505-2E9C-101B-9397-08002B2CF9AE}" pid="8" name="MSIP_Label_5c9fced2-f7b5-40ca-a8ff-8ca411eb0a6b_ContentBits">
    <vt:lpwstr>2</vt:lpwstr>
  </property>
  <property fmtid="{D5CDD505-2E9C-101B-9397-08002B2CF9AE}" pid="9" name="ClassificationContentMarkingFooterLocations">
    <vt:lpwstr>DashVTI:8</vt:lpwstr>
  </property>
  <property fmtid="{D5CDD505-2E9C-101B-9397-08002B2CF9AE}" pid="10" name="ClassificationContentMarkingFooterText">
    <vt:lpwstr>Low Sensitivity</vt:lpwstr>
  </property>
</Properties>
</file>