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c0e5128b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c0e5128b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c0e5128b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0e5128b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c0e5128b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c0e5128b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c0e5128b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c0e5128b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c0e5128b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c0e5128b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0daf9b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0daf9b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c0daf9b3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c0daf9b3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c0daf9b3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c0daf9b3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c0daf9b3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c0daf9b3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c0daf9b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c0daf9b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c0e5128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c0e5128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c0e5128b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c0e5128b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c0e5128b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c0e5128b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hess.com/" TargetMode="External"/><Relationship Id="rId4" Type="http://schemas.openxmlformats.org/officeDocument/2006/relationships/hyperlink" Target="https://lichess.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3000"/>
          </a:blip>
          <a:stretch>
            <a:fillRect/>
          </a:stretch>
        </p:blipFill>
        <p:spPr>
          <a:xfrm>
            <a:off x="-496625" y="391025"/>
            <a:ext cx="11013499" cy="5097600"/>
          </a:xfrm>
          <a:prstGeom prst="rect">
            <a:avLst/>
          </a:prstGeom>
          <a:noFill/>
          <a:ln>
            <a:noFill/>
          </a:ln>
        </p:spPr>
      </p:pic>
      <p:sp>
        <p:nvSpPr>
          <p:cNvPr id="55" name="Google Shape;55;p13"/>
          <p:cNvSpPr txBox="1"/>
          <p:nvPr>
            <p:ph type="ctrTitle"/>
          </p:nvPr>
        </p:nvSpPr>
        <p:spPr>
          <a:xfrm>
            <a:off x="3879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Chess</a:t>
            </a:r>
            <a:r>
              <a:rPr lang="en">
                <a:solidFill>
                  <a:srgbClr val="FFFFFF"/>
                </a:solidFill>
              </a:rPr>
              <a:t> AI</a:t>
            </a:r>
            <a:endParaRPr>
              <a:solidFill>
                <a:srgbClr val="FFFFFF"/>
              </a:solidFill>
            </a:endParaRPr>
          </a:p>
        </p:txBody>
      </p:sp>
      <p:sp>
        <p:nvSpPr>
          <p:cNvPr id="56" name="Google Shape;56;p13"/>
          <p:cNvSpPr txBox="1"/>
          <p:nvPr>
            <p:ph idx="1" type="subTitle"/>
          </p:nvPr>
        </p:nvSpPr>
        <p:spPr>
          <a:xfrm>
            <a:off x="311700" y="2834125"/>
            <a:ext cx="8520600" cy="14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By Saksham, Vyomkesh and Mohit</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738188" y="185738"/>
            <a:ext cx="7667625" cy="477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Accomplishments</a:t>
            </a:r>
            <a:endParaRPr/>
          </a:p>
        </p:txBody>
      </p:sp>
      <p:sp>
        <p:nvSpPr>
          <p:cNvPr id="119" name="Google Shape;119;p23"/>
          <p:cNvSpPr txBox="1"/>
          <p:nvPr>
            <p:ph idx="1" type="body"/>
          </p:nvPr>
        </p:nvSpPr>
        <p:spPr>
          <a:xfrm>
            <a:off x="311700" y="1152475"/>
            <a:ext cx="39681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engine was able to beat level - 5 (rated 1200) on chess.com quite easily in a time control of 20s per move. </a:t>
            </a:r>
            <a:br>
              <a:rPr lang="en" sz="1200"/>
            </a:br>
            <a:endParaRPr sz="1200"/>
          </a:p>
          <a:p>
            <a:pPr indent="-304800" lvl="0" marL="457200" rtl="0" algn="l">
              <a:spcBef>
                <a:spcPts val="0"/>
              </a:spcBef>
              <a:spcAft>
                <a:spcPts val="0"/>
              </a:spcAft>
              <a:buSzPts val="1200"/>
              <a:buChar char="●"/>
            </a:pPr>
            <a:r>
              <a:rPr lang="en" sz="1200"/>
              <a:t>It was playing evenly against level - 6 (rated 1400) in a time control of 60s per move.</a:t>
            </a:r>
            <a:br>
              <a:rPr lang="en" sz="1200"/>
            </a:br>
            <a:endParaRPr sz="1200"/>
          </a:p>
          <a:p>
            <a:pPr indent="-304800" lvl="0" marL="457200" rtl="0" algn="l">
              <a:spcBef>
                <a:spcPts val="0"/>
              </a:spcBef>
              <a:spcAft>
                <a:spcPts val="0"/>
              </a:spcAft>
              <a:buSzPts val="1200"/>
              <a:buChar char="●"/>
            </a:pPr>
            <a:r>
              <a:rPr lang="en" sz="1200"/>
              <a:t>Playing bullet chess (total 1 minute per side) against the engine (1 sec/move) was pretty challenging for us. (On pypy3)</a:t>
            </a:r>
            <a:endParaRPr sz="1200"/>
          </a:p>
        </p:txBody>
      </p:sp>
      <p:pic>
        <p:nvPicPr>
          <p:cNvPr id="120" name="Google Shape;120;p23"/>
          <p:cNvPicPr preferRelativeResize="0"/>
          <p:nvPr/>
        </p:nvPicPr>
        <p:blipFill>
          <a:blip r:embed="rId3">
            <a:alphaModFix amt="16000"/>
          </a:blip>
          <a:stretch>
            <a:fillRect/>
          </a:stretch>
        </p:blipFill>
        <p:spPr>
          <a:xfrm>
            <a:off x="3375624" y="1556700"/>
            <a:ext cx="5899325" cy="3586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Strengths</a:t>
            </a:r>
            <a:endParaRPr/>
          </a:p>
        </p:txBody>
      </p:sp>
      <p:sp>
        <p:nvSpPr>
          <p:cNvPr id="126" name="Google Shape;126;p24"/>
          <p:cNvSpPr txBox="1"/>
          <p:nvPr>
            <p:ph idx="1" type="body"/>
          </p:nvPr>
        </p:nvSpPr>
        <p:spPr>
          <a:xfrm>
            <a:off x="311700" y="1152475"/>
            <a:ext cx="3771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Completes a search of depth 4 half moves very quickly.</a:t>
            </a:r>
            <a:br>
              <a:rPr lang="en" sz="1200"/>
            </a:br>
            <a:endParaRPr sz="1200"/>
          </a:p>
          <a:p>
            <a:pPr indent="-304800" lvl="0" marL="457200" rtl="0" algn="l">
              <a:spcBef>
                <a:spcPts val="0"/>
              </a:spcBef>
              <a:spcAft>
                <a:spcPts val="0"/>
              </a:spcAft>
              <a:buSzPts val="1200"/>
              <a:buChar char="●"/>
            </a:pPr>
            <a:r>
              <a:rPr lang="en" sz="1200"/>
              <a:t>Very strong in the opening phase because of the opening book.</a:t>
            </a:r>
            <a:br>
              <a:rPr lang="en" sz="1200"/>
            </a:br>
            <a:endParaRPr sz="1200"/>
          </a:p>
          <a:p>
            <a:pPr indent="-304800" lvl="0" marL="457200" rtl="0" algn="l">
              <a:spcBef>
                <a:spcPts val="0"/>
              </a:spcBef>
              <a:spcAft>
                <a:spcPts val="0"/>
              </a:spcAft>
              <a:buSzPts val="1200"/>
              <a:buChar char="●"/>
            </a:pPr>
            <a:r>
              <a:rPr lang="en" sz="1200"/>
              <a:t>Exchanges pieces whenever feasible. This reduces the branching factor, thereby allowing the search to go deeper.</a:t>
            </a:r>
            <a:br>
              <a:rPr lang="en" sz="1200"/>
            </a:br>
            <a:endParaRPr sz="1200"/>
          </a:p>
          <a:p>
            <a:pPr indent="-304800" lvl="0" marL="457200" rtl="0" algn="l">
              <a:spcBef>
                <a:spcPts val="0"/>
              </a:spcBef>
              <a:spcAft>
                <a:spcPts val="0"/>
              </a:spcAft>
              <a:buSzPts val="1200"/>
              <a:buChar char="●"/>
            </a:pPr>
            <a:r>
              <a:rPr lang="en" sz="1200"/>
              <a:t>Reasonably good moves by the king at different phases of the game because of different piece-square tables for the king for the mid-game and end-game.</a:t>
            </a:r>
            <a:endParaRPr sz="1200"/>
          </a:p>
        </p:txBody>
      </p:sp>
      <p:pic>
        <p:nvPicPr>
          <p:cNvPr id="127" name="Google Shape;127;p24"/>
          <p:cNvPicPr preferRelativeResize="0"/>
          <p:nvPr/>
        </p:nvPicPr>
        <p:blipFill>
          <a:blip r:embed="rId3">
            <a:alphaModFix amt="16000"/>
          </a:blip>
          <a:stretch>
            <a:fillRect/>
          </a:stretch>
        </p:blipFill>
        <p:spPr>
          <a:xfrm>
            <a:off x="3375624" y="1556700"/>
            <a:ext cx="5899325" cy="3586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Weaknesses</a:t>
            </a:r>
            <a:endParaRPr/>
          </a:p>
        </p:txBody>
      </p:sp>
      <p:sp>
        <p:nvSpPr>
          <p:cNvPr id="133" name="Google Shape;133;p25"/>
          <p:cNvSpPr txBox="1"/>
          <p:nvPr>
            <p:ph idx="1" type="body"/>
          </p:nvPr>
        </p:nvSpPr>
        <p:spPr>
          <a:xfrm>
            <a:off x="311700" y="1152475"/>
            <a:ext cx="37422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May incur significant losses in traps or sequence of exchanges having length greater than the search depth.</a:t>
            </a:r>
            <a:br>
              <a:rPr lang="en" sz="1200"/>
            </a:br>
            <a:endParaRPr sz="1200"/>
          </a:p>
          <a:p>
            <a:pPr indent="-304800" lvl="0" marL="457200" rtl="0" algn="l">
              <a:spcBef>
                <a:spcPts val="0"/>
              </a:spcBef>
              <a:spcAft>
                <a:spcPts val="0"/>
              </a:spcAft>
              <a:buSzPts val="1200"/>
              <a:buChar char="●"/>
            </a:pPr>
            <a:r>
              <a:rPr lang="en" sz="1200"/>
              <a:t>The simplicity of the evaluation function (which allows a greater search depth) causes the engine to play moves that may hinder development of pieces in the mid-game or hinder chances of pawn-promotion in the end-game.</a:t>
            </a:r>
            <a:br>
              <a:rPr lang="en" sz="1200"/>
            </a:br>
            <a:endParaRPr sz="1200"/>
          </a:p>
          <a:p>
            <a:pPr indent="-304800" lvl="0" marL="457200" rtl="0" algn="l">
              <a:spcBef>
                <a:spcPts val="0"/>
              </a:spcBef>
              <a:spcAft>
                <a:spcPts val="0"/>
              </a:spcAft>
              <a:buSzPts val="1200"/>
              <a:buChar char="●"/>
            </a:pPr>
            <a:r>
              <a:rPr lang="en" sz="1200"/>
              <a:t>While indulging in exchanges wherever feasible provides room to think deeper in subsequent moves, it also leads to missed wins.</a:t>
            </a:r>
            <a:endParaRPr sz="1200"/>
          </a:p>
        </p:txBody>
      </p:sp>
      <p:pic>
        <p:nvPicPr>
          <p:cNvPr id="134" name="Google Shape;134;p25"/>
          <p:cNvPicPr preferRelativeResize="0"/>
          <p:nvPr/>
        </p:nvPicPr>
        <p:blipFill>
          <a:blip r:embed="rId3">
            <a:alphaModFix amt="16000"/>
          </a:blip>
          <a:stretch>
            <a:fillRect/>
          </a:stretch>
        </p:blipFill>
        <p:spPr>
          <a:xfrm>
            <a:off x="3375624" y="1556700"/>
            <a:ext cx="5899325" cy="3586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Areas of Improvement</a:t>
            </a:r>
            <a:endParaRPr/>
          </a:p>
        </p:txBody>
      </p:sp>
      <p:sp>
        <p:nvSpPr>
          <p:cNvPr id="140" name="Google Shape;140;p26"/>
          <p:cNvSpPr txBox="1"/>
          <p:nvPr>
            <p:ph idx="1" type="body"/>
          </p:nvPr>
        </p:nvSpPr>
        <p:spPr>
          <a:xfrm>
            <a:off x="311700" y="1152475"/>
            <a:ext cx="39582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Switching to C++ for better performance. A significant speedup can be obtained in bitwise operations used by bitboards.</a:t>
            </a:r>
            <a:br>
              <a:rPr lang="en" sz="1200"/>
            </a:br>
            <a:endParaRPr sz="1200"/>
          </a:p>
          <a:p>
            <a:pPr indent="-304800" lvl="0" marL="457200" rtl="0" algn="l">
              <a:spcBef>
                <a:spcPts val="0"/>
              </a:spcBef>
              <a:spcAft>
                <a:spcPts val="0"/>
              </a:spcAft>
              <a:buSzPts val="1200"/>
              <a:buChar char="●"/>
            </a:pPr>
            <a:r>
              <a:rPr lang="en" sz="1200"/>
              <a:t>Better evaluation function. The present evaluation function is very simple. Adding more elements like doubled pawns, isolated pawns, passed pawns, etc. would improve the performance.</a:t>
            </a:r>
            <a:br>
              <a:rPr lang="en" sz="1200"/>
            </a:br>
            <a:endParaRPr sz="1200"/>
          </a:p>
          <a:p>
            <a:pPr indent="-304800" lvl="0" marL="457200" rtl="0" algn="l">
              <a:spcBef>
                <a:spcPts val="0"/>
              </a:spcBef>
              <a:spcAft>
                <a:spcPts val="0"/>
              </a:spcAft>
              <a:buSzPts val="1200"/>
              <a:buChar char="●"/>
            </a:pPr>
            <a:r>
              <a:rPr lang="en" sz="1200"/>
              <a:t>Better move ordering to get more cut-offs.</a:t>
            </a:r>
            <a:br>
              <a:rPr lang="en" sz="1200"/>
            </a:br>
            <a:endParaRPr sz="1200"/>
          </a:p>
          <a:p>
            <a:pPr indent="-304800" lvl="0" marL="457200" rtl="0" algn="l">
              <a:spcBef>
                <a:spcPts val="0"/>
              </a:spcBef>
              <a:spcAft>
                <a:spcPts val="0"/>
              </a:spcAft>
              <a:buSzPts val="1200"/>
              <a:buChar char="●"/>
            </a:pPr>
            <a:r>
              <a:rPr lang="en" sz="1200"/>
              <a:t>Allocating more space to the hash table (transposition table).</a:t>
            </a:r>
            <a:endParaRPr sz="1200"/>
          </a:p>
          <a:p>
            <a:pPr indent="0" lvl="0" marL="0" rtl="0" algn="l">
              <a:spcBef>
                <a:spcPts val="1600"/>
              </a:spcBef>
              <a:spcAft>
                <a:spcPts val="1600"/>
              </a:spcAft>
              <a:buNone/>
            </a:pPr>
            <a:r>
              <a:t/>
            </a:r>
            <a:endParaRPr sz="1200"/>
          </a:p>
        </p:txBody>
      </p:sp>
      <p:pic>
        <p:nvPicPr>
          <p:cNvPr id="141" name="Google Shape;141;p26"/>
          <p:cNvPicPr preferRelativeResize="0"/>
          <p:nvPr/>
        </p:nvPicPr>
        <p:blipFill>
          <a:blip r:embed="rId3">
            <a:alphaModFix amt="16000"/>
          </a:blip>
          <a:stretch>
            <a:fillRect/>
          </a:stretch>
        </p:blipFill>
        <p:spPr>
          <a:xfrm>
            <a:off x="3375624" y="1556700"/>
            <a:ext cx="5899325" cy="3586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4488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2" name="Google Shape;62;p14"/>
          <p:cNvSpPr txBox="1"/>
          <p:nvPr>
            <p:ph idx="1" type="body"/>
          </p:nvPr>
        </p:nvSpPr>
        <p:spPr>
          <a:xfrm>
            <a:off x="311700" y="1642825"/>
            <a:ext cx="43017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Chess is probably the most widely researched AI problem. </a:t>
            </a:r>
            <a:endParaRPr sz="1200"/>
          </a:p>
          <a:p>
            <a:pPr indent="0" lvl="0" marL="0" rtl="0" algn="just">
              <a:spcBef>
                <a:spcPts val="1600"/>
              </a:spcBef>
              <a:spcAft>
                <a:spcPts val="0"/>
              </a:spcAft>
              <a:buNone/>
            </a:pPr>
            <a:r>
              <a:rPr lang="en" sz="1200"/>
              <a:t>Has a branching factor of 35 and an average game length of 80 half moves</a:t>
            </a:r>
            <a:endParaRPr sz="1200"/>
          </a:p>
          <a:p>
            <a:pPr indent="0" lvl="0" marL="0" rtl="0" algn="just">
              <a:spcBef>
                <a:spcPts val="1600"/>
              </a:spcBef>
              <a:spcAft>
                <a:spcPts val="0"/>
              </a:spcAft>
              <a:buNone/>
            </a:pPr>
            <a:r>
              <a:rPr lang="en" sz="1200"/>
              <a:t>A game on chess on average can be played in 10</a:t>
            </a:r>
            <a:r>
              <a:rPr baseline="30000" lang="en" sz="1200"/>
              <a:t>123</a:t>
            </a:r>
            <a:r>
              <a:rPr lang="en" sz="1200"/>
              <a:t> ways.</a:t>
            </a:r>
            <a:endParaRPr sz="1200"/>
          </a:p>
          <a:p>
            <a:pPr indent="0" lvl="0" marL="0" rtl="0" algn="just">
              <a:spcBef>
                <a:spcPts val="1600"/>
              </a:spcBef>
              <a:spcAft>
                <a:spcPts val="1600"/>
              </a:spcAft>
              <a:buNone/>
            </a:pPr>
            <a:r>
              <a:rPr lang="en" sz="1200"/>
              <a:t>The total number of positions in a chessboard itself exceeds 10</a:t>
            </a:r>
            <a:r>
              <a:rPr baseline="30000" lang="en" sz="1200"/>
              <a:t>43</a:t>
            </a:r>
            <a:r>
              <a:rPr lang="en" sz="1200"/>
              <a:t>. </a:t>
            </a:r>
            <a:endParaRPr sz="1200"/>
          </a:p>
        </p:txBody>
      </p:sp>
      <p:pic>
        <p:nvPicPr>
          <p:cNvPr id="63" name="Google Shape;63;p14"/>
          <p:cNvPicPr preferRelativeResize="0"/>
          <p:nvPr/>
        </p:nvPicPr>
        <p:blipFill>
          <a:blip r:embed="rId3">
            <a:alphaModFix amt="22000"/>
          </a:blip>
          <a:stretch>
            <a:fillRect/>
          </a:stretch>
        </p:blipFill>
        <p:spPr>
          <a:xfrm>
            <a:off x="4206925" y="182425"/>
            <a:ext cx="4876800" cy="487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Memory-enhanced Test Driver or MTD-f</a:t>
            </a:r>
            <a:endParaRPr/>
          </a:p>
        </p:txBody>
      </p:sp>
      <p:sp>
        <p:nvSpPr>
          <p:cNvPr id="69" name="Google Shape;69;p15"/>
          <p:cNvSpPr txBox="1"/>
          <p:nvPr>
            <p:ph idx="1" type="body"/>
          </p:nvPr>
        </p:nvSpPr>
        <p:spPr>
          <a:xfrm>
            <a:off x="311700" y="1432625"/>
            <a:ext cx="3991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MTD(f) is a minimax search algorithm developed in 1994. </a:t>
            </a:r>
            <a:endParaRPr sz="1200"/>
          </a:p>
          <a:p>
            <a:pPr indent="0" lvl="0" marL="0" rtl="0" algn="just">
              <a:spcBef>
                <a:spcPts val="1600"/>
              </a:spcBef>
              <a:spcAft>
                <a:spcPts val="0"/>
              </a:spcAft>
              <a:buNone/>
            </a:pPr>
            <a:r>
              <a:rPr lang="en" sz="1200"/>
              <a:t>The algorithm works by calling </a:t>
            </a:r>
            <a:r>
              <a:rPr i="1" lang="en" sz="1200"/>
              <a:t>AlphaBetaWithMemory</a:t>
            </a:r>
            <a:r>
              <a:rPr lang="en" sz="1200"/>
              <a:t> a number of times with a search window of zero size. </a:t>
            </a:r>
            <a:endParaRPr sz="1200"/>
          </a:p>
          <a:p>
            <a:pPr indent="0" lvl="0" marL="0" rtl="0" algn="just">
              <a:spcBef>
                <a:spcPts val="1600"/>
              </a:spcBef>
              <a:spcAft>
                <a:spcPts val="0"/>
              </a:spcAft>
              <a:buNone/>
            </a:pPr>
            <a:r>
              <a:rPr lang="en" sz="1200"/>
              <a:t>The search works by zooming in on the minimax value.</a:t>
            </a:r>
            <a:endParaRPr sz="1200"/>
          </a:p>
          <a:p>
            <a:pPr indent="0" lvl="0" marL="0" rtl="0" algn="just">
              <a:spcBef>
                <a:spcPts val="1600"/>
              </a:spcBef>
              <a:spcAft>
                <a:spcPts val="1600"/>
              </a:spcAft>
              <a:buNone/>
            </a:pPr>
            <a:r>
              <a:rPr lang="en" sz="1200"/>
              <a:t>MTD(f) gets its efficiency from doing only zero-window alpha-beta searches, and using a "good" bound (variable beta) to do those zero-window searches. </a:t>
            </a:r>
            <a:endParaRPr sz="1200"/>
          </a:p>
        </p:txBody>
      </p:sp>
      <p:pic>
        <p:nvPicPr>
          <p:cNvPr id="70" name="Google Shape;70;p15"/>
          <p:cNvPicPr preferRelativeResize="0"/>
          <p:nvPr/>
        </p:nvPicPr>
        <p:blipFill>
          <a:blip r:embed="rId3">
            <a:alphaModFix amt="16000"/>
          </a:blip>
          <a:stretch>
            <a:fillRect/>
          </a:stretch>
        </p:blipFill>
        <p:spPr>
          <a:xfrm>
            <a:off x="3375624" y="1556700"/>
            <a:ext cx="5899325" cy="3586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Alpha Beta with Memory</a:t>
            </a:r>
            <a:endParaRPr/>
          </a:p>
        </p:txBody>
      </p:sp>
      <p:sp>
        <p:nvSpPr>
          <p:cNvPr id="76" name="Google Shape;76;p16"/>
          <p:cNvSpPr txBox="1"/>
          <p:nvPr>
            <p:ph idx="1" type="body"/>
          </p:nvPr>
        </p:nvSpPr>
        <p:spPr>
          <a:xfrm>
            <a:off x="311700" y="1556700"/>
            <a:ext cx="37914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A</a:t>
            </a:r>
            <a:r>
              <a:rPr lang="en" sz="1200"/>
              <a:t>n AlphaBeta version that stores its nodes in memory as it has determined their value, and retrieving their values in a re-search. </a:t>
            </a:r>
            <a:endParaRPr sz="1200"/>
          </a:p>
          <a:p>
            <a:pPr indent="0" lvl="0" marL="0" rtl="0" algn="just">
              <a:spcBef>
                <a:spcPts val="1600"/>
              </a:spcBef>
              <a:spcAft>
                <a:spcPts val="0"/>
              </a:spcAft>
              <a:buNone/>
            </a:pPr>
            <a:r>
              <a:rPr lang="en" sz="1200"/>
              <a:t>If AlphaBeta wouldn't do that, then each pass of MTD(f) would re-explore most of those nodes. </a:t>
            </a:r>
            <a:endParaRPr sz="1200"/>
          </a:p>
          <a:p>
            <a:pPr indent="0" lvl="0" marL="0" rtl="0" algn="just">
              <a:spcBef>
                <a:spcPts val="1600"/>
              </a:spcBef>
              <a:spcAft>
                <a:spcPts val="1600"/>
              </a:spcAft>
              <a:buNone/>
            </a:pPr>
            <a:r>
              <a:rPr lang="en" sz="1200"/>
              <a:t>In order for MTD(f) to be efficient AlphaBeta has to store the nodes it has </a:t>
            </a:r>
            <a:r>
              <a:rPr lang="en" sz="1200"/>
              <a:t>searched</a:t>
            </a:r>
            <a:r>
              <a:rPr lang="en" sz="1200"/>
              <a:t>.</a:t>
            </a:r>
            <a:endParaRPr sz="1200"/>
          </a:p>
        </p:txBody>
      </p:sp>
      <p:pic>
        <p:nvPicPr>
          <p:cNvPr id="77" name="Google Shape;77;p16"/>
          <p:cNvPicPr preferRelativeResize="0"/>
          <p:nvPr/>
        </p:nvPicPr>
        <p:blipFill>
          <a:blip r:embed="rId3">
            <a:alphaModFix amt="16000"/>
          </a:blip>
          <a:stretch>
            <a:fillRect/>
          </a:stretch>
        </p:blipFill>
        <p:spPr>
          <a:xfrm>
            <a:off x="3375624" y="1556700"/>
            <a:ext cx="5899325" cy="358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Details</a:t>
            </a:r>
            <a:endParaRPr/>
          </a:p>
        </p:txBody>
      </p:sp>
      <p:pic>
        <p:nvPicPr>
          <p:cNvPr id="83" name="Google Shape;83;p17"/>
          <p:cNvPicPr preferRelativeResize="0"/>
          <p:nvPr/>
        </p:nvPicPr>
        <p:blipFill>
          <a:blip r:embed="rId3">
            <a:alphaModFix amt="33000"/>
          </a:blip>
          <a:stretch>
            <a:fillRect/>
          </a:stretch>
        </p:blipFill>
        <p:spPr>
          <a:xfrm>
            <a:off x="-496625" y="391025"/>
            <a:ext cx="11013499" cy="509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556700"/>
            <a:ext cx="4370400" cy="3416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We are using the python-chess library for representing the board and move generation.</a:t>
            </a:r>
            <a:endParaRPr sz="1200"/>
          </a:p>
          <a:p>
            <a:pPr indent="-304800" lvl="0" marL="457200" rtl="0" algn="just">
              <a:spcBef>
                <a:spcPts val="0"/>
              </a:spcBef>
              <a:spcAft>
                <a:spcPts val="0"/>
              </a:spcAft>
              <a:buSzPts val="1200"/>
              <a:buChar char="●"/>
            </a:pPr>
            <a:r>
              <a:rPr lang="en" sz="1200"/>
              <a:t>The evaluation function returns a number indicating the advantage white has in centipawns. </a:t>
            </a:r>
            <a:endParaRPr sz="1200"/>
          </a:p>
          <a:p>
            <a:pPr indent="-304800" lvl="0" marL="457200" rtl="0" algn="just">
              <a:spcBef>
                <a:spcPts val="0"/>
              </a:spcBef>
              <a:spcAft>
                <a:spcPts val="0"/>
              </a:spcAft>
              <a:buSzPts val="1200"/>
              <a:buChar char="●"/>
            </a:pPr>
            <a:r>
              <a:rPr lang="en" sz="1200"/>
              <a:t>It comprises of 3 parameters:</a:t>
            </a:r>
            <a:endParaRPr sz="1200"/>
          </a:p>
          <a:p>
            <a:pPr indent="-304800" lvl="1" marL="914400" rtl="0" algn="just">
              <a:spcBef>
                <a:spcPts val="0"/>
              </a:spcBef>
              <a:spcAft>
                <a:spcPts val="0"/>
              </a:spcAft>
              <a:buSzPts val="1200"/>
              <a:buChar char="○"/>
            </a:pPr>
            <a:r>
              <a:rPr lang="en" sz="1200"/>
              <a:t>Material Value : Every piece is assigned a value in centipawns.</a:t>
            </a:r>
            <a:endParaRPr i="1" sz="1200">
              <a:solidFill>
                <a:srgbClr val="000000"/>
              </a:solidFill>
            </a:endParaRPr>
          </a:p>
          <a:p>
            <a:pPr indent="-304800" lvl="1" marL="914400" rtl="0" algn="just">
              <a:spcBef>
                <a:spcPts val="0"/>
              </a:spcBef>
              <a:spcAft>
                <a:spcPts val="0"/>
              </a:spcAft>
              <a:buSzPts val="1200"/>
              <a:buChar char="○"/>
            </a:pPr>
            <a:r>
              <a:rPr lang="en" sz="1200"/>
              <a:t>Piece Square Tables : Every (piece, square) pair is assigned a value in centipawns.</a:t>
            </a:r>
            <a:endParaRPr sz="1200"/>
          </a:p>
          <a:p>
            <a:pPr indent="-304800" lvl="1" marL="914400" rtl="0" algn="just">
              <a:spcBef>
                <a:spcPts val="0"/>
              </a:spcBef>
              <a:spcAft>
                <a:spcPts val="0"/>
              </a:spcAft>
              <a:buSzPts val="1200"/>
              <a:buChar char="○"/>
            </a:pPr>
            <a:r>
              <a:rPr lang="en" sz="1200"/>
              <a:t>Mobility : It is simply difference of number of legal moves for white and black.</a:t>
            </a:r>
            <a:endParaRPr sz="1200"/>
          </a:p>
          <a:p>
            <a:pPr indent="0" lvl="0" marL="457200" rtl="0" algn="just">
              <a:spcBef>
                <a:spcPts val="1600"/>
              </a:spcBef>
              <a:spcAft>
                <a:spcPts val="1600"/>
              </a:spcAft>
              <a:buNone/>
            </a:pPr>
            <a:r>
              <a:t/>
            </a:r>
            <a:endParaRPr sz="1200">
              <a:solidFill>
                <a:srgbClr val="000000"/>
              </a:solidFill>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Chess related details</a:t>
            </a:r>
            <a:endParaRPr/>
          </a:p>
        </p:txBody>
      </p:sp>
      <p:pic>
        <p:nvPicPr>
          <p:cNvPr id="90" name="Google Shape;90;p18"/>
          <p:cNvPicPr preferRelativeResize="0"/>
          <p:nvPr/>
        </p:nvPicPr>
        <p:blipFill>
          <a:blip r:embed="rId3">
            <a:alphaModFix amt="16000"/>
          </a:blip>
          <a:stretch>
            <a:fillRect/>
          </a:stretch>
        </p:blipFill>
        <p:spPr>
          <a:xfrm>
            <a:off x="3375624" y="1556700"/>
            <a:ext cx="5899325" cy="358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00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Optimisations</a:t>
            </a:r>
            <a:endParaRPr/>
          </a:p>
        </p:txBody>
      </p:sp>
      <p:sp>
        <p:nvSpPr>
          <p:cNvPr id="96" name="Google Shape;96;p19"/>
          <p:cNvSpPr txBox="1"/>
          <p:nvPr>
            <p:ph idx="1" type="body"/>
          </p:nvPr>
        </p:nvSpPr>
        <p:spPr>
          <a:xfrm>
            <a:off x="311700" y="1152475"/>
            <a:ext cx="74919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342900" lvl="0" marL="457200" rtl="0" algn="just">
              <a:spcBef>
                <a:spcPts val="1600"/>
              </a:spcBef>
              <a:spcAft>
                <a:spcPts val="0"/>
              </a:spcAft>
              <a:buSzPts val="1800"/>
              <a:buAutoNum type="arabicPeriod"/>
            </a:pPr>
            <a:r>
              <a:rPr lang="en"/>
              <a:t>Transposition Table</a:t>
            </a:r>
            <a:endParaRPr/>
          </a:p>
          <a:p>
            <a:pPr indent="-342900" lvl="0" marL="457200" rtl="0" algn="just">
              <a:spcBef>
                <a:spcPts val="0"/>
              </a:spcBef>
              <a:spcAft>
                <a:spcPts val="0"/>
              </a:spcAft>
              <a:buSzPts val="1800"/>
              <a:buAutoNum type="arabicPeriod"/>
            </a:pPr>
            <a:r>
              <a:rPr lang="en"/>
              <a:t>Move Ordering</a:t>
            </a:r>
            <a:endParaRPr/>
          </a:p>
          <a:p>
            <a:pPr indent="-342900" lvl="0" marL="457200" rtl="0" algn="just">
              <a:spcBef>
                <a:spcPts val="0"/>
              </a:spcBef>
              <a:spcAft>
                <a:spcPts val="0"/>
              </a:spcAft>
              <a:buSzPts val="1800"/>
              <a:buAutoNum type="arabicPeriod"/>
            </a:pPr>
            <a:r>
              <a:rPr lang="en"/>
              <a:t>Opening Books</a:t>
            </a:r>
            <a:endParaRPr/>
          </a:p>
          <a:p>
            <a:pPr indent="-342900" lvl="0" marL="457200" rtl="0" algn="just">
              <a:spcBef>
                <a:spcPts val="0"/>
              </a:spcBef>
              <a:spcAft>
                <a:spcPts val="0"/>
              </a:spcAft>
              <a:buSzPts val="1800"/>
              <a:buAutoNum type="arabicPeriod"/>
            </a:pPr>
            <a:r>
              <a:rPr lang="en"/>
              <a:t>In-place computation of evaluation metric and zobrist hash</a:t>
            </a:r>
            <a:endParaRPr/>
          </a:p>
          <a:p>
            <a:pPr indent="-342900" lvl="0" marL="457200" rtl="0" algn="just">
              <a:spcBef>
                <a:spcPts val="0"/>
              </a:spcBef>
              <a:spcAft>
                <a:spcPts val="0"/>
              </a:spcAft>
              <a:buSzPts val="1800"/>
              <a:buAutoNum type="arabicPeriod"/>
            </a:pPr>
            <a:r>
              <a:rPr lang="en"/>
              <a:t>Two first guess variables for odd and even depths instead of one</a:t>
            </a:r>
            <a:endParaRPr/>
          </a:p>
        </p:txBody>
      </p:sp>
      <p:pic>
        <p:nvPicPr>
          <p:cNvPr id="97" name="Google Shape;97;p19"/>
          <p:cNvPicPr preferRelativeResize="0"/>
          <p:nvPr/>
        </p:nvPicPr>
        <p:blipFill>
          <a:blip r:embed="rId3">
            <a:alphaModFix amt="16000"/>
          </a:blip>
          <a:stretch>
            <a:fillRect/>
          </a:stretch>
        </p:blipFill>
        <p:spPr>
          <a:xfrm>
            <a:off x="3375624" y="1556700"/>
            <a:ext cx="5899325" cy="3586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&amp; Performance</a:t>
            </a:r>
            <a:endParaRPr/>
          </a:p>
        </p:txBody>
      </p:sp>
      <p:pic>
        <p:nvPicPr>
          <p:cNvPr id="103" name="Google Shape;103;p20"/>
          <p:cNvPicPr preferRelativeResize="0"/>
          <p:nvPr/>
        </p:nvPicPr>
        <p:blipFill>
          <a:blip r:embed="rId3">
            <a:alphaModFix amt="33000"/>
          </a:blip>
          <a:stretch>
            <a:fillRect/>
          </a:stretch>
        </p:blipFill>
        <p:spPr>
          <a:xfrm>
            <a:off x="-496625" y="391025"/>
            <a:ext cx="11013499" cy="509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576300"/>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engine was tested on two fronts:</a:t>
            </a:r>
            <a:endParaRPr/>
          </a:p>
          <a:p>
            <a:pPr indent="0" lvl="0" marL="0" rtl="0" algn="l">
              <a:spcBef>
                <a:spcPts val="1600"/>
              </a:spcBef>
              <a:spcAft>
                <a:spcPts val="0"/>
              </a:spcAft>
              <a:buNone/>
            </a:pPr>
            <a:r>
              <a:rPr lang="en"/>
              <a:t>1. How good it plays? (Skill)</a:t>
            </a:r>
            <a:endParaRPr/>
          </a:p>
          <a:p>
            <a:pPr indent="0" lvl="0" marL="0" rtl="0" algn="l">
              <a:spcBef>
                <a:spcPts val="1600"/>
              </a:spcBef>
              <a:spcAft>
                <a:spcPts val="0"/>
              </a:spcAft>
              <a:buNone/>
            </a:pPr>
            <a:r>
              <a:rPr lang="en"/>
              <a:t>2. How quickly it completes a search at some depth? (Efficiency)</a:t>
            </a:r>
            <a:endParaRPr/>
          </a:p>
          <a:p>
            <a:pPr indent="0" lvl="0" marL="0" rtl="0" algn="l">
              <a:spcBef>
                <a:spcPts val="1600"/>
              </a:spcBef>
              <a:spcAft>
                <a:spcPts val="0"/>
              </a:spcAft>
              <a:buNone/>
            </a:pPr>
            <a:r>
              <a:rPr lang="en"/>
              <a:t>The skill aspect was tested manually by playing games against the computer and at </a:t>
            </a:r>
            <a:r>
              <a:rPr lang="en" sz="1300" u="sng">
                <a:solidFill>
                  <a:schemeClr val="hlink"/>
                </a:solidFill>
                <a:hlinkClick r:id="rId3"/>
              </a:rPr>
              <a:t>https://www.chess.com/</a:t>
            </a:r>
            <a:r>
              <a:rPr lang="en"/>
              <a:t> </a:t>
            </a:r>
            <a:r>
              <a:rPr lang="en"/>
              <a:t>and </a:t>
            </a:r>
            <a:r>
              <a:rPr lang="en" sz="1300" u="sng">
                <a:solidFill>
                  <a:schemeClr val="hlink"/>
                </a:solidFill>
                <a:hlinkClick r:id="rId4"/>
              </a:rPr>
              <a:t>https://lichess.org/</a:t>
            </a:r>
            <a:r>
              <a:rPr lang="en"/>
              <a:t>. This phase was needed to test the correctness of our search, as well as to fine-tune the evaluation function.</a:t>
            </a:r>
            <a:endParaRPr/>
          </a:p>
          <a:p>
            <a:pPr indent="0" lvl="0" marL="0" rtl="0" algn="l">
              <a:spcBef>
                <a:spcPts val="1600"/>
              </a:spcBef>
              <a:spcAft>
                <a:spcPts val="1600"/>
              </a:spcAft>
              <a:buNone/>
            </a:pPr>
            <a:r>
              <a:rPr lang="en"/>
              <a:t>Another phase of testing was done by making the engine play against Stockfish (a chess engine). This was done to measure the times taken for various search depths, and thus determine which optimisations give the best running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