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58" r:id="rId6"/>
    <p:sldId id="263" r:id="rId7"/>
    <p:sldId id="264" r:id="rId8"/>
    <p:sldId id="265" r:id="rId9"/>
    <p:sldId id="257"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04/20/2021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04/20/2021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8, Classifiers, Part 1: Logistic regression</a:t>
            </a:r>
          </a:p>
          <a:p>
            <a:r>
              <a:rPr lang="en-US" dirty="0"/>
              <a:t>20/4/2021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3FA2-3388-40B2-884E-E735C783C51C}"/>
              </a:ext>
            </a:extLst>
          </p:cNvPr>
          <p:cNvSpPr>
            <a:spLocks noGrp="1"/>
          </p:cNvSpPr>
          <p:nvPr>
            <p:ph type="title"/>
          </p:nvPr>
        </p:nvSpPr>
        <p:spPr/>
        <p:txBody>
          <a:bodyPr/>
          <a:lstStyle/>
          <a:p>
            <a:r>
              <a:rPr lang="en-US" dirty="0"/>
              <a:t>A note on plotting summarized data</a:t>
            </a:r>
            <a:endParaRPr lang="LID4096" dirty="0"/>
          </a:p>
        </p:txBody>
      </p:sp>
      <p:pic>
        <p:nvPicPr>
          <p:cNvPr id="5" name="Picture 4">
            <a:extLst>
              <a:ext uri="{FF2B5EF4-FFF2-40B4-BE49-F238E27FC236}">
                <a16:creationId xmlns:a16="http://schemas.microsoft.com/office/drawing/2014/main" id="{B54B26AA-C25F-4175-A872-A600EBA525A3}"/>
              </a:ext>
            </a:extLst>
          </p:cNvPr>
          <p:cNvPicPr>
            <a:picLocks noChangeAspect="1"/>
          </p:cNvPicPr>
          <p:nvPr/>
        </p:nvPicPr>
        <p:blipFill>
          <a:blip r:embed="rId2"/>
          <a:stretch>
            <a:fillRect/>
          </a:stretch>
        </p:blipFill>
        <p:spPr>
          <a:xfrm>
            <a:off x="317726" y="2026152"/>
            <a:ext cx="3468365" cy="3144313"/>
          </a:xfrm>
          <a:prstGeom prst="rect">
            <a:avLst/>
          </a:prstGeom>
        </p:spPr>
      </p:pic>
      <p:pic>
        <p:nvPicPr>
          <p:cNvPr id="7" name="Picture 6">
            <a:extLst>
              <a:ext uri="{FF2B5EF4-FFF2-40B4-BE49-F238E27FC236}">
                <a16:creationId xmlns:a16="http://schemas.microsoft.com/office/drawing/2014/main" id="{D700095C-2851-4954-8E8D-A9D80F6B21DD}"/>
              </a:ext>
            </a:extLst>
          </p:cNvPr>
          <p:cNvPicPr>
            <a:picLocks noChangeAspect="1"/>
          </p:cNvPicPr>
          <p:nvPr/>
        </p:nvPicPr>
        <p:blipFill>
          <a:blip r:embed="rId3"/>
          <a:stretch>
            <a:fillRect/>
          </a:stretch>
        </p:blipFill>
        <p:spPr>
          <a:xfrm>
            <a:off x="3992324" y="2026152"/>
            <a:ext cx="3892194" cy="3485383"/>
          </a:xfrm>
          <a:prstGeom prst="rect">
            <a:avLst/>
          </a:prstGeom>
        </p:spPr>
      </p:pic>
      <p:pic>
        <p:nvPicPr>
          <p:cNvPr id="9" name="Picture 8">
            <a:extLst>
              <a:ext uri="{FF2B5EF4-FFF2-40B4-BE49-F238E27FC236}">
                <a16:creationId xmlns:a16="http://schemas.microsoft.com/office/drawing/2014/main" id="{951065CA-765B-45D6-A494-7984B1EBF643}"/>
              </a:ext>
            </a:extLst>
          </p:cNvPr>
          <p:cNvPicPr>
            <a:picLocks noChangeAspect="1"/>
          </p:cNvPicPr>
          <p:nvPr/>
        </p:nvPicPr>
        <p:blipFill>
          <a:blip r:embed="rId4"/>
          <a:stretch>
            <a:fillRect/>
          </a:stretch>
        </p:blipFill>
        <p:spPr>
          <a:xfrm>
            <a:off x="8090751" y="1872297"/>
            <a:ext cx="3638096" cy="3710651"/>
          </a:xfrm>
          <a:prstGeom prst="rect">
            <a:avLst/>
          </a:prstGeom>
        </p:spPr>
      </p:pic>
      <p:sp>
        <p:nvSpPr>
          <p:cNvPr id="10" name="TextBox 9">
            <a:extLst>
              <a:ext uri="{FF2B5EF4-FFF2-40B4-BE49-F238E27FC236}">
                <a16:creationId xmlns:a16="http://schemas.microsoft.com/office/drawing/2014/main" id="{3B15527A-8B76-4393-9CDF-F51B958A2209}"/>
              </a:ext>
            </a:extLst>
          </p:cNvPr>
          <p:cNvSpPr txBox="1"/>
          <p:nvPr/>
        </p:nvSpPr>
        <p:spPr>
          <a:xfrm>
            <a:off x="752681" y="1521883"/>
            <a:ext cx="2782670" cy="369332"/>
          </a:xfrm>
          <a:prstGeom prst="rect">
            <a:avLst/>
          </a:prstGeom>
          <a:noFill/>
        </p:spPr>
        <p:txBody>
          <a:bodyPr wrap="square" rtlCol="0">
            <a:spAutoFit/>
          </a:bodyPr>
          <a:lstStyle/>
          <a:p>
            <a:r>
              <a:rPr lang="en-US" dirty="0"/>
              <a:t>Raw data (all data points)</a:t>
            </a:r>
            <a:endParaRPr lang="LID4096" dirty="0"/>
          </a:p>
        </p:txBody>
      </p:sp>
      <p:sp>
        <p:nvSpPr>
          <p:cNvPr id="11" name="TextBox 10">
            <a:extLst>
              <a:ext uri="{FF2B5EF4-FFF2-40B4-BE49-F238E27FC236}">
                <a16:creationId xmlns:a16="http://schemas.microsoft.com/office/drawing/2014/main" id="{AEEDE1BE-1B0D-4D03-B156-9D246D5A7877}"/>
              </a:ext>
            </a:extLst>
          </p:cNvPr>
          <p:cNvSpPr txBox="1"/>
          <p:nvPr/>
        </p:nvSpPr>
        <p:spPr>
          <a:xfrm>
            <a:off x="4704665" y="1556557"/>
            <a:ext cx="2782670" cy="369332"/>
          </a:xfrm>
          <a:prstGeom prst="rect">
            <a:avLst/>
          </a:prstGeom>
          <a:noFill/>
        </p:spPr>
        <p:txBody>
          <a:bodyPr wrap="square" rtlCol="0">
            <a:spAutoFit/>
          </a:bodyPr>
          <a:lstStyle/>
          <a:p>
            <a:r>
              <a:rPr lang="en-US" dirty="0"/>
              <a:t>Raw X, summarized Y</a:t>
            </a:r>
            <a:endParaRPr lang="LID4096" dirty="0"/>
          </a:p>
        </p:txBody>
      </p:sp>
      <p:sp>
        <p:nvSpPr>
          <p:cNvPr id="12" name="TextBox 11">
            <a:extLst>
              <a:ext uri="{FF2B5EF4-FFF2-40B4-BE49-F238E27FC236}">
                <a16:creationId xmlns:a16="http://schemas.microsoft.com/office/drawing/2014/main" id="{B4CBABA7-E3EC-45F9-8E34-825435A40EC0}"/>
              </a:ext>
            </a:extLst>
          </p:cNvPr>
          <p:cNvSpPr txBox="1"/>
          <p:nvPr/>
        </p:nvSpPr>
        <p:spPr>
          <a:xfrm>
            <a:off x="8777363" y="1512282"/>
            <a:ext cx="2782670" cy="369332"/>
          </a:xfrm>
          <a:prstGeom prst="rect">
            <a:avLst/>
          </a:prstGeom>
          <a:noFill/>
        </p:spPr>
        <p:txBody>
          <a:bodyPr wrap="square" rtlCol="0">
            <a:spAutoFit/>
          </a:bodyPr>
          <a:lstStyle/>
          <a:p>
            <a:r>
              <a:rPr lang="en-US" dirty="0"/>
              <a:t>Rounded X, summarized Y</a:t>
            </a:r>
            <a:endParaRPr lang="LID4096" dirty="0"/>
          </a:p>
        </p:txBody>
      </p:sp>
    </p:spTree>
    <p:extLst>
      <p:ext uri="{BB962C8B-B14F-4D97-AF65-F5344CB8AC3E}">
        <p14:creationId xmlns:p14="http://schemas.microsoft.com/office/powerpoint/2010/main" val="363091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3FA2-3388-40B2-884E-E735C783C51C}"/>
              </a:ext>
            </a:extLst>
          </p:cNvPr>
          <p:cNvSpPr>
            <a:spLocks noGrp="1"/>
          </p:cNvSpPr>
          <p:nvPr>
            <p:ph type="title"/>
          </p:nvPr>
        </p:nvSpPr>
        <p:spPr/>
        <p:txBody>
          <a:bodyPr/>
          <a:lstStyle/>
          <a:p>
            <a:r>
              <a:rPr lang="en-US" dirty="0"/>
              <a:t>A note on plotting summarized data</a:t>
            </a:r>
            <a:endParaRPr lang="LID4096" dirty="0"/>
          </a:p>
        </p:txBody>
      </p:sp>
      <p:sp>
        <p:nvSpPr>
          <p:cNvPr id="10" name="TextBox 9">
            <a:extLst>
              <a:ext uri="{FF2B5EF4-FFF2-40B4-BE49-F238E27FC236}">
                <a16:creationId xmlns:a16="http://schemas.microsoft.com/office/drawing/2014/main" id="{3B15527A-8B76-4393-9CDF-F51B958A2209}"/>
              </a:ext>
            </a:extLst>
          </p:cNvPr>
          <p:cNvSpPr txBox="1"/>
          <p:nvPr/>
        </p:nvSpPr>
        <p:spPr>
          <a:xfrm>
            <a:off x="752681" y="1521883"/>
            <a:ext cx="2782670" cy="369332"/>
          </a:xfrm>
          <a:prstGeom prst="rect">
            <a:avLst/>
          </a:prstGeom>
          <a:noFill/>
        </p:spPr>
        <p:txBody>
          <a:bodyPr wrap="square" rtlCol="0">
            <a:spAutoFit/>
          </a:bodyPr>
          <a:lstStyle/>
          <a:p>
            <a:r>
              <a:rPr lang="en-US" dirty="0"/>
              <a:t>Raw data (all data points)</a:t>
            </a:r>
            <a:endParaRPr lang="LID4096" dirty="0"/>
          </a:p>
        </p:txBody>
      </p:sp>
      <p:sp>
        <p:nvSpPr>
          <p:cNvPr id="11" name="TextBox 10">
            <a:extLst>
              <a:ext uri="{FF2B5EF4-FFF2-40B4-BE49-F238E27FC236}">
                <a16:creationId xmlns:a16="http://schemas.microsoft.com/office/drawing/2014/main" id="{AEEDE1BE-1B0D-4D03-B156-9D246D5A7877}"/>
              </a:ext>
            </a:extLst>
          </p:cNvPr>
          <p:cNvSpPr txBox="1"/>
          <p:nvPr/>
        </p:nvSpPr>
        <p:spPr>
          <a:xfrm>
            <a:off x="4704665" y="1556557"/>
            <a:ext cx="2782670" cy="369332"/>
          </a:xfrm>
          <a:prstGeom prst="rect">
            <a:avLst/>
          </a:prstGeom>
          <a:noFill/>
        </p:spPr>
        <p:txBody>
          <a:bodyPr wrap="square" rtlCol="0">
            <a:spAutoFit/>
          </a:bodyPr>
          <a:lstStyle/>
          <a:p>
            <a:r>
              <a:rPr lang="en-US" dirty="0"/>
              <a:t>Raw X, summarized Y</a:t>
            </a:r>
            <a:endParaRPr lang="LID4096" dirty="0"/>
          </a:p>
        </p:txBody>
      </p:sp>
      <p:sp>
        <p:nvSpPr>
          <p:cNvPr id="12" name="TextBox 11">
            <a:extLst>
              <a:ext uri="{FF2B5EF4-FFF2-40B4-BE49-F238E27FC236}">
                <a16:creationId xmlns:a16="http://schemas.microsoft.com/office/drawing/2014/main" id="{B4CBABA7-E3EC-45F9-8E34-825435A40EC0}"/>
              </a:ext>
            </a:extLst>
          </p:cNvPr>
          <p:cNvSpPr txBox="1"/>
          <p:nvPr/>
        </p:nvSpPr>
        <p:spPr>
          <a:xfrm>
            <a:off x="8777363" y="1512282"/>
            <a:ext cx="2782670" cy="369332"/>
          </a:xfrm>
          <a:prstGeom prst="rect">
            <a:avLst/>
          </a:prstGeom>
          <a:noFill/>
        </p:spPr>
        <p:txBody>
          <a:bodyPr wrap="square" rtlCol="0">
            <a:spAutoFit/>
          </a:bodyPr>
          <a:lstStyle/>
          <a:p>
            <a:r>
              <a:rPr lang="en-US" dirty="0"/>
              <a:t>Rounded X, summarized Y</a:t>
            </a:r>
            <a:endParaRPr lang="LID4096" dirty="0"/>
          </a:p>
        </p:txBody>
      </p:sp>
      <p:pic>
        <p:nvPicPr>
          <p:cNvPr id="6" name="Picture 5">
            <a:extLst>
              <a:ext uri="{FF2B5EF4-FFF2-40B4-BE49-F238E27FC236}">
                <a16:creationId xmlns:a16="http://schemas.microsoft.com/office/drawing/2014/main" id="{797F1105-8670-4233-B8FF-A36EEE9502F0}"/>
              </a:ext>
            </a:extLst>
          </p:cNvPr>
          <p:cNvPicPr>
            <a:picLocks noChangeAspect="1"/>
          </p:cNvPicPr>
          <p:nvPr/>
        </p:nvPicPr>
        <p:blipFill>
          <a:blip r:embed="rId2"/>
          <a:stretch>
            <a:fillRect/>
          </a:stretch>
        </p:blipFill>
        <p:spPr>
          <a:xfrm>
            <a:off x="667498" y="2364651"/>
            <a:ext cx="2953035" cy="3221972"/>
          </a:xfrm>
          <a:prstGeom prst="rect">
            <a:avLst/>
          </a:prstGeom>
        </p:spPr>
      </p:pic>
      <p:pic>
        <p:nvPicPr>
          <p:cNvPr id="13" name="Picture 12">
            <a:extLst>
              <a:ext uri="{FF2B5EF4-FFF2-40B4-BE49-F238E27FC236}">
                <a16:creationId xmlns:a16="http://schemas.microsoft.com/office/drawing/2014/main" id="{4D8125B1-9A7E-4153-9115-17C952A7BB0B}"/>
              </a:ext>
            </a:extLst>
          </p:cNvPr>
          <p:cNvPicPr>
            <a:picLocks noChangeAspect="1"/>
          </p:cNvPicPr>
          <p:nvPr/>
        </p:nvPicPr>
        <p:blipFill>
          <a:blip r:embed="rId3"/>
          <a:stretch>
            <a:fillRect/>
          </a:stretch>
        </p:blipFill>
        <p:spPr>
          <a:xfrm>
            <a:off x="4360706" y="2364651"/>
            <a:ext cx="3008730" cy="3521206"/>
          </a:xfrm>
          <a:prstGeom prst="rect">
            <a:avLst/>
          </a:prstGeom>
        </p:spPr>
      </p:pic>
      <p:pic>
        <p:nvPicPr>
          <p:cNvPr id="15" name="Picture 14">
            <a:extLst>
              <a:ext uri="{FF2B5EF4-FFF2-40B4-BE49-F238E27FC236}">
                <a16:creationId xmlns:a16="http://schemas.microsoft.com/office/drawing/2014/main" id="{E4506F99-2635-4A55-9F97-A85F745A3ECD}"/>
              </a:ext>
            </a:extLst>
          </p:cNvPr>
          <p:cNvPicPr>
            <a:picLocks noChangeAspect="1"/>
          </p:cNvPicPr>
          <p:nvPr/>
        </p:nvPicPr>
        <p:blipFill>
          <a:blip r:embed="rId4"/>
          <a:stretch>
            <a:fillRect/>
          </a:stretch>
        </p:blipFill>
        <p:spPr>
          <a:xfrm>
            <a:off x="8279928" y="2364651"/>
            <a:ext cx="3194127" cy="3521206"/>
          </a:xfrm>
          <a:prstGeom prst="rect">
            <a:avLst/>
          </a:prstGeom>
        </p:spPr>
      </p:pic>
    </p:spTree>
    <p:extLst>
      <p:ext uri="{BB962C8B-B14F-4D97-AF65-F5344CB8AC3E}">
        <p14:creationId xmlns:p14="http://schemas.microsoft.com/office/powerpoint/2010/main" val="329427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E080-A316-4CF3-906F-3AE93F8D474A}"/>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01A1E7C9-9B86-444A-B632-BA03037748BC}"/>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2F41116B-81A5-4B23-8CB7-4DB8F9C6B7AF}"/>
              </a:ext>
            </a:extLst>
          </p:cNvPr>
          <p:cNvPicPr>
            <a:picLocks noChangeAspect="1"/>
          </p:cNvPicPr>
          <p:nvPr/>
        </p:nvPicPr>
        <p:blipFill>
          <a:blip r:embed="rId2"/>
          <a:stretch>
            <a:fillRect/>
          </a:stretch>
        </p:blipFill>
        <p:spPr>
          <a:xfrm>
            <a:off x="4025427" y="1493300"/>
            <a:ext cx="4141145" cy="4248707"/>
          </a:xfrm>
          <a:prstGeom prst="rect">
            <a:avLst/>
          </a:prstGeom>
        </p:spPr>
      </p:pic>
    </p:spTree>
    <p:extLst>
      <p:ext uri="{BB962C8B-B14F-4D97-AF65-F5344CB8AC3E}">
        <p14:creationId xmlns:p14="http://schemas.microsoft.com/office/powerpoint/2010/main" val="66828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5DE-8A1D-4C70-B50D-08474A617D7F}"/>
              </a:ext>
            </a:extLst>
          </p:cNvPr>
          <p:cNvSpPr>
            <a:spLocks noGrp="1"/>
          </p:cNvSpPr>
          <p:nvPr>
            <p:ph type="title"/>
          </p:nvPr>
        </p:nvSpPr>
        <p:spPr/>
        <p:txBody>
          <a:bodyPr/>
          <a:lstStyle/>
          <a:p>
            <a:r>
              <a:rPr lang="en-US" dirty="0"/>
              <a:t>Binary outcomes</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BA8C51-8740-456F-B5CD-56ECD565F2A1}"/>
                  </a:ext>
                </a:extLst>
              </p:cNvPr>
              <p:cNvSpPr>
                <a:spLocks noGrp="1"/>
              </p:cNvSpPr>
              <p:nvPr>
                <p:ph idx="1"/>
              </p:nvPr>
            </p:nvSpPr>
            <p:spPr/>
            <p:txBody>
              <a:bodyPr/>
              <a:lstStyle/>
              <a:p>
                <a:r>
                  <a:rPr lang="en-US" dirty="0"/>
                  <a:t>Linear regression: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a:p>
                <a:pPr marL="0" indent="0">
                  <a:buNone/>
                </a:pPr>
                <a:endParaRPr lang="en-US" dirty="0"/>
              </a:p>
              <a:p>
                <a:r>
                  <a:rPr lang="en-US" dirty="0"/>
                  <a:t>Logistic regression: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p:sp>
            <p:nvSpPr>
              <p:cNvPr id="3" name="Content Placeholder 2">
                <a:extLst>
                  <a:ext uri="{FF2B5EF4-FFF2-40B4-BE49-F238E27FC236}">
                    <a16:creationId xmlns:a16="http://schemas.microsoft.com/office/drawing/2014/main" id="{83BA8C51-8740-456F-B5CD-56ECD565F2A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LID4096">
                    <a:noFill/>
                  </a:rPr>
                  <a:t> </a:t>
                </a:r>
              </a:p>
            </p:txBody>
          </p:sp>
        </mc:Fallback>
      </mc:AlternateContent>
      <p:pic>
        <p:nvPicPr>
          <p:cNvPr id="7" name="Picture 6">
            <a:extLst>
              <a:ext uri="{FF2B5EF4-FFF2-40B4-BE49-F238E27FC236}">
                <a16:creationId xmlns:a16="http://schemas.microsoft.com/office/drawing/2014/main" id="{481BEEC5-5EAB-4B19-936E-27CE35A8530A}"/>
              </a:ext>
            </a:extLst>
          </p:cNvPr>
          <p:cNvPicPr>
            <a:picLocks noChangeAspect="1"/>
          </p:cNvPicPr>
          <p:nvPr/>
        </p:nvPicPr>
        <p:blipFill>
          <a:blip r:embed="rId3"/>
          <a:stretch>
            <a:fillRect/>
          </a:stretch>
        </p:blipFill>
        <p:spPr>
          <a:xfrm>
            <a:off x="8452586" y="587049"/>
            <a:ext cx="3349842" cy="2870286"/>
          </a:xfrm>
          <a:prstGeom prst="rect">
            <a:avLst/>
          </a:prstGeom>
        </p:spPr>
      </p:pic>
      <p:pic>
        <p:nvPicPr>
          <p:cNvPr id="9" name="Picture 8">
            <a:extLst>
              <a:ext uri="{FF2B5EF4-FFF2-40B4-BE49-F238E27FC236}">
                <a16:creationId xmlns:a16="http://schemas.microsoft.com/office/drawing/2014/main" id="{2CE24451-D44A-48C5-BD9C-CB3BAEB6FC06}"/>
              </a:ext>
            </a:extLst>
          </p:cNvPr>
          <p:cNvPicPr>
            <a:picLocks noChangeAspect="1"/>
          </p:cNvPicPr>
          <p:nvPr/>
        </p:nvPicPr>
        <p:blipFill>
          <a:blip r:embed="rId4"/>
          <a:stretch>
            <a:fillRect/>
          </a:stretch>
        </p:blipFill>
        <p:spPr>
          <a:xfrm>
            <a:off x="8646773" y="3592272"/>
            <a:ext cx="3228017" cy="2667548"/>
          </a:xfrm>
          <a:prstGeom prst="rect">
            <a:avLst/>
          </a:prstGeom>
        </p:spPr>
      </p:pic>
    </p:spTree>
    <p:extLst>
      <p:ext uri="{BB962C8B-B14F-4D97-AF65-F5344CB8AC3E}">
        <p14:creationId xmlns:p14="http://schemas.microsoft.com/office/powerpoint/2010/main" val="273890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C738-1B2D-4F2B-AE06-BC2950309B47}"/>
              </a:ext>
            </a:extLst>
          </p:cNvPr>
          <p:cNvSpPr>
            <a:spLocks noGrp="1"/>
          </p:cNvSpPr>
          <p:nvPr>
            <p:ph type="title"/>
          </p:nvPr>
        </p:nvSpPr>
        <p:spPr/>
        <p:txBody>
          <a:bodyPr/>
          <a:lstStyle/>
          <a:p>
            <a:r>
              <a:rPr lang="en-US" dirty="0"/>
              <a:t>5% change is not the same everywhere</a:t>
            </a:r>
            <a:endParaRPr lang="LID4096" dirty="0"/>
          </a:p>
        </p:txBody>
      </p:sp>
      <p:sp>
        <p:nvSpPr>
          <p:cNvPr id="3" name="Content Placeholder 2">
            <a:extLst>
              <a:ext uri="{FF2B5EF4-FFF2-40B4-BE49-F238E27FC236}">
                <a16:creationId xmlns:a16="http://schemas.microsoft.com/office/drawing/2014/main" id="{A0430FE6-68EF-4544-AD5B-349D9C9A8856}"/>
              </a:ext>
            </a:extLst>
          </p:cNvPr>
          <p:cNvSpPr>
            <a:spLocks noGrp="1"/>
          </p:cNvSpPr>
          <p:nvPr>
            <p:ph idx="1"/>
          </p:nvPr>
        </p:nvSpPr>
        <p:spPr/>
        <p:txBody>
          <a:bodyPr/>
          <a:lstStyle/>
          <a:p>
            <a:endParaRPr lang="en-US" dirty="0"/>
          </a:p>
          <a:p>
            <a:r>
              <a:rPr lang="en-US" dirty="0"/>
              <a:t>It is easier to increase something from 45% to 50% than to increase it from 93% to 98%</a:t>
            </a:r>
          </a:p>
          <a:p>
            <a:endParaRPr lang="en-US" dirty="0"/>
          </a:p>
          <a:p>
            <a:r>
              <a:rPr lang="en-US" dirty="0"/>
              <a:t>Linear regression assumes that X% change is the same regardless of where it occurs on the proportion scale</a:t>
            </a:r>
            <a:endParaRPr lang="LID4096" dirty="0"/>
          </a:p>
        </p:txBody>
      </p:sp>
    </p:spTree>
    <p:extLst>
      <p:ext uri="{BB962C8B-B14F-4D97-AF65-F5344CB8AC3E}">
        <p14:creationId xmlns:p14="http://schemas.microsoft.com/office/powerpoint/2010/main" val="162036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300A-9D49-460D-ABAE-0FBEDA2B7F42}"/>
              </a:ext>
            </a:extLst>
          </p:cNvPr>
          <p:cNvSpPr>
            <a:spLocks noGrp="1"/>
          </p:cNvSpPr>
          <p:nvPr>
            <p:ph type="title"/>
          </p:nvPr>
        </p:nvSpPr>
        <p:spPr/>
        <p:txBody>
          <a:bodyPr/>
          <a:lstStyle/>
          <a:p>
            <a:r>
              <a:rPr lang="en-US" dirty="0"/>
              <a:t>Silly example</a:t>
            </a:r>
            <a:endParaRPr lang="LID4096" dirty="0"/>
          </a:p>
        </p:txBody>
      </p:sp>
      <p:sp>
        <p:nvSpPr>
          <p:cNvPr id="3" name="Content Placeholder 2">
            <a:extLst>
              <a:ext uri="{FF2B5EF4-FFF2-40B4-BE49-F238E27FC236}">
                <a16:creationId xmlns:a16="http://schemas.microsoft.com/office/drawing/2014/main" id="{40A15050-B857-4FCE-BE8A-2992AC9A5D78}"/>
              </a:ext>
            </a:extLst>
          </p:cNvPr>
          <p:cNvSpPr>
            <a:spLocks noGrp="1"/>
          </p:cNvSpPr>
          <p:nvPr>
            <p:ph idx="1"/>
          </p:nvPr>
        </p:nvSpPr>
        <p:spPr/>
        <p:txBody>
          <a:bodyPr/>
          <a:lstStyle/>
          <a:p>
            <a:r>
              <a:rPr lang="en-US" dirty="0"/>
              <a:t>New growth hormone treatment</a:t>
            </a:r>
          </a:p>
          <a:p>
            <a:r>
              <a:rPr lang="en-US" dirty="0"/>
              <a:t>Apply to women and men</a:t>
            </a:r>
          </a:p>
          <a:p>
            <a:r>
              <a:rPr lang="en-US" dirty="0"/>
              <a:t>Does it affect genders similarly?</a:t>
            </a:r>
          </a:p>
          <a:p>
            <a:r>
              <a:rPr lang="en-US" dirty="0"/>
              <a:t>We can’t measure height directly, but we can tell whether each person is taller or smaller than some threshold</a:t>
            </a:r>
            <a:endParaRPr lang="LID4096" dirty="0"/>
          </a:p>
        </p:txBody>
      </p:sp>
    </p:spTree>
    <p:extLst>
      <p:ext uri="{BB962C8B-B14F-4D97-AF65-F5344CB8AC3E}">
        <p14:creationId xmlns:p14="http://schemas.microsoft.com/office/powerpoint/2010/main" val="389500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A92F-FF72-44DE-9723-6286B588834B}"/>
              </a:ext>
            </a:extLst>
          </p:cNvPr>
          <p:cNvSpPr>
            <a:spLocks noGrp="1"/>
          </p:cNvSpPr>
          <p:nvPr>
            <p:ph type="title"/>
          </p:nvPr>
        </p:nvSpPr>
        <p:spPr/>
        <p:txBody>
          <a:bodyPr/>
          <a:lstStyle/>
          <a:p>
            <a:r>
              <a:rPr lang="en-US" dirty="0"/>
              <a:t>Simulate data</a:t>
            </a:r>
            <a:endParaRPr lang="LID4096" dirty="0"/>
          </a:p>
        </p:txBody>
      </p:sp>
      <p:sp>
        <p:nvSpPr>
          <p:cNvPr id="3" name="Content Placeholder 2">
            <a:extLst>
              <a:ext uri="{FF2B5EF4-FFF2-40B4-BE49-F238E27FC236}">
                <a16:creationId xmlns:a16="http://schemas.microsoft.com/office/drawing/2014/main" id="{443E79E9-39A8-47B1-A7C7-254EA4D60D2B}"/>
              </a:ext>
            </a:extLst>
          </p:cNvPr>
          <p:cNvSpPr>
            <a:spLocks noGrp="1"/>
          </p:cNvSpPr>
          <p:nvPr>
            <p:ph idx="1"/>
          </p:nvPr>
        </p:nvSpPr>
        <p:spPr/>
        <p:txBody>
          <a:bodyPr>
            <a:normAutofit fontScale="85000" lnSpcReduction="20000"/>
          </a:bodyPr>
          <a:lstStyle/>
          <a:p>
            <a:r>
              <a:rPr lang="en-US" dirty="0"/>
              <a:t>Ground truth – both genders increase height by 5 cm due to treatment</a:t>
            </a:r>
          </a:p>
          <a:p>
            <a:r>
              <a:rPr lang="en-US" dirty="0"/>
              <a:t>4 groups:</a:t>
            </a:r>
          </a:p>
          <a:p>
            <a:pPr lvl="1"/>
            <a:r>
              <a:rPr lang="en-US" dirty="0"/>
              <a:t>Women (Control) – mean height 159 cm, SD=6cm</a:t>
            </a:r>
          </a:p>
          <a:p>
            <a:pPr lvl="1"/>
            <a:r>
              <a:rPr lang="en-US" dirty="0"/>
              <a:t>Women (Treatment) – mean height 164 cm, SD=6cm</a:t>
            </a:r>
          </a:p>
          <a:p>
            <a:pPr lvl="1"/>
            <a:r>
              <a:rPr lang="en-US" dirty="0"/>
              <a:t>Men (Control) – mean height 176 cm, SD=6cm</a:t>
            </a:r>
          </a:p>
          <a:p>
            <a:pPr lvl="1"/>
            <a:r>
              <a:rPr lang="en-US" dirty="0"/>
              <a:t>Men (Treatment) – mean height 181 cm, SD=6cm</a:t>
            </a:r>
          </a:p>
          <a:p>
            <a:r>
              <a:rPr lang="en-US" dirty="0"/>
              <a:t>Measure: Proportion of people taller than 164 cm</a:t>
            </a:r>
          </a:p>
          <a:p>
            <a:r>
              <a:rPr lang="en-US" dirty="0"/>
              <a:t>Outcome: </a:t>
            </a:r>
          </a:p>
          <a:p>
            <a:pPr lvl="1"/>
            <a:r>
              <a:rPr lang="en-US" dirty="0"/>
              <a:t>Women (Control) – 20%</a:t>
            </a:r>
          </a:p>
          <a:p>
            <a:pPr lvl="1"/>
            <a:r>
              <a:rPr lang="en-US" dirty="0"/>
              <a:t>Women (Treatment) – 50%</a:t>
            </a:r>
          </a:p>
          <a:p>
            <a:pPr lvl="1"/>
            <a:r>
              <a:rPr lang="en-US" dirty="0"/>
              <a:t>Men (Control) – 97%</a:t>
            </a:r>
          </a:p>
          <a:p>
            <a:pPr lvl="1"/>
            <a:r>
              <a:rPr lang="en-US" dirty="0"/>
              <a:t>Men (Treatment) – 99% </a:t>
            </a:r>
          </a:p>
          <a:p>
            <a:r>
              <a:rPr lang="en-US" dirty="0"/>
              <a:t>Difference – 30% vs 2%</a:t>
            </a:r>
          </a:p>
        </p:txBody>
      </p:sp>
      <p:pic>
        <p:nvPicPr>
          <p:cNvPr id="2050" name="Picture 2" descr="Is it valid to analyze signal detection data without employing metrics  derived from signal detection theory? - Cross Validated">
            <a:extLst>
              <a:ext uri="{FF2B5EF4-FFF2-40B4-BE49-F238E27FC236}">
                <a16:creationId xmlns:a16="http://schemas.microsoft.com/office/drawing/2014/main" id="{A027B0CF-36FE-49F9-9462-CB235B60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215" y="3122807"/>
            <a:ext cx="38481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58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a:xfrm>
            <a:off x="1098468" y="885651"/>
            <a:ext cx="3229803" cy="4624603"/>
          </a:xfrm>
        </p:spPr>
        <p:txBody>
          <a:bodyPr>
            <a:normAutofit/>
          </a:bodyPr>
          <a:lstStyle/>
          <a:p>
            <a:r>
              <a:rPr lang="en-US">
                <a:solidFill>
                  <a:srgbClr val="FFFFFF"/>
                </a:solidFill>
              </a:rPr>
              <a:t>Breakout Discussion Questions</a:t>
            </a:r>
            <a:endParaRPr lang="LID4096">
              <a:solidFill>
                <a:srgbClr val="FFFFFF"/>
              </a:solidFill>
            </a:endParaRPr>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a:xfrm>
            <a:off x="4978708" y="885651"/>
            <a:ext cx="6525220" cy="5521414"/>
          </a:xfrm>
        </p:spPr>
        <p:txBody>
          <a:bodyPr anchor="ctr">
            <a:normAutofit/>
          </a:bodyPr>
          <a:lstStyle/>
          <a:p>
            <a:r>
              <a:rPr lang="en-US" sz="2000" dirty="0"/>
              <a:t>Jaeger and </a:t>
            </a:r>
            <a:r>
              <a:rPr lang="en-US" sz="2000" dirty="0" err="1"/>
              <a:t>Gormila</a:t>
            </a:r>
            <a:r>
              <a:rPr lang="en-US" sz="2000" dirty="0"/>
              <a:t> make very different recommendation for the analysis of binary outcomes. What are the strengths and weaknesses of each? Are there cases in which you would prefer one over the other? Which recommendation do you agree with more and why?</a:t>
            </a:r>
          </a:p>
          <a:p>
            <a:pPr marL="0" indent="0">
              <a:buNone/>
            </a:pPr>
            <a:endParaRPr lang="en-US" sz="2000" dirty="0"/>
          </a:p>
        </p:txBody>
      </p:sp>
    </p:spTree>
    <p:extLst>
      <p:ext uri="{BB962C8B-B14F-4D97-AF65-F5344CB8AC3E}">
        <p14:creationId xmlns:p14="http://schemas.microsoft.com/office/powerpoint/2010/main" val="8773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337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Data Science for Psychologists</vt:lpstr>
      <vt:lpstr>A note on plotting summarized data</vt:lpstr>
      <vt:lpstr>A note on plotting summarized data</vt:lpstr>
      <vt:lpstr>PowerPoint Presentation</vt:lpstr>
      <vt:lpstr>Binary outcomes</vt:lpstr>
      <vt:lpstr>5% change is not the same everywhere</vt:lpstr>
      <vt:lpstr>Silly example</vt:lpstr>
      <vt:lpstr>Simulate data</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53</cp:revision>
  <dcterms:created xsi:type="dcterms:W3CDTF">2021-02-23T07:35:24Z</dcterms:created>
  <dcterms:modified xsi:type="dcterms:W3CDTF">2021-04-20T10:03:25Z</dcterms:modified>
</cp:coreProperties>
</file>