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57"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03/09/2021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03/09/2021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3, Data Structures and data cleaning</a:t>
            </a:r>
          </a:p>
          <a:p>
            <a:r>
              <a:rPr lang="en-US" dirty="0"/>
              <a:t>9/3/2021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1931-6D8A-4954-B29D-BA13926620C3}"/>
              </a:ext>
            </a:extLst>
          </p:cNvPr>
          <p:cNvSpPr>
            <a:spLocks noGrp="1"/>
          </p:cNvSpPr>
          <p:nvPr>
            <p:ph type="title"/>
          </p:nvPr>
        </p:nvSpPr>
        <p:spPr/>
        <p:txBody>
          <a:bodyPr/>
          <a:lstStyle/>
          <a:p>
            <a:r>
              <a:rPr lang="en-US" dirty="0"/>
              <a:t>Plan for today</a:t>
            </a:r>
            <a:endParaRPr lang="LID4096" dirty="0"/>
          </a:p>
        </p:txBody>
      </p:sp>
      <p:sp>
        <p:nvSpPr>
          <p:cNvPr id="3" name="Content Placeholder 2">
            <a:extLst>
              <a:ext uri="{FF2B5EF4-FFF2-40B4-BE49-F238E27FC236}">
                <a16:creationId xmlns:a16="http://schemas.microsoft.com/office/drawing/2014/main" id="{B0AC9608-E287-4671-A407-6F471A207747}"/>
              </a:ext>
            </a:extLst>
          </p:cNvPr>
          <p:cNvSpPr>
            <a:spLocks noGrp="1"/>
          </p:cNvSpPr>
          <p:nvPr>
            <p:ph idx="1"/>
          </p:nvPr>
        </p:nvSpPr>
        <p:spPr>
          <a:xfrm>
            <a:off x="838200" y="2481943"/>
            <a:ext cx="10515600" cy="3695020"/>
          </a:xfrm>
        </p:spPr>
        <p:txBody>
          <a:bodyPr/>
          <a:lstStyle/>
          <a:p>
            <a:r>
              <a:rPr lang="en-US" dirty="0"/>
              <a:t>A few comments on class structure</a:t>
            </a:r>
          </a:p>
          <a:p>
            <a:r>
              <a:rPr lang="en-US" dirty="0"/>
              <a:t>How to solve problems and find help</a:t>
            </a:r>
          </a:p>
          <a:p>
            <a:r>
              <a:rPr lang="en-US" dirty="0"/>
              <a:t>Working through parts of the homework</a:t>
            </a:r>
          </a:p>
          <a:p>
            <a:r>
              <a:rPr lang="en-US" dirty="0"/>
              <a:t>Q &amp; A about Wickham (2014)</a:t>
            </a:r>
          </a:p>
          <a:p>
            <a:r>
              <a:rPr lang="en-US" dirty="0"/>
              <a:t>Breakout discussion</a:t>
            </a:r>
            <a:endParaRPr lang="LID4096" dirty="0"/>
          </a:p>
        </p:txBody>
      </p:sp>
    </p:spTree>
    <p:extLst>
      <p:ext uri="{BB962C8B-B14F-4D97-AF65-F5344CB8AC3E}">
        <p14:creationId xmlns:p14="http://schemas.microsoft.com/office/powerpoint/2010/main" val="296940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B3B4-D78B-40CD-B801-35A11413F66C}"/>
              </a:ext>
            </a:extLst>
          </p:cNvPr>
          <p:cNvSpPr>
            <a:spLocks noGrp="1"/>
          </p:cNvSpPr>
          <p:nvPr>
            <p:ph type="title"/>
          </p:nvPr>
        </p:nvSpPr>
        <p:spPr/>
        <p:txBody>
          <a:bodyPr/>
          <a:lstStyle/>
          <a:p>
            <a:r>
              <a:rPr lang="en-US" dirty="0"/>
              <a:t>Course concept	</a:t>
            </a:r>
            <a:endParaRPr lang="LID4096" dirty="0"/>
          </a:p>
        </p:txBody>
      </p:sp>
      <p:sp>
        <p:nvSpPr>
          <p:cNvPr id="3" name="Content Placeholder 2">
            <a:extLst>
              <a:ext uri="{FF2B5EF4-FFF2-40B4-BE49-F238E27FC236}">
                <a16:creationId xmlns:a16="http://schemas.microsoft.com/office/drawing/2014/main" id="{D6175A79-0C38-426B-8325-EA6DA4B9368A}"/>
              </a:ext>
            </a:extLst>
          </p:cNvPr>
          <p:cNvSpPr>
            <a:spLocks noGrp="1"/>
          </p:cNvSpPr>
          <p:nvPr>
            <p:ph idx="1"/>
          </p:nvPr>
        </p:nvSpPr>
        <p:spPr/>
        <p:txBody>
          <a:bodyPr>
            <a:normAutofit lnSpcReduction="10000"/>
          </a:bodyPr>
          <a:lstStyle/>
          <a:p>
            <a:r>
              <a:rPr lang="en-US" dirty="0"/>
              <a:t>Flipped classroom</a:t>
            </a:r>
          </a:p>
          <a:p>
            <a:pPr lvl="1"/>
            <a:r>
              <a:rPr lang="en-US" dirty="0"/>
              <a:t>Self-driven learning by readings and problem-solving prior to class</a:t>
            </a:r>
          </a:p>
          <a:p>
            <a:pPr lvl="1"/>
            <a:r>
              <a:rPr lang="en-US" dirty="0"/>
              <a:t>Class is used for in-depth exploration of the topics and for clarification</a:t>
            </a:r>
          </a:p>
          <a:p>
            <a:pPr lvl="1"/>
            <a:endParaRPr lang="en-US" dirty="0"/>
          </a:p>
          <a:p>
            <a:r>
              <a:rPr lang="en-US" dirty="0"/>
              <a:t>Time vs learning outcomes</a:t>
            </a:r>
          </a:p>
          <a:p>
            <a:pPr lvl="1"/>
            <a:r>
              <a:rPr lang="en-US" dirty="0"/>
              <a:t>Requires more time investment upfront but leads to improved long-term learning and transfer (</a:t>
            </a:r>
            <a:r>
              <a:rPr lang="en-US" b="0" i="0" dirty="0" err="1">
                <a:solidFill>
                  <a:srgbClr val="323232"/>
                </a:solidFill>
                <a:effectLst/>
                <a:latin typeface="NexusSans"/>
              </a:rPr>
              <a:t>Akçayır</a:t>
            </a:r>
            <a:r>
              <a:rPr lang="en-US" b="0" i="0" dirty="0">
                <a:solidFill>
                  <a:srgbClr val="323232"/>
                </a:solidFill>
                <a:effectLst/>
                <a:latin typeface="NexusSans"/>
              </a:rPr>
              <a:t> &amp; </a:t>
            </a:r>
            <a:r>
              <a:rPr lang="en-US" b="0" i="0" dirty="0" err="1">
                <a:solidFill>
                  <a:srgbClr val="323232"/>
                </a:solidFill>
                <a:effectLst/>
                <a:latin typeface="NexusSans"/>
              </a:rPr>
              <a:t>Akçayır</a:t>
            </a:r>
            <a:r>
              <a:rPr lang="en-US" b="0" i="0" dirty="0">
                <a:solidFill>
                  <a:srgbClr val="323232"/>
                </a:solidFill>
                <a:effectLst/>
                <a:latin typeface="NexusSans"/>
              </a:rPr>
              <a:t>, 2018)</a:t>
            </a:r>
          </a:p>
          <a:p>
            <a:pPr lvl="1"/>
            <a:endParaRPr lang="en-US" dirty="0">
              <a:solidFill>
                <a:srgbClr val="323232"/>
              </a:solidFill>
              <a:latin typeface="NexusSans"/>
            </a:endParaRPr>
          </a:p>
          <a:p>
            <a:r>
              <a:rPr lang="en-US" dirty="0"/>
              <a:t>Student perceptions (McLaughlin et al., 2013)</a:t>
            </a:r>
          </a:p>
          <a:p>
            <a:pPr lvl="1"/>
            <a:r>
              <a:rPr lang="en-US" dirty="0"/>
              <a:t>Initially few students like this approach (~35%)</a:t>
            </a:r>
          </a:p>
          <a:p>
            <a:pPr lvl="1"/>
            <a:r>
              <a:rPr lang="en-US" dirty="0"/>
              <a:t>Typically this increase greatly by the end of a course (~90%)</a:t>
            </a:r>
          </a:p>
          <a:p>
            <a:pPr lvl="1"/>
            <a:endParaRPr lang="LID4096" dirty="0"/>
          </a:p>
        </p:txBody>
      </p:sp>
    </p:spTree>
    <p:extLst>
      <p:ext uri="{BB962C8B-B14F-4D97-AF65-F5344CB8AC3E}">
        <p14:creationId xmlns:p14="http://schemas.microsoft.com/office/powerpoint/2010/main" val="364423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443E-52AC-4E8A-A76E-C57F1157564B}"/>
              </a:ext>
            </a:extLst>
          </p:cNvPr>
          <p:cNvSpPr>
            <a:spLocks noGrp="1"/>
          </p:cNvSpPr>
          <p:nvPr>
            <p:ph type="title"/>
          </p:nvPr>
        </p:nvSpPr>
        <p:spPr/>
        <p:txBody>
          <a:bodyPr/>
          <a:lstStyle/>
          <a:p>
            <a:r>
              <a:rPr lang="en-US" dirty="0"/>
              <a:t>Data science is a quickly evolving field</a:t>
            </a:r>
            <a:endParaRPr lang="LID4096" dirty="0"/>
          </a:p>
        </p:txBody>
      </p:sp>
      <p:sp>
        <p:nvSpPr>
          <p:cNvPr id="3" name="Content Placeholder 2">
            <a:extLst>
              <a:ext uri="{FF2B5EF4-FFF2-40B4-BE49-F238E27FC236}">
                <a16:creationId xmlns:a16="http://schemas.microsoft.com/office/drawing/2014/main" id="{C802AF62-70F3-4753-BD1A-08D72DC9036D}"/>
              </a:ext>
            </a:extLst>
          </p:cNvPr>
          <p:cNvSpPr>
            <a:spLocks noGrp="1"/>
          </p:cNvSpPr>
          <p:nvPr>
            <p:ph idx="1"/>
          </p:nvPr>
        </p:nvSpPr>
        <p:spPr/>
        <p:txBody>
          <a:bodyPr/>
          <a:lstStyle/>
          <a:p>
            <a:r>
              <a:rPr lang="en-US" dirty="0"/>
              <a:t>New techniques, tools and procedures are coming out all the time</a:t>
            </a:r>
          </a:p>
          <a:p>
            <a:endParaRPr lang="en-US" dirty="0"/>
          </a:p>
          <a:p>
            <a:r>
              <a:rPr lang="en-US" dirty="0"/>
              <a:t>You need to be able to learn them as they become available</a:t>
            </a:r>
          </a:p>
          <a:p>
            <a:endParaRPr lang="en-US" dirty="0"/>
          </a:p>
          <a:p>
            <a:r>
              <a:rPr lang="en-US" dirty="0"/>
              <a:t>The most beneficial part of this course will be learning how to learn on your own and how to deal with problems as they arise</a:t>
            </a:r>
            <a:endParaRPr lang="LID4096" dirty="0"/>
          </a:p>
        </p:txBody>
      </p:sp>
    </p:spTree>
    <p:extLst>
      <p:ext uri="{BB962C8B-B14F-4D97-AF65-F5344CB8AC3E}">
        <p14:creationId xmlns:p14="http://schemas.microsoft.com/office/powerpoint/2010/main" val="242017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CC64-6A3A-494A-A693-DCB6C4DB3A41}"/>
              </a:ext>
            </a:extLst>
          </p:cNvPr>
          <p:cNvSpPr>
            <a:spLocks noGrp="1"/>
          </p:cNvSpPr>
          <p:nvPr>
            <p:ph type="title"/>
          </p:nvPr>
        </p:nvSpPr>
        <p:spPr/>
        <p:txBody>
          <a:bodyPr/>
          <a:lstStyle/>
          <a:p>
            <a:r>
              <a:rPr lang="en-US" dirty="0"/>
              <a:t>How to solve problems and find help</a:t>
            </a:r>
            <a:endParaRPr lang="LID4096" dirty="0"/>
          </a:p>
        </p:txBody>
      </p:sp>
      <p:sp>
        <p:nvSpPr>
          <p:cNvPr id="3" name="Content Placeholder 2">
            <a:extLst>
              <a:ext uri="{FF2B5EF4-FFF2-40B4-BE49-F238E27FC236}">
                <a16:creationId xmlns:a16="http://schemas.microsoft.com/office/drawing/2014/main" id="{7E0CE964-B2D9-4AD0-BBFE-27988C54D169}"/>
              </a:ext>
            </a:extLst>
          </p:cNvPr>
          <p:cNvSpPr>
            <a:spLocks noGrp="1"/>
          </p:cNvSpPr>
          <p:nvPr>
            <p:ph idx="1"/>
          </p:nvPr>
        </p:nvSpPr>
        <p:spPr>
          <a:xfrm>
            <a:off x="838200" y="2363755"/>
            <a:ext cx="10515600" cy="3813208"/>
          </a:xfrm>
        </p:spPr>
        <p:txBody>
          <a:bodyPr/>
          <a:lstStyle/>
          <a:p>
            <a:r>
              <a:rPr lang="en-US" dirty="0"/>
              <a:t>R documentation – help function</a:t>
            </a:r>
          </a:p>
          <a:p>
            <a:r>
              <a:rPr lang="en-US" dirty="0"/>
              <a:t>Google</a:t>
            </a:r>
          </a:p>
          <a:p>
            <a:r>
              <a:rPr lang="en-US" dirty="0"/>
              <a:t>Stackoverflow.com</a:t>
            </a:r>
          </a:p>
          <a:p>
            <a:r>
              <a:rPr lang="en-US" dirty="0"/>
              <a:t>Wickham’s book</a:t>
            </a:r>
            <a:endParaRPr lang="LID4096" dirty="0"/>
          </a:p>
        </p:txBody>
      </p:sp>
    </p:spTree>
    <p:extLst>
      <p:ext uri="{BB962C8B-B14F-4D97-AF65-F5344CB8AC3E}">
        <p14:creationId xmlns:p14="http://schemas.microsoft.com/office/powerpoint/2010/main" val="351877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p:txBody>
          <a:bodyPr/>
          <a:lstStyle/>
          <a:p>
            <a:r>
              <a:rPr lang="en-US" dirty="0"/>
              <a:t>Breakout Discussion Questions</a:t>
            </a:r>
            <a:endParaRPr lang="LID4096" dirty="0"/>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p:txBody>
          <a:bodyPr>
            <a:normAutofit/>
          </a:bodyPr>
          <a:lstStyle/>
          <a:p>
            <a:r>
              <a:rPr lang="en-US" dirty="0"/>
              <a:t>Tidying messy data takes time and effort. What could you do during experimental planning, data collection and data recording to minimize the amount of tidying you have to do afterwards? Provide specific examples (possibly from your research).</a:t>
            </a:r>
          </a:p>
          <a:p>
            <a:endParaRPr lang="en-US" dirty="0"/>
          </a:p>
          <a:p>
            <a:r>
              <a:rPr lang="en-US" b="0" i="0" dirty="0">
                <a:solidFill>
                  <a:srgbClr val="333333"/>
                </a:solidFill>
                <a:effectLst/>
                <a:latin typeface="Source Sans Pro" panose="020B0503030403020204" pitchFamily="34" charset="0"/>
              </a:rPr>
              <a:t>Data cleaning is an uncommon subject of study in statistics even though it is an important problem. What are the possible reasons for that, and what are the potential solutions to change that in the future?</a:t>
            </a:r>
            <a:endParaRPr lang="LID4096" dirty="0"/>
          </a:p>
        </p:txBody>
      </p:sp>
    </p:spTree>
    <p:extLst>
      <p:ext uri="{BB962C8B-B14F-4D97-AF65-F5344CB8AC3E}">
        <p14:creationId xmlns:p14="http://schemas.microsoft.com/office/powerpoint/2010/main" val="87731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288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NexusSans</vt:lpstr>
      <vt:lpstr>Source Sans Pro</vt:lpstr>
      <vt:lpstr>Office Theme</vt:lpstr>
      <vt:lpstr>Data Science for Psychologists</vt:lpstr>
      <vt:lpstr>Plan for today</vt:lpstr>
      <vt:lpstr>Course concept </vt:lpstr>
      <vt:lpstr>Data science is a quickly evolving field</vt:lpstr>
      <vt:lpstr>How to solve problems and find help</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21</cp:revision>
  <dcterms:created xsi:type="dcterms:W3CDTF">2021-02-23T07:35:24Z</dcterms:created>
  <dcterms:modified xsi:type="dcterms:W3CDTF">2021-03-09T09:12:55Z</dcterms:modified>
</cp:coreProperties>
</file>