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59" r:id="rId5"/>
    <p:sldId id="260" r:id="rId6"/>
    <p:sldId id="261" r:id="rId7"/>
    <p:sldId id="262" r:id="rId8"/>
    <p:sldId id="258" r:id="rId9"/>
    <p:sldId id="257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33A0-C593-46A7-9439-4B4975450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65648-0AB7-4FD1-8840-D24242C37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F7505-4EAC-44B6-ADE7-BA7A0064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03/23/2021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74FAA-512A-4DA2-B97A-9A99A381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EE6F-577D-44D0-90D7-84ED8A1F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207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0D99-6015-42CD-AE9A-930141EB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EE843-5B6B-485F-A032-0D770E695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1217B-793F-402E-84E4-B8645FC2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03/23/2021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41CC4-E53F-4FFE-903F-04E76808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4A28E-35F8-49E5-B19A-083BCDBB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452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49ABC9-2BCB-4B04-9CE9-187DEDBFF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5179B-BB06-4059-B6A8-DA3DE3E40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794F6-80A4-4219-9C6A-970F92CB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03/23/2021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359AD-7EF3-43AE-AFBC-8A89C9B2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1EC41-F6F2-4A05-B26E-962652D1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436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24D9-9F2C-4CCE-BD4A-CAB7D908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0B31-EBBE-40BB-9DC2-177A1F4F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1CA1B-259D-4250-BC94-A320C8A6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03/23/2021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1A655-74F2-4330-9F52-DD35D539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AAC1F-EA46-4645-B934-8E8D0F60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887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F553-6DA9-460C-B862-F254226D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14C6C-DAEA-4980-B79E-24BDD44AF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7FF44-1BA0-44DA-AC8D-2B4A86FA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03/23/2021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8F6A4-BD80-4A07-A262-9E13352B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9FD79-F5FA-442E-A188-93FAE0C9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82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057F-A924-4E9F-87A5-FA4E5914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DB97F-5620-4AD0-9A28-BB07FBE57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5877E-AE91-474C-9DD1-E956324EC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C72F4-8F7D-46A5-8B8F-CFCFA084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03/23/2021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99367-70DD-48C1-8B52-C79BE50F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BA8E9-F6CD-4FCB-9EF8-DF6C68D9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846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B8C7-4F7A-4080-9E6B-B15B7769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9706-5DEE-418A-A5EC-26302E6A0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6F1C0-E55C-465A-859E-F7D17CA45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2F3EC-725F-49A8-A97D-B8457060F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367C9-FA7B-41DF-B75E-56EDF95FA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A00F9-5B33-4A5E-88EB-B4812EDA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03/23/2021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765E8-4CB0-4BE6-AA96-3A96D799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0E110-E37D-4839-80FD-CB59161F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685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E34D-791A-4C5B-AA9D-FB86DF42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32081-5706-4774-95AE-0BE15D3E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03/23/2021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41596-90CD-4ADC-95EE-37DE38FB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185F2-29B3-45B3-99BE-54387EF1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916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7B9BE-BA21-4633-A8FB-2A48E7E1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03/23/2021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6897E-8CEF-47D4-BE51-9B424FCA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C266A-75C1-4400-B11D-B276CFE4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243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9D6E-3162-46D1-8701-775B4F7C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C131-0507-4F48-B407-93286A9DB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A556C-D4A2-4A5D-B727-CC44B05DB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CC80E-571B-473D-8CB2-AC3D86F2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03/23/2021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A789A-6470-419E-9C9F-B2BAF524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F115E-24DC-4585-86C2-C8A9AD61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208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FABA-42C3-436F-A92A-669E059B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47472-8714-443F-B403-23D81F946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B1789-F359-4C8A-955F-557A7FCDC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00CF5-A38F-48F2-AA96-1F5129B9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03/23/2021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EA88E-6F24-4C1B-81B3-4487E714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967B3-AA0F-4678-865F-7760653D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596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B2303-5E9F-4DBF-905D-C48EFDC3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62507-4346-4847-A074-E050F06D0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DCB1-8AD1-4E3C-9234-C2F9E0B4D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11790-0A0F-4433-9786-8125E37D2A1B}" type="datetimeFigureOut">
              <a:rPr lang="LID4096" smtClean="0"/>
              <a:t>03/23/2021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39A4E-3E26-4EB1-8C85-0DFA8199D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17AC7-D131-42D1-9CC0-6DD0B0528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527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09BA-1DE2-45F7-99BA-07398CB8A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Psychologists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A14A0-80B4-46B4-BD0D-443672C55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Ven Popov, PhD</a:t>
            </a:r>
          </a:p>
          <a:p>
            <a:endParaRPr lang="en-US" dirty="0"/>
          </a:p>
          <a:p>
            <a:r>
              <a:rPr lang="en-US" dirty="0"/>
              <a:t>Week 4, Bias-Variance Trade-off</a:t>
            </a:r>
          </a:p>
          <a:p>
            <a:r>
              <a:rPr lang="en-US" dirty="0"/>
              <a:t>23/3/2021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5108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9D603C-B97A-4F11-B364-B1388711A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103" y="0"/>
            <a:ext cx="7200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1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2A0F9F-DEB8-4D89-AD57-6E13712C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Throwback to class 1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06E38-8FDD-4F43-8591-DD3EEB2769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321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F0E23-A315-4296-A23B-DAFB1353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Science is like cooking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BDF1F-BA19-4C07-A6F3-BBC94FB6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59" y="1884672"/>
            <a:ext cx="3889309" cy="2130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8C9ED-EC7E-48D7-B7E5-37EF17A4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851" y="1841537"/>
            <a:ext cx="2657607" cy="4694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6454F6-89E6-43FF-BB93-D3C2FF6ED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862" y="2220435"/>
            <a:ext cx="2453584" cy="1900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094D5D-E968-4104-B2A7-3D3AB98A3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4452" y="1740679"/>
            <a:ext cx="2723733" cy="237359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B0A32E-D1D8-471B-93AC-12758007CD91}"/>
              </a:ext>
            </a:extLst>
          </p:cNvPr>
          <p:cNvCxnSpPr>
            <a:cxnSpLocks/>
          </p:cNvCxnSpPr>
          <p:nvPr/>
        </p:nvCxnSpPr>
        <p:spPr>
          <a:xfrm>
            <a:off x="4310743" y="2938760"/>
            <a:ext cx="906108" cy="11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956EE4-5B4E-4741-BC85-16DF1300713A}"/>
              </a:ext>
            </a:extLst>
          </p:cNvPr>
          <p:cNvCxnSpPr>
            <a:cxnSpLocks/>
          </p:cNvCxnSpPr>
          <p:nvPr/>
        </p:nvCxnSpPr>
        <p:spPr>
          <a:xfrm flipV="1">
            <a:off x="7874457" y="2927474"/>
            <a:ext cx="997983" cy="22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gredients Cooking Tomato - Free photo on Pixabay">
            <a:extLst>
              <a:ext uri="{FF2B5EF4-FFF2-40B4-BE49-F238E27FC236}">
                <a16:creationId xmlns:a16="http://schemas.microsoft.com/office/drawing/2014/main" id="{78666071-42CD-4590-A174-EE2CA92E4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74" y="4209402"/>
            <a:ext cx="3507878" cy="234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29E4D6-49E9-43D2-B045-4D81DB2D99E5}"/>
              </a:ext>
            </a:extLst>
          </p:cNvPr>
          <p:cNvCxnSpPr>
            <a:cxnSpLocks/>
          </p:cNvCxnSpPr>
          <p:nvPr/>
        </p:nvCxnSpPr>
        <p:spPr>
          <a:xfrm>
            <a:off x="4310743" y="5368312"/>
            <a:ext cx="906108" cy="11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ree Images : hand, table, book, restaurant, dish, meal, culinary, produce,  kitchen, recipe, breakfast, paper, healthy, eat, lunch, cuisine, homemade,  page, preparation, cook, tasty, frisch, dine, benefit from, ingredients,  cookbook, italian food,">
            <a:extLst>
              <a:ext uri="{FF2B5EF4-FFF2-40B4-BE49-F238E27FC236}">
                <a16:creationId xmlns:a16="http://schemas.microsoft.com/office/drawing/2014/main" id="{93A210B0-7827-44F2-BCE3-EFF8AFB9F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401" y="4703478"/>
            <a:ext cx="2266803" cy="127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Images : dish, cuisine, ingredient, meal, salad, brunch, produce,  lunch, recipe, vegetarian food, la carte food, vegetable, breakfast, meat,  greek food, supper, mediterranean food 5472x3648 - - 1628356 - Free stock  photos - PxHere">
            <a:extLst>
              <a:ext uri="{FF2B5EF4-FFF2-40B4-BE49-F238E27FC236}">
                <a16:creationId xmlns:a16="http://schemas.microsoft.com/office/drawing/2014/main" id="{60CE1506-40C6-4B35-9917-BB796FB11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453" y="4575035"/>
            <a:ext cx="2418082" cy="160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DF43A8-F5B9-4582-9871-738FAA246805}"/>
              </a:ext>
            </a:extLst>
          </p:cNvPr>
          <p:cNvCxnSpPr>
            <a:cxnSpLocks/>
          </p:cNvCxnSpPr>
          <p:nvPr/>
        </p:nvCxnSpPr>
        <p:spPr>
          <a:xfrm>
            <a:off x="7966332" y="5329020"/>
            <a:ext cx="906108" cy="11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7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1733-A390-4142-B631-9F0BAE64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Science is like cooking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8EC87-C23A-4AB2-BA4E-B2101DB3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Numbers and data are meaningless on their own</a:t>
            </a:r>
          </a:p>
          <a:p>
            <a:endParaRPr lang="en-US" dirty="0"/>
          </a:p>
          <a:p>
            <a:r>
              <a:rPr lang="en-US" dirty="0"/>
              <a:t>There is no one “correct” recipe – multiple appropriate tools depending on type of data, goals of analysis,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Learning Data Science requires learning: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to recognize different data types and data problems (ingredients)</a:t>
            </a:r>
          </a:p>
          <a:p>
            <a:pPr lvl="1"/>
            <a:r>
              <a:rPr lang="en-US" dirty="0"/>
              <a:t>to know how to use various analytical tools (recipes)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to understand how your project goals (meals) determine the most appropriate tools for analysis</a:t>
            </a:r>
          </a:p>
        </p:txBody>
      </p:sp>
    </p:spTree>
    <p:extLst>
      <p:ext uri="{BB962C8B-B14F-4D97-AF65-F5344CB8AC3E}">
        <p14:creationId xmlns:p14="http://schemas.microsoft.com/office/powerpoint/2010/main" val="409548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AAFF-E8CE-46FE-AC44-1E9D938E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Science Chef vs Data Science Cook *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36145-FE18-4C61-83D7-70466DC15C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cook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E4E3C-A36C-457B-875B-655293D18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088261" cy="368458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Knows how to apply a </a:t>
            </a:r>
            <a:br>
              <a:rPr lang="en-US" sz="1800" dirty="0"/>
            </a:br>
            <a:r>
              <a:rPr lang="en-US" sz="1800" dirty="0"/>
              <a:t>prespecified recipe to a fixed </a:t>
            </a:r>
            <a:br>
              <a:rPr lang="en-US" sz="1800" dirty="0"/>
            </a:br>
            <a:r>
              <a:rPr lang="en-US" sz="1800" dirty="0"/>
              <a:t>set of ingredients </a:t>
            </a:r>
          </a:p>
          <a:p>
            <a:r>
              <a:rPr lang="en-US" sz="1800" dirty="0"/>
              <a:t>Does not understand how or why the recipe works and cannot adapt it to novel problems</a:t>
            </a:r>
          </a:p>
          <a:p>
            <a:r>
              <a:rPr lang="en-US" sz="1800" dirty="0"/>
              <a:t>Cannot develop new recipes </a:t>
            </a:r>
          </a:p>
          <a:p>
            <a:r>
              <a:rPr lang="en-US" sz="1800" dirty="0"/>
              <a:t>Can be successful as long as they deal with repeating simple problems</a:t>
            </a:r>
            <a:endParaRPr lang="LID4096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D2EAA4-1994-4FA8-844F-129E1E5AD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 chef</a:t>
            </a:r>
            <a:endParaRPr lang="LID4096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C54520-2A0A-40E0-B7FB-87F0660832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>
                <a:highlight>
                  <a:srgbClr val="FFFF00"/>
                </a:highlight>
              </a:rPr>
              <a:t>Deeply understands different</a:t>
            </a:r>
            <a:br>
              <a:rPr lang="en-US" sz="1800" dirty="0">
                <a:highlight>
                  <a:srgbClr val="FFFF00"/>
                </a:highlight>
              </a:rPr>
            </a:br>
            <a:r>
              <a:rPr lang="en-US" sz="1800" dirty="0">
                <a:highlight>
                  <a:srgbClr val="FFFF00"/>
                </a:highlight>
              </a:rPr>
              <a:t>ingredients and recipes</a:t>
            </a:r>
          </a:p>
          <a:p>
            <a:r>
              <a:rPr lang="en-US" sz="1800" dirty="0"/>
              <a:t>Knows how and why different recipes work and can apply, adapt and extend them to novel problems</a:t>
            </a:r>
          </a:p>
          <a:p>
            <a:r>
              <a:rPr lang="en-US" sz="1800" dirty="0"/>
              <a:t>Can develop new recipes to deal with novel problems, or to better solve existing problems</a:t>
            </a:r>
          </a:p>
          <a:p>
            <a:r>
              <a:rPr lang="en-US" sz="1800" dirty="0"/>
              <a:t>Has a broad toolkit that allows them to address a variety of different problems and questions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8167B-370F-487A-9717-D871B03C2566}"/>
              </a:ext>
            </a:extLst>
          </p:cNvPr>
          <p:cNvSpPr txBox="1"/>
          <p:nvPr/>
        </p:nvSpPr>
        <p:spPr>
          <a:xfrm>
            <a:off x="6335016" y="6091444"/>
            <a:ext cx="595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* Analogy borrowed from Brandon Sanderson who uses these terms to describe the difference between novice and expert writers</a:t>
            </a:r>
            <a:endParaRPr lang="LID4096" sz="1600" i="1" dirty="0"/>
          </a:p>
        </p:txBody>
      </p:sp>
      <p:pic>
        <p:nvPicPr>
          <p:cNvPr id="2050" name="Picture 2" descr="74 Us France Mcdonalds Photos and Premium High Res Pictures - Getty Images">
            <a:extLst>
              <a:ext uri="{FF2B5EF4-FFF2-40B4-BE49-F238E27FC236}">
                <a16:creationId xmlns:a16="http://schemas.microsoft.com/office/drawing/2014/main" id="{FEA84E53-1F3A-41CD-9F51-B7112E8A3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293" y="2018519"/>
            <a:ext cx="1624379" cy="106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portrait of a young black female chef in a commercial kitchen with her  crew working behing her Stock Photo - Alamy">
            <a:extLst>
              <a:ext uri="{FF2B5EF4-FFF2-40B4-BE49-F238E27FC236}">
                <a16:creationId xmlns:a16="http://schemas.microsoft.com/office/drawing/2014/main" id="{37137292-E63E-421F-A342-5808E35A27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3" b="9003"/>
          <a:stretch/>
        </p:blipFill>
        <p:spPr bwMode="auto">
          <a:xfrm>
            <a:off x="9626862" y="1934397"/>
            <a:ext cx="1632076" cy="114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02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853477-7F94-4B35-A9DF-B93CB909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 for the class</a:t>
            </a:r>
            <a:endParaRPr lang="LID4096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2A6DB6-96E3-4DAD-B5DC-FA9D95D8E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Become Data Science Chefs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understand and practice proper data organization, archiving and cleansing 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learn how to create reproducible data processing workflows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learn how to use extensive visualization techniques in order to gain a deeper understanding of your data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understand the difference between inference and prediction, between regression and classification problems, and learn how to select the proper statistical tools for each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understand model overfitting </a:t>
            </a:r>
            <a:r>
              <a:rPr lang="en-US" dirty="0"/>
              <a:t>and how to avoid it</a:t>
            </a:r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8328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1432-31C2-4D78-AD96-CDCEDCF1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James et al, Chapters 1 &amp; 2: Key concepts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ED259E-CC9B-4801-BB2E-93F3B67DB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3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3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3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800" b="1" i="1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3800" b="1" dirty="0"/>
              </a:p>
              <a:p>
                <a:pPr marL="0" indent="0" algn="ctr">
                  <a:buNone/>
                </a:pPr>
                <a:r>
                  <a:rPr lang="en-US" b="0" dirty="0"/>
                  <a:t>vs</a:t>
                </a:r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sz="38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acc>
                      <m:d>
                        <m:dPr>
                          <m:ctrlPr>
                            <a:rPr lang="en-US" sz="3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b="1" dirty="0"/>
                  <a:t>Input</a:t>
                </a:r>
                <a:r>
                  <a:rPr lang="en-US" dirty="0"/>
                  <a:t> (predictors, independent variables, features) vs </a:t>
                </a:r>
                <a:r>
                  <a:rPr lang="en-US" b="1" dirty="0"/>
                  <a:t>output</a:t>
                </a:r>
                <a:r>
                  <a:rPr lang="en-US" dirty="0"/>
                  <a:t> variables (response, dependent variable)</a:t>
                </a:r>
              </a:p>
              <a:p>
                <a:r>
                  <a:rPr lang="en-US" b="1" dirty="0"/>
                  <a:t>Supervised</a:t>
                </a:r>
                <a:r>
                  <a:rPr lang="en-US" dirty="0"/>
                  <a:t> vs </a:t>
                </a:r>
                <a:r>
                  <a:rPr lang="en-US" b="1" dirty="0"/>
                  <a:t>unsupervised</a:t>
                </a:r>
                <a:r>
                  <a:rPr lang="en-US" dirty="0"/>
                  <a:t> methods</a:t>
                </a:r>
              </a:p>
              <a:p>
                <a:r>
                  <a:rPr lang="en-US" b="1" dirty="0"/>
                  <a:t>Regression</a:t>
                </a:r>
                <a:r>
                  <a:rPr lang="en-US" dirty="0"/>
                  <a:t> vs </a:t>
                </a:r>
                <a:r>
                  <a:rPr lang="en-US" b="1" dirty="0"/>
                  <a:t>classification</a:t>
                </a:r>
                <a:r>
                  <a:rPr lang="en-US" dirty="0"/>
                  <a:t> problems</a:t>
                </a:r>
              </a:p>
              <a:p>
                <a:r>
                  <a:rPr lang="en-US" b="1" dirty="0"/>
                  <a:t>Prediction</a:t>
                </a:r>
                <a:r>
                  <a:rPr lang="en-US" dirty="0"/>
                  <a:t> vs </a:t>
                </a:r>
                <a:r>
                  <a:rPr lang="en-US" b="1" dirty="0"/>
                  <a:t>inference </a:t>
                </a:r>
                <a:r>
                  <a:rPr lang="en-US" dirty="0"/>
                  <a:t>goals</a:t>
                </a:r>
              </a:p>
              <a:p>
                <a:r>
                  <a:rPr lang="en-US" b="1" dirty="0"/>
                  <a:t>Reducible</a:t>
                </a:r>
                <a:r>
                  <a:rPr lang="en-US" dirty="0"/>
                  <a:t> vs </a:t>
                </a:r>
                <a:r>
                  <a:rPr lang="en-US" b="1" dirty="0"/>
                  <a:t>irreducible</a:t>
                </a:r>
                <a:r>
                  <a:rPr lang="en-US" dirty="0"/>
                  <a:t> error</a:t>
                </a:r>
              </a:p>
              <a:p>
                <a:r>
                  <a:rPr lang="en-US" b="1" dirty="0"/>
                  <a:t>Training</a:t>
                </a:r>
                <a:r>
                  <a:rPr lang="en-US" dirty="0"/>
                  <a:t> vs </a:t>
                </a:r>
                <a:r>
                  <a:rPr lang="en-US" b="1" dirty="0"/>
                  <a:t>testing</a:t>
                </a:r>
                <a:r>
                  <a:rPr lang="en-US" dirty="0"/>
                  <a:t> data</a:t>
                </a:r>
              </a:p>
              <a:p>
                <a:r>
                  <a:rPr lang="en-US" b="1" dirty="0"/>
                  <a:t>Parametric</a:t>
                </a:r>
                <a:r>
                  <a:rPr lang="en-US" dirty="0"/>
                  <a:t> vs </a:t>
                </a:r>
                <a:r>
                  <a:rPr lang="en-US" b="1" dirty="0"/>
                  <a:t>non-parametric</a:t>
                </a:r>
                <a:r>
                  <a:rPr lang="en-US" dirty="0"/>
                  <a:t> methods</a:t>
                </a:r>
              </a:p>
              <a:p>
                <a:r>
                  <a:rPr lang="en-US" b="1" dirty="0"/>
                  <a:t>Interpretability</a:t>
                </a:r>
                <a:r>
                  <a:rPr lang="en-US" dirty="0"/>
                  <a:t> vs </a:t>
                </a:r>
                <a:r>
                  <a:rPr lang="en-US" b="1" dirty="0"/>
                  <a:t>flexibility </a:t>
                </a:r>
                <a:r>
                  <a:rPr lang="en-US" dirty="0"/>
                  <a:t>of methods</a:t>
                </a:r>
              </a:p>
              <a:p>
                <a:r>
                  <a:rPr lang="en-US" b="1" dirty="0"/>
                  <a:t>Mean squared error (MSE)</a:t>
                </a:r>
              </a:p>
              <a:p>
                <a:r>
                  <a:rPr lang="en-US" b="1" dirty="0"/>
                  <a:t>Training MSE </a:t>
                </a:r>
                <a:r>
                  <a:rPr lang="en-US" dirty="0"/>
                  <a:t>vs </a:t>
                </a:r>
                <a:r>
                  <a:rPr lang="en-US" b="1" dirty="0"/>
                  <a:t>Testing MSE</a:t>
                </a:r>
              </a:p>
              <a:p>
                <a:r>
                  <a:rPr lang="en-US" b="1" dirty="0"/>
                  <a:t>Bias </a:t>
                </a:r>
                <a:r>
                  <a:rPr lang="en-US" dirty="0"/>
                  <a:t>vs </a:t>
                </a:r>
                <a:r>
                  <a:rPr lang="en-US" b="1" dirty="0"/>
                  <a:t>Variance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  <a:p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ED259E-CC9B-4801-BB2E-93F3B67DB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 b="-7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447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2775-17EE-4B76-8449-2A52B1FD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Discussion Questions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4C4AE-9070-40ED-A931-8E3845840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Can you come up with some examples of (hypothetical or real) studies putting too much focus on either low bias or low variance and explain why this might lead to a bad outcome?</a:t>
            </a:r>
          </a:p>
          <a:p>
            <a:endParaRPr lang="en-US" dirty="0"/>
          </a:p>
          <a:p>
            <a:r>
              <a:rPr lang="en-US" dirty="0"/>
              <a:t>In psychology, which are more common, prediction or inference problems? Why do you think that is the case? Discuss in terms of the major advantages and disadvantages of each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7731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470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Source Sans Pro</vt:lpstr>
      <vt:lpstr>Office Theme</vt:lpstr>
      <vt:lpstr>Data Science for Psychologists</vt:lpstr>
      <vt:lpstr>PowerPoint Presentation</vt:lpstr>
      <vt:lpstr>Throwback to class 1</vt:lpstr>
      <vt:lpstr>Data Science is like cooking</vt:lpstr>
      <vt:lpstr>Data Science is like cooking</vt:lpstr>
      <vt:lpstr>Data Science Chef vs Data Science Cook *</vt:lpstr>
      <vt:lpstr>Learning goals for the class</vt:lpstr>
      <vt:lpstr>James et al, Chapters 1 &amp; 2: Key concepts</vt:lpstr>
      <vt:lpstr>Breakout Discussion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Psychologists</dc:title>
  <dc:creator>Ven Popov</dc:creator>
  <cp:lastModifiedBy>Ven Popov</cp:lastModifiedBy>
  <cp:revision>34</cp:revision>
  <dcterms:created xsi:type="dcterms:W3CDTF">2021-02-23T07:35:24Z</dcterms:created>
  <dcterms:modified xsi:type="dcterms:W3CDTF">2021-03-23T14:22:48Z</dcterms:modified>
</cp:coreProperties>
</file>