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8" r:id="rId6"/>
    <p:sldId id="267" r:id="rId7"/>
    <p:sldId id="268" r:id="rId8"/>
    <p:sldId id="270" r:id="rId9"/>
    <p:sldId id="271" r:id="rId10"/>
    <p:sldId id="257"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6, Linear Model</a:t>
            </a:r>
          </a:p>
          <a:p>
            <a:r>
              <a:rPr lang="en-US" dirty="0"/>
              <a:t>30/3/2021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a:xfrm>
            <a:off x="1098468" y="885651"/>
            <a:ext cx="3229803" cy="4624603"/>
          </a:xfrm>
        </p:spPr>
        <p:txBody>
          <a:bodyPr>
            <a:normAutofit/>
          </a:bodyPr>
          <a:lstStyle/>
          <a:p>
            <a:r>
              <a:rPr lang="en-US">
                <a:solidFill>
                  <a:srgbClr val="FFFFFF"/>
                </a:solidFill>
              </a:rPr>
              <a:t>Breakout Discussion Questions</a:t>
            </a:r>
            <a:endParaRPr lang="LID4096">
              <a:solidFill>
                <a:srgbClr val="FFFFFF"/>
              </a:solidFill>
            </a:endParaRPr>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a:xfrm>
            <a:off x="4978708" y="885651"/>
            <a:ext cx="6525220" cy="5521414"/>
          </a:xfrm>
        </p:spPr>
        <p:txBody>
          <a:bodyPr anchor="ctr">
            <a:normAutofit/>
          </a:bodyPr>
          <a:lstStyle/>
          <a:p>
            <a:r>
              <a:rPr lang="en-US" sz="2000" dirty="0"/>
              <a:t>On p. 65 the book says that the least squares line is an “unbiased” estimator of the true population regression line. To make this concept clear, it makes the analogy that the mean of a random sample is an “unbiased” estimate of the population mean. What is meant by “unbiased” in these cases? Can you think of a situation in which the sample mean or the least square regression coefficients would be biased, in other words, will either underestimate or overestimate the population parameters?</a:t>
            </a:r>
          </a:p>
          <a:p>
            <a:endParaRPr lang="en-US" sz="2000" dirty="0"/>
          </a:p>
          <a:p>
            <a:r>
              <a:rPr lang="en-US" sz="2000" dirty="0"/>
              <a:t>In physics R^2 values are usually close to 1, but in psychology they are much lower. Why is the unexplained variance much higher in psychological measurements? Is that a fundamental and unsolvable problem in psychology? What would it be necessary to achieve an R^2 close to 1 for a psychological model?</a:t>
            </a:r>
          </a:p>
          <a:p>
            <a:endParaRPr lang="LID4096" sz="2000" dirty="0"/>
          </a:p>
        </p:txBody>
      </p:sp>
    </p:spTree>
    <p:extLst>
      <p:ext uri="{BB962C8B-B14F-4D97-AF65-F5344CB8AC3E}">
        <p14:creationId xmlns:p14="http://schemas.microsoft.com/office/powerpoint/2010/main" val="87731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9D603C-B97A-4F11-B364-B1388711AEFB}"/>
              </a:ext>
            </a:extLst>
          </p:cNvPr>
          <p:cNvPicPr>
            <a:picLocks noChangeAspect="1"/>
          </p:cNvPicPr>
          <p:nvPr/>
        </p:nvPicPr>
        <p:blipFill>
          <a:blip r:embed="rId2"/>
          <a:stretch>
            <a:fillRect/>
          </a:stretch>
        </p:blipFill>
        <p:spPr>
          <a:xfrm>
            <a:off x="763642" y="0"/>
            <a:ext cx="7200172" cy="6858000"/>
          </a:xfrm>
          <a:prstGeom prst="rect">
            <a:avLst/>
          </a:prstGeom>
        </p:spPr>
      </p:pic>
      <p:cxnSp>
        <p:nvCxnSpPr>
          <p:cNvPr id="3" name="Straight Arrow Connector 2">
            <a:extLst>
              <a:ext uri="{FF2B5EF4-FFF2-40B4-BE49-F238E27FC236}">
                <a16:creationId xmlns:a16="http://schemas.microsoft.com/office/drawing/2014/main" id="{A0BCDE95-35C2-466A-BB3C-B2C89784C0E4}"/>
              </a:ext>
            </a:extLst>
          </p:cNvPr>
          <p:cNvCxnSpPr/>
          <p:nvPr/>
        </p:nvCxnSpPr>
        <p:spPr>
          <a:xfrm flipH="1">
            <a:off x="7731967" y="3707363"/>
            <a:ext cx="584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9AA9A4-0F93-4658-817F-516654C658E2}"/>
              </a:ext>
            </a:extLst>
          </p:cNvPr>
          <p:cNvSpPr txBox="1"/>
          <p:nvPr/>
        </p:nvSpPr>
        <p:spPr>
          <a:xfrm>
            <a:off x="8465976" y="3522697"/>
            <a:ext cx="2842726" cy="369332"/>
          </a:xfrm>
          <a:prstGeom prst="rect">
            <a:avLst/>
          </a:prstGeom>
          <a:noFill/>
        </p:spPr>
        <p:txBody>
          <a:bodyPr wrap="square" rtlCol="0">
            <a:spAutoFit/>
          </a:bodyPr>
          <a:lstStyle/>
          <a:p>
            <a:r>
              <a:rPr lang="en-US" dirty="0"/>
              <a:t>Final project proposal due</a:t>
            </a:r>
            <a:endParaRPr lang="LID4096" dirty="0"/>
          </a:p>
        </p:txBody>
      </p:sp>
      <p:sp>
        <p:nvSpPr>
          <p:cNvPr id="12" name="Rectangle 11">
            <a:extLst>
              <a:ext uri="{FF2B5EF4-FFF2-40B4-BE49-F238E27FC236}">
                <a16:creationId xmlns:a16="http://schemas.microsoft.com/office/drawing/2014/main" id="{8FEA423E-88C6-4E57-B151-C711857125F4}"/>
              </a:ext>
            </a:extLst>
          </p:cNvPr>
          <p:cNvSpPr/>
          <p:nvPr/>
        </p:nvSpPr>
        <p:spPr>
          <a:xfrm>
            <a:off x="939282" y="5007429"/>
            <a:ext cx="6071118" cy="57849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4" name="Straight Connector 13">
            <a:extLst>
              <a:ext uri="{FF2B5EF4-FFF2-40B4-BE49-F238E27FC236}">
                <a16:creationId xmlns:a16="http://schemas.microsoft.com/office/drawing/2014/main" id="{21ADA25A-F6AF-4D27-97A7-2347564EA693}"/>
              </a:ext>
            </a:extLst>
          </p:cNvPr>
          <p:cNvCxnSpPr/>
          <p:nvPr/>
        </p:nvCxnSpPr>
        <p:spPr>
          <a:xfrm>
            <a:off x="2376196" y="5840963"/>
            <a:ext cx="179769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1A64D3D-6CA2-40A6-81CC-BAC8E331999D}"/>
              </a:ext>
            </a:extLst>
          </p:cNvPr>
          <p:cNvCxnSpPr/>
          <p:nvPr/>
        </p:nvCxnSpPr>
        <p:spPr>
          <a:xfrm>
            <a:off x="2376196" y="6466114"/>
            <a:ext cx="179769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3071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2B46-CAA7-43BC-8B30-115A02A9ED85}"/>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C35D8D3F-7D2D-46AE-9A6D-51C7FE783FF2}"/>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1CC5B6B6-7779-4C6A-83A9-2FE3FB4949ED}"/>
              </a:ext>
            </a:extLst>
          </p:cNvPr>
          <p:cNvPicPr>
            <a:picLocks noChangeAspect="1"/>
          </p:cNvPicPr>
          <p:nvPr/>
        </p:nvPicPr>
        <p:blipFill>
          <a:blip r:embed="rId2"/>
          <a:stretch>
            <a:fillRect/>
          </a:stretch>
        </p:blipFill>
        <p:spPr>
          <a:xfrm>
            <a:off x="6277128" y="344661"/>
            <a:ext cx="5749867" cy="5995288"/>
          </a:xfrm>
          <a:prstGeom prst="rect">
            <a:avLst/>
          </a:prstGeom>
        </p:spPr>
      </p:pic>
      <p:pic>
        <p:nvPicPr>
          <p:cNvPr id="6" name="Picture 5">
            <a:extLst>
              <a:ext uri="{FF2B5EF4-FFF2-40B4-BE49-F238E27FC236}">
                <a16:creationId xmlns:a16="http://schemas.microsoft.com/office/drawing/2014/main" id="{21A7208F-A981-4D93-9745-679266523222}"/>
              </a:ext>
            </a:extLst>
          </p:cNvPr>
          <p:cNvPicPr>
            <a:picLocks noChangeAspect="1"/>
          </p:cNvPicPr>
          <p:nvPr/>
        </p:nvPicPr>
        <p:blipFill>
          <a:blip r:embed="rId3"/>
          <a:stretch>
            <a:fillRect/>
          </a:stretch>
        </p:blipFill>
        <p:spPr>
          <a:xfrm>
            <a:off x="165005" y="431356"/>
            <a:ext cx="6112376" cy="5821899"/>
          </a:xfrm>
          <a:prstGeom prst="rect">
            <a:avLst/>
          </a:prstGeom>
        </p:spPr>
      </p:pic>
    </p:spTree>
    <p:extLst>
      <p:ext uri="{BB962C8B-B14F-4D97-AF65-F5344CB8AC3E}">
        <p14:creationId xmlns:p14="http://schemas.microsoft.com/office/powerpoint/2010/main" val="39969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AD18-5113-4991-AB32-ABB887C14AA0}"/>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E351CA00-B080-4E28-95C2-62C40081BFF2}"/>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16FF8665-DC77-4487-800A-60EC34714570}"/>
              </a:ext>
            </a:extLst>
          </p:cNvPr>
          <p:cNvPicPr>
            <a:picLocks noChangeAspect="1"/>
          </p:cNvPicPr>
          <p:nvPr/>
        </p:nvPicPr>
        <p:blipFill>
          <a:blip r:embed="rId2"/>
          <a:stretch>
            <a:fillRect/>
          </a:stretch>
        </p:blipFill>
        <p:spPr>
          <a:xfrm>
            <a:off x="2335148" y="1996000"/>
            <a:ext cx="7640116" cy="3458058"/>
          </a:xfrm>
          <a:prstGeom prst="rect">
            <a:avLst/>
          </a:prstGeom>
        </p:spPr>
      </p:pic>
    </p:spTree>
    <p:extLst>
      <p:ext uri="{BB962C8B-B14F-4D97-AF65-F5344CB8AC3E}">
        <p14:creationId xmlns:p14="http://schemas.microsoft.com/office/powerpoint/2010/main" val="126397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432-31C2-4D78-AD96-CDCEDCF1BF8B}"/>
              </a:ext>
            </a:extLst>
          </p:cNvPr>
          <p:cNvSpPr>
            <a:spLocks noGrp="1"/>
          </p:cNvSpPr>
          <p:nvPr>
            <p:ph type="title"/>
          </p:nvPr>
        </p:nvSpPr>
        <p:spPr/>
        <p:txBody>
          <a:bodyPr/>
          <a:lstStyle/>
          <a:p>
            <a:r>
              <a:rPr lang="en-US" u="sng" dirty="0"/>
              <a:t>James et al, Chapter 3 (Linear regression): Key concepts</a:t>
            </a:r>
            <a:endParaRPr lang="LID4096"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ED259E-CC9B-4801-BB2E-93F3B67DBC1D}"/>
                  </a:ext>
                </a:extLst>
              </p:cNvPr>
              <p:cNvSpPr>
                <a:spLocks noGrp="1"/>
              </p:cNvSpPr>
              <p:nvPr>
                <p:ph idx="1"/>
              </p:nvPr>
            </p:nvSpPr>
            <p:spPr>
              <a:xfrm>
                <a:off x="838200" y="2716885"/>
                <a:ext cx="6608568" cy="346007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800" b="1" i="1" smtClean="0">
                          <a:latin typeface="Cambria Math" panose="02040503050406030204" pitchFamily="18" charset="0"/>
                        </a:rPr>
                        <m:t>𝒀</m:t>
                      </m:r>
                      <m:r>
                        <a:rPr lang="en-US" sz="3800" b="1" i="1" smtClean="0">
                          <a:latin typeface="Cambria Math" panose="02040503050406030204" pitchFamily="18" charset="0"/>
                        </a:rPr>
                        <m:t>=</m:t>
                      </m:r>
                      <m:r>
                        <a:rPr lang="en-US" sz="3800" b="1" i="1" smtClean="0">
                          <a:latin typeface="Cambria Math" panose="02040503050406030204" pitchFamily="18" charset="0"/>
                        </a:rPr>
                        <m:t>𝒇</m:t>
                      </m:r>
                      <m:d>
                        <m:dPr>
                          <m:ctrlPr>
                            <a:rPr lang="en-US" sz="3800" b="1" i="1" smtClean="0">
                              <a:latin typeface="Cambria Math" panose="02040503050406030204" pitchFamily="18" charset="0"/>
                            </a:rPr>
                          </m:ctrlPr>
                        </m:dPr>
                        <m:e>
                          <m:r>
                            <a:rPr lang="en-US" sz="3800" b="1" i="1" smtClean="0">
                              <a:latin typeface="Cambria Math" panose="02040503050406030204" pitchFamily="18" charset="0"/>
                            </a:rPr>
                            <m:t>𝑿</m:t>
                          </m:r>
                        </m:e>
                      </m:d>
                      <m:r>
                        <a:rPr lang="en-US" sz="3800" b="1" i="1" smtClean="0">
                          <a:latin typeface="Cambria Math" panose="02040503050406030204" pitchFamily="18" charset="0"/>
                        </a:rPr>
                        <m:t>+</m:t>
                      </m:r>
                      <m:r>
                        <a:rPr lang="en-US" sz="3800" b="1" i="1" smtClean="0">
                          <a:latin typeface="Cambria Math" panose="02040503050406030204" pitchFamily="18" charset="0"/>
                        </a:rPr>
                        <m:t>𝝐</m:t>
                      </m:r>
                    </m:oMath>
                  </m:oMathPara>
                </a14:m>
                <a:endParaRPr lang="en-US" sz="3800" b="1" dirty="0"/>
              </a:p>
              <a:p>
                <a:pPr marL="0" indent="0" algn="ctr">
                  <a:buNone/>
                </a:pPr>
                <a:r>
                  <a:rPr lang="en-US" b="0" dirty="0"/>
                  <a:t>vs</a:t>
                </a:r>
              </a:p>
              <a:p>
                <a:pPr marL="0" indent="0" algn="ctr">
                  <a:buNone/>
                </a:pPr>
                <a:endParaRPr lang="en-US" b="0" dirty="0"/>
              </a:p>
              <a:p>
                <a:pPr marL="0" indent="0">
                  <a:buNone/>
                </a:pPr>
                <a14:m>
                  <m:oMathPara xmlns:m="http://schemas.openxmlformats.org/officeDocument/2006/math">
                    <m:oMathParaPr>
                      <m:jc m:val="centerGroup"/>
                    </m:oMathParaPr>
                    <m:oMath xmlns:m="http://schemas.openxmlformats.org/officeDocument/2006/math">
                      <m:acc>
                        <m:accPr>
                          <m:chr m:val="̂"/>
                          <m:ctrlPr>
                            <a:rPr lang="en-US" sz="3800" b="1" i="1" smtClean="0">
                              <a:latin typeface="Cambria Math" panose="02040503050406030204" pitchFamily="18" charset="0"/>
                            </a:rPr>
                          </m:ctrlPr>
                        </m:accPr>
                        <m:e>
                          <m:r>
                            <a:rPr lang="en-US" sz="3800" b="1" i="1">
                              <a:latin typeface="Cambria Math" panose="02040503050406030204" pitchFamily="18" charset="0"/>
                            </a:rPr>
                            <m:t>𝒀</m:t>
                          </m:r>
                        </m:e>
                      </m:acc>
                      <m:r>
                        <a:rPr lang="en-US" sz="3800" b="1" i="1" smtClean="0">
                          <a:latin typeface="Cambria Math" panose="02040503050406030204" pitchFamily="18" charset="0"/>
                        </a:rPr>
                        <m:t>=</m:t>
                      </m:r>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𝜷</m:t>
                          </m:r>
                        </m:e>
                        <m:sub>
                          <m:r>
                            <a:rPr lang="en-US" sz="3800" b="1" i="1" smtClean="0">
                              <a:latin typeface="Cambria Math" panose="02040503050406030204" pitchFamily="18" charset="0"/>
                            </a:rPr>
                            <m:t>𝟎</m:t>
                          </m:r>
                        </m:sub>
                      </m:sSub>
                      <m:r>
                        <a:rPr lang="en-US" sz="3800" b="1" i="1" smtClean="0">
                          <a:latin typeface="Cambria Math" panose="02040503050406030204" pitchFamily="18" charset="0"/>
                        </a:rPr>
                        <m:t>+</m:t>
                      </m:r>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𝜷</m:t>
                          </m:r>
                        </m:e>
                        <m:sub>
                          <m:r>
                            <a:rPr lang="en-US" sz="3800" b="1" i="1" smtClean="0">
                              <a:latin typeface="Cambria Math" panose="02040503050406030204" pitchFamily="18" charset="0"/>
                            </a:rPr>
                            <m:t>𝟏</m:t>
                          </m:r>
                        </m:sub>
                      </m:sSub>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𝑿</m:t>
                          </m:r>
                        </m:e>
                        <m:sub>
                          <m:r>
                            <a:rPr lang="en-US" sz="3800" b="1" i="1" smtClean="0">
                              <a:latin typeface="Cambria Math" panose="02040503050406030204" pitchFamily="18" charset="0"/>
                            </a:rPr>
                            <m:t>𝟏</m:t>
                          </m:r>
                        </m:sub>
                      </m:sSub>
                      <m:r>
                        <a:rPr lang="en-US" sz="3800" b="1" i="1" smtClean="0">
                          <a:latin typeface="Cambria Math" panose="02040503050406030204" pitchFamily="18" charset="0"/>
                        </a:rPr>
                        <m:t>+</m:t>
                      </m:r>
                      <m:r>
                        <a:rPr lang="en-US" sz="3800" b="1" i="1" smtClean="0">
                          <a:latin typeface="Cambria Math" panose="02040503050406030204" pitchFamily="18" charset="0"/>
                        </a:rPr>
                        <m:t>𝝐</m:t>
                      </m:r>
                    </m:oMath>
                  </m:oMathPara>
                </a14:m>
                <a:endParaRPr lang="en-US" b="1" dirty="0"/>
              </a:p>
              <a:p>
                <a:pPr marL="0" indent="0">
                  <a:buNone/>
                </a:pPr>
                <a:endParaRPr lang="en-US" b="1" dirty="0"/>
              </a:p>
              <a:p>
                <a:endParaRPr lang="en-US" dirty="0"/>
              </a:p>
              <a:p>
                <a:endParaRPr lang="en-US" dirty="0"/>
              </a:p>
              <a:p>
                <a:endParaRPr lang="en-US" b="1" dirty="0"/>
              </a:p>
              <a:p>
                <a:endParaRPr lang="en-US" dirty="0"/>
              </a:p>
              <a:p>
                <a:endParaRPr lang="LID4096" dirty="0"/>
              </a:p>
            </p:txBody>
          </p:sp>
        </mc:Choice>
        <mc:Fallback xmlns="">
          <p:sp>
            <p:nvSpPr>
              <p:cNvPr id="3" name="Content Placeholder 2">
                <a:extLst>
                  <a:ext uri="{FF2B5EF4-FFF2-40B4-BE49-F238E27FC236}">
                    <a16:creationId xmlns:a16="http://schemas.microsoft.com/office/drawing/2014/main" id="{02ED259E-CC9B-4801-BB2E-93F3B67DBC1D}"/>
                  </a:ext>
                </a:extLst>
              </p:cNvPr>
              <p:cNvSpPr>
                <a:spLocks noGrp="1" noRot="1" noChangeAspect="1" noMove="1" noResize="1" noEditPoints="1" noAdjustHandles="1" noChangeArrowheads="1" noChangeShapeType="1" noTextEdit="1"/>
              </p:cNvSpPr>
              <p:nvPr>
                <p:ph idx="1"/>
              </p:nvPr>
            </p:nvSpPr>
            <p:spPr>
              <a:xfrm>
                <a:off x="838200" y="2716885"/>
                <a:ext cx="6608568" cy="3460077"/>
              </a:xfrm>
              <a:blipFill>
                <a:blip r:embed="rId2"/>
                <a:stretch>
                  <a:fillRect/>
                </a:stretch>
              </a:blipFill>
            </p:spPr>
            <p:txBody>
              <a:bodyPr/>
              <a:lstStyle/>
              <a:p>
                <a:r>
                  <a:rPr lang="LID4096">
                    <a:noFill/>
                  </a:rPr>
                  <a:t> </a:t>
                </a:r>
              </a:p>
            </p:txBody>
          </p:sp>
        </mc:Fallback>
      </mc:AlternateContent>
      <p:pic>
        <p:nvPicPr>
          <p:cNvPr id="5" name="Picture 4">
            <a:extLst>
              <a:ext uri="{FF2B5EF4-FFF2-40B4-BE49-F238E27FC236}">
                <a16:creationId xmlns:a16="http://schemas.microsoft.com/office/drawing/2014/main" id="{7B2A117D-2BAA-4D02-B139-01B2BCCCD14B}"/>
              </a:ext>
            </a:extLst>
          </p:cNvPr>
          <p:cNvPicPr>
            <a:picLocks noChangeAspect="1"/>
          </p:cNvPicPr>
          <p:nvPr/>
        </p:nvPicPr>
        <p:blipFill>
          <a:blip r:embed="rId3"/>
          <a:stretch>
            <a:fillRect/>
          </a:stretch>
        </p:blipFill>
        <p:spPr>
          <a:xfrm>
            <a:off x="7075500" y="2282711"/>
            <a:ext cx="4525607" cy="3095758"/>
          </a:xfrm>
          <a:prstGeom prst="rect">
            <a:avLst/>
          </a:prstGeom>
        </p:spPr>
      </p:pic>
      <p:pic>
        <p:nvPicPr>
          <p:cNvPr id="6" name="Picture 5">
            <a:extLst>
              <a:ext uri="{FF2B5EF4-FFF2-40B4-BE49-F238E27FC236}">
                <a16:creationId xmlns:a16="http://schemas.microsoft.com/office/drawing/2014/main" id="{DBFFF2EF-161C-491A-99DF-31162F11FF8D}"/>
              </a:ext>
            </a:extLst>
          </p:cNvPr>
          <p:cNvPicPr>
            <a:picLocks noChangeAspect="1"/>
          </p:cNvPicPr>
          <p:nvPr/>
        </p:nvPicPr>
        <p:blipFill>
          <a:blip r:embed="rId3"/>
          <a:stretch>
            <a:fillRect/>
          </a:stretch>
        </p:blipFill>
        <p:spPr>
          <a:xfrm>
            <a:off x="7075499" y="2282711"/>
            <a:ext cx="4525607" cy="3095758"/>
          </a:xfrm>
          <a:prstGeom prst="rect">
            <a:avLst/>
          </a:prstGeom>
        </p:spPr>
      </p:pic>
      <p:pic>
        <p:nvPicPr>
          <p:cNvPr id="7" name="Picture 6">
            <a:extLst>
              <a:ext uri="{FF2B5EF4-FFF2-40B4-BE49-F238E27FC236}">
                <a16:creationId xmlns:a16="http://schemas.microsoft.com/office/drawing/2014/main" id="{9EEA9CC1-DBC5-4496-9A1F-D10E846182B0}"/>
              </a:ext>
            </a:extLst>
          </p:cNvPr>
          <p:cNvPicPr>
            <a:picLocks noChangeAspect="1"/>
          </p:cNvPicPr>
          <p:nvPr/>
        </p:nvPicPr>
        <p:blipFill>
          <a:blip r:embed="rId3"/>
          <a:stretch>
            <a:fillRect/>
          </a:stretch>
        </p:blipFill>
        <p:spPr>
          <a:xfrm>
            <a:off x="7075499" y="2282711"/>
            <a:ext cx="4525607" cy="3095758"/>
          </a:xfrm>
          <a:prstGeom prst="rect">
            <a:avLst/>
          </a:prstGeom>
        </p:spPr>
      </p:pic>
      <p:pic>
        <p:nvPicPr>
          <p:cNvPr id="8" name="Picture 7">
            <a:extLst>
              <a:ext uri="{FF2B5EF4-FFF2-40B4-BE49-F238E27FC236}">
                <a16:creationId xmlns:a16="http://schemas.microsoft.com/office/drawing/2014/main" id="{40F457BF-926C-4894-B953-997D316C9AD5}"/>
              </a:ext>
            </a:extLst>
          </p:cNvPr>
          <p:cNvPicPr>
            <a:picLocks noChangeAspect="1"/>
          </p:cNvPicPr>
          <p:nvPr/>
        </p:nvPicPr>
        <p:blipFill>
          <a:blip r:embed="rId3"/>
          <a:stretch>
            <a:fillRect/>
          </a:stretch>
        </p:blipFill>
        <p:spPr>
          <a:xfrm>
            <a:off x="7075498" y="2282711"/>
            <a:ext cx="4525607" cy="3095758"/>
          </a:xfrm>
          <a:prstGeom prst="rect">
            <a:avLst/>
          </a:prstGeom>
        </p:spPr>
      </p:pic>
    </p:spTree>
    <p:extLst>
      <p:ext uri="{BB962C8B-B14F-4D97-AF65-F5344CB8AC3E}">
        <p14:creationId xmlns:p14="http://schemas.microsoft.com/office/powerpoint/2010/main" val="368744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263951"/>
            <a:ext cx="10515600" cy="294731"/>
          </a:xfrm>
        </p:spPr>
        <p:txBody>
          <a:bodyPr>
            <a:normAutofit fontScale="70000" lnSpcReduction="20000"/>
          </a:bodyPr>
          <a:lstStyle/>
          <a:p>
            <a:r>
              <a:rPr lang="en-US" sz="2000" dirty="0"/>
              <a:t>(</a:t>
            </a:r>
            <a:r>
              <a:rPr lang="en-US" sz="2000" dirty="0" err="1"/>
              <a:t>Verstynen</a:t>
            </a:r>
            <a:r>
              <a:rPr lang="en-US" sz="2000" dirty="0"/>
              <a:t>, 2021 - https://github.com/CoAxLab/DataSciencePsychNeuro/blob/master/Slides/09%20-%20Linear%20models.pdf)</a:t>
            </a:r>
            <a:endParaRPr lang="LID4096" sz="2000" dirty="0"/>
          </a:p>
        </p:txBody>
      </p:sp>
      <p:pic>
        <p:nvPicPr>
          <p:cNvPr id="5" name="Picture 4">
            <a:extLst>
              <a:ext uri="{FF2B5EF4-FFF2-40B4-BE49-F238E27FC236}">
                <a16:creationId xmlns:a16="http://schemas.microsoft.com/office/drawing/2014/main" id="{9D0A3540-3A5E-4AA2-8933-A313C5AF0568}"/>
              </a:ext>
            </a:extLst>
          </p:cNvPr>
          <p:cNvPicPr>
            <a:picLocks noChangeAspect="1"/>
          </p:cNvPicPr>
          <p:nvPr/>
        </p:nvPicPr>
        <p:blipFill>
          <a:blip r:embed="rId2"/>
          <a:stretch>
            <a:fillRect/>
          </a:stretch>
        </p:blipFill>
        <p:spPr>
          <a:xfrm>
            <a:off x="1190692" y="1912061"/>
            <a:ext cx="9626417" cy="4178465"/>
          </a:xfrm>
          <a:prstGeom prst="rect">
            <a:avLst/>
          </a:prstGeom>
        </p:spPr>
      </p:pic>
    </p:spTree>
    <p:extLst>
      <p:ext uri="{BB962C8B-B14F-4D97-AF65-F5344CB8AC3E}">
        <p14:creationId xmlns:p14="http://schemas.microsoft.com/office/powerpoint/2010/main" val="186259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fontScale="70000" lnSpcReduction="20000"/>
          </a:bodyPr>
          <a:lstStyle/>
          <a:p>
            <a:r>
              <a:rPr lang="en-US" sz="2000" dirty="0"/>
              <a:t>(</a:t>
            </a:r>
            <a:r>
              <a:rPr lang="en-US" sz="2000" dirty="0" err="1"/>
              <a:t>Verstynen</a:t>
            </a:r>
            <a:r>
              <a:rPr lang="en-US" sz="2000" dirty="0"/>
              <a:t>, 2021 - https://github.com/CoAxLab/DataSciencePsychNeuro/blob/master/Slides/09%20-%20Linear%20models.pdf)</a:t>
            </a:r>
            <a:endParaRPr lang="LID4096" sz="2000" dirty="0"/>
          </a:p>
        </p:txBody>
      </p:sp>
      <p:pic>
        <p:nvPicPr>
          <p:cNvPr id="6" name="Picture 5">
            <a:extLst>
              <a:ext uri="{FF2B5EF4-FFF2-40B4-BE49-F238E27FC236}">
                <a16:creationId xmlns:a16="http://schemas.microsoft.com/office/drawing/2014/main" id="{04C26802-5720-4094-B8F5-FAB3FE73591A}"/>
              </a:ext>
            </a:extLst>
          </p:cNvPr>
          <p:cNvPicPr>
            <a:picLocks noChangeAspect="1"/>
          </p:cNvPicPr>
          <p:nvPr/>
        </p:nvPicPr>
        <p:blipFill>
          <a:blip r:embed="rId2"/>
          <a:stretch>
            <a:fillRect/>
          </a:stretch>
        </p:blipFill>
        <p:spPr>
          <a:xfrm>
            <a:off x="1161639" y="1690688"/>
            <a:ext cx="10192161" cy="4197553"/>
          </a:xfrm>
          <a:prstGeom prst="rect">
            <a:avLst/>
          </a:prstGeom>
        </p:spPr>
      </p:pic>
    </p:spTree>
    <p:extLst>
      <p:ext uri="{BB962C8B-B14F-4D97-AF65-F5344CB8AC3E}">
        <p14:creationId xmlns:p14="http://schemas.microsoft.com/office/powerpoint/2010/main" val="217824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fontScale="70000" lnSpcReduction="20000"/>
          </a:bodyPr>
          <a:lstStyle/>
          <a:p>
            <a:r>
              <a:rPr lang="en-US" sz="2000" dirty="0"/>
              <a:t>(</a:t>
            </a:r>
            <a:r>
              <a:rPr lang="en-US" sz="2000" dirty="0" err="1"/>
              <a:t>Verstynen</a:t>
            </a:r>
            <a:r>
              <a:rPr lang="en-US" sz="2000" dirty="0"/>
              <a:t>, 2021 - https://github.com/CoAxLab/DataSciencePsychNeuro/blob/master/Slides/09%20-%20Linear%20models.pdf)</a:t>
            </a:r>
            <a:endParaRPr lang="LID4096" sz="2000" dirty="0"/>
          </a:p>
        </p:txBody>
      </p:sp>
      <p:pic>
        <p:nvPicPr>
          <p:cNvPr id="5" name="Picture 4">
            <a:extLst>
              <a:ext uri="{FF2B5EF4-FFF2-40B4-BE49-F238E27FC236}">
                <a16:creationId xmlns:a16="http://schemas.microsoft.com/office/drawing/2014/main" id="{011EC855-2504-4F53-8E5A-DE95AC8BFD44}"/>
              </a:ext>
            </a:extLst>
          </p:cNvPr>
          <p:cNvPicPr>
            <a:picLocks noChangeAspect="1"/>
          </p:cNvPicPr>
          <p:nvPr/>
        </p:nvPicPr>
        <p:blipFill>
          <a:blip r:embed="rId2"/>
          <a:stretch>
            <a:fillRect/>
          </a:stretch>
        </p:blipFill>
        <p:spPr>
          <a:xfrm>
            <a:off x="1019654" y="1815548"/>
            <a:ext cx="10152691" cy="4223569"/>
          </a:xfrm>
          <a:prstGeom prst="rect">
            <a:avLst/>
          </a:prstGeom>
        </p:spPr>
      </p:pic>
    </p:spTree>
    <p:extLst>
      <p:ext uri="{BB962C8B-B14F-4D97-AF65-F5344CB8AC3E}">
        <p14:creationId xmlns:p14="http://schemas.microsoft.com/office/powerpoint/2010/main" val="111225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fontScale="70000" lnSpcReduction="20000"/>
          </a:bodyPr>
          <a:lstStyle/>
          <a:p>
            <a:r>
              <a:rPr lang="en-US" sz="2000" dirty="0"/>
              <a:t>(</a:t>
            </a:r>
            <a:r>
              <a:rPr lang="en-US" sz="2000" dirty="0" err="1"/>
              <a:t>Verstynen</a:t>
            </a:r>
            <a:r>
              <a:rPr lang="en-US" sz="2000" dirty="0"/>
              <a:t>, 2021 - https://github.com/CoAxLab/DataSciencePsychNeuro/blob/master/Slides/09%20-%20Linear%20models.pdf)</a:t>
            </a:r>
            <a:endParaRPr lang="LID4096" sz="2000" dirty="0"/>
          </a:p>
        </p:txBody>
      </p:sp>
      <p:pic>
        <p:nvPicPr>
          <p:cNvPr id="6" name="Picture 5">
            <a:extLst>
              <a:ext uri="{FF2B5EF4-FFF2-40B4-BE49-F238E27FC236}">
                <a16:creationId xmlns:a16="http://schemas.microsoft.com/office/drawing/2014/main" id="{D85224E6-5136-4E48-8C9E-0EC5F31C8320}"/>
              </a:ext>
            </a:extLst>
          </p:cNvPr>
          <p:cNvPicPr>
            <a:picLocks noChangeAspect="1"/>
          </p:cNvPicPr>
          <p:nvPr/>
        </p:nvPicPr>
        <p:blipFill>
          <a:blip r:embed="rId2"/>
          <a:stretch>
            <a:fillRect/>
          </a:stretch>
        </p:blipFill>
        <p:spPr>
          <a:xfrm>
            <a:off x="1217554" y="1749860"/>
            <a:ext cx="9382469" cy="4136420"/>
          </a:xfrm>
          <a:prstGeom prst="rect">
            <a:avLst/>
          </a:prstGeom>
        </p:spPr>
      </p:pic>
    </p:spTree>
    <p:extLst>
      <p:ext uri="{BB962C8B-B14F-4D97-AF65-F5344CB8AC3E}">
        <p14:creationId xmlns:p14="http://schemas.microsoft.com/office/powerpoint/2010/main" val="636841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346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Data Science for Psychologists</vt:lpstr>
      <vt:lpstr>PowerPoint Presentation</vt:lpstr>
      <vt:lpstr>PowerPoint Presentation</vt:lpstr>
      <vt:lpstr>PowerPoint Presentation</vt:lpstr>
      <vt:lpstr>James et al, Chapter 3 (Linear regression): Key concepts</vt:lpstr>
      <vt:lpstr>Relationship to the T-test and ANOVA</vt:lpstr>
      <vt:lpstr>Relationship to the T-test and ANOVA</vt:lpstr>
      <vt:lpstr>Relationship to the T-test and ANOVA</vt:lpstr>
      <vt:lpstr>Relationship to the T-test and ANOVA</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42</cp:revision>
  <dcterms:created xsi:type="dcterms:W3CDTF">2021-02-23T07:35:24Z</dcterms:created>
  <dcterms:modified xsi:type="dcterms:W3CDTF">2021-03-30T10:32:13Z</dcterms:modified>
</cp:coreProperties>
</file>