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33A0-C593-46A7-9439-4B4975450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93765648-0AB7-4FD1-8840-D24242C374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ABF7505-4EAC-44B6-ADE7-BA7A00648392}"/>
              </a:ext>
            </a:extLst>
          </p:cNvPr>
          <p:cNvSpPr>
            <a:spLocks noGrp="1"/>
          </p:cNvSpPr>
          <p:nvPr>
            <p:ph type="dt" sz="half" idx="10"/>
          </p:nvPr>
        </p:nvSpPr>
        <p:spPr/>
        <p:txBody>
          <a:bodyPr/>
          <a:lstStyle/>
          <a:p>
            <a:fld id="{6A211790-0A0F-4433-9786-8125E37D2A1B}" type="datetimeFigureOut">
              <a:rPr lang="LID4096" smtClean="0"/>
              <a:t>04/27/2021</a:t>
            </a:fld>
            <a:endParaRPr lang="LID4096"/>
          </a:p>
        </p:txBody>
      </p:sp>
      <p:sp>
        <p:nvSpPr>
          <p:cNvPr id="5" name="Footer Placeholder 4">
            <a:extLst>
              <a:ext uri="{FF2B5EF4-FFF2-40B4-BE49-F238E27FC236}">
                <a16:creationId xmlns:a16="http://schemas.microsoft.com/office/drawing/2014/main" id="{A7274FAA-512A-4DA2-B97A-9A99A3819E1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04FEE6F-577D-44D0-90D7-84ED8A1F321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27207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0D99-6015-42CD-AE9A-930141EBD80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50EE843-5B6B-485F-A032-0D770E695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B71217B-793F-402E-84E4-B8645FC2BE13}"/>
              </a:ext>
            </a:extLst>
          </p:cNvPr>
          <p:cNvSpPr>
            <a:spLocks noGrp="1"/>
          </p:cNvSpPr>
          <p:nvPr>
            <p:ph type="dt" sz="half" idx="10"/>
          </p:nvPr>
        </p:nvSpPr>
        <p:spPr/>
        <p:txBody>
          <a:bodyPr/>
          <a:lstStyle/>
          <a:p>
            <a:fld id="{6A211790-0A0F-4433-9786-8125E37D2A1B}" type="datetimeFigureOut">
              <a:rPr lang="LID4096" smtClean="0"/>
              <a:t>04/27/2021</a:t>
            </a:fld>
            <a:endParaRPr lang="LID4096"/>
          </a:p>
        </p:txBody>
      </p:sp>
      <p:sp>
        <p:nvSpPr>
          <p:cNvPr id="5" name="Footer Placeholder 4">
            <a:extLst>
              <a:ext uri="{FF2B5EF4-FFF2-40B4-BE49-F238E27FC236}">
                <a16:creationId xmlns:a16="http://schemas.microsoft.com/office/drawing/2014/main" id="{EBA41CC4-E53F-4FFE-903F-04E76808C79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1E4A28E-35F8-49E5-B19A-083BCDBBF585}"/>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27452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9ABC9-2BCB-4B04-9CE9-187DEDBFFB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F55179B-BB06-4059-B6A8-DA3DE3E40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D794F6-80A4-4219-9C6A-970F92CBD41B}"/>
              </a:ext>
            </a:extLst>
          </p:cNvPr>
          <p:cNvSpPr>
            <a:spLocks noGrp="1"/>
          </p:cNvSpPr>
          <p:nvPr>
            <p:ph type="dt" sz="half" idx="10"/>
          </p:nvPr>
        </p:nvSpPr>
        <p:spPr/>
        <p:txBody>
          <a:bodyPr/>
          <a:lstStyle/>
          <a:p>
            <a:fld id="{6A211790-0A0F-4433-9786-8125E37D2A1B}" type="datetimeFigureOut">
              <a:rPr lang="LID4096" smtClean="0"/>
              <a:t>04/27/2021</a:t>
            </a:fld>
            <a:endParaRPr lang="LID4096"/>
          </a:p>
        </p:txBody>
      </p:sp>
      <p:sp>
        <p:nvSpPr>
          <p:cNvPr id="5" name="Footer Placeholder 4">
            <a:extLst>
              <a:ext uri="{FF2B5EF4-FFF2-40B4-BE49-F238E27FC236}">
                <a16:creationId xmlns:a16="http://schemas.microsoft.com/office/drawing/2014/main" id="{976359AD-7EF3-43AE-AFBC-8A89C9B28A4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A71EC41-F6F2-4A05-B26E-962652D1B14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72436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4D9-9F2C-4CCE-BD4A-CAB7D90885E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25A0B31-EBBE-40BB-9DC2-177A1F4FC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A01CA1B-259D-4250-BC94-A320C8A6AFF8}"/>
              </a:ext>
            </a:extLst>
          </p:cNvPr>
          <p:cNvSpPr>
            <a:spLocks noGrp="1"/>
          </p:cNvSpPr>
          <p:nvPr>
            <p:ph type="dt" sz="half" idx="10"/>
          </p:nvPr>
        </p:nvSpPr>
        <p:spPr/>
        <p:txBody>
          <a:bodyPr/>
          <a:lstStyle/>
          <a:p>
            <a:fld id="{6A211790-0A0F-4433-9786-8125E37D2A1B}" type="datetimeFigureOut">
              <a:rPr lang="LID4096" smtClean="0"/>
              <a:t>04/27/2021</a:t>
            </a:fld>
            <a:endParaRPr lang="LID4096"/>
          </a:p>
        </p:txBody>
      </p:sp>
      <p:sp>
        <p:nvSpPr>
          <p:cNvPr id="5" name="Footer Placeholder 4">
            <a:extLst>
              <a:ext uri="{FF2B5EF4-FFF2-40B4-BE49-F238E27FC236}">
                <a16:creationId xmlns:a16="http://schemas.microsoft.com/office/drawing/2014/main" id="{8A01A655-74F2-4330-9F52-DD35D5391C7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4AAC1F-EA46-4645-B934-8E8D0F60B70E}"/>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15887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F553-6DA9-460C-B862-F254226D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EC14C6C-DAEA-4980-B79E-24BDD44AF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7FF44-1BA0-44DA-AC8D-2B4A86FADE54}"/>
              </a:ext>
            </a:extLst>
          </p:cNvPr>
          <p:cNvSpPr>
            <a:spLocks noGrp="1"/>
          </p:cNvSpPr>
          <p:nvPr>
            <p:ph type="dt" sz="half" idx="10"/>
          </p:nvPr>
        </p:nvSpPr>
        <p:spPr/>
        <p:txBody>
          <a:bodyPr/>
          <a:lstStyle/>
          <a:p>
            <a:fld id="{6A211790-0A0F-4433-9786-8125E37D2A1B}" type="datetimeFigureOut">
              <a:rPr lang="LID4096" smtClean="0"/>
              <a:t>04/27/2021</a:t>
            </a:fld>
            <a:endParaRPr lang="LID4096"/>
          </a:p>
        </p:txBody>
      </p:sp>
      <p:sp>
        <p:nvSpPr>
          <p:cNvPr id="5" name="Footer Placeholder 4">
            <a:extLst>
              <a:ext uri="{FF2B5EF4-FFF2-40B4-BE49-F238E27FC236}">
                <a16:creationId xmlns:a16="http://schemas.microsoft.com/office/drawing/2014/main" id="{D708F6A4-BD80-4A07-A262-9E13352BBA6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679FD79-F5FA-442E-A188-93FAE0C93614}"/>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39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057F-A924-4E9F-87A5-FA4E5914915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C8DB97F-5620-4AD0-9A28-BB07FBE57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65877E-AE91-474C-9DD1-E956324EC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A45C72F4-8F7D-46A5-8B8F-CFCFA08463EA}"/>
              </a:ext>
            </a:extLst>
          </p:cNvPr>
          <p:cNvSpPr>
            <a:spLocks noGrp="1"/>
          </p:cNvSpPr>
          <p:nvPr>
            <p:ph type="dt" sz="half" idx="10"/>
          </p:nvPr>
        </p:nvSpPr>
        <p:spPr/>
        <p:txBody>
          <a:bodyPr/>
          <a:lstStyle/>
          <a:p>
            <a:fld id="{6A211790-0A0F-4433-9786-8125E37D2A1B}" type="datetimeFigureOut">
              <a:rPr lang="LID4096" smtClean="0"/>
              <a:t>04/27/2021</a:t>
            </a:fld>
            <a:endParaRPr lang="LID4096"/>
          </a:p>
        </p:txBody>
      </p:sp>
      <p:sp>
        <p:nvSpPr>
          <p:cNvPr id="6" name="Footer Placeholder 5">
            <a:extLst>
              <a:ext uri="{FF2B5EF4-FFF2-40B4-BE49-F238E27FC236}">
                <a16:creationId xmlns:a16="http://schemas.microsoft.com/office/drawing/2014/main" id="{FF699367-70DD-48C1-8B52-C79BE50F8A9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7EBA8E9-F6CD-4FCB-9EF8-DF6C68D9053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0484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B8C7-4F7A-4080-9E6B-B15B7769ABEE}"/>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A5A9706-5DEE-418A-A5EC-26302E6A0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6F1C0-E55C-465A-859E-F7D17CA45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ABA2F3EC-725F-49A8-A97D-B8457060F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367C9-FA7B-41DF-B75E-56EDF95FA7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75A00F9-5B33-4A5E-88EB-B4812EDA472C}"/>
              </a:ext>
            </a:extLst>
          </p:cNvPr>
          <p:cNvSpPr>
            <a:spLocks noGrp="1"/>
          </p:cNvSpPr>
          <p:nvPr>
            <p:ph type="dt" sz="half" idx="10"/>
          </p:nvPr>
        </p:nvSpPr>
        <p:spPr/>
        <p:txBody>
          <a:bodyPr/>
          <a:lstStyle/>
          <a:p>
            <a:fld id="{6A211790-0A0F-4433-9786-8125E37D2A1B}" type="datetimeFigureOut">
              <a:rPr lang="LID4096" smtClean="0"/>
              <a:t>04/27/2021</a:t>
            </a:fld>
            <a:endParaRPr lang="LID4096"/>
          </a:p>
        </p:txBody>
      </p:sp>
      <p:sp>
        <p:nvSpPr>
          <p:cNvPr id="8" name="Footer Placeholder 7">
            <a:extLst>
              <a:ext uri="{FF2B5EF4-FFF2-40B4-BE49-F238E27FC236}">
                <a16:creationId xmlns:a16="http://schemas.microsoft.com/office/drawing/2014/main" id="{414765E8-4CB0-4BE6-AA96-3A96D7996030}"/>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2200E110-E37D-4839-80FD-CB59161FA2A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4668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E34D-791A-4C5B-AA9D-FB86DF4202CE}"/>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1932081-5706-4774-95AE-0BE15D3E58A6}"/>
              </a:ext>
            </a:extLst>
          </p:cNvPr>
          <p:cNvSpPr>
            <a:spLocks noGrp="1"/>
          </p:cNvSpPr>
          <p:nvPr>
            <p:ph type="dt" sz="half" idx="10"/>
          </p:nvPr>
        </p:nvSpPr>
        <p:spPr/>
        <p:txBody>
          <a:bodyPr/>
          <a:lstStyle/>
          <a:p>
            <a:fld id="{6A211790-0A0F-4433-9786-8125E37D2A1B}" type="datetimeFigureOut">
              <a:rPr lang="LID4096" smtClean="0"/>
              <a:t>04/27/2021</a:t>
            </a:fld>
            <a:endParaRPr lang="LID4096"/>
          </a:p>
        </p:txBody>
      </p:sp>
      <p:sp>
        <p:nvSpPr>
          <p:cNvPr id="4" name="Footer Placeholder 3">
            <a:extLst>
              <a:ext uri="{FF2B5EF4-FFF2-40B4-BE49-F238E27FC236}">
                <a16:creationId xmlns:a16="http://schemas.microsoft.com/office/drawing/2014/main" id="{51441596-90CD-4ADC-95EE-37DE38FBE84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FA0185F2-29B3-45B3-99BE-54387EF14CA1}"/>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50916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7B9BE-BA21-4633-A8FB-2A48E7E1F440}"/>
              </a:ext>
            </a:extLst>
          </p:cNvPr>
          <p:cNvSpPr>
            <a:spLocks noGrp="1"/>
          </p:cNvSpPr>
          <p:nvPr>
            <p:ph type="dt" sz="half" idx="10"/>
          </p:nvPr>
        </p:nvSpPr>
        <p:spPr/>
        <p:txBody>
          <a:bodyPr/>
          <a:lstStyle/>
          <a:p>
            <a:fld id="{6A211790-0A0F-4433-9786-8125E37D2A1B}" type="datetimeFigureOut">
              <a:rPr lang="LID4096" smtClean="0"/>
              <a:t>04/27/2021</a:t>
            </a:fld>
            <a:endParaRPr lang="LID4096"/>
          </a:p>
        </p:txBody>
      </p:sp>
      <p:sp>
        <p:nvSpPr>
          <p:cNvPr id="3" name="Footer Placeholder 2">
            <a:extLst>
              <a:ext uri="{FF2B5EF4-FFF2-40B4-BE49-F238E27FC236}">
                <a16:creationId xmlns:a16="http://schemas.microsoft.com/office/drawing/2014/main" id="{FA16897E-8CEF-47D4-BE51-9B424FCA6DB9}"/>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DCC266A-75C1-4400-B11D-B276CFE4C57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69243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9D6E-3162-46D1-8701-775B4F7CB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487C131-0507-4F48-B407-93286A9DB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45A556C-D4A2-4A5D-B727-CC44B05DB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CC80E-571B-473D-8CB2-AC3D86F2A2A8}"/>
              </a:ext>
            </a:extLst>
          </p:cNvPr>
          <p:cNvSpPr>
            <a:spLocks noGrp="1"/>
          </p:cNvSpPr>
          <p:nvPr>
            <p:ph type="dt" sz="half" idx="10"/>
          </p:nvPr>
        </p:nvSpPr>
        <p:spPr/>
        <p:txBody>
          <a:bodyPr/>
          <a:lstStyle/>
          <a:p>
            <a:fld id="{6A211790-0A0F-4433-9786-8125E37D2A1B}" type="datetimeFigureOut">
              <a:rPr lang="LID4096" smtClean="0"/>
              <a:t>04/27/2021</a:t>
            </a:fld>
            <a:endParaRPr lang="LID4096"/>
          </a:p>
        </p:txBody>
      </p:sp>
      <p:sp>
        <p:nvSpPr>
          <p:cNvPr id="6" name="Footer Placeholder 5">
            <a:extLst>
              <a:ext uri="{FF2B5EF4-FFF2-40B4-BE49-F238E27FC236}">
                <a16:creationId xmlns:a16="http://schemas.microsoft.com/office/drawing/2014/main" id="{589A789A-6470-419E-9C9F-B2BAF524815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85F115E-24DC-4585-86C2-C8A9AD61C220}"/>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31208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FABA-42C3-436F-A92A-669E059B6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B0C47472-8714-443F-B403-23D81F946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37B1789-F359-4C8A-955F-557A7FCDC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00CF5-A38F-48F2-AA96-1F5129B93260}"/>
              </a:ext>
            </a:extLst>
          </p:cNvPr>
          <p:cNvSpPr>
            <a:spLocks noGrp="1"/>
          </p:cNvSpPr>
          <p:nvPr>
            <p:ph type="dt" sz="half" idx="10"/>
          </p:nvPr>
        </p:nvSpPr>
        <p:spPr/>
        <p:txBody>
          <a:bodyPr/>
          <a:lstStyle/>
          <a:p>
            <a:fld id="{6A211790-0A0F-4433-9786-8125E37D2A1B}" type="datetimeFigureOut">
              <a:rPr lang="LID4096" smtClean="0"/>
              <a:t>04/27/2021</a:t>
            </a:fld>
            <a:endParaRPr lang="LID4096"/>
          </a:p>
        </p:txBody>
      </p:sp>
      <p:sp>
        <p:nvSpPr>
          <p:cNvPr id="6" name="Footer Placeholder 5">
            <a:extLst>
              <a:ext uri="{FF2B5EF4-FFF2-40B4-BE49-F238E27FC236}">
                <a16:creationId xmlns:a16="http://schemas.microsoft.com/office/drawing/2014/main" id="{D05EA88E-6F24-4C1B-81B3-4487E714D08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F8967B3-AA0F-4678-865F-7760653D31E3}"/>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27596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BB2303-5E9F-4DBF-905D-C48EFDC31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5462507-4346-4847-A074-E050F06D0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479DCB1-8AD1-4E3C-9234-C2F9E0B4D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11790-0A0F-4433-9786-8125E37D2A1B}" type="datetimeFigureOut">
              <a:rPr lang="LID4096" smtClean="0"/>
              <a:t>04/27/2021</a:t>
            </a:fld>
            <a:endParaRPr lang="LID4096"/>
          </a:p>
        </p:txBody>
      </p:sp>
      <p:sp>
        <p:nvSpPr>
          <p:cNvPr id="5" name="Footer Placeholder 4">
            <a:extLst>
              <a:ext uri="{FF2B5EF4-FFF2-40B4-BE49-F238E27FC236}">
                <a16:creationId xmlns:a16="http://schemas.microsoft.com/office/drawing/2014/main" id="{49C39A4E-3E26-4EB1-8C85-0DFA8199D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1D17AC7-D131-42D1-9CC0-6DD0B0528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1EE1D-D310-444B-BFF6-04436F20D57E}" type="slidenum">
              <a:rPr lang="LID4096" smtClean="0"/>
              <a:t>‹#›</a:t>
            </a:fld>
            <a:endParaRPr lang="LID4096"/>
          </a:p>
        </p:txBody>
      </p:sp>
    </p:spTree>
    <p:extLst>
      <p:ext uri="{BB962C8B-B14F-4D97-AF65-F5344CB8AC3E}">
        <p14:creationId xmlns:p14="http://schemas.microsoft.com/office/powerpoint/2010/main" val="275527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09BA-1DE2-45F7-99BA-07398CB8A0A8}"/>
              </a:ext>
            </a:extLst>
          </p:cNvPr>
          <p:cNvSpPr>
            <a:spLocks noGrp="1"/>
          </p:cNvSpPr>
          <p:nvPr>
            <p:ph type="ctrTitle"/>
          </p:nvPr>
        </p:nvSpPr>
        <p:spPr/>
        <p:txBody>
          <a:bodyPr/>
          <a:lstStyle/>
          <a:p>
            <a:r>
              <a:rPr lang="en-US" dirty="0"/>
              <a:t>Data Science for Psychologists</a:t>
            </a:r>
            <a:endParaRPr lang="LID4096" dirty="0"/>
          </a:p>
        </p:txBody>
      </p:sp>
      <p:sp>
        <p:nvSpPr>
          <p:cNvPr id="3" name="Subtitle 2">
            <a:extLst>
              <a:ext uri="{FF2B5EF4-FFF2-40B4-BE49-F238E27FC236}">
                <a16:creationId xmlns:a16="http://schemas.microsoft.com/office/drawing/2014/main" id="{22AA14A0-80B4-46B4-BD0D-443672C55F8F}"/>
              </a:ext>
            </a:extLst>
          </p:cNvPr>
          <p:cNvSpPr>
            <a:spLocks noGrp="1"/>
          </p:cNvSpPr>
          <p:nvPr>
            <p:ph type="subTitle" idx="1"/>
          </p:nvPr>
        </p:nvSpPr>
        <p:spPr/>
        <p:txBody>
          <a:bodyPr>
            <a:normAutofit fontScale="77500" lnSpcReduction="20000"/>
          </a:bodyPr>
          <a:lstStyle/>
          <a:p>
            <a:endParaRPr lang="en-US" dirty="0"/>
          </a:p>
          <a:p>
            <a:r>
              <a:rPr lang="en-US" dirty="0"/>
              <a:t>Ven Popov, PhD</a:t>
            </a:r>
          </a:p>
          <a:p>
            <a:endParaRPr lang="en-US" dirty="0"/>
          </a:p>
          <a:p>
            <a:r>
              <a:rPr lang="en-US" dirty="0"/>
              <a:t>Week 9, Classifiers, Part 2: LDA, QDA, KNN</a:t>
            </a:r>
          </a:p>
          <a:p>
            <a:r>
              <a:rPr lang="en-US" dirty="0"/>
              <a:t>27/4/2021</a:t>
            </a:r>
            <a:endParaRPr lang="LID4096" dirty="0"/>
          </a:p>
        </p:txBody>
      </p:sp>
    </p:spTree>
    <p:extLst>
      <p:ext uri="{BB962C8B-B14F-4D97-AF65-F5344CB8AC3E}">
        <p14:creationId xmlns:p14="http://schemas.microsoft.com/office/powerpoint/2010/main" val="385108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88B2775-17EE-4B76-8449-2A52B1FDCAE4}"/>
              </a:ext>
            </a:extLst>
          </p:cNvPr>
          <p:cNvSpPr>
            <a:spLocks noGrp="1"/>
          </p:cNvSpPr>
          <p:nvPr>
            <p:ph type="title"/>
          </p:nvPr>
        </p:nvSpPr>
        <p:spPr>
          <a:xfrm>
            <a:off x="1098468" y="885651"/>
            <a:ext cx="3229803" cy="4624603"/>
          </a:xfrm>
        </p:spPr>
        <p:txBody>
          <a:bodyPr>
            <a:normAutofit/>
          </a:bodyPr>
          <a:lstStyle/>
          <a:p>
            <a:r>
              <a:rPr lang="en-US">
                <a:solidFill>
                  <a:srgbClr val="FFFFFF"/>
                </a:solidFill>
              </a:rPr>
              <a:t>Breakout Discussion Questions</a:t>
            </a:r>
            <a:endParaRPr lang="LID4096">
              <a:solidFill>
                <a:srgbClr val="FFFFFF"/>
              </a:solidFill>
            </a:endParaRPr>
          </a:p>
        </p:txBody>
      </p:sp>
      <p:sp>
        <p:nvSpPr>
          <p:cNvPr id="3" name="Content Placeholder 2">
            <a:extLst>
              <a:ext uri="{FF2B5EF4-FFF2-40B4-BE49-F238E27FC236}">
                <a16:creationId xmlns:a16="http://schemas.microsoft.com/office/drawing/2014/main" id="{E284C4AE-9070-40ED-A931-8E3845840C03}"/>
              </a:ext>
            </a:extLst>
          </p:cNvPr>
          <p:cNvSpPr>
            <a:spLocks noGrp="1"/>
          </p:cNvSpPr>
          <p:nvPr>
            <p:ph idx="1"/>
          </p:nvPr>
        </p:nvSpPr>
        <p:spPr>
          <a:xfrm>
            <a:off x="4978708" y="885651"/>
            <a:ext cx="6525220" cy="5521414"/>
          </a:xfrm>
        </p:spPr>
        <p:txBody>
          <a:bodyPr anchor="ctr">
            <a:normAutofit/>
          </a:bodyPr>
          <a:lstStyle/>
          <a:p>
            <a:pPr algn="l">
              <a:buFont typeface="+mj-lt"/>
              <a:buAutoNum type="arabicPeriod"/>
            </a:pPr>
            <a:r>
              <a:rPr lang="en-US" sz="1400" b="0" i="0" dirty="0">
                <a:solidFill>
                  <a:srgbClr val="333333"/>
                </a:solidFill>
                <a:effectLst/>
                <a:latin typeface="Source Sans Pro" panose="020B0503030403020204" pitchFamily="34" charset="0"/>
              </a:rPr>
              <a:t>On p. 152, James et al. compare the performance of various classification methods in artificially created scenarios. If we look at the boxplots of the test error rates, we can see that LDA and logistic regression outperform the other methods in scenarios 1-3 but have a relatively high error rate in scenarios 4-6. Explain why this could be the case and find examples for real-life datasets that would lead to these outcomes!</a:t>
            </a:r>
            <a:endParaRPr lang="en-US" sz="2000" b="0" i="0" dirty="0">
              <a:solidFill>
                <a:srgbClr val="333333"/>
              </a:solidFill>
              <a:effectLst/>
              <a:latin typeface="Source Sans Pro" panose="020B0503030403020204" pitchFamily="34" charset="0"/>
            </a:endParaRPr>
          </a:p>
          <a:p>
            <a:pPr>
              <a:buFont typeface="+mj-lt"/>
              <a:buAutoNum type="arabicPeriod"/>
            </a:pPr>
            <a:r>
              <a:rPr lang="en-US" sz="1400" b="0" i="0" dirty="0">
                <a:solidFill>
                  <a:srgbClr val="333333"/>
                </a:solidFill>
                <a:effectLst/>
                <a:latin typeface="Source Sans Pro" panose="020B0503030403020204" pitchFamily="34" charset="0"/>
              </a:rPr>
              <a:t>Discuss the similarities between EDA and signal detection theory. From OLAT: “I noted that the Bayes classifier as described by the authors, has a lot in common with the conceptual understanding of signal detection theory where the goal is to distinguish between noise and signal (and also working with sensitivity, specificity and the two error types). Now the authors state that the "threshold" for classifying / decision-making can be altered: does this correspond to the criterion </a:t>
            </a:r>
            <a:r>
              <a:rPr lang="en-US" sz="1400" b="0" i="0" dirty="0">
                <a:solidFill>
                  <a:srgbClr val="333333"/>
                </a:solidFill>
                <a:effectLst/>
                <a:latin typeface="andale mono"/>
              </a:rPr>
              <a:t>c'</a:t>
            </a:r>
            <a:r>
              <a:rPr lang="en-US" sz="1400" b="0" i="0" dirty="0">
                <a:solidFill>
                  <a:srgbClr val="333333"/>
                </a:solidFill>
                <a:effectLst/>
                <a:latin typeface="Source Sans Pro" panose="020B0503030403020204" pitchFamily="34" charset="0"/>
              </a:rPr>
              <a:t> in signal detection theory (i.e., "how sensitive do I want my model to be for detecting true positives or true negatives?")? Do those two theories share the same conceptual base?”</a:t>
            </a:r>
            <a:endParaRPr lang="en-US" sz="1050" b="0" i="0" dirty="0">
              <a:solidFill>
                <a:srgbClr val="333333"/>
              </a:solidFill>
              <a:effectLst/>
              <a:latin typeface="Source Sans Pro" panose="020B0503030403020204" pitchFamily="34" charset="0"/>
            </a:endParaRPr>
          </a:p>
        </p:txBody>
      </p:sp>
    </p:spTree>
    <p:extLst>
      <p:ext uri="{BB962C8B-B14F-4D97-AF65-F5344CB8AC3E}">
        <p14:creationId xmlns:p14="http://schemas.microsoft.com/office/powerpoint/2010/main" val="877315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229</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andale mono</vt:lpstr>
      <vt:lpstr>Arial</vt:lpstr>
      <vt:lpstr>Calibri</vt:lpstr>
      <vt:lpstr>Calibri Light</vt:lpstr>
      <vt:lpstr>Source Sans Pro</vt:lpstr>
      <vt:lpstr>Office Theme</vt:lpstr>
      <vt:lpstr>Data Science for Psychologists</vt:lpstr>
      <vt:lpstr>Breakout Discussion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Psychologists</dc:title>
  <dc:creator>Ven Popov</dc:creator>
  <cp:lastModifiedBy>Ven Popov</cp:lastModifiedBy>
  <cp:revision>56</cp:revision>
  <dcterms:created xsi:type="dcterms:W3CDTF">2021-02-23T07:35:24Z</dcterms:created>
  <dcterms:modified xsi:type="dcterms:W3CDTF">2021-04-27T10:56:13Z</dcterms:modified>
</cp:coreProperties>
</file>