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58" r:id="rId8"/>
    <p:sldId id="257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03/23/2021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4, Bias-Variance Trade-off</a:t>
            </a:r>
          </a:p>
          <a:p>
            <a:r>
              <a:rPr lang="en-US" dirty="0"/>
              <a:t>23/3/2021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A0F9F-DEB8-4D89-AD57-6E13712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Throwback to class 1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06E38-8FDD-4F43-8591-DD3EEB276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321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F0E23-A315-4296-A23B-DAFB1353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is like cooking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BDF1F-BA19-4C07-A6F3-BBC94FB6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9" y="1884672"/>
            <a:ext cx="3889309" cy="213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8C9ED-EC7E-48D7-B7E5-37EF17A4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851" y="1841537"/>
            <a:ext cx="2657607" cy="469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454F6-89E6-43FF-BB93-D3C2FF6E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862" y="2220435"/>
            <a:ext cx="2453584" cy="1900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94D5D-E968-4104-B2A7-3D3AB98A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452" y="1740679"/>
            <a:ext cx="2723733" cy="237359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B0A32E-D1D8-471B-93AC-12758007CD91}"/>
              </a:ext>
            </a:extLst>
          </p:cNvPr>
          <p:cNvCxnSpPr>
            <a:cxnSpLocks/>
          </p:cNvCxnSpPr>
          <p:nvPr/>
        </p:nvCxnSpPr>
        <p:spPr>
          <a:xfrm>
            <a:off x="4310743" y="2938760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56EE4-5B4E-4741-BC85-16DF1300713A}"/>
              </a:ext>
            </a:extLst>
          </p:cNvPr>
          <p:cNvCxnSpPr>
            <a:cxnSpLocks/>
          </p:cNvCxnSpPr>
          <p:nvPr/>
        </p:nvCxnSpPr>
        <p:spPr>
          <a:xfrm flipV="1">
            <a:off x="7874457" y="2927474"/>
            <a:ext cx="997983" cy="22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gredients Cooking Tomato - Free photo on Pixabay">
            <a:extLst>
              <a:ext uri="{FF2B5EF4-FFF2-40B4-BE49-F238E27FC236}">
                <a16:creationId xmlns:a16="http://schemas.microsoft.com/office/drawing/2014/main" id="{78666071-42CD-4590-A174-EE2CA92E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4" y="4209402"/>
            <a:ext cx="3507878" cy="23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9E4D6-49E9-43D2-B045-4D81DB2D99E5}"/>
              </a:ext>
            </a:extLst>
          </p:cNvPr>
          <p:cNvCxnSpPr>
            <a:cxnSpLocks/>
          </p:cNvCxnSpPr>
          <p:nvPr/>
        </p:nvCxnSpPr>
        <p:spPr>
          <a:xfrm>
            <a:off x="4310743" y="5368312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Images : hand, table, book, restaurant, dish, meal, culinary, produce,  kitchen, recipe, breakfast, paper, healthy, eat, lunch, cuisine, homemade,  page, preparation, cook, tasty, frisch, dine, benefit from, ingredients,  cookbook, italian food,">
            <a:extLst>
              <a:ext uri="{FF2B5EF4-FFF2-40B4-BE49-F238E27FC236}">
                <a16:creationId xmlns:a16="http://schemas.microsoft.com/office/drawing/2014/main" id="{93A210B0-7827-44F2-BCE3-EFF8AFB9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01" y="4703478"/>
            <a:ext cx="2266803" cy="127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Images : dish, cuisine, ingredient, meal, salad, brunch, produce,  lunch, recipe, vegetarian food, la carte food, vegetable, breakfast, meat,  greek food, supper, mediterranean food 5472x3648 - - 1628356 - Free stock  photos - PxHere">
            <a:extLst>
              <a:ext uri="{FF2B5EF4-FFF2-40B4-BE49-F238E27FC236}">
                <a16:creationId xmlns:a16="http://schemas.microsoft.com/office/drawing/2014/main" id="{60CE1506-40C6-4B35-9917-BB796FB1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53" y="4575035"/>
            <a:ext cx="2418082" cy="16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DF43A8-F5B9-4582-9871-738FAA246805}"/>
              </a:ext>
            </a:extLst>
          </p:cNvPr>
          <p:cNvCxnSpPr>
            <a:cxnSpLocks/>
          </p:cNvCxnSpPr>
          <p:nvPr/>
        </p:nvCxnSpPr>
        <p:spPr>
          <a:xfrm>
            <a:off x="7966332" y="5329020"/>
            <a:ext cx="906108" cy="1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1733-A390-4142-B631-9F0BAE6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is like cooking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EC87-C23A-4AB2-BA4E-B2101DB3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 and data are meaningless on their own</a:t>
            </a:r>
          </a:p>
          <a:p>
            <a:endParaRPr lang="en-US" dirty="0"/>
          </a:p>
          <a:p>
            <a:r>
              <a:rPr lang="en-US" dirty="0"/>
              <a:t>There is no one “correct” recipe – multiple appropriate tools depending on type of data, goals of analysis,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Learning Data Science requires learning: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recognize different data types and data problems (ingredients)</a:t>
            </a:r>
          </a:p>
          <a:p>
            <a:pPr lvl="1"/>
            <a:r>
              <a:rPr lang="en-US" dirty="0"/>
              <a:t>to know how to use various analytical tools (recipes)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understand how your project goals (meals) determine the most appropriate tools for analysis</a:t>
            </a:r>
          </a:p>
        </p:txBody>
      </p:sp>
    </p:spTree>
    <p:extLst>
      <p:ext uri="{BB962C8B-B14F-4D97-AF65-F5344CB8AC3E}">
        <p14:creationId xmlns:p14="http://schemas.microsoft.com/office/powerpoint/2010/main" val="409548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AAFF-E8CE-46FE-AC44-1E9D938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Chef vs Data Science Cook *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36145-FE18-4C61-83D7-70466DC15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cook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E4E3C-A36C-457B-875B-655293D1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088261" cy="36845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Knows how to apply a </a:t>
            </a:r>
            <a:br>
              <a:rPr lang="en-US" sz="1800" dirty="0"/>
            </a:br>
            <a:r>
              <a:rPr lang="en-US" sz="1800" dirty="0"/>
              <a:t>prespecified recipe to a fixed </a:t>
            </a:r>
            <a:br>
              <a:rPr lang="en-US" sz="1800" dirty="0"/>
            </a:br>
            <a:r>
              <a:rPr lang="en-US" sz="1800" dirty="0"/>
              <a:t>set of ingredients </a:t>
            </a:r>
          </a:p>
          <a:p>
            <a:r>
              <a:rPr lang="en-US" sz="1800" dirty="0"/>
              <a:t>Does not understand how or why the recipe works and cannot adapt it to novel problems</a:t>
            </a:r>
          </a:p>
          <a:p>
            <a:r>
              <a:rPr lang="en-US" sz="1800" dirty="0"/>
              <a:t>Cannot develop new recipes </a:t>
            </a:r>
          </a:p>
          <a:p>
            <a:r>
              <a:rPr lang="en-US" sz="1800" dirty="0"/>
              <a:t>Can be successful as long as they deal with repeating simple problems</a:t>
            </a:r>
            <a:endParaRPr lang="LID4096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D2EAA4-1994-4FA8-844F-129E1E5AD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chef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C54520-2A0A-40E0-B7FB-87F0660832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>
                <a:highlight>
                  <a:srgbClr val="FFFF00"/>
                </a:highlight>
              </a:rPr>
              <a:t>Deeply understands different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ingredients and recipes</a:t>
            </a:r>
          </a:p>
          <a:p>
            <a:r>
              <a:rPr lang="en-US" sz="1800" dirty="0"/>
              <a:t>Knows how and why different recipes work and can apply, adapt and extend them to novel problems</a:t>
            </a:r>
          </a:p>
          <a:p>
            <a:r>
              <a:rPr lang="en-US" sz="1800" dirty="0"/>
              <a:t>Can develop new recipes to deal with novel problems, or to better solve existing problems</a:t>
            </a:r>
          </a:p>
          <a:p>
            <a:r>
              <a:rPr lang="en-US" sz="1800" dirty="0"/>
              <a:t>Has a broad toolkit that allows them to address a variety of different problems and questions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8167B-370F-487A-9717-D871B03C2566}"/>
              </a:ext>
            </a:extLst>
          </p:cNvPr>
          <p:cNvSpPr txBox="1"/>
          <p:nvPr/>
        </p:nvSpPr>
        <p:spPr>
          <a:xfrm>
            <a:off x="6335016" y="6091444"/>
            <a:ext cx="595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Analogy borrowed from Brandon Sanderson who uses these terms to describe the difference between novice and expert writers</a:t>
            </a:r>
            <a:endParaRPr lang="LID4096" sz="1600" i="1" dirty="0"/>
          </a:p>
        </p:txBody>
      </p:sp>
      <p:pic>
        <p:nvPicPr>
          <p:cNvPr id="2050" name="Picture 2" descr="74 Us France Mcdonalds Photos and Premium High Res Pictures - Getty Images">
            <a:extLst>
              <a:ext uri="{FF2B5EF4-FFF2-40B4-BE49-F238E27FC236}">
                <a16:creationId xmlns:a16="http://schemas.microsoft.com/office/drawing/2014/main" id="{FEA84E53-1F3A-41CD-9F51-B7112E8A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93" y="2018519"/>
            <a:ext cx="1624379" cy="10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ortrait of a young black female chef in a commercial kitchen with her  crew working behing her Stock Photo - Alamy">
            <a:extLst>
              <a:ext uri="{FF2B5EF4-FFF2-40B4-BE49-F238E27FC236}">
                <a16:creationId xmlns:a16="http://schemas.microsoft.com/office/drawing/2014/main" id="{37137292-E63E-421F-A342-5808E35A2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" b="9003"/>
          <a:stretch/>
        </p:blipFill>
        <p:spPr bwMode="auto">
          <a:xfrm>
            <a:off x="9626862" y="1934397"/>
            <a:ext cx="1632076" cy="11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2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853477-7F94-4B35-A9DF-B93CB909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for the class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2A6DB6-96E3-4DAD-B5DC-FA9D95D8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Become Data Science Chefs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understand and practice proper data organization, archiving and cleansing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learn how to create reproducible data processing workflows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learn how to use extensive visualization techniques in order to gain a deeper understanding of your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understand the difference between inference and prediction, between regression and classification problems, and learn how to select the proper statistical tools for each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understand model overfitting </a:t>
            </a:r>
            <a:r>
              <a:rPr lang="en-US" dirty="0"/>
              <a:t>and how to avoid it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32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1432-31C2-4D78-AD96-CDCEDCF1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et al, Chapters 1 &amp; 2: Key concepts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D259E-CC9B-4801-BB2E-93F3B67D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r>
                  <a:rPr lang="en-US" b="0" dirty="0"/>
                  <a:t>vs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Input</a:t>
                </a:r>
                <a:r>
                  <a:rPr lang="en-US" dirty="0"/>
                  <a:t> (predictors, independent variables, features) vs </a:t>
                </a:r>
                <a:r>
                  <a:rPr lang="en-US" b="1" dirty="0"/>
                  <a:t>output</a:t>
                </a:r>
                <a:r>
                  <a:rPr lang="en-US" dirty="0"/>
                  <a:t> variables (response, dependent variable)</a:t>
                </a:r>
              </a:p>
              <a:p>
                <a:r>
                  <a:rPr lang="en-US" b="1" dirty="0"/>
                  <a:t>Supervised</a:t>
                </a:r>
                <a:r>
                  <a:rPr lang="en-US" dirty="0"/>
                  <a:t> vs </a:t>
                </a:r>
                <a:r>
                  <a:rPr lang="en-US" b="1" dirty="0"/>
                  <a:t>unsupervised</a:t>
                </a:r>
                <a:r>
                  <a:rPr lang="en-US" dirty="0"/>
                  <a:t> methods</a:t>
                </a:r>
              </a:p>
              <a:p>
                <a:r>
                  <a:rPr lang="en-US" b="1" dirty="0"/>
                  <a:t>Regression</a:t>
                </a:r>
                <a:r>
                  <a:rPr lang="en-US" dirty="0"/>
                  <a:t> vs </a:t>
                </a:r>
                <a:r>
                  <a:rPr lang="en-US" b="1" dirty="0"/>
                  <a:t>classification</a:t>
                </a:r>
                <a:r>
                  <a:rPr lang="en-US" dirty="0"/>
                  <a:t> problems</a:t>
                </a:r>
              </a:p>
              <a:p>
                <a:r>
                  <a:rPr lang="en-US" b="1" dirty="0"/>
                  <a:t>Prediction</a:t>
                </a:r>
                <a:r>
                  <a:rPr lang="en-US" dirty="0"/>
                  <a:t> vs </a:t>
                </a:r>
                <a:r>
                  <a:rPr lang="en-US" b="1" dirty="0"/>
                  <a:t>inference </a:t>
                </a:r>
                <a:r>
                  <a:rPr lang="en-US" dirty="0"/>
                  <a:t>goals</a:t>
                </a:r>
              </a:p>
              <a:p>
                <a:r>
                  <a:rPr lang="en-US" b="1" dirty="0"/>
                  <a:t>Reducible</a:t>
                </a:r>
                <a:r>
                  <a:rPr lang="en-US" dirty="0"/>
                  <a:t> vs </a:t>
                </a:r>
                <a:r>
                  <a:rPr lang="en-US" b="1" dirty="0"/>
                  <a:t>irreducible</a:t>
                </a:r>
                <a:r>
                  <a:rPr lang="en-US" dirty="0"/>
                  <a:t> error</a:t>
                </a:r>
              </a:p>
              <a:p>
                <a:r>
                  <a:rPr lang="en-US" b="1" dirty="0"/>
                  <a:t>Training</a:t>
                </a:r>
                <a:r>
                  <a:rPr lang="en-US" dirty="0"/>
                  <a:t> vs </a:t>
                </a:r>
                <a:r>
                  <a:rPr lang="en-US" b="1" dirty="0"/>
                  <a:t>testing</a:t>
                </a:r>
                <a:r>
                  <a:rPr lang="en-US" dirty="0"/>
                  <a:t> data</a:t>
                </a:r>
              </a:p>
              <a:p>
                <a:r>
                  <a:rPr lang="en-US" b="1" dirty="0"/>
                  <a:t>Parametric</a:t>
                </a:r>
                <a:r>
                  <a:rPr lang="en-US" dirty="0"/>
                  <a:t> vs </a:t>
                </a:r>
                <a:r>
                  <a:rPr lang="en-US" b="1" dirty="0"/>
                  <a:t>non-parametric</a:t>
                </a:r>
                <a:r>
                  <a:rPr lang="en-US" dirty="0"/>
                  <a:t> methods</a:t>
                </a:r>
              </a:p>
              <a:p>
                <a:r>
                  <a:rPr lang="en-US" b="1" dirty="0"/>
                  <a:t>Interpretability</a:t>
                </a:r>
                <a:r>
                  <a:rPr lang="en-US" dirty="0"/>
                  <a:t> vs </a:t>
                </a:r>
                <a:r>
                  <a:rPr lang="en-US" b="1" dirty="0"/>
                  <a:t>flexibility </a:t>
                </a:r>
                <a:r>
                  <a:rPr lang="en-US" dirty="0"/>
                  <a:t>of methods</a:t>
                </a:r>
              </a:p>
              <a:p>
                <a:r>
                  <a:rPr lang="en-US" b="1" dirty="0"/>
                  <a:t>Mean squared error (MSE)</a:t>
                </a:r>
              </a:p>
              <a:p>
                <a:r>
                  <a:rPr lang="en-US" b="1" dirty="0"/>
                  <a:t>Training MSE </a:t>
                </a:r>
                <a:r>
                  <a:rPr lang="en-US" dirty="0"/>
                  <a:t>vs </a:t>
                </a:r>
                <a:r>
                  <a:rPr lang="en-US" b="1" dirty="0"/>
                  <a:t>Testing MSE</a:t>
                </a:r>
              </a:p>
              <a:p>
                <a:r>
                  <a:rPr lang="en-US" b="1" dirty="0"/>
                  <a:t>Bias </a:t>
                </a:r>
                <a:r>
                  <a:rPr lang="en-US" dirty="0"/>
                  <a:t>vs </a:t>
                </a:r>
                <a:r>
                  <a:rPr lang="en-US" b="1" dirty="0"/>
                  <a:t>Variance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D259E-CC9B-4801-BB2E-93F3B67D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Discussion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C4AE-9070-40ED-A931-8E384584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Can you come up with some examples of (hypothetical or real) studies putting too much focus on either low bias or low variance and explain why this might lead to a bad outcome?</a:t>
            </a:r>
          </a:p>
          <a:p>
            <a:endParaRPr lang="en-US" dirty="0"/>
          </a:p>
          <a:p>
            <a:r>
              <a:rPr lang="en-US" dirty="0"/>
              <a:t>In psychology, which are more common, prediction or inference problems? Why do you think that is the case? Discuss in terms of the major advantages and disadvantages of each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Source Sans Pro</vt:lpstr>
      <vt:lpstr>Office Theme</vt:lpstr>
      <vt:lpstr>Data Science for Psychologists</vt:lpstr>
      <vt:lpstr>Throwback to class 1</vt:lpstr>
      <vt:lpstr>Data Science is like cooking</vt:lpstr>
      <vt:lpstr>Data Science is like cooking</vt:lpstr>
      <vt:lpstr>Data Science Chef vs Data Science Cook *</vt:lpstr>
      <vt:lpstr>Learning goals for the class</vt:lpstr>
      <vt:lpstr>James et al, Chapters 1 &amp; 2: Key concepts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 Popov</cp:lastModifiedBy>
  <cp:revision>31</cp:revision>
  <dcterms:created xsi:type="dcterms:W3CDTF">2021-02-23T07:35:24Z</dcterms:created>
  <dcterms:modified xsi:type="dcterms:W3CDTF">2021-03-23T09:11:39Z</dcterms:modified>
</cp:coreProperties>
</file>