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2" r:id="rId2"/>
    <p:sldId id="273" r:id="rId3"/>
    <p:sldId id="288" r:id="rId4"/>
    <p:sldId id="293" r:id="rId5"/>
    <p:sldId id="289" r:id="rId6"/>
    <p:sldId id="257" r:id="rId7"/>
    <p:sldId id="296" r:id="rId8"/>
    <p:sldId id="287" r:id="rId9"/>
    <p:sldId id="290" r:id="rId10"/>
    <p:sldId id="291" r:id="rId11"/>
    <p:sldId id="294" r:id="rId12"/>
    <p:sldId id="295" r:id="rId13"/>
    <p:sldId id="292" r:id="rId14"/>
    <p:sldId id="275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6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134"/>
    <a:srgbClr val="42E28A"/>
    <a:srgbClr val="054B28"/>
    <a:srgbClr val="148246"/>
    <a:srgbClr val="149B55"/>
    <a:srgbClr val="1ACC6F"/>
    <a:srgbClr val="199B55"/>
    <a:srgbClr val="158949"/>
    <a:srgbClr val="158C4C"/>
    <a:srgbClr val="C3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394" autoAdjust="0"/>
  </p:normalViewPr>
  <p:slideViewPr>
    <p:cSldViewPr>
      <p:cViewPr varScale="1">
        <p:scale>
          <a:sx n="108" d="100"/>
          <a:sy n="108" d="100"/>
        </p:scale>
        <p:origin x="1710" y="102"/>
      </p:cViewPr>
      <p:guideLst>
        <p:guide orient="horz" pos="1117"/>
        <p:guide pos="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28CC1-B90E-47D8-99C5-6BAA1811C342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D351C-CD6A-4EE7-B691-C83BC0E42D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44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D351C-CD6A-4EE7-B691-C83BC0E42DF7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736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28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4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73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04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703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55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24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59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1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44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4B977-AD5C-4F3D-992F-860711DBDA8C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90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06" y="5708679"/>
            <a:ext cx="2195698" cy="74886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558107" y="2499743"/>
            <a:ext cx="4254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Maximum Diversity Problem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788024" y="4149080"/>
            <a:ext cx="4061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Douglas Martins</a:t>
            </a:r>
          </a:p>
          <a:p>
            <a:pPr algn="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vens Diego Müller</a:t>
            </a:r>
          </a:p>
          <a:p>
            <a:pPr algn="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iago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Funk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211650" y="1730947"/>
            <a:ext cx="4601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MDP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1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7992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GRASP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Métodos</a:t>
            </a:r>
            <a:r>
              <a:rPr lang="en-US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construção</a:t>
            </a:r>
            <a:r>
              <a:rPr lang="en-US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KLD, KLDv2 e MDI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Métodos</a:t>
            </a:r>
            <a:r>
              <a:rPr lang="en-US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melhoria</a:t>
            </a:r>
            <a:r>
              <a:rPr lang="en-US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BLS</a:t>
            </a:r>
          </a:p>
          <a:p>
            <a:endParaRPr lang="en-US" sz="2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sz="20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Tabu</a:t>
            </a:r>
            <a:r>
              <a:rPr lang="en-US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Search</a:t>
            </a:r>
          </a:p>
          <a:p>
            <a:endParaRPr lang="en-US" sz="2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Variable Neighborhood Search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Estado da </a:t>
            </a:r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arte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2612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Leitor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instâncias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responsável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por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instância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um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arquivo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Solução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responsável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por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obter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vetor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 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solução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seu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responsável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por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criar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solução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Classes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implementadas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InstanceReader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Instance, Solution,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RandomicAlg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Implementação</a:t>
            </a:r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Inicial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1665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Critério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parada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tempo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predefinido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Funcionamento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criação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solução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baseada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posições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randomicamente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selecionadas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Randômico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20A72204-6040-4D57-A5B3-1E0C3328F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892077"/>
              </p:ext>
            </p:extLst>
          </p:nvPr>
        </p:nvGraphicFramePr>
        <p:xfrm>
          <a:off x="971600" y="2978080"/>
          <a:ext cx="7200800" cy="2598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19651036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36250455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07763018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777859465"/>
                    </a:ext>
                  </a:extLst>
                </a:gridCol>
              </a:tblGrid>
              <a:tr h="595850">
                <a:tc>
                  <a:txBody>
                    <a:bodyPr/>
                    <a:lstStyle/>
                    <a:p>
                      <a:r>
                        <a:rPr lang="en-US" dirty="0" err="1"/>
                        <a:t>Instância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Resultado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Randômico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Resultado</a:t>
                      </a:r>
                      <a:r>
                        <a:rPr lang="en-US" dirty="0"/>
                        <a:t> Estado da </a:t>
                      </a:r>
                      <a:r>
                        <a:rPr lang="en-US" dirty="0" err="1"/>
                        <a:t>Arte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Estado da </a:t>
                      </a:r>
                      <a:r>
                        <a:rPr lang="en-US" dirty="0" err="1"/>
                        <a:t>Arte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403831"/>
                  </a:ext>
                </a:extLst>
              </a:tr>
              <a:tr h="2798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SOM-b_1_n100_m10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G_SS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4991850"/>
                  </a:ext>
                </a:extLst>
              </a:tr>
              <a:tr h="2798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SOM-b_5_n200_m20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G_SS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7186080"/>
                  </a:ext>
                </a:extLst>
              </a:tr>
              <a:tr h="2798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SOM-b_10_n300_m60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G_SS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6907379"/>
                  </a:ext>
                </a:extLst>
              </a:tr>
              <a:tr h="2798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MDG-a_1_n500_m50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7833,83252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G_SS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5856696"/>
                  </a:ext>
                </a:extLst>
              </a:tr>
              <a:tr h="2798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MDG-a_21_n2000_m200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101341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114259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G_SS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4646055"/>
                  </a:ext>
                </a:extLst>
              </a:tr>
              <a:tr h="2798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MDG-a_40_n2000_m200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114191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G_SS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4002297"/>
                  </a:ext>
                </a:extLst>
              </a:tr>
              <a:tr h="2798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GKD-c_1_n500_m50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19485,1875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G_SS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8305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816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55576" y="1124744"/>
            <a:ext cx="59046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Takane</a:t>
            </a:r>
            <a:r>
              <a:rPr lang="pt-BR" sz="1600" dirty="0"/>
              <a:t>, Bruno. "Um algoritmo exato para o problema da diversidade máxima." (2011).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Referências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6226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644008" y="836712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Obrigado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1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Problema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683568" y="979855"/>
            <a:ext cx="63442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problema consiste em selecionar M elementos dentre um conjunto de N elementos, sendo o subconjunto selecionado o mais diversificado possível.</a:t>
            </a:r>
          </a:p>
          <a:p>
            <a:endParaRPr lang="en-US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Exemplos:</a:t>
            </a:r>
          </a:p>
          <a:p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pt-BR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Selecionar um grupo de pessoas para participação de um júri em um tribunal.</a:t>
            </a:r>
          </a:p>
          <a:p>
            <a:r>
              <a:rPr lang="pt-BR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	Selecionar sementes com características genéticas diferentes para evitar doenças que acabem com a safra.</a:t>
            </a:r>
          </a:p>
          <a:p>
            <a:endParaRPr lang="pt-B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0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Vetor com n </a:t>
            </a:r>
            <a:r>
              <a:rPr lang="en-US" b="1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elementos</a:t>
            </a:r>
            <a:r>
              <a:rPr lang="en-US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onde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m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elementos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são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marcados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como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selecionados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e n-m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como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não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selecionados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Matriz</a:t>
            </a:r>
            <a:r>
              <a:rPr lang="en-US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diversidade</a:t>
            </a:r>
            <a:r>
              <a:rPr lang="en-US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matriz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n x n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informando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o valor da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diferença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todos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para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todos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Estrutura</a:t>
            </a:r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dos Dados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661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792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que é essa diferença?</a:t>
            </a: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4B9EEE7-99EC-42C2-9AB1-6D8FD829670B}"/>
              </a:ext>
            </a:extLst>
          </p:cNvPr>
          <p:cNvSpPr txBox="1"/>
          <p:nvPr/>
        </p:nvSpPr>
        <p:spPr>
          <a:xfrm>
            <a:off x="1403648" y="1196752"/>
            <a:ext cx="65527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  <a:ea typeface="Verdana" panose="020B0604030504040204" pitchFamily="34" charset="0"/>
              </a:rPr>
              <a:t>Distância</a:t>
            </a:r>
            <a:r>
              <a:rPr lang="en-US" dirty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euclidiana</a:t>
            </a:r>
            <a:r>
              <a:rPr lang="en-US" dirty="0">
                <a:latin typeface="+mj-lt"/>
                <a:ea typeface="Verdana" panose="020B0604030504040204" pitchFamily="34" charset="0"/>
              </a:rPr>
              <a:t> entre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os</a:t>
            </a:r>
            <a:r>
              <a:rPr lang="en-US" dirty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atributos</a:t>
            </a:r>
            <a:r>
              <a:rPr lang="en-US" dirty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relevantes</a:t>
            </a:r>
            <a:r>
              <a:rPr lang="en-US" dirty="0">
                <a:latin typeface="+mj-lt"/>
                <a:ea typeface="Verdana" panose="020B0604030504040204" pitchFamily="34" charset="0"/>
              </a:rPr>
              <a:t> para o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problema</a:t>
            </a:r>
            <a:r>
              <a:rPr lang="en-US" dirty="0">
                <a:latin typeface="+mj-lt"/>
                <a:ea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+mj-lt"/>
                <a:ea typeface="Verdana" panose="020B0604030504040204" pitchFamily="34" charset="0"/>
              </a:rPr>
              <a:t>Exemplo</a:t>
            </a:r>
            <a:r>
              <a:rPr lang="en-US" dirty="0">
                <a:latin typeface="+mj-lt"/>
                <a:ea typeface="Verdana" panose="020B0604030504040204" pitchFamily="34" charset="0"/>
              </a:rPr>
              <a:t>: Para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selecionar</a:t>
            </a:r>
            <a:r>
              <a:rPr lang="en-US" dirty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alunos</a:t>
            </a:r>
            <a:r>
              <a:rPr lang="en-US" dirty="0">
                <a:latin typeface="+mj-lt"/>
                <a:ea typeface="Verdana" panose="020B0604030504040204" pitchFamily="34" charset="0"/>
              </a:rPr>
              <a:t> para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representar</a:t>
            </a:r>
            <a:r>
              <a:rPr lang="en-US" dirty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uma</a:t>
            </a:r>
            <a:r>
              <a:rPr lang="en-US" dirty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universidade</a:t>
            </a:r>
            <a:r>
              <a:rPr lang="en-US" dirty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pública</a:t>
            </a:r>
            <a:r>
              <a:rPr lang="en-US" dirty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em</a:t>
            </a:r>
            <a:r>
              <a:rPr lang="en-US" dirty="0">
                <a:latin typeface="+mj-lt"/>
                <a:ea typeface="Verdana" panose="020B0604030504040204" pitchFamily="34" charset="0"/>
              </a:rPr>
              <a:t> um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evento</a:t>
            </a:r>
            <a:r>
              <a:rPr lang="en-US" dirty="0">
                <a:latin typeface="+mj-lt"/>
                <a:ea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  <a:ea typeface="Verdana" panose="020B0604030504040204" pitchFamily="34" charset="0"/>
              </a:rPr>
              <a:t>Atributos</a:t>
            </a:r>
            <a:r>
              <a:rPr lang="en-US" dirty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importantes</a:t>
            </a:r>
            <a:r>
              <a:rPr lang="en-US" dirty="0">
                <a:latin typeface="+mj-lt"/>
                <a:ea typeface="Verdana" panose="020B0604030504040204" pitchFamily="34" charset="0"/>
              </a:rPr>
              <a:t>: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sexo</a:t>
            </a:r>
            <a:r>
              <a:rPr lang="en-US" dirty="0">
                <a:latin typeface="+mj-lt"/>
                <a:ea typeface="Verdana" panose="020B0604030504040204" pitchFamily="34" charset="0"/>
              </a:rPr>
              <a:t>,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idade</a:t>
            </a:r>
            <a:r>
              <a:rPr lang="en-US" dirty="0">
                <a:latin typeface="+mj-lt"/>
                <a:ea typeface="Verdana" panose="020B0604030504040204" pitchFamily="34" charset="0"/>
              </a:rPr>
              <a:t>,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região</a:t>
            </a:r>
            <a:r>
              <a:rPr lang="en-US" dirty="0">
                <a:latin typeface="+mj-lt"/>
                <a:ea typeface="Verdana" panose="020B0604030504040204" pitchFamily="34" charset="0"/>
              </a:rPr>
              <a:t> do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pais</a:t>
            </a:r>
            <a:r>
              <a:rPr lang="en-US" dirty="0">
                <a:latin typeface="+mj-lt"/>
                <a:ea typeface="Verdana" panose="020B0604030504040204" pitchFamily="34" charset="0"/>
              </a:rPr>
              <a:t>,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áreas</a:t>
            </a:r>
            <a:r>
              <a:rPr lang="en-US" dirty="0">
                <a:latin typeface="+mj-lt"/>
                <a:ea typeface="Verdana" panose="020B0604030504040204" pitchFamily="34" charset="0"/>
              </a:rPr>
              <a:t> de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conhecimentos</a:t>
            </a:r>
            <a:r>
              <a:rPr lang="en-US" dirty="0">
                <a:latin typeface="+mj-lt"/>
                <a:ea typeface="Verdana" panose="020B0604030504040204" pitchFamily="34" charset="0"/>
              </a:rPr>
              <a:t>,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remuneração</a:t>
            </a:r>
            <a:r>
              <a:rPr lang="en-US" dirty="0">
                <a:latin typeface="+mj-lt"/>
                <a:ea typeface="Verdana" panose="020B0604030504040204" pitchFamily="34" charset="0"/>
              </a:rPr>
              <a:t> familiar.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Verdana" panose="020B0604030504040204" pitchFamily="34" charset="0"/>
              </a:rPr>
              <a:t>Para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os</a:t>
            </a:r>
            <a:r>
              <a:rPr lang="en-US" dirty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atributos</a:t>
            </a:r>
            <a:r>
              <a:rPr lang="en-US" dirty="0">
                <a:latin typeface="+mj-lt"/>
                <a:ea typeface="Verdana" panose="020B0604030504040204" pitchFamily="34" charset="0"/>
              </a:rPr>
              <a:t> que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não</a:t>
            </a:r>
            <a:r>
              <a:rPr lang="en-US" dirty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são</a:t>
            </a:r>
            <a:r>
              <a:rPr lang="en-US" dirty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númericos</a:t>
            </a:r>
            <a:r>
              <a:rPr lang="en-US" dirty="0">
                <a:latin typeface="+mj-lt"/>
                <a:ea typeface="Verdana" panose="020B0604030504040204" pitchFamily="34" charset="0"/>
              </a:rPr>
              <a:t>,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podemos</a:t>
            </a:r>
            <a:r>
              <a:rPr lang="en-US" dirty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atribuir</a:t>
            </a:r>
            <a:r>
              <a:rPr lang="en-US" dirty="0">
                <a:latin typeface="+mj-lt"/>
                <a:ea typeface="Verdana" panose="020B0604030504040204" pitchFamily="34" charset="0"/>
              </a:rPr>
              <a:t> um valor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inteiro</a:t>
            </a:r>
            <a:r>
              <a:rPr lang="en-US" dirty="0">
                <a:latin typeface="+mj-lt"/>
                <a:ea typeface="Verdana" panose="020B0604030504040204" pitchFamily="34" charset="0"/>
              </a:rPr>
              <a:t> para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cada</a:t>
            </a:r>
            <a:r>
              <a:rPr lang="en-US" dirty="0">
                <a:latin typeface="+mj-lt"/>
                <a:ea typeface="Verdana" panose="020B0604030504040204" pitchFamily="34" charset="0"/>
              </a:rPr>
              <a:t> um dos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possíveis</a:t>
            </a:r>
            <a:r>
              <a:rPr lang="en-US" dirty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valores</a:t>
            </a:r>
            <a:r>
              <a:rPr lang="en-US" dirty="0">
                <a:latin typeface="+mj-lt"/>
                <a:ea typeface="Verdana" panose="020B0604030504040204" pitchFamily="34" charset="0"/>
              </a:rPr>
              <a:t> (1 para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para</a:t>
            </a:r>
            <a:r>
              <a:rPr lang="en-US" dirty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sexo</a:t>
            </a:r>
            <a:r>
              <a:rPr lang="en-US" dirty="0">
                <a:latin typeface="+mj-lt"/>
                <a:ea typeface="Verdana" panose="020B0604030504040204" pitchFamily="34" charset="0"/>
              </a:rPr>
              <a:t> masculine e 2 para o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sexo</a:t>
            </a:r>
            <a:r>
              <a:rPr lang="en-US" dirty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feminino</a:t>
            </a:r>
            <a:r>
              <a:rPr lang="en-US" dirty="0">
                <a:latin typeface="+mj-lt"/>
                <a:ea typeface="Verdana" panose="020B060403050404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  <a:ea typeface="Verdana" panose="020B0604030504040204" pitchFamily="34" charset="0"/>
              </a:rPr>
              <a:t>Atributos</a:t>
            </a:r>
            <a:r>
              <a:rPr lang="en-US" dirty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númericos</a:t>
            </a:r>
            <a:r>
              <a:rPr lang="en-US" dirty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podemos</a:t>
            </a:r>
            <a:r>
              <a:rPr lang="en-US" dirty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criar</a:t>
            </a:r>
            <a:r>
              <a:rPr lang="en-US" dirty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intervalos</a:t>
            </a:r>
            <a:r>
              <a:rPr lang="en-US" dirty="0">
                <a:latin typeface="+mj-lt"/>
                <a:ea typeface="Verdana" panose="020B0604030504040204" pitchFamily="34" charset="0"/>
              </a:rPr>
              <a:t> de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valores</a:t>
            </a:r>
            <a:r>
              <a:rPr lang="en-US" dirty="0">
                <a:latin typeface="+mj-lt"/>
                <a:ea typeface="Verdana" panose="020B0604030504040204" pitchFamily="34" charset="0"/>
              </a:rPr>
              <a:t> e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atribuir</a:t>
            </a:r>
            <a:r>
              <a:rPr lang="en-US" dirty="0">
                <a:latin typeface="+mj-lt"/>
                <a:ea typeface="Verdana" panose="020B0604030504040204" pitchFamily="34" charset="0"/>
              </a:rPr>
              <a:t> um valor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inteiro</a:t>
            </a:r>
            <a:r>
              <a:rPr lang="en-US" dirty="0">
                <a:latin typeface="+mj-lt"/>
                <a:ea typeface="Verdana" panose="020B0604030504040204" pitchFamily="34" charset="0"/>
              </a:rPr>
              <a:t> para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cada</a:t>
            </a:r>
            <a:r>
              <a:rPr lang="en-US" dirty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intervalo</a:t>
            </a:r>
            <a:r>
              <a:rPr lang="en-US" dirty="0">
                <a:latin typeface="+mj-lt"/>
                <a:ea typeface="Verdana" panose="020B0604030504040204" pitchFamily="34" charset="0"/>
              </a:rPr>
              <a:t>   (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remuneração</a:t>
            </a:r>
            <a:r>
              <a:rPr lang="en-US" dirty="0">
                <a:latin typeface="+mj-lt"/>
                <a:ea typeface="Verdana" panose="020B0604030504040204" pitchFamily="34" charset="0"/>
              </a:rPr>
              <a:t> familiar,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até</a:t>
            </a:r>
            <a:r>
              <a:rPr lang="en-US" dirty="0">
                <a:latin typeface="+mj-lt"/>
                <a:ea typeface="Verdana" panose="020B0604030504040204" pitchFamily="34" charset="0"/>
              </a:rPr>
              <a:t> 2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salários</a:t>
            </a:r>
            <a:r>
              <a:rPr lang="en-US" dirty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recebe</a:t>
            </a:r>
            <a:r>
              <a:rPr lang="en-US" dirty="0">
                <a:latin typeface="+mj-lt"/>
                <a:ea typeface="Verdana" panose="020B0604030504040204" pitchFamily="34" charset="0"/>
              </a:rPr>
              <a:t> o valor 1, de 3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até</a:t>
            </a:r>
            <a:r>
              <a:rPr lang="en-US" dirty="0">
                <a:latin typeface="+mj-lt"/>
                <a:ea typeface="Verdana" panose="020B0604030504040204" pitchFamily="34" charset="0"/>
              </a:rPr>
              <a:t> 5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salários</a:t>
            </a:r>
            <a:r>
              <a:rPr lang="en-US" dirty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recebe</a:t>
            </a:r>
            <a:r>
              <a:rPr lang="en-US" dirty="0">
                <a:latin typeface="+mj-lt"/>
                <a:ea typeface="Verdana" panose="020B0604030504040204" pitchFamily="34" charset="0"/>
              </a:rPr>
              <a:t> o valor 2, e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assim</a:t>
            </a:r>
            <a:r>
              <a:rPr lang="en-US" dirty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por</a:t>
            </a:r>
            <a:r>
              <a:rPr lang="en-US" dirty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diante</a:t>
            </a:r>
            <a:r>
              <a:rPr lang="en-US" dirty="0">
                <a:latin typeface="+mj-lt"/>
                <a:ea typeface="Verdana" panose="020B060403050404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292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93548" y="333523"/>
            <a:ext cx="7130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Representação Matemática</a:t>
            </a:r>
          </a:p>
        </p:txBody>
      </p:sp>
      <p:sp>
        <p:nvSpPr>
          <p:cNvPr id="10" name="Retângulo 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73190F-C472-4CDE-A2D0-8F97087CC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394" y="1044265"/>
            <a:ext cx="4270166" cy="204504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4B9EEE7-99EC-42C2-9AB1-6D8FD829670B}"/>
              </a:ext>
            </a:extLst>
          </p:cNvPr>
          <p:cNvSpPr txBox="1"/>
          <p:nvPr/>
        </p:nvSpPr>
        <p:spPr>
          <a:xfrm>
            <a:off x="862592" y="3501008"/>
            <a:ext cx="7165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Verdana" panose="020B0604030504040204" pitchFamily="34" charset="0"/>
              </a:rPr>
              <a:t>Para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selecionar</a:t>
            </a:r>
            <a:r>
              <a:rPr lang="en-US" dirty="0">
                <a:latin typeface="+mj-lt"/>
                <a:ea typeface="Verdana" panose="020B0604030504040204" pitchFamily="34" charset="0"/>
              </a:rPr>
              <a:t> um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elemento</a:t>
            </a:r>
            <a:r>
              <a:rPr lang="en-US" dirty="0">
                <a:latin typeface="+mj-lt"/>
                <a:ea typeface="Verdana" panose="020B0604030504040204" pitchFamily="34" charset="0"/>
              </a:rPr>
              <a:t>, a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sua</a:t>
            </a:r>
            <a:r>
              <a:rPr lang="en-US" dirty="0">
                <a:latin typeface="+mj-lt"/>
                <a:ea typeface="Verdana" panose="020B0604030504040204" pitchFamily="34" charset="0"/>
              </a:rPr>
              <a:t> soma das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distâncias</a:t>
            </a:r>
            <a:r>
              <a:rPr lang="en-US" dirty="0">
                <a:latin typeface="+mj-lt"/>
                <a:ea typeface="Verdana" panose="020B0604030504040204" pitchFamily="34" charset="0"/>
              </a:rPr>
              <a:t> para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todos</a:t>
            </a:r>
            <a:r>
              <a:rPr lang="en-US" dirty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os</a:t>
            </a:r>
            <a:r>
              <a:rPr lang="en-US" dirty="0">
                <a:latin typeface="+mj-lt"/>
                <a:ea typeface="Verdana" panose="020B0604030504040204" pitchFamily="34" charset="0"/>
              </a:rPr>
              <a:t> outros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elementos</a:t>
            </a:r>
            <a:r>
              <a:rPr lang="en-US" dirty="0">
                <a:latin typeface="+mj-lt"/>
                <a:ea typeface="Verdana" panose="020B0604030504040204" pitchFamily="34" charset="0"/>
              </a:rPr>
              <a:t> tem que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ser</a:t>
            </a:r>
            <a:r>
              <a:rPr lang="en-US" dirty="0">
                <a:latin typeface="+mj-lt"/>
                <a:ea typeface="Verdana" panose="020B0604030504040204" pitchFamily="34" charset="0"/>
              </a:rPr>
              <a:t> a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maior</a:t>
            </a:r>
            <a:r>
              <a:rPr lang="en-US" dirty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possível</a:t>
            </a:r>
            <a:r>
              <a:rPr lang="en-US" dirty="0">
                <a:latin typeface="+mj-lt"/>
                <a:ea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Verdana" panose="020B0604030504040204" pitchFamily="34" charset="0"/>
              </a:rPr>
              <a:t>Para resolver o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problema</a:t>
            </a:r>
            <a:r>
              <a:rPr lang="en-US" dirty="0">
                <a:latin typeface="+mj-lt"/>
                <a:ea typeface="Verdana" panose="020B0604030504040204" pitchFamily="34" charset="0"/>
              </a:rPr>
              <a:t> da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diversidade</a:t>
            </a:r>
            <a:r>
              <a:rPr lang="en-US" dirty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máxima</a:t>
            </a:r>
            <a:r>
              <a:rPr lang="en-US" dirty="0">
                <a:latin typeface="+mj-lt"/>
                <a:ea typeface="Verdana" panose="020B0604030504040204" pitchFamily="34" charset="0"/>
              </a:rPr>
              <a:t>, a soma dos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valores</a:t>
            </a:r>
            <a:r>
              <a:rPr lang="en-US" dirty="0">
                <a:latin typeface="+mj-lt"/>
                <a:ea typeface="Verdana" panose="020B0604030504040204" pitchFamily="34" charset="0"/>
              </a:rPr>
              <a:t> do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somatório</a:t>
            </a:r>
            <a:r>
              <a:rPr lang="en-US" dirty="0">
                <a:latin typeface="+mj-lt"/>
                <a:ea typeface="Verdana" panose="020B0604030504040204" pitchFamily="34" charset="0"/>
              </a:rPr>
              <a:t> de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cada</a:t>
            </a:r>
            <a:r>
              <a:rPr lang="en-US" dirty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elemento</a:t>
            </a:r>
            <a:r>
              <a:rPr lang="en-US" dirty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selecionado</a:t>
            </a:r>
            <a:r>
              <a:rPr lang="en-US" dirty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deve</a:t>
            </a:r>
            <a:r>
              <a:rPr lang="en-US" dirty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ser</a:t>
            </a:r>
            <a:r>
              <a:rPr lang="en-US" dirty="0">
                <a:latin typeface="+mj-lt"/>
                <a:ea typeface="Verdana" panose="020B0604030504040204" pitchFamily="34" charset="0"/>
              </a:rPr>
              <a:t> o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maior</a:t>
            </a:r>
            <a:r>
              <a:rPr lang="en-US" dirty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</a:rPr>
              <a:t>possível</a:t>
            </a:r>
            <a:r>
              <a:rPr lang="en-US" dirty="0">
                <a:latin typeface="+mj-lt"/>
                <a:ea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726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SOM: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Matrizes que contém número randômicos de 0 a 9, gerados por uma distribuição uniforme de inteiros.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GDK: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Matrizes onde os valores são calculados pela distância Euclidiana de pontos gerados randomicamente.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MDG: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Matrizes que contém números reais randomicamente selecionados entre 0 e 10, através de uma distribuição uniforme.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pt-BR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nstâncias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0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93548" y="333523"/>
            <a:ext cx="7130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Exemplo de Instância</a:t>
            </a:r>
          </a:p>
        </p:txBody>
      </p:sp>
      <p:sp>
        <p:nvSpPr>
          <p:cNvPr id="10" name="Retângulo 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682B5CC-45F5-4A5D-A811-0BC35CA6628A}"/>
              </a:ext>
            </a:extLst>
          </p:cNvPr>
          <p:cNvSpPr txBox="1"/>
          <p:nvPr/>
        </p:nvSpPr>
        <p:spPr>
          <a:xfrm>
            <a:off x="500080" y="940535"/>
            <a:ext cx="713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SOM-a_1_n25_m2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1F15B8E-5E10-4F8E-B147-9E03260413A7}"/>
              </a:ext>
            </a:extLst>
          </p:cNvPr>
          <p:cNvSpPr txBox="1"/>
          <p:nvPr/>
        </p:nvSpPr>
        <p:spPr>
          <a:xfrm>
            <a:off x="1043608" y="1700809"/>
            <a:ext cx="7200800" cy="4031873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0 1 1.0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0 2 1.0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0 3 4.0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0 4 0.0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0 5 6.0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0 6 1.0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0 7 9.0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0 8 7.0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0 9 0.0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0 10 8.0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0 11 6.0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0 12 5.0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0 13 9.0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0 14 8.0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0 15 6.0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0 16 0.0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0 17 8.0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0 18 3.0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0 19 2.0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0 20 9.0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0 21 3.0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0 22 6.0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0 23 8.0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0 24 7.0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1 2 0.0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1 3 5.0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1 4 2.0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1 5 6.0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1 6 9.0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1 7 2.0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1 8 6.0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1 9 4.0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1 10 7.0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1 11 7.0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1 12 4.0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1 13 5.0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1 14 5.0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1 15 5.0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1 16 3.0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1 17 0.0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1 18 1.0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1 19 8.0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1 20 6.0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1 21 7.0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1 22 9.0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1 23 6.0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1 24 9.0</a:t>
            </a:r>
          </a:p>
        </p:txBody>
      </p:sp>
    </p:spTree>
    <p:extLst>
      <p:ext uri="{BB962C8B-B14F-4D97-AF65-F5344CB8AC3E}">
        <p14:creationId xmlns:p14="http://schemas.microsoft.com/office/powerpoint/2010/main" val="130703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Construção: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Solução ao acaso, selecionando ou removendo elementos iterativamente.</a:t>
            </a: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Melhoria: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Iniciam por uma heurística de construção e iterativamente escolhem, usualmente, um elemento que incremente a solução.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806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Heurísticas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7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Objetivo: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obter resultados melhores que as heurísticas tradicionais.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Enfrentando problema de otimização: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soluções aproximadas.	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806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Metaheurísticas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23914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722</Words>
  <Application>Microsoft Office PowerPoint</Application>
  <PresentationFormat>Apresentação na tela (4:3)</PresentationFormat>
  <Paragraphs>170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Colebrusco Peres</dc:creator>
  <cp:lastModifiedBy>DOUGLAS DE SOUZA MARTINS</cp:lastModifiedBy>
  <cp:revision>173</cp:revision>
  <dcterms:created xsi:type="dcterms:W3CDTF">2016-08-30T17:34:40Z</dcterms:created>
  <dcterms:modified xsi:type="dcterms:W3CDTF">2018-09-06T21:55:29Z</dcterms:modified>
</cp:coreProperties>
</file>