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mpact" charset="1" panose="020B0806030902050204"/>
      <p:regular r:id="rId16"/>
    </p:embeddedFont>
    <p:embeddedFont>
      <p:font typeface="Poppins" charset="1" panose="00000500000000000000"/>
      <p:regular r:id="rId17"/>
    </p:embeddedFont>
    <p:embeddedFont>
      <p:font typeface="Tomorrow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11" Target="../media/image19.jpeg" Type="http://schemas.openxmlformats.org/officeDocument/2006/relationships/image"/><Relationship Id="rId12" Target="../media/image20.jpeg" Type="http://schemas.openxmlformats.org/officeDocument/2006/relationships/image"/><Relationship Id="rId13" Target="../media/image21.jpeg" Type="http://schemas.openxmlformats.org/officeDocument/2006/relationships/image"/><Relationship Id="rId14" Target="../media/image22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6.jpe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65866" y="-433594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69927" y="8275106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4" t="0" r="-17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99659" y="1688592"/>
            <a:ext cx="5888133" cy="5732418"/>
            <a:chOff x="0" y="0"/>
            <a:chExt cx="7850844" cy="76432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50886" cy="7643198"/>
            </a:xfrm>
            <a:custGeom>
              <a:avLst/>
              <a:gdLst/>
              <a:ahLst/>
              <a:cxnLst/>
              <a:rect r="r" b="b" t="t" l="l"/>
              <a:pathLst>
                <a:path h="7643198" w="7850886">
                  <a:moveTo>
                    <a:pt x="0" y="0"/>
                  </a:moveTo>
                  <a:lnTo>
                    <a:pt x="7850886" y="0"/>
                  </a:lnTo>
                  <a:lnTo>
                    <a:pt x="7850886" y="7643198"/>
                  </a:lnTo>
                  <a:lnTo>
                    <a:pt x="0" y="76431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67" r="0" b="-546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6178388"/>
            <a:ext cx="11086618" cy="184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52"/>
              </a:lnSpc>
            </a:pPr>
            <a:r>
              <a:rPr lang="en-US" sz="1141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SMART BLIND CANE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73127"/>
            <a:ext cx="4608209" cy="82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8"/>
              </a:lnSpc>
            </a:pPr>
            <a:r>
              <a:rPr lang="en-US" sz="509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ROBOTICS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4941" y="4486426"/>
            <a:ext cx="11378117" cy="171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26"/>
              </a:lnSpc>
            </a:pPr>
            <a:r>
              <a:rPr lang="en-US" sz="1387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442152" y="-1677533"/>
            <a:ext cx="20841179" cy="8562251"/>
          </a:xfrm>
          <a:custGeom>
            <a:avLst/>
            <a:gdLst/>
            <a:ahLst/>
            <a:cxnLst/>
            <a:rect r="r" b="b" t="t" l="l"/>
            <a:pathLst>
              <a:path h="8562251" w="20841179">
                <a:moveTo>
                  <a:pt x="20841179" y="8562251"/>
                </a:moveTo>
                <a:lnTo>
                  <a:pt x="0" y="8562251"/>
                </a:lnTo>
                <a:lnTo>
                  <a:pt x="0" y="0"/>
                </a:lnTo>
                <a:lnTo>
                  <a:pt x="20841179" y="0"/>
                </a:lnTo>
                <a:lnTo>
                  <a:pt x="20841179" y="85622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0128" y="7098918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4" t="0" r="-174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0500" y="-702621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69927" y="8228503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4" t="0" r="-17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6694" y="1494143"/>
            <a:ext cx="7932136" cy="200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135"/>
              </a:lnSpc>
            </a:pPr>
            <a:r>
              <a:rPr lang="en-US" sz="866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TEAM  MEMBERS 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61194" y="3167618"/>
            <a:ext cx="9310209" cy="261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8952" indent="-309651" lvl="2">
              <a:lnSpc>
                <a:spcPts val="6989"/>
              </a:lnSpc>
              <a:buFont typeface="Arial"/>
              <a:buChar char="⚬"/>
            </a:pPr>
            <a:r>
              <a:rPr lang="en-US" sz="4063" spc="-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NILOY SARKAR</a:t>
            </a:r>
          </a:p>
          <a:p>
            <a:pPr algn="just" marL="928952" indent="-309651" lvl="2">
              <a:lnSpc>
                <a:spcPts val="6989"/>
              </a:lnSpc>
              <a:buFont typeface="Arial"/>
              <a:buChar char="⚬"/>
            </a:pPr>
            <a:r>
              <a:rPr lang="en-US" sz="4063" spc="-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ARIYAN RAHMAN MUGDHO</a:t>
            </a:r>
          </a:p>
          <a:p>
            <a:pPr algn="just" marL="929048" indent="-309683" lvl="2">
              <a:lnSpc>
                <a:spcPts val="6990"/>
              </a:lnSpc>
              <a:buFont typeface="Arial"/>
              <a:buChar char="⚬"/>
            </a:pPr>
            <a:r>
              <a:rPr lang="en-US" sz="4063" spc="-2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MOUTASIM FUAD IFTI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2242184" y="-1220237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03467" y="-300761"/>
            <a:ext cx="10005646" cy="10888522"/>
          </a:xfrm>
          <a:custGeom>
            <a:avLst/>
            <a:gdLst/>
            <a:ahLst/>
            <a:cxnLst/>
            <a:rect r="r" b="b" t="t" l="l"/>
            <a:pathLst>
              <a:path h="10888522" w="10005646">
                <a:moveTo>
                  <a:pt x="0" y="0"/>
                </a:moveTo>
                <a:lnTo>
                  <a:pt x="10005646" y="0"/>
                </a:lnTo>
                <a:lnTo>
                  <a:pt x="10005646" y="10888522"/>
                </a:lnTo>
                <a:lnTo>
                  <a:pt x="0" y="10888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03467" y="-157637"/>
            <a:ext cx="8392831" cy="11057832"/>
            <a:chOff x="0" y="0"/>
            <a:chExt cx="11190441" cy="147437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90478" cy="14743812"/>
            </a:xfrm>
            <a:custGeom>
              <a:avLst/>
              <a:gdLst/>
              <a:ahLst/>
              <a:cxnLst/>
              <a:rect r="r" b="b" t="t" l="l"/>
              <a:pathLst>
                <a:path h="14743812" w="11190478">
                  <a:moveTo>
                    <a:pt x="0" y="0"/>
                  </a:moveTo>
                  <a:lnTo>
                    <a:pt x="11190478" y="0"/>
                  </a:lnTo>
                  <a:lnTo>
                    <a:pt x="11190478" y="14743812"/>
                  </a:lnTo>
                  <a:lnTo>
                    <a:pt x="0" y="14743812"/>
                  </a:lnTo>
                  <a:close/>
                </a:path>
              </a:pathLst>
            </a:custGeom>
            <a:blipFill>
              <a:blip r:embed="rId6"/>
              <a:stretch>
                <a:fillRect l="0" t="-8550" r="0" b="-855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481411" y="8818890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74" t="0" r="-1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46687"/>
            <a:ext cx="81153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00"/>
              </a:lnSpc>
            </a:pPr>
            <a:r>
              <a:rPr lang="en-US" sz="7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56599"/>
            <a:ext cx="6738504" cy="4257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Enhance mobility and safety to visually impared individuals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Providing:</a:t>
            </a:r>
          </a:p>
          <a:p>
            <a:pPr algn="l" marL="720320" indent="-240107" lvl="2">
              <a:lnSpc>
                <a:spcPts val="4159"/>
              </a:lnSpc>
              <a:buFont typeface="Arial"/>
              <a:buChar char="⚬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Obstacle Detection</a:t>
            </a:r>
          </a:p>
          <a:p>
            <a:pPr algn="l" marL="720320" indent="-240107" lvl="2">
              <a:lnSpc>
                <a:spcPts val="4159"/>
              </a:lnSpc>
              <a:buFont typeface="Arial"/>
              <a:buChar char="⚬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location awareness</a:t>
            </a:r>
          </a:p>
          <a:p>
            <a:pPr algn="l" marL="720320" indent="-240107" lvl="2">
              <a:lnSpc>
                <a:spcPts val="4159"/>
              </a:lnSpc>
              <a:buFont typeface="Arial"/>
              <a:buChar char="⚬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SOS Emergency System</a:t>
            </a:r>
          </a:p>
          <a:p>
            <a:pPr algn="l" marL="720320" indent="-240107" lvl="2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307145" y="-426377"/>
            <a:ext cx="20841179" cy="8562251"/>
          </a:xfrm>
          <a:custGeom>
            <a:avLst/>
            <a:gdLst/>
            <a:ahLst/>
            <a:cxnLst/>
            <a:rect r="r" b="b" t="t" l="l"/>
            <a:pathLst>
              <a:path h="8562251" w="20841179">
                <a:moveTo>
                  <a:pt x="20841179" y="8562251"/>
                </a:moveTo>
                <a:lnTo>
                  <a:pt x="0" y="8562251"/>
                </a:lnTo>
                <a:lnTo>
                  <a:pt x="0" y="0"/>
                </a:lnTo>
                <a:lnTo>
                  <a:pt x="20841179" y="0"/>
                </a:lnTo>
                <a:lnTo>
                  <a:pt x="20841179" y="85622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26322"/>
            <a:ext cx="5252292" cy="7599925"/>
          </a:xfrm>
          <a:custGeom>
            <a:avLst/>
            <a:gdLst/>
            <a:ahLst/>
            <a:cxnLst/>
            <a:rect r="r" b="b" t="t" l="l"/>
            <a:pathLst>
              <a:path h="7599925" w="5252292">
                <a:moveTo>
                  <a:pt x="0" y="0"/>
                </a:moveTo>
                <a:lnTo>
                  <a:pt x="5252292" y="0"/>
                </a:lnTo>
                <a:lnTo>
                  <a:pt x="5252292" y="7599925"/>
                </a:lnTo>
                <a:lnTo>
                  <a:pt x="0" y="7599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17854" y="3526322"/>
            <a:ext cx="5252292" cy="7599925"/>
          </a:xfrm>
          <a:custGeom>
            <a:avLst/>
            <a:gdLst/>
            <a:ahLst/>
            <a:cxnLst/>
            <a:rect r="r" b="b" t="t" l="l"/>
            <a:pathLst>
              <a:path h="7599925" w="5252292">
                <a:moveTo>
                  <a:pt x="0" y="0"/>
                </a:moveTo>
                <a:lnTo>
                  <a:pt x="5252292" y="0"/>
                </a:lnTo>
                <a:lnTo>
                  <a:pt x="5252292" y="7599925"/>
                </a:lnTo>
                <a:lnTo>
                  <a:pt x="0" y="7599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07008" y="3526322"/>
            <a:ext cx="5252292" cy="7599925"/>
          </a:xfrm>
          <a:custGeom>
            <a:avLst/>
            <a:gdLst/>
            <a:ahLst/>
            <a:cxnLst/>
            <a:rect r="r" b="b" t="t" l="l"/>
            <a:pathLst>
              <a:path h="7599925" w="5252292">
                <a:moveTo>
                  <a:pt x="0" y="0"/>
                </a:moveTo>
                <a:lnTo>
                  <a:pt x="5252292" y="0"/>
                </a:lnTo>
                <a:lnTo>
                  <a:pt x="5252292" y="7599925"/>
                </a:lnTo>
                <a:lnTo>
                  <a:pt x="0" y="7599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6671" y="3822203"/>
            <a:ext cx="4616349" cy="3992318"/>
            <a:chOff x="0" y="0"/>
            <a:chExt cx="6155132" cy="53230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55055" cy="5323078"/>
            </a:xfrm>
            <a:custGeom>
              <a:avLst/>
              <a:gdLst/>
              <a:ahLst/>
              <a:cxnLst/>
              <a:rect r="r" b="b" t="t" l="l"/>
              <a:pathLst>
                <a:path h="5323078" w="6155055">
                  <a:moveTo>
                    <a:pt x="270256" y="0"/>
                  </a:moveTo>
                  <a:lnTo>
                    <a:pt x="5884799" y="0"/>
                  </a:lnTo>
                  <a:cubicBezTo>
                    <a:pt x="5956427" y="0"/>
                    <a:pt x="6025261" y="28448"/>
                    <a:pt x="6075934" y="79121"/>
                  </a:cubicBezTo>
                  <a:cubicBezTo>
                    <a:pt x="6126607" y="129794"/>
                    <a:pt x="6155055" y="198501"/>
                    <a:pt x="6155055" y="270256"/>
                  </a:cubicBezTo>
                  <a:lnTo>
                    <a:pt x="6155055" y="5052822"/>
                  </a:lnTo>
                  <a:cubicBezTo>
                    <a:pt x="6155055" y="5202047"/>
                    <a:pt x="6034024" y="5323078"/>
                    <a:pt x="5884799" y="5323078"/>
                  </a:cubicBezTo>
                  <a:lnTo>
                    <a:pt x="270256" y="5323078"/>
                  </a:lnTo>
                  <a:cubicBezTo>
                    <a:pt x="198628" y="5323078"/>
                    <a:pt x="129794" y="5294630"/>
                    <a:pt x="79121" y="5243957"/>
                  </a:cubicBezTo>
                  <a:cubicBezTo>
                    <a:pt x="28448" y="5193284"/>
                    <a:pt x="0" y="5124450"/>
                    <a:pt x="0" y="5052822"/>
                  </a:cubicBezTo>
                  <a:lnTo>
                    <a:pt x="0" y="270256"/>
                  </a:lnTo>
                  <a:cubicBezTo>
                    <a:pt x="0" y="121031"/>
                    <a:pt x="121031" y="0"/>
                    <a:pt x="270256" y="0"/>
                  </a:cubicBezTo>
                  <a:close/>
                </a:path>
              </a:pathLst>
            </a:custGeom>
            <a:blipFill>
              <a:blip r:embed="rId6"/>
              <a:stretch>
                <a:fillRect l="-36482" t="0" r="-3648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35825" y="3822203"/>
            <a:ext cx="4616349" cy="3992318"/>
            <a:chOff x="0" y="0"/>
            <a:chExt cx="6155132" cy="53230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55055" cy="5323078"/>
            </a:xfrm>
            <a:custGeom>
              <a:avLst/>
              <a:gdLst/>
              <a:ahLst/>
              <a:cxnLst/>
              <a:rect r="r" b="b" t="t" l="l"/>
              <a:pathLst>
                <a:path h="5323078" w="6155055">
                  <a:moveTo>
                    <a:pt x="270256" y="0"/>
                  </a:moveTo>
                  <a:lnTo>
                    <a:pt x="5884799" y="0"/>
                  </a:lnTo>
                  <a:cubicBezTo>
                    <a:pt x="5956427" y="0"/>
                    <a:pt x="6025261" y="28448"/>
                    <a:pt x="6075934" y="79121"/>
                  </a:cubicBezTo>
                  <a:cubicBezTo>
                    <a:pt x="6126607" y="129794"/>
                    <a:pt x="6155055" y="198501"/>
                    <a:pt x="6155055" y="270256"/>
                  </a:cubicBezTo>
                  <a:lnTo>
                    <a:pt x="6155055" y="5052822"/>
                  </a:lnTo>
                  <a:cubicBezTo>
                    <a:pt x="6155055" y="5202047"/>
                    <a:pt x="6034024" y="5323078"/>
                    <a:pt x="5884799" y="5323078"/>
                  </a:cubicBezTo>
                  <a:lnTo>
                    <a:pt x="270256" y="5323078"/>
                  </a:lnTo>
                  <a:cubicBezTo>
                    <a:pt x="198628" y="5323078"/>
                    <a:pt x="129794" y="5294630"/>
                    <a:pt x="79121" y="5243957"/>
                  </a:cubicBezTo>
                  <a:cubicBezTo>
                    <a:pt x="28448" y="5193284"/>
                    <a:pt x="0" y="5124450"/>
                    <a:pt x="0" y="5052822"/>
                  </a:cubicBezTo>
                  <a:lnTo>
                    <a:pt x="0" y="270256"/>
                  </a:lnTo>
                  <a:cubicBezTo>
                    <a:pt x="0" y="121031"/>
                    <a:pt x="121031" y="0"/>
                    <a:pt x="270256" y="0"/>
                  </a:cubicBezTo>
                  <a:close/>
                </a:path>
              </a:pathLst>
            </a:custGeom>
            <a:blipFill>
              <a:blip r:embed="rId7"/>
              <a:stretch>
                <a:fillRect l="-7654" t="0" r="-765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324980" y="3822203"/>
            <a:ext cx="4616349" cy="3992318"/>
            <a:chOff x="0" y="0"/>
            <a:chExt cx="6155132" cy="53230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55055" cy="5323078"/>
            </a:xfrm>
            <a:custGeom>
              <a:avLst/>
              <a:gdLst/>
              <a:ahLst/>
              <a:cxnLst/>
              <a:rect r="r" b="b" t="t" l="l"/>
              <a:pathLst>
                <a:path h="5323078" w="6155055">
                  <a:moveTo>
                    <a:pt x="270256" y="0"/>
                  </a:moveTo>
                  <a:lnTo>
                    <a:pt x="5884799" y="0"/>
                  </a:lnTo>
                  <a:cubicBezTo>
                    <a:pt x="5956427" y="0"/>
                    <a:pt x="6025261" y="28448"/>
                    <a:pt x="6075934" y="79121"/>
                  </a:cubicBezTo>
                  <a:cubicBezTo>
                    <a:pt x="6126607" y="129794"/>
                    <a:pt x="6155055" y="198501"/>
                    <a:pt x="6155055" y="270256"/>
                  </a:cubicBezTo>
                  <a:lnTo>
                    <a:pt x="6155055" y="5052822"/>
                  </a:lnTo>
                  <a:cubicBezTo>
                    <a:pt x="6155055" y="5202047"/>
                    <a:pt x="6034024" y="5323078"/>
                    <a:pt x="5884799" y="5323078"/>
                  </a:cubicBezTo>
                  <a:lnTo>
                    <a:pt x="270256" y="5323078"/>
                  </a:lnTo>
                  <a:cubicBezTo>
                    <a:pt x="198628" y="5323078"/>
                    <a:pt x="129794" y="5294630"/>
                    <a:pt x="79121" y="5243957"/>
                  </a:cubicBezTo>
                  <a:cubicBezTo>
                    <a:pt x="28448" y="5193284"/>
                    <a:pt x="0" y="5124450"/>
                    <a:pt x="0" y="5052822"/>
                  </a:cubicBezTo>
                  <a:lnTo>
                    <a:pt x="0" y="270256"/>
                  </a:lnTo>
                  <a:cubicBezTo>
                    <a:pt x="0" y="121031"/>
                    <a:pt x="121031" y="0"/>
                    <a:pt x="270256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7815" r="-1" b="-7815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323546" y="1927521"/>
            <a:ext cx="5640907" cy="127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5"/>
              </a:lnSpc>
            </a:pPr>
            <a:r>
              <a:rPr lang="en-US" sz="789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KEY FEATURES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3893" y="8059674"/>
            <a:ext cx="3381905" cy="82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4"/>
              </a:lnSpc>
            </a:pPr>
            <a:r>
              <a:rPr lang="en-US" sz="2399" spc="-1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Obstacle detection with directonal alert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31019" y="8059674"/>
            <a:ext cx="4025963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4"/>
              </a:lnSpc>
            </a:pPr>
            <a:r>
              <a:rPr lang="en-US" sz="2399" spc="-1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GPS- based tracking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30720" y="8097203"/>
            <a:ext cx="4204868" cy="77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sz="2299" spc="-1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SOS button to send emergency SMS with coordinates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5086350" y="-718661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5256" y="2126808"/>
            <a:ext cx="11810211" cy="6033383"/>
          </a:xfrm>
          <a:custGeom>
            <a:avLst/>
            <a:gdLst/>
            <a:ahLst/>
            <a:cxnLst/>
            <a:rect r="r" b="b" t="t" l="l"/>
            <a:pathLst>
              <a:path h="6033383" w="11810211">
                <a:moveTo>
                  <a:pt x="0" y="0"/>
                </a:moveTo>
                <a:lnTo>
                  <a:pt x="11810211" y="0"/>
                </a:lnTo>
                <a:lnTo>
                  <a:pt x="11810211" y="6033383"/>
                </a:lnTo>
                <a:lnTo>
                  <a:pt x="0" y="6033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834263" y="7918427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4289373" y="0"/>
                </a:moveTo>
                <a:lnTo>
                  <a:pt x="0" y="0"/>
                </a:lnTo>
                <a:lnTo>
                  <a:pt x="0" y="483529"/>
                </a:lnTo>
                <a:lnTo>
                  <a:pt x="4289373" y="483529"/>
                </a:lnTo>
                <a:lnTo>
                  <a:pt x="428937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74" t="0" r="-17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-75204"/>
            <a:ext cx="4393220" cy="3767583"/>
            <a:chOff x="0" y="0"/>
            <a:chExt cx="5857627" cy="5023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57621" cy="5023485"/>
            </a:xfrm>
            <a:custGeom>
              <a:avLst/>
              <a:gdLst/>
              <a:ahLst/>
              <a:cxnLst/>
              <a:rect r="r" b="b" t="t" l="l"/>
              <a:pathLst>
                <a:path h="5023485" w="5857621">
                  <a:moveTo>
                    <a:pt x="0" y="0"/>
                  </a:moveTo>
                  <a:lnTo>
                    <a:pt x="5857621" y="0"/>
                  </a:lnTo>
                  <a:lnTo>
                    <a:pt x="5857621" y="5023485"/>
                  </a:lnTo>
                  <a:lnTo>
                    <a:pt x="0" y="5023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302" r="0" b="-83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393220" y="0"/>
            <a:ext cx="3826803" cy="2389822"/>
            <a:chOff x="0" y="0"/>
            <a:chExt cx="5102404" cy="31864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02352" cy="3186430"/>
            </a:xfrm>
            <a:custGeom>
              <a:avLst/>
              <a:gdLst/>
              <a:ahLst/>
              <a:cxnLst/>
              <a:rect r="r" b="b" t="t" l="l"/>
              <a:pathLst>
                <a:path h="3186430" w="5102352">
                  <a:moveTo>
                    <a:pt x="0" y="0"/>
                  </a:moveTo>
                  <a:lnTo>
                    <a:pt x="5102352" y="0"/>
                  </a:lnTo>
                  <a:lnTo>
                    <a:pt x="5102352" y="3186430"/>
                  </a:lnTo>
                  <a:lnTo>
                    <a:pt x="0" y="3186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30064" r="-1" b="-3006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393220" y="2389822"/>
            <a:ext cx="3826803" cy="2045043"/>
            <a:chOff x="0" y="0"/>
            <a:chExt cx="5102404" cy="27267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02352" cy="2726690"/>
            </a:xfrm>
            <a:custGeom>
              <a:avLst/>
              <a:gdLst/>
              <a:ahLst/>
              <a:cxnLst/>
              <a:rect r="r" b="b" t="t" l="l"/>
              <a:pathLst>
                <a:path h="2726690" w="5102352">
                  <a:moveTo>
                    <a:pt x="0" y="0"/>
                  </a:moveTo>
                  <a:lnTo>
                    <a:pt x="5102352" y="0"/>
                  </a:lnTo>
                  <a:lnTo>
                    <a:pt x="5102352" y="2726690"/>
                  </a:lnTo>
                  <a:lnTo>
                    <a:pt x="0" y="2726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7507" r="-1" b="-750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3692379"/>
            <a:ext cx="4393220" cy="3565958"/>
            <a:chOff x="0" y="0"/>
            <a:chExt cx="5857627" cy="47546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57621" cy="4754626"/>
            </a:xfrm>
            <a:custGeom>
              <a:avLst/>
              <a:gdLst/>
              <a:ahLst/>
              <a:cxnLst/>
              <a:rect r="r" b="b" t="t" l="l"/>
              <a:pathLst>
                <a:path h="4754626" w="5857621">
                  <a:moveTo>
                    <a:pt x="0" y="0"/>
                  </a:moveTo>
                  <a:lnTo>
                    <a:pt x="5857621" y="0"/>
                  </a:lnTo>
                  <a:lnTo>
                    <a:pt x="5857621" y="4754626"/>
                  </a:lnTo>
                  <a:lnTo>
                    <a:pt x="0" y="4754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616" r="0" b="-7616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393220" y="4355311"/>
            <a:ext cx="3826803" cy="4024552"/>
            <a:chOff x="0" y="0"/>
            <a:chExt cx="5102404" cy="53660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102352" cy="5366131"/>
            </a:xfrm>
            <a:custGeom>
              <a:avLst/>
              <a:gdLst/>
              <a:ahLst/>
              <a:cxnLst/>
              <a:rect r="r" b="b" t="t" l="l"/>
              <a:pathLst>
                <a:path h="5366131" w="5102352">
                  <a:moveTo>
                    <a:pt x="0" y="0"/>
                  </a:moveTo>
                  <a:lnTo>
                    <a:pt x="5102352" y="0"/>
                  </a:lnTo>
                  <a:lnTo>
                    <a:pt x="5102352" y="5366131"/>
                  </a:lnTo>
                  <a:lnTo>
                    <a:pt x="0" y="5366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2583" t="0" r="-2584" b="1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393220" y="7721623"/>
            <a:ext cx="3826803" cy="2560618"/>
            <a:chOff x="0" y="0"/>
            <a:chExt cx="5102404" cy="34141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02352" cy="3414141"/>
            </a:xfrm>
            <a:custGeom>
              <a:avLst/>
              <a:gdLst/>
              <a:ahLst/>
              <a:cxnLst/>
              <a:rect r="r" b="b" t="t" l="l"/>
              <a:pathLst>
                <a:path h="3414141" w="5102352">
                  <a:moveTo>
                    <a:pt x="0" y="0"/>
                  </a:moveTo>
                  <a:lnTo>
                    <a:pt x="5102352" y="0"/>
                  </a:lnTo>
                  <a:lnTo>
                    <a:pt x="5102352" y="3414141"/>
                  </a:lnTo>
                  <a:lnTo>
                    <a:pt x="0" y="3414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24724" r="-1" b="-24724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7253579"/>
            <a:ext cx="4393220" cy="3028662"/>
            <a:chOff x="0" y="0"/>
            <a:chExt cx="5857627" cy="40382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857621" cy="4038219"/>
            </a:xfrm>
            <a:custGeom>
              <a:avLst/>
              <a:gdLst/>
              <a:ahLst/>
              <a:cxnLst/>
              <a:rect r="r" b="b" t="t" l="l"/>
              <a:pathLst>
                <a:path h="4038219" w="5857621">
                  <a:moveTo>
                    <a:pt x="0" y="0"/>
                  </a:moveTo>
                  <a:lnTo>
                    <a:pt x="5857621" y="0"/>
                  </a:lnTo>
                  <a:lnTo>
                    <a:pt x="5857621" y="4038219"/>
                  </a:lnTo>
                  <a:lnTo>
                    <a:pt x="0" y="4038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22527" r="0" b="-22527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834263" y="3027919"/>
            <a:ext cx="6602768" cy="938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2"/>
              </a:lnSpc>
            </a:pPr>
            <a:r>
              <a:rPr lang="en-US" sz="578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HARDWARE COMPONENTS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34263" y="3501879"/>
            <a:ext cx="7425037" cy="4299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8"/>
              </a:lnSpc>
            </a:pP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Arduino Uno R3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HC-SR04 Ultrasonic Sensor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NEO-7M GPS Module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SIM800L GSM Module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SG90 Servo Motor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DC Vibration Motor, Buzzer</a:t>
            </a:r>
          </a:p>
          <a:p>
            <a:pPr algn="just" marL="566064" indent="-188688" lvl="2">
              <a:lnSpc>
                <a:spcPts val="3688"/>
              </a:lnSpc>
              <a:buFont typeface="Arial"/>
              <a:buChar char="⚬"/>
            </a:pPr>
            <a:r>
              <a:rPr lang="en-US" sz="2476" spc="-1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Batteries, Breadboard, Blind Stick</a:t>
            </a:r>
          </a:p>
          <a:p>
            <a:pPr algn="just" marL="566064" indent="-188688" lvl="2">
              <a:lnSpc>
                <a:spcPts val="368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417759" y="-1235442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47237" y="2620927"/>
            <a:ext cx="11810211" cy="6033383"/>
          </a:xfrm>
          <a:custGeom>
            <a:avLst/>
            <a:gdLst/>
            <a:ahLst/>
            <a:cxnLst/>
            <a:rect r="r" b="b" t="t" l="l"/>
            <a:pathLst>
              <a:path h="6033383" w="11810211">
                <a:moveTo>
                  <a:pt x="0" y="0"/>
                </a:moveTo>
                <a:lnTo>
                  <a:pt x="11810211" y="0"/>
                </a:lnTo>
                <a:lnTo>
                  <a:pt x="11810211" y="6033383"/>
                </a:lnTo>
                <a:lnTo>
                  <a:pt x="0" y="6033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031" y="8412545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74" t="0" r="-1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435954"/>
            <a:ext cx="8991182" cy="8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8"/>
              </a:lnSpc>
            </a:pPr>
            <a:r>
              <a:rPr lang="en-US" sz="545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OBSTACLE DETECTION FUNCTIONALITY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9795" y="4038160"/>
            <a:ext cx="7640969" cy="3987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237" indent="-198079" lvl="2">
              <a:lnSpc>
                <a:spcPts val="4419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Servo rotates sensor 0°–180° continuously</a:t>
            </a:r>
          </a:p>
          <a:p>
            <a:pPr algn="l" marL="594237" indent="-198079" lvl="2">
              <a:lnSpc>
                <a:spcPts val="4419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 within 30 cm triggers buzzer</a:t>
            </a:r>
          </a:p>
          <a:p>
            <a:pPr algn="l" marL="594237" indent="-198079" lvl="2">
              <a:lnSpc>
                <a:spcPts val="4419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Beep frequency changes by direction:</a:t>
            </a:r>
          </a:p>
          <a:p>
            <a:pPr algn="l" marL="1062016" indent="-265504" lvl="3">
              <a:lnSpc>
                <a:spcPts val="4419"/>
              </a:lnSpc>
              <a:buFont typeface="Arial"/>
              <a:buChar char="￭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800 Hz = Left</a:t>
            </a:r>
          </a:p>
          <a:p>
            <a:pPr algn="l" marL="1062016" indent="-265504" lvl="3">
              <a:lnSpc>
                <a:spcPts val="4419"/>
              </a:lnSpc>
              <a:buFont typeface="Arial"/>
              <a:buChar char="￭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1200 Hz = Right</a:t>
            </a:r>
          </a:p>
          <a:p>
            <a:pPr algn="l" marL="594237" indent="-198079" lvl="2">
              <a:lnSpc>
                <a:spcPts val="4419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auditory feedback for navigation</a:t>
            </a:r>
          </a:p>
          <a:p>
            <a:pPr algn="l" marL="594237" indent="-198079" lvl="2">
              <a:lnSpc>
                <a:spcPts val="44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417759" y="-1235442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47237" y="2620927"/>
            <a:ext cx="11810211" cy="6033383"/>
          </a:xfrm>
          <a:custGeom>
            <a:avLst/>
            <a:gdLst/>
            <a:ahLst/>
            <a:cxnLst/>
            <a:rect r="r" b="b" t="t" l="l"/>
            <a:pathLst>
              <a:path h="6033383" w="11810211">
                <a:moveTo>
                  <a:pt x="0" y="0"/>
                </a:moveTo>
                <a:lnTo>
                  <a:pt x="11810211" y="0"/>
                </a:lnTo>
                <a:lnTo>
                  <a:pt x="11810211" y="6033383"/>
                </a:lnTo>
                <a:lnTo>
                  <a:pt x="0" y="6033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031" y="8412545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74" t="0" r="-1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435954"/>
            <a:ext cx="8991182" cy="8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8"/>
              </a:lnSpc>
            </a:pPr>
            <a:r>
              <a:rPr lang="en-US" sz="545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GPS TRACKING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1905" y="4509477"/>
            <a:ext cx="7640969" cy="240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5-second GPS data collection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latitude &amp; longitude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Displays clickable Google Maps URL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Works offline via satellite signals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417759" y="-1235442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47237" y="2620927"/>
            <a:ext cx="11810211" cy="6033383"/>
          </a:xfrm>
          <a:custGeom>
            <a:avLst/>
            <a:gdLst/>
            <a:ahLst/>
            <a:cxnLst/>
            <a:rect r="r" b="b" t="t" l="l"/>
            <a:pathLst>
              <a:path h="6033383" w="11810211">
                <a:moveTo>
                  <a:pt x="0" y="0"/>
                </a:moveTo>
                <a:lnTo>
                  <a:pt x="11810211" y="0"/>
                </a:lnTo>
                <a:lnTo>
                  <a:pt x="11810211" y="6033383"/>
                </a:lnTo>
                <a:lnTo>
                  <a:pt x="0" y="6033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031" y="8412545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74" t="0" r="-17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585268" y="2473172"/>
            <a:ext cx="6181138" cy="6181138"/>
            <a:chOff x="0" y="0"/>
            <a:chExt cx="8241517" cy="82415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41538" cy="8241538"/>
            </a:xfrm>
            <a:custGeom>
              <a:avLst/>
              <a:gdLst/>
              <a:ahLst/>
              <a:cxnLst/>
              <a:rect r="r" b="b" t="t" l="l"/>
              <a:pathLst>
                <a:path h="8241538" w="8241538">
                  <a:moveTo>
                    <a:pt x="0" y="0"/>
                  </a:moveTo>
                  <a:lnTo>
                    <a:pt x="8241538" y="0"/>
                  </a:lnTo>
                  <a:lnTo>
                    <a:pt x="8241538" y="8241538"/>
                  </a:lnTo>
                  <a:lnTo>
                    <a:pt x="0" y="8241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435954"/>
            <a:ext cx="8991182" cy="8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8"/>
              </a:lnSpc>
            </a:pPr>
            <a:r>
              <a:rPr lang="en-US" sz="545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SOS EMERGENCY ALERT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2452" y="4151667"/>
            <a:ext cx="7640969" cy="355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Pressing button triggers: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LED indicator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GPS coordinate retrieval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SMS to pre-configured contact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Sends text + Google Maps link</a:t>
            </a:r>
          </a:p>
          <a:p>
            <a:pPr algn="l" marL="594237" indent="-198079" lvl="2">
              <a:lnSpc>
                <a:spcPts val="4548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Works even in 2G network areas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417759" y="-1235442"/>
            <a:ext cx="17248474" cy="7086248"/>
          </a:xfrm>
          <a:custGeom>
            <a:avLst/>
            <a:gdLst/>
            <a:ahLst/>
            <a:cxnLst/>
            <a:rect r="r" b="b" t="t" l="l"/>
            <a:pathLst>
              <a:path h="7086248" w="17248474">
                <a:moveTo>
                  <a:pt x="17248474" y="7086248"/>
                </a:moveTo>
                <a:lnTo>
                  <a:pt x="0" y="7086248"/>
                </a:lnTo>
                <a:lnTo>
                  <a:pt x="0" y="0"/>
                </a:lnTo>
                <a:lnTo>
                  <a:pt x="17248474" y="0"/>
                </a:lnTo>
                <a:lnTo>
                  <a:pt x="17248474" y="70862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47237" y="2620927"/>
            <a:ext cx="11810211" cy="6033383"/>
          </a:xfrm>
          <a:custGeom>
            <a:avLst/>
            <a:gdLst/>
            <a:ahLst/>
            <a:cxnLst/>
            <a:rect r="r" b="b" t="t" l="l"/>
            <a:pathLst>
              <a:path h="6033383" w="11810211">
                <a:moveTo>
                  <a:pt x="0" y="0"/>
                </a:moveTo>
                <a:lnTo>
                  <a:pt x="11810211" y="0"/>
                </a:lnTo>
                <a:lnTo>
                  <a:pt x="11810211" y="6033383"/>
                </a:lnTo>
                <a:lnTo>
                  <a:pt x="0" y="6033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031" y="8412545"/>
            <a:ext cx="4289373" cy="483529"/>
          </a:xfrm>
          <a:custGeom>
            <a:avLst/>
            <a:gdLst/>
            <a:ahLst/>
            <a:cxnLst/>
            <a:rect r="r" b="b" t="t" l="l"/>
            <a:pathLst>
              <a:path h="483529" w="4289373">
                <a:moveTo>
                  <a:pt x="0" y="0"/>
                </a:moveTo>
                <a:lnTo>
                  <a:pt x="4289373" y="0"/>
                </a:lnTo>
                <a:lnTo>
                  <a:pt x="4289373" y="483529"/>
                </a:lnTo>
                <a:lnTo>
                  <a:pt x="0" y="483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74" t="0" r="-1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328611"/>
            <a:ext cx="3763270" cy="102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7"/>
              </a:lnSpc>
            </a:pPr>
            <a:r>
              <a:rPr lang="en-US" sz="635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4562" y="4296579"/>
            <a:ext cx="7640969" cy="270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237" indent="-198079" lvl="2">
              <a:lnSpc>
                <a:spcPts val="5043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Cost-effective assistive tech for the blind</a:t>
            </a:r>
          </a:p>
          <a:p>
            <a:pPr algn="l" marL="594237" indent="-198079" lvl="2">
              <a:lnSpc>
                <a:spcPts val="5043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Increases independence &amp; safety</a:t>
            </a:r>
          </a:p>
          <a:p>
            <a:pPr algn="l" marL="594237" indent="-198079" lvl="2">
              <a:lnSpc>
                <a:spcPts val="5043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Scalable and upgradeable for future versions</a:t>
            </a:r>
          </a:p>
          <a:p>
            <a:pPr algn="l" marL="594237" indent="-198079" lvl="2">
              <a:lnSpc>
                <a:spcPts val="5043"/>
              </a:lnSpc>
              <a:buFont typeface="Arial"/>
              <a:buChar char="⚬"/>
            </a:pPr>
            <a:r>
              <a:rPr lang="en-US" sz="2599" spc="-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cost: 3920 BDT – highly affordable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DAGukoDSe4U</dc:identifier>
  <dcterms:modified xsi:type="dcterms:W3CDTF">2011-08-01T06:04:30Z</dcterms:modified>
  <cp:revision>1</cp:revision>
  <dc:title>PROJECT SMART BLIND CANE .pptx</dc:title>
</cp:coreProperties>
</file>