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7" r:id="rId6"/>
    <p:sldId id="268" r:id="rId7"/>
    <p:sldId id="282" r:id="rId8"/>
    <p:sldId id="284" r:id="rId9"/>
    <p:sldId id="285" r:id="rId10"/>
    <p:sldId id="283" r:id="rId11"/>
    <p:sldId id="260" r:id="rId12"/>
    <p:sldId id="275" r:id="rId13"/>
    <p:sldId id="270" r:id="rId14"/>
    <p:sldId id="272" r:id="rId15"/>
    <p:sldId id="261" r:id="rId16"/>
    <p:sldId id="289" r:id="rId17"/>
    <p:sldId id="263" r:id="rId18"/>
    <p:sldId id="264" r:id="rId19"/>
    <p:sldId id="265" r:id="rId20"/>
    <p:sldId id="290" r:id="rId21"/>
    <p:sldId id="26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1460"/>
  </p:normalViewPr>
  <p:slideViewPr>
    <p:cSldViewPr>
      <p:cViewPr varScale="1">
        <p:scale>
          <a:sx n="115" d="100"/>
          <a:sy n="115" d="100"/>
        </p:scale>
        <p:origin x="5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BFA6-1A64-AD49-B76D-A9BD8A84F6B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77C26-2E5B-414B-9845-6D8CF3A6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DD460-E8A5-6144-9505-1C1EDD478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4552" y="2709400"/>
            <a:ext cx="4459605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6002" y="445800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FCB9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1E4A-BA6C-33F6-78D2-324FD018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0E33-8086-71F7-27C8-0FD9528F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DB49-5BDB-6DD9-2825-3668E1C4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3C-9F3B-A249-995B-CF69D0D59B4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D757-812B-EE0B-CB40-DCD4F063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F4139-C0CC-D12C-56E2-04BB7CC6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8DEA-D22B-704B-88FA-C18100D83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8394" y="641719"/>
            <a:ext cx="3389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nadeep/credit-risk-datase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6931" y="2235805"/>
            <a:ext cx="2153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Boot</a:t>
            </a:r>
            <a:r>
              <a:rPr sz="16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Camp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65" dirty="0">
                <a:solidFill>
                  <a:srgbClr val="FCB912"/>
                </a:solidFill>
                <a:latin typeface="Trebuchet MS"/>
                <a:cs typeface="Trebuchet MS"/>
              </a:rPr>
              <a:t>Project</a:t>
            </a:r>
            <a:r>
              <a:rPr sz="1600" b="1" spc="-60" dirty="0">
                <a:solidFill>
                  <a:srgbClr val="FCB912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CB912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814552" y="2709400"/>
            <a:ext cx="5741876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300" spc="-65" dirty="0"/>
              <a:t>Credit Risk Analysis</a:t>
            </a:r>
            <a:endParaRPr sz="5300" dirty="0"/>
          </a:p>
        </p:txBody>
      </p:sp>
      <p:sp>
        <p:nvSpPr>
          <p:cNvPr id="4" name="object 4"/>
          <p:cNvSpPr txBox="1"/>
          <p:nvPr/>
        </p:nvSpPr>
        <p:spPr>
          <a:xfrm>
            <a:off x="635572" y="4315731"/>
            <a:ext cx="3707827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Members:</a:t>
            </a:r>
            <a:endParaRPr lang="en-US" sz="18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Anand Bhagwat</a:t>
            </a:r>
          </a:p>
          <a:p>
            <a:pPr marL="12700">
              <a:spcBef>
                <a:spcPts val="100"/>
              </a:spcBef>
            </a:pP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Usha Hariharan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Asif Mahmud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FFFFFF"/>
                </a:solidFill>
                <a:latin typeface="Trebuchet MS"/>
                <a:cs typeface="Trebuchet MS"/>
              </a:rPr>
              <a:t>Venkat </a:t>
            </a: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Varun </a:t>
            </a:r>
            <a:r>
              <a:rPr lang="en-US" spc="-10" dirty="0" err="1">
                <a:solidFill>
                  <a:srgbClr val="FFFFFF"/>
                </a:solidFill>
                <a:latin typeface="Trebuchet MS"/>
                <a:cs typeface="Trebuchet MS"/>
              </a:rPr>
              <a:t>Thamma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7000" y="2625074"/>
            <a:ext cx="6395085" cy="19685"/>
            <a:chOff x="5797000" y="2625074"/>
            <a:chExt cx="6395085" cy="19685"/>
          </a:xfrm>
        </p:grpSpPr>
        <p:sp>
          <p:nvSpPr>
            <p:cNvPr id="6" name="object 6"/>
            <p:cNvSpPr/>
            <p:nvPr/>
          </p:nvSpPr>
          <p:spPr>
            <a:xfrm>
              <a:off x="5797000" y="2634733"/>
              <a:ext cx="1291590" cy="0"/>
            </a:xfrm>
            <a:custGeom>
              <a:avLst/>
              <a:gdLst/>
              <a:ahLst/>
              <a:cxnLst/>
              <a:rect l="l" t="t" r="r" b="b"/>
              <a:pathLst>
                <a:path w="1291590">
                  <a:moveTo>
                    <a:pt x="0" y="0"/>
                  </a:moveTo>
                  <a:lnTo>
                    <a:pt x="12914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10933" y="2625074"/>
              <a:ext cx="6381115" cy="19050"/>
            </a:xfrm>
            <a:custGeom>
              <a:avLst/>
              <a:gdLst/>
              <a:ahLst/>
              <a:cxnLst/>
              <a:rect l="l" t="t" r="r" b="b"/>
              <a:pathLst>
                <a:path w="6381115" h="19050">
                  <a:moveTo>
                    <a:pt x="6381066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381066" y="0"/>
                  </a:lnTo>
                  <a:lnTo>
                    <a:pt x="6381066" y="19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C76F3DF-450C-447E-64F8-B94E6DD8876B}"/>
              </a:ext>
            </a:extLst>
          </p:cNvPr>
          <p:cNvSpPr txBox="1"/>
          <p:nvPr/>
        </p:nvSpPr>
        <p:spPr>
          <a:xfrm>
            <a:off x="3352800" y="1676400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defRPr sz="2400" b="1" spc="-100">
                <a:solidFill>
                  <a:srgbClr val="00C7CC"/>
                </a:solidFill>
                <a:latin typeface="Trebuchet MS"/>
              </a:defRPr>
            </a:lvl1pPr>
          </a:lstStyle>
          <a:p>
            <a:r>
              <a:rPr lang="en-US" dirty="0"/>
              <a:t>Dataset – Grade Assignment as a function of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7A441-F19E-D38B-5A1A-1006FCC2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90587"/>
            <a:ext cx="9482137" cy="4667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46B8C2-566B-2BF2-ACE2-AFD95F9F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6868"/>
            <a:ext cx="2761727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73B7F19-1B36-298E-6EDF-17832DD9C3E0}"/>
              </a:ext>
            </a:extLst>
          </p:cNvPr>
          <p:cNvSpPr/>
          <p:nvPr/>
        </p:nvSpPr>
        <p:spPr>
          <a:xfrm flipV="1">
            <a:off x="3326465" y="3276600"/>
            <a:ext cx="8113593" cy="25908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412725" y="2844422"/>
            <a:ext cx="7941075" cy="3195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0077DB"/>
                </a:solidFill>
                <a:latin typeface="Trebuchet MS"/>
                <a:cs typeface="Trebuchet MS"/>
              </a:rPr>
              <a:t>Approach</a:t>
            </a:r>
            <a:r>
              <a:rPr sz="2400" b="1" spc="-100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0077DB"/>
                </a:solidFill>
                <a:latin typeface="Trebuchet MS"/>
                <a:cs typeface="Trebuchet MS"/>
              </a:rPr>
              <a:t>taken</a:t>
            </a:r>
            <a:r>
              <a:rPr sz="2400" b="1" spc="-95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0077DB"/>
                </a:solidFill>
                <a:latin typeface="Trebuchet MS"/>
                <a:cs typeface="Trebuchet MS"/>
              </a:rPr>
              <a:t>to</a:t>
            </a:r>
            <a:r>
              <a:rPr sz="2400" b="1" spc="-95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-70" dirty="0">
                <a:solidFill>
                  <a:srgbClr val="0077DB"/>
                </a:solidFill>
                <a:latin typeface="Trebuchet MS"/>
                <a:cs typeface="Trebuchet MS"/>
              </a:rPr>
              <a:t>achieve</a:t>
            </a:r>
            <a:r>
              <a:rPr sz="2400" b="1" spc="-95" dirty="0">
                <a:solidFill>
                  <a:srgbClr val="0077DB"/>
                </a:solidFill>
                <a:latin typeface="Trebuchet MS"/>
                <a:cs typeface="Trebuchet MS"/>
              </a:rPr>
              <a:t> </a:t>
            </a:r>
            <a:r>
              <a:rPr sz="2400" b="1" spc="40" dirty="0">
                <a:solidFill>
                  <a:srgbClr val="0077DB"/>
                </a:solidFill>
                <a:latin typeface="Trebuchet MS"/>
                <a:cs typeface="Trebuchet MS"/>
              </a:rPr>
              <a:t>goals</a:t>
            </a:r>
            <a:endParaRPr lang="en-US" sz="2400" b="1" spc="40" dirty="0">
              <a:solidFill>
                <a:srgbClr val="0077DB"/>
              </a:solidFill>
              <a:latin typeface="Trebuchet MS"/>
              <a:cs typeface="Trebuchet MS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Feature Importance:</a:t>
            </a:r>
          </a:p>
          <a:p>
            <a:pPr marR="0"/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Identified top predictors such as `</a:t>
            </a:r>
            <a:r>
              <a:rPr lang="en-US" sz="2000" dirty="0" err="1">
                <a:solidFill>
                  <a:srgbClr val="082D49"/>
                </a:solidFill>
                <a:latin typeface="Aptos" panose="020B0004020202020204" pitchFamily="34" charset="0"/>
              </a:rPr>
              <a:t>int_rate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`, `installment`, and `loan </a:t>
            </a:r>
            <a:r>
              <a:rPr lang="en-US" sz="2000" dirty="0" err="1">
                <a:solidFill>
                  <a:srgbClr val="082D49"/>
                </a:solidFill>
                <a:latin typeface="Aptos" panose="020B0004020202020204" pitchFamily="34" charset="0"/>
              </a:rPr>
              <a:t>amnt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’.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Visualized feature importance using horizontal bar plots (next slide)</a:t>
            </a:r>
          </a:p>
          <a:p>
            <a:pPr lvl="2"/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</a:t>
            </a:r>
            <a:r>
              <a:rPr lang="en-US" spc="-10" dirty="0"/>
              <a:t> </a:t>
            </a:r>
            <a:r>
              <a:rPr spc="-80" dirty="0"/>
              <a:t>Over</a:t>
            </a:r>
            <a:r>
              <a:rPr lang="en-US" spc="-80" dirty="0"/>
              <a:t>v</a:t>
            </a:r>
            <a:r>
              <a:rPr spc="-80" dirty="0"/>
              <a:t>iew</a:t>
            </a:r>
          </a:p>
        </p:txBody>
      </p:sp>
    </p:spTree>
    <p:extLst>
      <p:ext uri="{BB962C8B-B14F-4D97-AF65-F5344CB8AC3E}">
        <p14:creationId xmlns:p14="http://schemas.microsoft.com/office/powerpoint/2010/main" val="420918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338258EB-8735-A8AE-6B4A-3FEDB867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2057400"/>
            <a:ext cx="9116222" cy="4736684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076423-7B30-BD17-4049-3F776C6A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57200"/>
            <a:ext cx="2761727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CB9ED-B28C-96DF-28FA-69913E8F0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93F42F9-DEF7-A561-A040-A356C7FA3980}"/>
              </a:ext>
            </a:extLst>
          </p:cNvPr>
          <p:cNvSpPr/>
          <p:nvPr/>
        </p:nvSpPr>
        <p:spPr>
          <a:xfrm flipV="1">
            <a:off x="3326465" y="3276600"/>
            <a:ext cx="8113593" cy="259080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6366FCD-7440-1671-9A54-2F6186117A37}"/>
              </a:ext>
            </a:extLst>
          </p:cNvPr>
          <p:cNvSpPr txBox="1"/>
          <p:nvPr/>
        </p:nvSpPr>
        <p:spPr>
          <a:xfrm>
            <a:off x="3412725" y="2844422"/>
            <a:ext cx="794107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0" dirty="0">
                <a:solidFill>
                  <a:srgbClr val="0077DB"/>
                </a:solidFill>
                <a:latin typeface="Trebuchet MS"/>
                <a:cs typeface="Trebuchet MS"/>
              </a:rPr>
              <a:t>Model Optimization and Evaluation</a:t>
            </a:r>
            <a:endParaRPr lang="en-US" sz="2400" b="1" spc="40" dirty="0">
              <a:solidFill>
                <a:srgbClr val="0077DB"/>
              </a:solidFill>
              <a:latin typeface="Trebuchet MS"/>
              <a:cs typeface="Trebuchet MS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Split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data into training and testing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Scaled features using `One Hot Encoding’-–loan status, 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Scaled features using ‘Label Encoder’---ordinal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82D49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78667D-B225-CD16-911F-73B7A9514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2762250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4238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9ECB0-F4BD-8AA1-1BD0-99484A6F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42BBC9C-1751-BA6D-70DC-33B5395AEDA7}"/>
              </a:ext>
            </a:extLst>
          </p:cNvPr>
          <p:cNvSpPr/>
          <p:nvPr/>
        </p:nvSpPr>
        <p:spPr>
          <a:xfrm flipV="1">
            <a:off x="3326465" y="3276600"/>
            <a:ext cx="8113593" cy="2293015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231D891-3D03-32C4-4573-0778DCE610C0}"/>
              </a:ext>
            </a:extLst>
          </p:cNvPr>
          <p:cNvSpPr txBox="1"/>
          <p:nvPr/>
        </p:nvSpPr>
        <p:spPr>
          <a:xfrm>
            <a:off x="3429000" y="2743200"/>
            <a:ext cx="7941075" cy="4057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0" dirty="0">
                <a:solidFill>
                  <a:srgbClr val="0077DB"/>
                </a:solidFill>
                <a:latin typeface="Trebuchet MS"/>
                <a:cs typeface="Trebuchet MS"/>
              </a:rPr>
              <a:t>Model Optimization and Evaluation</a:t>
            </a:r>
            <a:endParaRPr lang="en-US" sz="2400" b="1" spc="40" dirty="0">
              <a:solidFill>
                <a:srgbClr val="0077DB"/>
              </a:solidFill>
              <a:latin typeface="Trebuchet MS"/>
              <a:cs typeface="Trebuchet MS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Trained multiple models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Linear Regression: R² score of 93.3%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Random Forest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1F48D2-4E50-28AA-4049-C17698FE4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2762250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5738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191" y="2175480"/>
            <a:ext cx="11352530" cy="4236720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0"/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MODEL PERFORMANCE:  RANDOM FOREST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Random Forest achieved a testing accuracy of 96.2 %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High accuracy effectively classifies loan status, and can identify default risks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High-impact feature such as </a:t>
            </a: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int_rate</a:t>
            </a: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  provides predictive power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998" y="445800"/>
            <a:ext cx="4780280" cy="902969"/>
          </a:xfrm>
          <a:custGeom>
            <a:avLst/>
            <a:gdLst/>
            <a:ahLst/>
            <a:cxnLst/>
            <a:rect l="l" t="t" r="r" b="b"/>
            <a:pathLst>
              <a:path w="4780280" h="902969">
                <a:moveTo>
                  <a:pt x="4779900" y="902699"/>
                </a:moveTo>
                <a:lnTo>
                  <a:pt x="0" y="902699"/>
                </a:lnTo>
                <a:lnTo>
                  <a:pt x="0" y="0"/>
                </a:lnTo>
                <a:lnTo>
                  <a:pt x="4779900" y="0"/>
                </a:lnTo>
                <a:lnTo>
                  <a:pt x="4779900" y="9026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Result/Conclusion</a:t>
            </a:r>
            <a:r>
              <a:rPr spc="-80" dirty="0"/>
              <a:t> </a:t>
            </a:r>
            <a:r>
              <a:rPr spc="25" dirty="0"/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48DA8-41AE-FD96-B31A-A0F6666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9166D6-EB6E-6AF1-14C5-846C37DD48F7}"/>
              </a:ext>
            </a:extLst>
          </p:cNvPr>
          <p:cNvSpPr/>
          <p:nvPr/>
        </p:nvSpPr>
        <p:spPr>
          <a:xfrm>
            <a:off x="425998" y="1676400"/>
            <a:ext cx="11390723" cy="4735800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0"/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MODEL PERFORMANCE:  </a:t>
            </a: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**: Precision, Recall, and F1-scores close to 1.0 for all classes.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82D49"/>
                </a:solidFill>
                <a:latin typeface="Aptos" panose="020B0004020202020204" pitchFamily="34" charset="0"/>
              </a:rPr>
              <a:t>XGBoost</a:t>
            </a: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 achieved near-perfect precision, recall, and F1-scores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Overall accuracy rate of 99%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82D49"/>
                </a:solidFill>
                <a:latin typeface="Aptos" panose="020B0004020202020204" pitchFamily="34" charset="0"/>
              </a:rPr>
              <a:t>Handled imbalanced classes by focusing on the most significant features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63A5C2-CA90-0194-4E9E-3002BEC7D8AC}"/>
              </a:ext>
            </a:extLst>
          </p:cNvPr>
          <p:cNvSpPr/>
          <p:nvPr/>
        </p:nvSpPr>
        <p:spPr>
          <a:xfrm>
            <a:off x="425998" y="445800"/>
            <a:ext cx="4780280" cy="902969"/>
          </a:xfrm>
          <a:custGeom>
            <a:avLst/>
            <a:gdLst/>
            <a:ahLst/>
            <a:cxnLst/>
            <a:rect l="l" t="t" r="r" b="b"/>
            <a:pathLst>
              <a:path w="4780280" h="902969">
                <a:moveTo>
                  <a:pt x="4779900" y="902699"/>
                </a:moveTo>
                <a:lnTo>
                  <a:pt x="0" y="902699"/>
                </a:lnTo>
                <a:lnTo>
                  <a:pt x="0" y="0"/>
                </a:lnTo>
                <a:lnTo>
                  <a:pt x="4779900" y="0"/>
                </a:lnTo>
                <a:lnTo>
                  <a:pt x="4779900" y="9026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D54A25-48D8-2063-DF4F-91EB9C841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Result/Conclusion</a:t>
            </a:r>
            <a:r>
              <a:rPr spc="-80" dirty="0"/>
              <a:t> </a:t>
            </a:r>
            <a:r>
              <a:rPr lang="en-US" spc="25" dirty="0"/>
              <a:t>2</a:t>
            </a:r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398977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000" y="1524001"/>
            <a:ext cx="11352530" cy="4905844"/>
          </a:xfrm>
          <a:custGeom>
            <a:avLst/>
            <a:gdLst/>
            <a:ahLst/>
            <a:cxnLst/>
            <a:rect l="l" t="t" r="r" b="b"/>
            <a:pathLst>
              <a:path w="11352530" h="4236720">
                <a:moveTo>
                  <a:pt x="11352299" y="4236299"/>
                </a:moveTo>
                <a:lnTo>
                  <a:pt x="0" y="4236299"/>
                </a:lnTo>
                <a:lnTo>
                  <a:pt x="0" y="0"/>
                </a:lnTo>
                <a:lnTo>
                  <a:pt x="11352299" y="0"/>
                </a:lnTo>
                <a:lnTo>
                  <a:pt x="11352299" y="42362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INSIGHTS:</a:t>
            </a: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*. Interest Rate (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int_rate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This was the most influential feature in determining loan grade.</a:t>
            </a: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Feature Engineering: Significantly improved model performance </a:t>
            </a: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*Introduction of new features such as  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funded_amt_to_annual_inc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and 	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revol_bal_to_annual_inc</a:t>
            </a: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*Contextualized borrower’s financial situation better</a:t>
            </a: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998" y="445800"/>
            <a:ext cx="4780280" cy="671978"/>
          </a:xfrm>
          <a:prstGeom prst="rect">
            <a:avLst/>
          </a:prstGeom>
          <a:solidFill>
            <a:srgbClr val="0077DB"/>
          </a:solidFill>
        </p:spPr>
        <p:txBody>
          <a:bodyPr vert="horz" wrap="square" lIns="0" tIns="208279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639"/>
              </a:spcBef>
            </a:pPr>
            <a:r>
              <a:rPr spc="-25" dirty="0"/>
              <a:t>Result/</a:t>
            </a:r>
            <a:r>
              <a:rPr lang="en-US" spc="-25" dirty="0"/>
              <a:t>Conclusion 3</a:t>
            </a:r>
            <a:endParaRPr spc="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002" y="445800"/>
            <a:ext cx="2762250" cy="276225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082D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4665" y="1573971"/>
            <a:ext cx="1651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2725" y="1183335"/>
            <a:ext cx="6493275" cy="40190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The grade and loan status were chosen as Y values to determine borrower credit risk</a:t>
            </a: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Machine learning model created using Grade as the determinant has a better predictor of credit risk</a:t>
            </a: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r>
              <a:rPr lang="en-US" spc="-10" dirty="0">
                <a:solidFill>
                  <a:srgbClr val="082D49"/>
                </a:solidFill>
                <a:latin typeface="Trebuchet MS"/>
                <a:cs typeface="Trebuchet MS"/>
              </a:rPr>
              <a:t>Machine learning model created using loan status as the determinant has less predictive accuracy of credit risk</a:t>
            </a: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lang="en-US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332740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665" y="1345371"/>
            <a:ext cx="21304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82D49"/>
                </a:solidFill>
              </a:rPr>
              <a:t>Problems </a:t>
            </a:r>
            <a:r>
              <a:rPr spc="-45" dirty="0">
                <a:solidFill>
                  <a:srgbClr val="082D49"/>
                </a:solidFill>
              </a:rPr>
              <a:t>Encountered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7E0CB-0B2B-6229-8712-03DD42E7EC85}"/>
              </a:ext>
            </a:extLst>
          </p:cNvPr>
          <p:cNvSpPr txBox="1"/>
          <p:nvPr/>
        </p:nvSpPr>
        <p:spPr>
          <a:xfrm>
            <a:off x="3352800" y="1345371"/>
            <a:ext cx="7590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 Quality:  Size of data sets were large and difficult for </a:t>
            </a:r>
            <a:r>
              <a:rPr lang="en-US" dirty="0" err="1"/>
              <a:t>Github</a:t>
            </a:r>
            <a:r>
              <a:rPr lang="en-US" dirty="0"/>
              <a:t> to process for expedient analysis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Class Imbalance:  Even with </a:t>
            </a:r>
            <a:r>
              <a:rPr lang="en-US" dirty="0" err="1"/>
              <a:t>n_estimators</a:t>
            </a:r>
            <a:r>
              <a:rPr lang="en-US" dirty="0"/>
              <a:t> = 200, the accuracy for loan status was subpar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High Dimensionality:  Selection of models to utilize was difficult;  for example, SMOTE was dropped due to poor results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5245" y="2438400"/>
            <a:ext cx="8430260" cy="347083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2762250"/>
          </a:xfrm>
          <a:prstGeom prst="rect">
            <a:avLst/>
          </a:prstGeom>
          <a:solidFill>
            <a:srgbClr val="082D4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2725" y="2844422"/>
            <a:ext cx="405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082D49"/>
                </a:solidFill>
                <a:latin typeface="Trebuchet MS"/>
                <a:cs typeface="Trebuchet MS"/>
              </a:rPr>
              <a:t>Project</a:t>
            </a:r>
            <a:r>
              <a:rPr sz="2400" b="1" spc="-130" dirty="0">
                <a:solidFill>
                  <a:srgbClr val="082D49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082D49"/>
                </a:solidFill>
                <a:latin typeface="Trebuchet MS"/>
                <a:cs typeface="Trebuchet MS"/>
              </a:rPr>
              <a:t>Purpose</a:t>
            </a:r>
            <a:r>
              <a:rPr sz="2400" b="1" spc="-150" dirty="0">
                <a:solidFill>
                  <a:srgbClr val="082D4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82D49"/>
                </a:solidFill>
                <a:latin typeface="Trebuchet MS"/>
                <a:cs typeface="Trebuchet MS"/>
              </a:rPr>
              <a:t>/</a:t>
            </a:r>
            <a:r>
              <a:rPr sz="2400" b="1" spc="-135" dirty="0">
                <a:solidFill>
                  <a:srgbClr val="082D49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082D49"/>
                </a:solidFill>
                <a:latin typeface="Trebuchet MS"/>
                <a:cs typeface="Trebuchet MS"/>
              </a:rPr>
              <a:t>Description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2725" y="3544518"/>
            <a:ext cx="8357235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spcBef>
                <a:spcPts val="100"/>
              </a:spcBef>
              <a:buClr>
                <a:schemeClr val="tx2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This project showcases the application of machine learning models to analyze and predict borrower credit grades using financial data. </a:t>
            </a: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Leveraging advanced datasets and methodologies provides valuable insights to support smarter and more informed lending decisions.</a:t>
            </a: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Empowers institutions and borrowers</a:t>
            </a: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439A2-E5B2-0B9F-18FD-905AE3949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DBECC0-2028-049E-7913-D79A7583B97F}"/>
              </a:ext>
            </a:extLst>
          </p:cNvPr>
          <p:cNvSpPr/>
          <p:nvPr/>
        </p:nvSpPr>
        <p:spPr>
          <a:xfrm>
            <a:off x="3339700" y="990601"/>
            <a:ext cx="8430260" cy="3352800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AutoNum type="arabicPeriod"/>
            </a:pPr>
            <a:r>
              <a:rPr lang="en-US" dirty="0"/>
              <a:t>Hyperparameter Tuning:  Incorporating hyperparameter optimization for Random Forest and </a:t>
            </a:r>
            <a:r>
              <a:rPr lang="en-US" dirty="0" err="1"/>
              <a:t>XGBoost</a:t>
            </a:r>
            <a:r>
              <a:rPr lang="en-US" dirty="0"/>
              <a:t> to improve performance further.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Datasets:  Our models can be further validated with additional datasets to ensure they generalize well with other types of loans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Real-time Dashboard:  Live dashboard can provide real-time credit scoring and loan risk assessments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87AFDA-4647-0CB6-B617-040D4A873CF1}"/>
              </a:ext>
            </a:extLst>
          </p:cNvPr>
          <p:cNvSpPr/>
          <p:nvPr/>
        </p:nvSpPr>
        <p:spPr>
          <a:xfrm>
            <a:off x="426002" y="445800"/>
            <a:ext cx="2762250" cy="290700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AAD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7387753-C9AE-3F8E-6549-288A320723AB}"/>
              </a:ext>
            </a:extLst>
          </p:cNvPr>
          <p:cNvSpPr txBox="1"/>
          <p:nvPr/>
        </p:nvSpPr>
        <p:spPr>
          <a:xfrm>
            <a:off x="654674" y="1376855"/>
            <a:ext cx="2362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82D49"/>
                </a:solidFill>
                <a:latin typeface="Trebuchet MS"/>
                <a:cs typeface="Trebuchet MS"/>
              </a:rPr>
              <a:t>Future Considerations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E945D2E-4D8F-7285-2937-8D15D3BAF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725" y="404635"/>
            <a:ext cx="8133080" cy="28789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n-US" sz="1800" b="1" spc="-10" dirty="0">
                <a:solidFill>
                  <a:srgbClr val="082D49"/>
                </a:solidFill>
              </a:rPr>
              <a:t>FUTURE ML  ENHANCEMENTS:</a:t>
            </a:r>
            <a:endParaRPr sz="1800" b="1" dirty="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17F7AC43-C191-1FF7-DFF5-1CBEF4A263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249" y="2402412"/>
            <a:ext cx="621301" cy="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342900" indent="-342900">
              <a:buAutoNum type="arabicPeriod"/>
            </a:pPr>
            <a:r>
              <a:rPr lang="en-US" dirty="0"/>
              <a:t>Emerging / alternative data sources:  social, connected device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Environmental/social sustainability metrics:  spending pattern alignment with ethical and community welfare practices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Blockchain and decentralized credit scoring:  scoring metrics based on smart contracts, blockchain transactions, and wallet activity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Real-time and Dynamic scoring:  real-time analysis of transactions and adjustments for critical life events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Ethical and Inclusive models:  bias-resistant models, creating nontraditional  scoring models that support credit extension to underserved populations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Network-based creditworthiness:  peer influence models, group creditworthiness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Hybrid models:  FICO+ ML derived alternative data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6002" y="445800"/>
            <a:ext cx="2762250" cy="290700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AAD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74" y="1376855"/>
            <a:ext cx="2362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82D49"/>
                </a:solidFill>
                <a:latin typeface="Trebuchet MS"/>
                <a:cs typeface="Trebuchet MS"/>
              </a:rPr>
              <a:t>Future Considerations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2725" y="404635"/>
            <a:ext cx="8133080" cy="28789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n-US" sz="1800" b="1" spc="-10" dirty="0">
                <a:solidFill>
                  <a:srgbClr val="082D49"/>
                </a:solidFill>
              </a:rPr>
              <a:t>FUTURE FORWARD CREDIT CONSIDERATIONS:</a:t>
            </a:r>
            <a:endParaRPr sz="1800" b="1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249" y="2402412"/>
            <a:ext cx="621301" cy="6213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61545-D389-6E9C-44BA-9B74738F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ED2A82-96AD-5B73-F04D-187266C05BFD}"/>
              </a:ext>
            </a:extLst>
          </p:cNvPr>
          <p:cNvSpPr/>
          <p:nvPr/>
        </p:nvSpPr>
        <p:spPr>
          <a:xfrm>
            <a:off x="3339700" y="1079799"/>
            <a:ext cx="8430260" cy="5358765"/>
          </a:xfrm>
          <a:custGeom>
            <a:avLst/>
            <a:gdLst/>
            <a:ahLst/>
            <a:cxnLst/>
            <a:rect l="l" t="t" r="r" b="b"/>
            <a:pathLst>
              <a:path w="8430260" h="5358765">
                <a:moveTo>
                  <a:pt x="8429699" y="5358599"/>
                </a:moveTo>
                <a:lnTo>
                  <a:pt x="0" y="53585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5358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dirty="0"/>
              <a:t>Key Challenges to Address</a:t>
            </a:r>
          </a:p>
          <a:p>
            <a:endParaRPr lang="en-US" b="1" dirty="0"/>
          </a:p>
          <a:p>
            <a:r>
              <a:rPr lang="en-US" dirty="0"/>
              <a:t>While these paradigms offer tremendous potential, they also present challenges: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Privacy and Security</a:t>
            </a:r>
            <a:r>
              <a:rPr lang="en-US" dirty="0"/>
              <a:t>: Safeguarding sensitive consumer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Fairness and Bias Mitigation</a:t>
            </a:r>
            <a:r>
              <a:rPr lang="en-US" dirty="0"/>
              <a:t>: Ensuring equitable access and avoiding systemic bias.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Regulatory Compliance</a:t>
            </a:r>
            <a:r>
              <a:rPr lang="en-US" dirty="0"/>
              <a:t>: Aligning innovations with strict regulatory frameworks.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Trust</a:t>
            </a:r>
            <a:r>
              <a:rPr lang="en-US" dirty="0"/>
              <a:t>: Building confidence in nontraditional scoring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Exploring these paradigms in credit risk can revolutionize financial inclusion, improve risk accuracy, and cater to the evolving financial ecosystem.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AE3FA5-A505-D093-8833-D695D80F2FEB}"/>
              </a:ext>
            </a:extLst>
          </p:cNvPr>
          <p:cNvSpPr/>
          <p:nvPr/>
        </p:nvSpPr>
        <p:spPr>
          <a:xfrm>
            <a:off x="426002" y="445800"/>
            <a:ext cx="2762250" cy="2907000"/>
          </a:xfrm>
          <a:custGeom>
            <a:avLst/>
            <a:gdLst/>
            <a:ahLst/>
            <a:cxnLst/>
            <a:rect l="l" t="t" r="r" b="b"/>
            <a:pathLst>
              <a:path w="2762250" h="2762250">
                <a:moveTo>
                  <a:pt x="2761799" y="2761799"/>
                </a:moveTo>
                <a:lnTo>
                  <a:pt x="0" y="2761799"/>
                </a:lnTo>
                <a:lnTo>
                  <a:pt x="0" y="0"/>
                </a:lnTo>
                <a:lnTo>
                  <a:pt x="2761799" y="0"/>
                </a:lnTo>
                <a:lnTo>
                  <a:pt x="2761799" y="2761799"/>
                </a:lnTo>
                <a:close/>
              </a:path>
            </a:pathLst>
          </a:custGeom>
          <a:solidFill>
            <a:srgbClr val="AAD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8978305-6873-CBA2-1AE7-9271847F689C}"/>
              </a:ext>
            </a:extLst>
          </p:cNvPr>
          <p:cNvSpPr txBox="1"/>
          <p:nvPr/>
        </p:nvSpPr>
        <p:spPr>
          <a:xfrm>
            <a:off x="654674" y="1376855"/>
            <a:ext cx="2362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82D49"/>
                </a:solidFill>
                <a:latin typeface="Trebuchet MS"/>
                <a:cs typeface="Trebuchet MS"/>
              </a:rPr>
              <a:t>Future Considerations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CD6C850-D88F-4B56-DC3C-7173B8D1B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725" y="404635"/>
            <a:ext cx="8133080" cy="28789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lang="en-US" sz="1800" b="1" spc="-10" dirty="0">
                <a:solidFill>
                  <a:srgbClr val="082D49"/>
                </a:solidFill>
              </a:rPr>
              <a:t>FUTURE FORWARD CREDIT CHALLENGES: </a:t>
            </a:r>
            <a:endParaRPr sz="1800" b="1" dirty="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72BE03D2-FCA0-A4BD-ACD3-BD1F50DC9E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249" y="2402412"/>
            <a:ext cx="621301" cy="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9700" y="3446850"/>
            <a:ext cx="8430260" cy="211575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2725" y="2844422"/>
            <a:ext cx="3805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5E77"/>
                </a:solidFill>
                <a:latin typeface="Trebuchet MS"/>
                <a:cs typeface="Trebuchet MS"/>
              </a:rPr>
              <a:t>Goals/Problem</a:t>
            </a:r>
            <a:r>
              <a:rPr sz="2400" b="1" spc="-110" dirty="0">
                <a:solidFill>
                  <a:srgbClr val="005E77"/>
                </a:solidFill>
                <a:latin typeface="Trebuchet MS"/>
                <a:cs typeface="Trebuchet MS"/>
              </a:rPr>
              <a:t> </a:t>
            </a:r>
            <a:r>
              <a:rPr sz="2400" b="1" spc="-105" dirty="0">
                <a:solidFill>
                  <a:srgbClr val="005E77"/>
                </a:solidFill>
                <a:latin typeface="Trebuchet MS"/>
                <a:cs typeface="Trebuchet MS"/>
              </a:rPr>
              <a:t>to</a:t>
            </a:r>
            <a:r>
              <a:rPr sz="2400" b="1" spc="-110" dirty="0">
                <a:solidFill>
                  <a:srgbClr val="005E77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005E77"/>
                </a:solidFill>
                <a:latin typeface="Trebuchet MS"/>
                <a:cs typeface="Trebuchet MS"/>
              </a:rPr>
              <a:t>be</a:t>
            </a:r>
            <a:r>
              <a:rPr sz="2400" b="1" spc="-105" dirty="0">
                <a:solidFill>
                  <a:srgbClr val="005E77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005E77"/>
                </a:solidFill>
                <a:latin typeface="Trebuchet MS"/>
                <a:cs typeface="Trebuchet MS"/>
              </a:rPr>
              <a:t>solved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3992" y="3561588"/>
            <a:ext cx="7972207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Analyze/ Predict borrower creditworthiness using AI models. </a:t>
            </a: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Identify the most impactful features for assessing credit risk. </a:t>
            </a: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210820" indent="-198120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/>
              <a:buChar char="●"/>
              <a:tabLst>
                <a:tab pos="210820" algn="l"/>
              </a:tabLst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Compare the performance of multiple models to find the most accurate and efficient. </a:t>
            </a:r>
            <a:endParaRPr sz="2000" dirty="0">
              <a:solidFill>
                <a:srgbClr val="082D49"/>
              </a:solidFill>
              <a:latin typeface="Aptos" panose="020B00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2762250"/>
          </a:xfrm>
          <a:prstGeom prst="rect">
            <a:avLst/>
          </a:prstGeom>
          <a:solidFill>
            <a:srgbClr val="005E7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2724" y="2773856"/>
            <a:ext cx="8425263" cy="4084143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2725" y="2229057"/>
            <a:ext cx="835327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0" dirty="0">
                <a:solidFill>
                  <a:srgbClr val="00C7CC"/>
                </a:solidFill>
                <a:latin typeface="Trebuchet MS"/>
                <a:cs typeface="Trebuchet MS"/>
              </a:rPr>
              <a:t>Data Extraction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123" y="2980015"/>
            <a:ext cx="8245875" cy="387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5E77"/>
              </a:buClr>
              <a:buSzPct val="100000"/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Kaggle ”Credit Risk Dataset” </a:t>
            </a:r>
          </a:p>
          <a:p>
            <a:pPr marL="12700" lvl="1">
              <a:spcBef>
                <a:spcPts val="100"/>
              </a:spcBef>
              <a:buClr>
                <a:srgbClr val="005E77"/>
              </a:buClr>
              <a:buSzPct val="100000"/>
              <a:tabLst>
                <a:tab pos="21082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  <a:hlinkClick r:id="rId2"/>
              </a:rPr>
              <a:t>https://www.kaggle.com/datasets/ranadeep/credit-risk-dataset/data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82D49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5E77"/>
              </a:buClr>
              <a:buSzPct val="100000"/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Original dataset 887,000 entries rows of raw financial 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82D49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5E77"/>
              </a:buClr>
              <a:buSzTx/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Random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 Sample Size 15% of the above set—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133,107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 entries with 74 columns</a:t>
            </a: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5E77"/>
              </a:buClr>
              <a:buSzTx/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Key Attributes: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Loan Amount (`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loan_amnt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82D49"/>
                </a:solidFill>
                <a:effectLst/>
                <a:uLnTx/>
                <a:uFillTx/>
                <a:latin typeface="Aptos" panose="020B0004020202020204" pitchFamily="34" charset="0"/>
              </a:rPr>
              <a:t>`)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Interest Rate (`</a:t>
            </a:r>
            <a:r>
              <a:rPr lang="en-US" sz="1800" kern="0" dirty="0" err="1">
                <a:solidFill>
                  <a:srgbClr val="082D49"/>
                </a:solidFill>
                <a:latin typeface="Aptos" panose="020B0004020202020204" pitchFamily="34" charset="0"/>
              </a:rPr>
              <a:t>int_rate</a:t>
            </a: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`)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Debt-to-Income Ratio (`</a:t>
            </a:r>
            <a:r>
              <a:rPr lang="en-US" sz="1800" kern="0" dirty="0" err="1">
                <a:solidFill>
                  <a:srgbClr val="082D49"/>
                </a:solidFill>
                <a:latin typeface="Aptos" panose="020B0004020202020204" pitchFamily="34" charset="0"/>
              </a:rPr>
              <a:t>dti</a:t>
            </a: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`)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dirty="0">
                <a:solidFill>
                  <a:srgbClr val="082D49"/>
                </a:solidFill>
                <a:latin typeface="Aptos" panose="020B0004020202020204" pitchFamily="34" charset="0"/>
              </a:rPr>
              <a:t>Home Ownership</a:t>
            </a: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 (`</a:t>
            </a:r>
            <a:r>
              <a:rPr lang="en-US" dirty="0" err="1">
                <a:solidFill>
                  <a:srgbClr val="082D49"/>
                </a:solidFill>
                <a:latin typeface="Aptos" panose="020B0004020202020204" pitchFamily="34" charset="0"/>
              </a:rPr>
              <a:t>home_ownership</a:t>
            </a: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`)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Loan Status (`</a:t>
            </a:r>
            <a:r>
              <a:rPr lang="en-US" sz="1800" kern="0" dirty="0" err="1">
                <a:solidFill>
                  <a:srgbClr val="082D49"/>
                </a:solidFill>
                <a:latin typeface="Aptos" panose="020B0004020202020204" pitchFamily="34" charset="0"/>
              </a:rPr>
              <a:t>loan_status</a:t>
            </a: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`)</a:t>
            </a:r>
          </a:p>
          <a:p>
            <a:pPr marL="927100" lvl="2">
              <a:lnSpc>
                <a:spcPct val="100000"/>
              </a:lnSpc>
              <a:spcBef>
                <a:spcPts val="100"/>
              </a:spcBef>
              <a:buClr>
                <a:srgbClr val="005E77"/>
              </a:buClr>
              <a:buFont typeface="Arial" panose="020B0604020202020204" pitchFamily="34" charset="0"/>
              <a:buChar char="•"/>
              <a:tabLst>
                <a:tab pos="210820" algn="l"/>
              </a:tabLst>
              <a:defRPr/>
            </a:pP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Annual Income (`</a:t>
            </a:r>
            <a:r>
              <a:rPr lang="en-US" sz="1800" kern="0" dirty="0" err="1">
                <a:solidFill>
                  <a:srgbClr val="082D49"/>
                </a:solidFill>
                <a:latin typeface="Aptos" panose="020B0004020202020204" pitchFamily="34" charset="0"/>
              </a:rPr>
              <a:t>annual_inc</a:t>
            </a:r>
            <a:r>
              <a:rPr lang="en-US" sz="1800" kern="0" dirty="0">
                <a:solidFill>
                  <a:srgbClr val="082D49"/>
                </a:solidFill>
                <a:latin typeface="Aptos" panose="020B0004020202020204" pitchFamily="34" charset="0"/>
              </a:rPr>
              <a:t>`)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C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  <a:r>
              <a:rPr lang="en-US" spc="-80" dirty="0"/>
              <a:t> </a:t>
            </a:r>
            <a:endParaRPr spc="-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6248-D0CE-9178-D697-E136BA98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742F2-FDFE-741D-39DF-13C60DA254D6}"/>
              </a:ext>
            </a:extLst>
          </p:cNvPr>
          <p:cNvSpPr/>
          <p:nvPr/>
        </p:nvSpPr>
        <p:spPr>
          <a:xfrm flipV="1">
            <a:off x="3489455" y="3136903"/>
            <a:ext cx="8113593" cy="3008017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6999D7-5908-51F3-9692-B7DFCAE151FF}"/>
              </a:ext>
            </a:extLst>
          </p:cNvPr>
          <p:cNvSpPr txBox="1"/>
          <p:nvPr/>
        </p:nvSpPr>
        <p:spPr>
          <a:xfrm>
            <a:off x="3489456" y="2745743"/>
            <a:ext cx="82458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0" dirty="0">
                <a:solidFill>
                  <a:srgbClr val="00C7CC"/>
                </a:solidFill>
                <a:latin typeface="Trebuchet MS"/>
                <a:cs typeface="Trebuchet MS"/>
              </a:rPr>
              <a:t>D</a:t>
            </a:r>
            <a:r>
              <a:rPr sz="2400" b="1" spc="-55" dirty="0">
                <a:solidFill>
                  <a:srgbClr val="00C7CC"/>
                </a:solidFill>
                <a:latin typeface="Trebuchet MS"/>
                <a:cs typeface="Trebuchet MS"/>
              </a:rPr>
              <a:t>ata</a:t>
            </a:r>
            <a:r>
              <a:rPr sz="2400" b="1" spc="-114" dirty="0">
                <a:solidFill>
                  <a:srgbClr val="00C7CC"/>
                </a:solidFill>
                <a:latin typeface="Trebuchet MS"/>
                <a:cs typeface="Trebuchet MS"/>
              </a:rPr>
              <a:t> </a:t>
            </a:r>
            <a:r>
              <a:rPr lang="en-US" sz="2400" b="1" spc="-114" dirty="0">
                <a:solidFill>
                  <a:srgbClr val="00C7CC"/>
                </a:solidFill>
                <a:latin typeface="Trebuchet MS"/>
                <a:cs typeface="Trebuchet MS"/>
              </a:rPr>
              <a:t>Cleaning and Transformation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B4A0573-42AE-594C-3BFB-7395F2DBF826}"/>
              </a:ext>
            </a:extLst>
          </p:cNvPr>
          <p:cNvSpPr txBox="1"/>
          <p:nvPr/>
        </p:nvSpPr>
        <p:spPr>
          <a:xfrm>
            <a:off x="3657600" y="3249320"/>
            <a:ext cx="8245875" cy="360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Identified columns with null values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Reduced the dataset to only necessary columns, from 74 to 13   columns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Created new features: `</a:t>
            </a:r>
            <a:r>
              <a:rPr lang="en-US" sz="2000" dirty="0" err="1">
                <a:solidFill>
                  <a:srgbClr val="082D49"/>
                </a:solidFill>
                <a:latin typeface="Aptos" panose="020B0004020202020204" pitchFamily="34" charset="0"/>
              </a:rPr>
              <a:t>funded_amnt_to_annual_inc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` and `</a:t>
            </a:r>
            <a:r>
              <a:rPr lang="en-US" sz="2000" dirty="0" err="1">
                <a:solidFill>
                  <a:srgbClr val="082D49"/>
                </a:solidFill>
                <a:latin typeface="Aptos" panose="020B0004020202020204" pitchFamily="34" charset="0"/>
              </a:rPr>
              <a:t>revol_bal_to_annual_inc</a:t>
            </a: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`.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Changed home ownership, grade, loan status, and term to numerical values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Defined grade and loan status as ‘y’ columns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10" dirty="0">
              <a:solidFill>
                <a:srgbClr val="082D49"/>
              </a:solidFill>
              <a:latin typeface="Trebuchet MS"/>
              <a:cs typeface="Trebuchet MS"/>
            </a:endParaRPr>
          </a:p>
          <a:p>
            <a:pPr marL="56515">
              <a:lnSpc>
                <a:spcPct val="100000"/>
              </a:lnSpc>
              <a:spcBef>
                <a:spcPts val="1050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D50F10B-DB7A-75CE-BAD4-86CFDB811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C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  <a:r>
              <a:rPr lang="en-US" spc="-80" dirty="0"/>
              <a:t> </a:t>
            </a:r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5557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0F8C-7E2E-CBFC-90F1-610CB246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67C1EB-814D-3954-DC1D-E0182D4909D6}"/>
              </a:ext>
            </a:extLst>
          </p:cNvPr>
          <p:cNvSpPr/>
          <p:nvPr/>
        </p:nvSpPr>
        <p:spPr>
          <a:xfrm>
            <a:off x="3339700" y="3446850"/>
            <a:ext cx="8430260" cy="3089910"/>
          </a:xfrm>
          <a:custGeom>
            <a:avLst/>
            <a:gdLst/>
            <a:ahLst/>
            <a:cxnLst/>
            <a:rect l="l" t="t" r="r" b="b"/>
            <a:pathLst>
              <a:path w="8430260" h="3089909">
                <a:moveTo>
                  <a:pt x="8429699" y="3089699"/>
                </a:moveTo>
                <a:lnTo>
                  <a:pt x="0" y="3089699"/>
                </a:lnTo>
                <a:lnTo>
                  <a:pt x="0" y="0"/>
                </a:lnTo>
                <a:lnTo>
                  <a:pt x="8429699" y="0"/>
                </a:lnTo>
                <a:lnTo>
                  <a:pt x="8429699" y="3089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7F7781C-71EE-B58C-1088-3F5221103F52}"/>
              </a:ext>
            </a:extLst>
          </p:cNvPr>
          <p:cNvSpPr txBox="1"/>
          <p:nvPr/>
        </p:nvSpPr>
        <p:spPr>
          <a:xfrm>
            <a:off x="3412725" y="2844422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00C7CC"/>
                </a:solidFill>
                <a:latin typeface="Trebuchet MS"/>
                <a:cs typeface="Trebuchet MS"/>
              </a:rPr>
              <a:t>Overview</a:t>
            </a:r>
            <a:r>
              <a:rPr sz="2400" b="1" spc="-120" dirty="0">
                <a:solidFill>
                  <a:srgbClr val="00C7CC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C7CC"/>
                </a:solidFill>
                <a:latin typeface="Trebuchet MS"/>
                <a:cs typeface="Trebuchet MS"/>
              </a:rPr>
              <a:t>of</a:t>
            </a:r>
            <a:r>
              <a:rPr sz="2400" b="1" spc="-114" dirty="0">
                <a:solidFill>
                  <a:srgbClr val="00C7CC"/>
                </a:solidFill>
                <a:latin typeface="Trebuchet MS"/>
                <a:cs typeface="Trebuchet MS"/>
              </a:rPr>
              <a:t> </a:t>
            </a:r>
            <a:r>
              <a:rPr lang="en-US" sz="2400" b="1" spc="-55" dirty="0">
                <a:solidFill>
                  <a:srgbClr val="00C7CC"/>
                </a:solidFill>
                <a:latin typeface="Trebuchet MS"/>
                <a:cs typeface="Trebuchet MS"/>
              </a:rPr>
              <a:t>Exploratory Data Analysis (EDA)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C0B0480-BFE8-590F-F0E0-F4CFEE9D9069}"/>
              </a:ext>
            </a:extLst>
          </p:cNvPr>
          <p:cNvSpPr txBox="1"/>
          <p:nvPr/>
        </p:nvSpPr>
        <p:spPr>
          <a:xfrm>
            <a:off x="3412724" y="3561588"/>
            <a:ext cx="8245875" cy="28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429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  <a:cs typeface="Trebuchet MS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Visualized key feature distributions and their relationships to credit grades.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D49"/>
              </a:solidFill>
              <a:latin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Examined correlations between variables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2D49"/>
                </a:solidFill>
                <a:latin typeface="Aptos" panose="020B0004020202020204" pitchFamily="34" charset="0"/>
              </a:rPr>
              <a:t>Visuals on next slides: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  <a:spcBef>
                <a:spcPts val="1050"/>
              </a:spcBef>
            </a:pP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038341A-1D30-8D51-37CB-296A971F2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002" y="445800"/>
            <a:ext cx="2762250" cy="1885131"/>
          </a:xfrm>
          <a:prstGeom prst="rect">
            <a:avLst/>
          </a:prstGeom>
          <a:solidFill>
            <a:srgbClr val="00C7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dirty="0"/>
          </a:p>
          <a:p>
            <a:pPr marL="241300" marR="995680">
              <a:lnSpc>
                <a:spcPct val="100000"/>
              </a:lnSpc>
            </a:pPr>
            <a:r>
              <a:rPr spc="-10" dirty="0"/>
              <a:t>Project </a:t>
            </a:r>
            <a:r>
              <a:rPr spc="-8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539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AE4CB7B-9E43-8D07-A674-98254445C03C}"/>
              </a:ext>
            </a:extLst>
          </p:cNvPr>
          <p:cNvSpPr txBox="1"/>
          <p:nvPr/>
        </p:nvSpPr>
        <p:spPr>
          <a:xfrm>
            <a:off x="3200400" y="1676512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0" dirty="0">
                <a:solidFill>
                  <a:srgbClr val="00C7CC"/>
                </a:solidFill>
                <a:latin typeface="Trebuchet MS"/>
              </a:rPr>
              <a:t>Dataset Count – Homeownership Type</a:t>
            </a:r>
            <a:endParaRPr sz="2400" b="1" spc="-100" dirty="0">
              <a:solidFill>
                <a:srgbClr val="00C7CC"/>
              </a:solid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5459D-4388-E7E5-5495-B80B044B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67672"/>
            <a:ext cx="8458200" cy="4708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98A459-8E8C-5307-6CD2-33274B22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6868"/>
            <a:ext cx="2761727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5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62CC6F-832E-38BC-2095-1542CC59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10108245" cy="4307434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3D38133-0B83-6288-469D-C42774BC0A80}"/>
              </a:ext>
            </a:extLst>
          </p:cNvPr>
          <p:cNvSpPr txBox="1"/>
          <p:nvPr/>
        </p:nvSpPr>
        <p:spPr>
          <a:xfrm>
            <a:off x="3200400" y="1676400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defRPr sz="2400" b="1" spc="-100">
                <a:solidFill>
                  <a:srgbClr val="00C7CC"/>
                </a:solidFill>
                <a:latin typeface="Trebuchet MS"/>
              </a:defRPr>
            </a:lvl1pPr>
          </a:lstStyle>
          <a:p>
            <a:r>
              <a:rPr lang="en-US" dirty="0"/>
              <a:t>Dataset Count – Loan Status by Grade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37D52-0F69-0945-919B-BE890BBC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6868"/>
            <a:ext cx="2761727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6548C942-8837-D539-114B-F8A15FC5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2286000"/>
            <a:ext cx="7443554" cy="4432301"/>
          </a:xfr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B49DD056-DFF9-DF25-4B75-794D7061ABBA}"/>
              </a:ext>
            </a:extLst>
          </p:cNvPr>
          <p:cNvSpPr txBox="1"/>
          <p:nvPr/>
        </p:nvSpPr>
        <p:spPr>
          <a:xfrm>
            <a:off x="3352800" y="1742440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00"/>
              </a:spcBef>
              <a:defRPr sz="2400" b="1" spc="-100">
                <a:solidFill>
                  <a:srgbClr val="00C7CC"/>
                </a:solidFill>
                <a:latin typeface="Trebuchet MS"/>
              </a:defRPr>
            </a:lvl1pPr>
          </a:lstStyle>
          <a:p>
            <a:r>
              <a:rPr lang="en-US" dirty="0"/>
              <a:t>Dataset Count – Loan Status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0F47C-34BE-824A-FBE0-BDD32A16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6868"/>
            <a:ext cx="2761727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1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</TotalTime>
  <Words>947</Words>
  <Application>Microsoft Macintosh PowerPoint</Application>
  <PresentationFormat>Widescreen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PGothic</vt:lpstr>
      <vt:lpstr>Aptos</vt:lpstr>
      <vt:lpstr>Arial</vt:lpstr>
      <vt:lpstr>Calibri</vt:lpstr>
      <vt:lpstr>Trebuchet MS</vt:lpstr>
      <vt:lpstr>Office Theme</vt:lpstr>
      <vt:lpstr>Credit Risk Analysis</vt:lpstr>
      <vt:lpstr>  Project Overview</vt:lpstr>
      <vt:lpstr>  Project Overview</vt:lpstr>
      <vt:lpstr>  Project Overview </vt:lpstr>
      <vt:lpstr>  Project Overview </vt:lpstr>
      <vt:lpstr>  Project Overview</vt:lpstr>
      <vt:lpstr>PowerPoint Presentation</vt:lpstr>
      <vt:lpstr>PowerPoint Presentation</vt:lpstr>
      <vt:lpstr>PowerPoint Presentation</vt:lpstr>
      <vt:lpstr>PowerPoint Presentation</vt:lpstr>
      <vt:lpstr>  Project Overview</vt:lpstr>
      <vt:lpstr>PowerPoint Presentation</vt:lpstr>
      <vt:lpstr>  Project Overview</vt:lpstr>
      <vt:lpstr>  Project Overview</vt:lpstr>
      <vt:lpstr>Result/Conclusion 1</vt:lpstr>
      <vt:lpstr>Result/Conclusion 2</vt:lpstr>
      <vt:lpstr>Result/Conclusion 3</vt:lpstr>
      <vt:lpstr>Summary</vt:lpstr>
      <vt:lpstr>Problems Encountered</vt:lpstr>
      <vt:lpstr>FUTURE ML  ENHANCEMENTS:</vt:lpstr>
      <vt:lpstr>FUTURE FORWARD CREDIT CONSIDERATIONS:</vt:lpstr>
      <vt:lpstr>FUTURE FORWARD CREDIT CHALLENGES: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 Thiyagaraja</dc:creator>
  <cp:lastModifiedBy>Hari-Raj, Amrita</cp:lastModifiedBy>
  <cp:revision>15</cp:revision>
  <dcterms:created xsi:type="dcterms:W3CDTF">2024-12-11T20:27:14Z</dcterms:created>
  <dcterms:modified xsi:type="dcterms:W3CDTF">2024-12-16T20:54:30Z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2024-12-10T00:00:00Z</vt:filetime>
  </property>
</Properties>
</file>