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GT" sz="2800" dirty="0" smtClean="0">
                <a:solidFill>
                  <a:srgbClr val="92D050"/>
                </a:solidFill>
              </a:rPr>
              <a:t>Grafica de Mantenimientos</a:t>
            </a:r>
            <a:r>
              <a:rPr lang="es-GT" baseline="0" dirty="0" smtClean="0"/>
              <a:t> </a:t>
            </a:r>
            <a:endParaRPr lang="es-GT" dirty="0"/>
          </a:p>
        </c:rich>
      </c:tx>
      <c:layout>
        <c:manualLayout>
          <c:xMode val="edge"/>
          <c:yMode val="edge"/>
          <c:x val="0.25639062499999998"/>
          <c:y val="1.8749998846579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G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1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3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4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Hoja1!$A$2:$A$5</c:f>
              <c:strCache>
                <c:ptCount val="3"/>
                <c:pt idx="0">
                  <c:v>preventivo</c:v>
                </c:pt>
                <c:pt idx="1">
                  <c:v>correctivo</c:v>
                </c:pt>
                <c:pt idx="2">
                  <c:v>detectivo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7.56</c:v>
                </c:pt>
                <c:pt idx="1">
                  <c:v>5.65</c:v>
                </c:pt>
                <c:pt idx="2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6231B-C227-42CA-9266-BFA5D7B90A7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CBFFCC3-01B4-4D36-A948-D1A7B08E1623}">
      <dgm:prSet phldrT="[Texto]" custT="1"/>
      <dgm:spPr/>
      <dgm:t>
        <a:bodyPr/>
        <a:lstStyle/>
        <a:p>
          <a:pPr algn="ctr"/>
          <a:r>
            <a:rPr lang="es-GT" sz="2400" dirty="0" smtClean="0"/>
            <a:t>Mantenimiento preventivo </a:t>
          </a:r>
          <a:endParaRPr lang="es-GT" sz="2400" dirty="0"/>
        </a:p>
      </dgm:t>
    </dgm:pt>
    <dgm:pt modelId="{54116CB1-95F9-4375-A348-7C28CDADA7E7}" type="parTrans" cxnId="{D7D76A76-C40C-454C-90AC-3224CE94E996}">
      <dgm:prSet/>
      <dgm:spPr/>
      <dgm:t>
        <a:bodyPr/>
        <a:lstStyle/>
        <a:p>
          <a:endParaRPr lang="es-GT"/>
        </a:p>
      </dgm:t>
    </dgm:pt>
    <dgm:pt modelId="{721737C7-5A09-4DDD-8858-09353211969E}" type="sibTrans" cxnId="{D7D76A76-C40C-454C-90AC-3224CE94E996}">
      <dgm:prSet/>
      <dgm:spPr/>
      <dgm:t>
        <a:bodyPr/>
        <a:lstStyle/>
        <a:p>
          <a:endParaRPr lang="es-GT"/>
        </a:p>
      </dgm:t>
    </dgm:pt>
    <dgm:pt modelId="{EFC66EC4-1678-4109-8653-DB7F99D88D18}">
      <dgm:prSet phldrT="[Texto]"/>
      <dgm:spPr/>
      <dgm:t>
        <a:bodyPr/>
        <a:lstStyle/>
        <a:p>
          <a:r>
            <a:rPr lang="es-GT" dirty="0" smtClean="0"/>
            <a:t>Mantenimiento correctivo </a:t>
          </a:r>
          <a:endParaRPr lang="es-GT" dirty="0"/>
        </a:p>
      </dgm:t>
    </dgm:pt>
    <dgm:pt modelId="{CFBD99CF-D543-40E4-80CB-48C2C5607E63}" type="parTrans" cxnId="{D76EACFF-EE0A-403C-9B96-0305C8F5573E}">
      <dgm:prSet/>
      <dgm:spPr/>
      <dgm:t>
        <a:bodyPr/>
        <a:lstStyle/>
        <a:p>
          <a:endParaRPr lang="es-GT"/>
        </a:p>
      </dgm:t>
    </dgm:pt>
    <dgm:pt modelId="{9B989B5D-15E4-4A86-A7CE-07ABCCAE42C3}" type="sibTrans" cxnId="{D76EACFF-EE0A-403C-9B96-0305C8F5573E}">
      <dgm:prSet/>
      <dgm:spPr/>
      <dgm:t>
        <a:bodyPr/>
        <a:lstStyle/>
        <a:p>
          <a:endParaRPr lang="es-GT"/>
        </a:p>
      </dgm:t>
    </dgm:pt>
    <dgm:pt modelId="{32500BDE-F045-4C50-8D7C-F3388506DED5}">
      <dgm:prSet phldrT="[Texto]"/>
      <dgm:spPr/>
      <dgm:t>
        <a:bodyPr/>
        <a:lstStyle/>
        <a:p>
          <a:r>
            <a:rPr lang="es-GT" dirty="0" smtClean="0"/>
            <a:t>Mantenimiento detectivo </a:t>
          </a:r>
          <a:endParaRPr lang="es-GT" dirty="0"/>
        </a:p>
      </dgm:t>
    </dgm:pt>
    <dgm:pt modelId="{FBDC7A9C-1D21-4D6A-9BD9-9CBFE843057E}" type="parTrans" cxnId="{05AC4E73-D66E-40E4-851C-DCEDCF462EE3}">
      <dgm:prSet/>
      <dgm:spPr/>
      <dgm:t>
        <a:bodyPr/>
        <a:lstStyle/>
        <a:p>
          <a:endParaRPr lang="es-GT"/>
        </a:p>
      </dgm:t>
    </dgm:pt>
    <dgm:pt modelId="{490F53B9-59C7-45D2-9E37-3A991B1018A1}" type="sibTrans" cxnId="{05AC4E73-D66E-40E4-851C-DCEDCF462EE3}">
      <dgm:prSet/>
      <dgm:spPr/>
      <dgm:t>
        <a:bodyPr/>
        <a:lstStyle/>
        <a:p>
          <a:endParaRPr lang="es-GT"/>
        </a:p>
      </dgm:t>
    </dgm:pt>
    <dgm:pt modelId="{7B5ACF4A-677D-456E-8F7A-9CFA7F9075AE}" type="pres">
      <dgm:prSet presAssocID="{CDB6231B-C227-42CA-9266-BFA5D7B90A76}" presName="Name0" presStyleCnt="0">
        <dgm:presLayoutVars>
          <dgm:dir/>
          <dgm:animLvl val="lvl"/>
          <dgm:resizeHandles val="exact"/>
        </dgm:presLayoutVars>
      </dgm:prSet>
      <dgm:spPr/>
    </dgm:pt>
    <dgm:pt modelId="{A79DBD4C-C410-47CA-8640-8A795CB77C7C}" type="pres">
      <dgm:prSet presAssocID="{4CBFFCC3-01B4-4D36-A948-D1A7B08E1623}" presName="Name8" presStyleCnt="0"/>
      <dgm:spPr/>
    </dgm:pt>
    <dgm:pt modelId="{C2FA8051-63C1-4B2C-8562-E440017EA16E}" type="pres">
      <dgm:prSet presAssocID="{4CBFFCC3-01B4-4D36-A948-D1A7B08E1623}" presName="level" presStyleLbl="node1" presStyleIdx="0" presStyleCnt="3" custScaleX="104215" custLinFactNeighborX="508" custLinFactNeighborY="1619">
        <dgm:presLayoutVars>
          <dgm:chMax val="1"/>
          <dgm:bulletEnabled val="1"/>
        </dgm:presLayoutVars>
      </dgm:prSet>
      <dgm:spPr/>
    </dgm:pt>
    <dgm:pt modelId="{9697F76D-DBA3-4E06-9A9C-6336E28E07D4}" type="pres">
      <dgm:prSet presAssocID="{4CBFFCC3-01B4-4D36-A948-D1A7B08E162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9446091-22BA-404B-947A-27C8A443651B}" type="pres">
      <dgm:prSet presAssocID="{EFC66EC4-1678-4109-8653-DB7F99D88D18}" presName="Name8" presStyleCnt="0"/>
      <dgm:spPr/>
    </dgm:pt>
    <dgm:pt modelId="{9117B50D-268F-494E-B72D-EAA94EE88D11}" type="pres">
      <dgm:prSet presAssocID="{EFC66EC4-1678-4109-8653-DB7F99D88D18}" presName="level" presStyleLbl="node1" presStyleIdx="1" presStyleCnt="3" custScaleX="101125" custLinFactNeighborX="-255" custLinFactNeighborY="-810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417AEBC1-6C0F-40CC-BDCE-C52889B72528}" type="pres">
      <dgm:prSet presAssocID="{EFC66EC4-1678-4109-8653-DB7F99D88D1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GT"/>
        </a:p>
      </dgm:t>
    </dgm:pt>
    <dgm:pt modelId="{5C93D965-D59D-421B-A8EF-AE569AF47ECF}" type="pres">
      <dgm:prSet presAssocID="{32500BDE-F045-4C50-8D7C-F3388506DED5}" presName="Name8" presStyleCnt="0"/>
      <dgm:spPr/>
    </dgm:pt>
    <dgm:pt modelId="{B4EEC2E1-3C0F-4D97-AB0A-97346FE11AEE}" type="pres">
      <dgm:prSet presAssocID="{32500BDE-F045-4C50-8D7C-F3388506DED5}" presName="level" presStyleLbl="node1" presStyleIdx="2" presStyleCnt="3" custLinFactNeighborX="508">
        <dgm:presLayoutVars>
          <dgm:chMax val="1"/>
          <dgm:bulletEnabled val="1"/>
        </dgm:presLayoutVars>
      </dgm:prSet>
      <dgm:spPr/>
    </dgm:pt>
    <dgm:pt modelId="{68E0D648-8D14-4D95-A621-9AF35F3C7BD5}" type="pres">
      <dgm:prSet presAssocID="{32500BDE-F045-4C50-8D7C-F3388506DED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64A7260-EDB8-4340-A999-E7E5F335F666}" type="presOf" srcId="{4CBFFCC3-01B4-4D36-A948-D1A7B08E1623}" destId="{9697F76D-DBA3-4E06-9A9C-6336E28E07D4}" srcOrd="1" destOrd="0" presId="urn:microsoft.com/office/officeart/2005/8/layout/pyramid1"/>
    <dgm:cxn modelId="{8947A224-96BF-48FE-BE5C-99F020173760}" type="presOf" srcId="{EFC66EC4-1678-4109-8653-DB7F99D88D18}" destId="{417AEBC1-6C0F-40CC-BDCE-C52889B72528}" srcOrd="1" destOrd="0" presId="urn:microsoft.com/office/officeart/2005/8/layout/pyramid1"/>
    <dgm:cxn modelId="{378F4AFA-CAF0-45B5-AC05-68B218DF9023}" type="presOf" srcId="{32500BDE-F045-4C50-8D7C-F3388506DED5}" destId="{B4EEC2E1-3C0F-4D97-AB0A-97346FE11AEE}" srcOrd="0" destOrd="0" presId="urn:microsoft.com/office/officeart/2005/8/layout/pyramid1"/>
    <dgm:cxn modelId="{D76EACFF-EE0A-403C-9B96-0305C8F5573E}" srcId="{CDB6231B-C227-42CA-9266-BFA5D7B90A76}" destId="{EFC66EC4-1678-4109-8653-DB7F99D88D18}" srcOrd="1" destOrd="0" parTransId="{CFBD99CF-D543-40E4-80CB-48C2C5607E63}" sibTransId="{9B989B5D-15E4-4A86-A7CE-07ABCCAE42C3}"/>
    <dgm:cxn modelId="{3B55E703-2488-4460-8025-832701269577}" type="presOf" srcId="{CDB6231B-C227-42CA-9266-BFA5D7B90A76}" destId="{7B5ACF4A-677D-456E-8F7A-9CFA7F9075AE}" srcOrd="0" destOrd="0" presId="urn:microsoft.com/office/officeart/2005/8/layout/pyramid1"/>
    <dgm:cxn modelId="{05AC4E73-D66E-40E4-851C-DCEDCF462EE3}" srcId="{CDB6231B-C227-42CA-9266-BFA5D7B90A76}" destId="{32500BDE-F045-4C50-8D7C-F3388506DED5}" srcOrd="2" destOrd="0" parTransId="{FBDC7A9C-1D21-4D6A-9BD9-9CBFE843057E}" sibTransId="{490F53B9-59C7-45D2-9E37-3A991B1018A1}"/>
    <dgm:cxn modelId="{85D033CE-8326-4E2F-86FE-66817E80DB21}" type="presOf" srcId="{32500BDE-F045-4C50-8D7C-F3388506DED5}" destId="{68E0D648-8D14-4D95-A621-9AF35F3C7BD5}" srcOrd="1" destOrd="0" presId="urn:microsoft.com/office/officeart/2005/8/layout/pyramid1"/>
    <dgm:cxn modelId="{D7D76A76-C40C-454C-90AC-3224CE94E996}" srcId="{CDB6231B-C227-42CA-9266-BFA5D7B90A76}" destId="{4CBFFCC3-01B4-4D36-A948-D1A7B08E1623}" srcOrd="0" destOrd="0" parTransId="{54116CB1-95F9-4375-A348-7C28CDADA7E7}" sibTransId="{721737C7-5A09-4DDD-8858-09353211969E}"/>
    <dgm:cxn modelId="{F51F971F-0210-4C0D-B597-CAAEA731D297}" type="presOf" srcId="{4CBFFCC3-01B4-4D36-A948-D1A7B08E1623}" destId="{C2FA8051-63C1-4B2C-8562-E440017EA16E}" srcOrd="0" destOrd="0" presId="urn:microsoft.com/office/officeart/2005/8/layout/pyramid1"/>
    <dgm:cxn modelId="{1B27E34C-B8D2-40D3-A300-54EBF79A38A9}" type="presOf" srcId="{EFC66EC4-1678-4109-8653-DB7F99D88D18}" destId="{9117B50D-268F-494E-B72D-EAA94EE88D11}" srcOrd="0" destOrd="0" presId="urn:microsoft.com/office/officeart/2005/8/layout/pyramid1"/>
    <dgm:cxn modelId="{D77D80E9-BA16-4316-A659-E59D4807EC1D}" type="presParOf" srcId="{7B5ACF4A-677D-456E-8F7A-9CFA7F9075AE}" destId="{A79DBD4C-C410-47CA-8640-8A795CB77C7C}" srcOrd="0" destOrd="0" presId="urn:microsoft.com/office/officeart/2005/8/layout/pyramid1"/>
    <dgm:cxn modelId="{071373C0-B754-4704-9347-72AC01AC0157}" type="presParOf" srcId="{A79DBD4C-C410-47CA-8640-8A795CB77C7C}" destId="{C2FA8051-63C1-4B2C-8562-E440017EA16E}" srcOrd="0" destOrd="0" presId="urn:microsoft.com/office/officeart/2005/8/layout/pyramid1"/>
    <dgm:cxn modelId="{2C64324A-4CAB-456F-847C-B71850FCC9E8}" type="presParOf" srcId="{A79DBD4C-C410-47CA-8640-8A795CB77C7C}" destId="{9697F76D-DBA3-4E06-9A9C-6336E28E07D4}" srcOrd="1" destOrd="0" presId="urn:microsoft.com/office/officeart/2005/8/layout/pyramid1"/>
    <dgm:cxn modelId="{31C9DA23-A30A-48FE-8834-C495BE313FEA}" type="presParOf" srcId="{7B5ACF4A-677D-456E-8F7A-9CFA7F9075AE}" destId="{E9446091-22BA-404B-947A-27C8A443651B}" srcOrd="1" destOrd="0" presId="urn:microsoft.com/office/officeart/2005/8/layout/pyramid1"/>
    <dgm:cxn modelId="{DFB16725-56B8-42D1-A073-C98EA3ED4DDE}" type="presParOf" srcId="{E9446091-22BA-404B-947A-27C8A443651B}" destId="{9117B50D-268F-494E-B72D-EAA94EE88D11}" srcOrd="0" destOrd="0" presId="urn:microsoft.com/office/officeart/2005/8/layout/pyramid1"/>
    <dgm:cxn modelId="{9B9DDA9D-4942-4BA9-9C45-659F342BC7B3}" type="presParOf" srcId="{E9446091-22BA-404B-947A-27C8A443651B}" destId="{417AEBC1-6C0F-40CC-BDCE-C52889B72528}" srcOrd="1" destOrd="0" presId="urn:microsoft.com/office/officeart/2005/8/layout/pyramid1"/>
    <dgm:cxn modelId="{C351D826-72C4-4D67-A0E4-70A4D29AE12C}" type="presParOf" srcId="{7B5ACF4A-677D-456E-8F7A-9CFA7F9075AE}" destId="{5C93D965-D59D-421B-A8EF-AE569AF47ECF}" srcOrd="2" destOrd="0" presId="urn:microsoft.com/office/officeart/2005/8/layout/pyramid1"/>
    <dgm:cxn modelId="{4718E2E6-200C-4090-BEB9-CE3150D985C2}" type="presParOf" srcId="{5C93D965-D59D-421B-A8EF-AE569AF47ECF}" destId="{B4EEC2E1-3C0F-4D97-AB0A-97346FE11AEE}" srcOrd="0" destOrd="0" presId="urn:microsoft.com/office/officeart/2005/8/layout/pyramid1"/>
    <dgm:cxn modelId="{6A759522-E2A1-4D71-A87F-D2140F4BBE31}" type="presParOf" srcId="{5C93D965-D59D-421B-A8EF-AE569AF47ECF}" destId="{68E0D648-8D14-4D95-A621-9AF35F3C7BD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A8051-63C1-4B2C-8562-E440017EA16E}">
      <dsp:nvSpPr>
        <dsp:cNvPr id="0" name=""/>
        <dsp:cNvSpPr/>
      </dsp:nvSpPr>
      <dsp:spPr>
        <a:xfrm>
          <a:off x="3304255" y="30988"/>
          <a:ext cx="3499504" cy="1914040"/>
        </a:xfrm>
        <a:prstGeom prst="trapezoid">
          <a:avLst>
            <a:gd name="adj" fmla="val 877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400" kern="1200" dirty="0" smtClean="0"/>
            <a:t>Mantenimiento preventivo </a:t>
          </a:r>
          <a:endParaRPr lang="es-GT" sz="2400" kern="1200" dirty="0"/>
        </a:p>
      </dsp:txBody>
      <dsp:txXfrm>
        <a:off x="3304255" y="30988"/>
        <a:ext cx="3499504" cy="1914040"/>
      </dsp:txXfrm>
    </dsp:sp>
    <dsp:sp modelId="{9117B50D-268F-494E-B72D-EAA94EE88D11}">
      <dsp:nvSpPr>
        <dsp:cNvPr id="0" name=""/>
        <dsp:cNvSpPr/>
      </dsp:nvSpPr>
      <dsp:spPr>
        <a:xfrm>
          <a:off x="1624080" y="1898536"/>
          <a:ext cx="6791486" cy="1914040"/>
        </a:xfrm>
        <a:prstGeom prst="trapezoid">
          <a:avLst>
            <a:gd name="adj" fmla="val 877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5800" kern="1200" dirty="0" smtClean="0"/>
            <a:t>Mantenimiento correctivo </a:t>
          </a:r>
          <a:endParaRPr lang="es-GT" sz="5800" kern="1200" dirty="0"/>
        </a:p>
      </dsp:txBody>
      <dsp:txXfrm>
        <a:off x="2812590" y="1898536"/>
        <a:ext cx="4414466" cy="1914040"/>
      </dsp:txXfrm>
    </dsp:sp>
    <dsp:sp modelId="{B4EEC2E1-3C0F-4D97-AB0A-97346FE11AEE}">
      <dsp:nvSpPr>
        <dsp:cNvPr id="0" name=""/>
        <dsp:cNvSpPr/>
      </dsp:nvSpPr>
      <dsp:spPr>
        <a:xfrm>
          <a:off x="0" y="3828081"/>
          <a:ext cx="10073899" cy="1914040"/>
        </a:xfrm>
        <a:prstGeom prst="trapezoid">
          <a:avLst>
            <a:gd name="adj" fmla="val 8771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5800" kern="1200" dirty="0" smtClean="0"/>
            <a:t>Mantenimiento detectivo </a:t>
          </a:r>
          <a:endParaRPr lang="es-GT" sz="5800" kern="1200" dirty="0"/>
        </a:p>
      </dsp:txBody>
      <dsp:txXfrm>
        <a:off x="1762932" y="3828081"/>
        <a:ext cx="6548034" cy="1914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5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9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5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737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1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36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2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3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4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5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2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9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7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3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0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80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3852" y="356461"/>
            <a:ext cx="5748743" cy="164282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GT" sz="96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Caratula</a:t>
            </a:r>
            <a:r>
              <a:rPr lang="es-G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s-G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GT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1922" y="3169000"/>
            <a:ext cx="8791575" cy="1619977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GT" dirty="0" smtClean="0"/>
              <a:t>Nombre: Jorge adrian ventura estrada </a:t>
            </a:r>
          </a:p>
          <a:p>
            <a:pPr algn="ctr"/>
            <a:r>
              <a:rPr lang="es-GT" dirty="0" smtClean="0"/>
              <a:t>grado: QUINTO BACHILLERATO EN COMPUTACION</a:t>
            </a:r>
          </a:p>
          <a:p>
            <a:pPr algn="ctr"/>
            <a:r>
              <a:rPr lang="es-GT" dirty="0" smtClean="0"/>
              <a:t>SECCION: A</a:t>
            </a:r>
          </a:p>
          <a:p>
            <a:pPr algn="ctr"/>
            <a:r>
              <a:rPr lang="es-GT" dirty="0" smtClean="0"/>
              <a:t>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4663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5399" y="418455"/>
            <a:ext cx="9905998" cy="147857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GT" sz="6000" dirty="0" smtClean="0"/>
              <a:t>Introducción </a:t>
            </a:r>
            <a:endParaRPr lang="es-GT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5398" y="3316286"/>
            <a:ext cx="9905999" cy="3541714"/>
          </a:xfrm>
        </p:spPr>
        <p:txBody>
          <a:bodyPr/>
          <a:lstStyle/>
          <a:p>
            <a:r>
              <a:rPr lang="es-GT" dirty="0" smtClean="0"/>
              <a:t>El trabajo se basa en requerir la información correcta de los temas de la historia de la computadora, historia de la programación y mantenimiento preventivo. El trabajo se realizo para dar un contenido breve pero bien especificado. La finalidad del trabajo es poder ayudar a tener un conocimiento pleno de los temas ya mencionados.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9250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0884" y="0"/>
            <a:ext cx="9905998" cy="146876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GT" sz="4000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Historia de la computadora </a:t>
            </a:r>
            <a:endParaRPr lang="es-GT" sz="40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0883" y="1468768"/>
            <a:ext cx="9905999" cy="2281822"/>
          </a:xfrm>
        </p:spPr>
        <p:txBody>
          <a:bodyPr>
            <a:normAutofit fontScale="85000" lnSpcReduction="20000"/>
          </a:bodyPr>
          <a:lstStyle/>
          <a:p>
            <a:r>
              <a:rPr lang="es-GT" dirty="0"/>
              <a:t> La primera máquina de calcular mecánica, un precursor del ordenador digital, fue inventada en 1642 por el matemático francés Blaise Pascal</a:t>
            </a:r>
            <a:r>
              <a:rPr lang="es-GT" dirty="0" smtClean="0"/>
              <a:t>. </a:t>
            </a:r>
            <a:r>
              <a:rPr lang="es-GT" dirty="0"/>
              <a:t>En 1670 el filósofo y matemático alemán Gottfried Wilhelm Leibniz perfeccionó esta máquina e inventó una que también podía multiplicar</a:t>
            </a:r>
            <a:r>
              <a:rPr lang="es-GT" dirty="0" smtClean="0"/>
              <a:t>. </a:t>
            </a:r>
            <a:r>
              <a:rPr lang="es-GT" dirty="0"/>
              <a:t>Cerca de la década de </a:t>
            </a:r>
            <a:r>
              <a:rPr lang="es-GT" b="1" dirty="0"/>
              <a:t>1960</a:t>
            </a:r>
            <a:r>
              <a:rPr lang="es-GT" dirty="0"/>
              <a:t>, las computadoras seguían evolucionando, se reducía su tamaño y crecía su capacidad de procesamiento. También en esta época se empezó a definir la forma de comunicarse con las computadoras, que recibía el nombre de programación de sistemas.</a:t>
            </a:r>
            <a:endParaRPr lang="es-GT" dirty="0"/>
          </a:p>
        </p:txBody>
      </p:sp>
      <p:pic>
        <p:nvPicPr>
          <p:cNvPr id="1026" name="Picture 2" descr="Resultado de imagen para imagenes de computad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374" y="3440624"/>
            <a:ext cx="4381681" cy="341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22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GT" dirty="0" smtClean="0"/>
              <a:t>Historia de la programación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478571"/>
            <a:ext cx="9905999" cy="2457998"/>
          </a:xfrm>
        </p:spPr>
        <p:txBody>
          <a:bodyPr>
            <a:normAutofit fontScale="85000" lnSpcReduction="10000"/>
          </a:bodyPr>
          <a:lstStyle/>
          <a:p>
            <a:r>
              <a:rPr lang="es-GT" dirty="0"/>
              <a:t>Cerca de la década de </a:t>
            </a:r>
            <a:r>
              <a:rPr lang="es-GT" b="1" dirty="0"/>
              <a:t>1960</a:t>
            </a:r>
            <a:r>
              <a:rPr lang="es-GT" dirty="0"/>
              <a:t>, las computadoras seguían evolucionando, se reducía su tamaño y crecía su capacidad de procesamiento. También en esta época se empezó a definir la forma de comunicarse con las computadoras, que recibía el nombre de programación de sistemas</a:t>
            </a:r>
            <a:r>
              <a:rPr lang="es-GT" dirty="0" smtClean="0"/>
              <a:t>.</a:t>
            </a:r>
          </a:p>
          <a:p>
            <a:r>
              <a:rPr lang="es-GT" dirty="0"/>
              <a:t> es el proceso de diseñar, codificar, </a:t>
            </a:r>
            <a:r>
              <a:rPr lang="es-GT" dirty="0" smtClean="0"/>
              <a:t>depurar</a:t>
            </a:r>
            <a:r>
              <a:rPr lang="es-GT" dirty="0"/>
              <a:t> y mantener el código </a:t>
            </a:r>
            <a:r>
              <a:rPr lang="es-GT" dirty="0" smtClean="0"/>
              <a:t>fuente</a:t>
            </a:r>
            <a:r>
              <a:rPr lang="es-GT" dirty="0"/>
              <a:t> </a:t>
            </a:r>
            <a:r>
              <a:rPr lang="es-GT" dirty="0" smtClean="0"/>
              <a:t>de</a:t>
            </a:r>
            <a:r>
              <a:rPr lang="es-GT" dirty="0"/>
              <a:t> programas de </a:t>
            </a:r>
            <a:r>
              <a:rPr lang="es-GT" dirty="0" smtClean="0"/>
              <a:t>computadora . </a:t>
            </a:r>
            <a:r>
              <a:rPr lang="es-GT" dirty="0"/>
              <a:t>El código fuente es escrito en un </a:t>
            </a:r>
            <a:r>
              <a:rPr lang="es-GT" b="1" dirty="0"/>
              <a:t>lenguaje</a:t>
            </a:r>
            <a:r>
              <a:rPr lang="es-GT" u="sng" dirty="0"/>
              <a:t> </a:t>
            </a:r>
            <a:r>
              <a:rPr lang="es-GT" dirty="0" smtClean="0"/>
              <a:t>de</a:t>
            </a:r>
            <a:r>
              <a:rPr lang="es-GT" u="sng" dirty="0"/>
              <a:t> </a:t>
            </a:r>
            <a:r>
              <a:rPr lang="es-GT" dirty="0" smtClean="0"/>
              <a:t>programación</a:t>
            </a:r>
            <a:r>
              <a:rPr lang="es-GT" u="sng" dirty="0"/>
              <a:t>.</a:t>
            </a:r>
            <a:endParaRPr lang="es-GT" dirty="0"/>
          </a:p>
        </p:txBody>
      </p:sp>
      <p:pic>
        <p:nvPicPr>
          <p:cNvPr id="2050" name="Picture 2" descr="Resultado de imagen para imagenes de program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1" y="3639061"/>
            <a:ext cx="4762500" cy="321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72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3479" y="0"/>
            <a:ext cx="9905998" cy="147857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GT" dirty="0" smtClean="0"/>
              <a:t>Mantenimiento preventivo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3479" y="1478571"/>
            <a:ext cx="9905999" cy="1342122"/>
          </a:xfrm>
        </p:spPr>
        <p:txBody>
          <a:bodyPr>
            <a:normAutofit lnSpcReduction="10000"/>
          </a:bodyPr>
          <a:lstStyle/>
          <a:p>
            <a:r>
              <a:rPr lang="es-GT" dirty="0"/>
              <a:t> es el destinado a la conservación de equipos o instalaciones mediante la realización de revisión y reparación que garanticen su buen funcionamiento y fiabilidad.</a:t>
            </a:r>
            <a:endParaRPr lang="es-GT" dirty="0"/>
          </a:p>
        </p:txBody>
      </p:sp>
      <p:pic>
        <p:nvPicPr>
          <p:cNvPr id="3074" name="Picture 2" descr="Resultado de imagen para imagenes de mantenimiento preven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48" y="2697916"/>
            <a:ext cx="581025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89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46361"/>
              </p:ext>
            </p:extLst>
          </p:nvPr>
        </p:nvGraphicFramePr>
        <p:xfrm>
          <a:off x="2667431" y="2200759"/>
          <a:ext cx="6740043" cy="373509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168041"/>
                <a:gridCol w="2325321"/>
                <a:gridCol w="2246681"/>
              </a:tblGrid>
              <a:tr h="855777">
                <a:tc>
                  <a:txBody>
                    <a:bodyPr/>
                    <a:lstStyle/>
                    <a:p>
                      <a:r>
                        <a:rPr lang="es-GT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Mantenimiento</a:t>
                      </a:r>
                      <a:r>
                        <a:rPr lang="es-GT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detectivo 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Mantenimiento preventivo 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Mantenimiento correctivo </a:t>
                      </a:r>
                      <a:endParaRPr lang="es-GT" dirty="0"/>
                    </a:p>
                  </a:txBody>
                  <a:tcPr/>
                </a:tc>
              </a:tr>
              <a:tr h="2879314">
                <a:tc>
                  <a:txBody>
                    <a:bodyPr/>
                    <a:lstStyle/>
                    <a:p>
                      <a:r>
                        <a:rPr lang="es-GT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una estrategia alternativa a la hora de reducir la consecuencia negativa, producto de las fallas simultáneas que ocurren en dispositivos de seguridad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primer objetivo del mantenimiento es evitar o mitigar las consecuencias de los fallos del equipo, logrando prevenir las incidencias antes de que estas ocurran.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aquel que corrige los defectos observados en los equipamientos o instalaciones, es la forma más básica de </a:t>
                      </a:r>
                      <a:r>
                        <a:rPr lang="es-GT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mantenimiento</a:t>
                      </a:r>
                      <a:r>
                        <a:rPr lang="es-GT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 consiste en localizar averías o defectos y corregirlos o repararlos.</a:t>
                      </a:r>
                      <a:endParaRPr lang="es-G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ítulo 27"/>
          <p:cNvSpPr>
            <a:spLocks noGrp="1"/>
          </p:cNvSpPr>
          <p:nvPr>
            <p:ph type="title"/>
          </p:nvPr>
        </p:nvSpPr>
        <p:spPr>
          <a:xfrm>
            <a:off x="3094198" y="520326"/>
            <a:ext cx="5987809" cy="735038"/>
          </a:xfrm>
        </p:spPr>
        <p:txBody>
          <a:bodyPr/>
          <a:lstStyle/>
          <a:p>
            <a:pPr algn="ctr"/>
            <a:r>
              <a:rPr lang="es-GT" dirty="0" smtClean="0">
                <a:solidFill>
                  <a:schemeClr val="accent2">
                    <a:lumMod val="75000"/>
                  </a:schemeClr>
                </a:solidFill>
              </a:rPr>
              <a:t>Tabla de mantenimientos </a:t>
            </a:r>
            <a:endParaRPr lang="es-GT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7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2076179206"/>
              </p:ext>
            </p:extLst>
          </p:nvPr>
        </p:nvGraphicFramePr>
        <p:xfrm>
          <a:off x="2155986" y="7041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580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80178" y="139485"/>
            <a:ext cx="6313273" cy="667841"/>
          </a:xfrm>
        </p:spPr>
        <p:txBody>
          <a:bodyPr/>
          <a:lstStyle/>
          <a:p>
            <a:pPr algn="ctr"/>
            <a:r>
              <a:rPr lang="es-GT" dirty="0" smtClean="0">
                <a:solidFill>
                  <a:schemeClr val="accent2">
                    <a:lumMod val="75000"/>
                  </a:schemeClr>
                </a:solidFill>
              </a:rPr>
              <a:t>SmartArt de mantenimiento </a:t>
            </a:r>
            <a:endParaRPr lang="es-GT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115002"/>
              </p:ext>
            </p:extLst>
          </p:nvPr>
        </p:nvGraphicFramePr>
        <p:xfrm>
          <a:off x="1487837" y="945397"/>
          <a:ext cx="10073899" cy="5742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65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9731" y="308551"/>
            <a:ext cx="6235780" cy="683340"/>
          </a:xfrm>
        </p:spPr>
        <p:txBody>
          <a:bodyPr/>
          <a:lstStyle/>
          <a:p>
            <a:pPr algn="ctr"/>
            <a:r>
              <a:rPr lang="es-GT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personales </a:t>
            </a:r>
            <a:endParaRPr lang="es-GT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3886" y="1459074"/>
            <a:ext cx="9905999" cy="1253130"/>
          </a:xfrm>
        </p:spPr>
        <p:txBody>
          <a:bodyPr/>
          <a:lstStyle/>
          <a:p>
            <a:r>
              <a:rPr lang="es-GT" dirty="0" smtClean="0"/>
              <a:t>En este trabajo se realizo una investigación de distintos temas para permitir un mejor conocimiento a las personas que lo lean. </a:t>
            </a:r>
            <a:endParaRPr lang="es-GT" dirty="0"/>
          </a:p>
        </p:txBody>
      </p:sp>
      <p:pic>
        <p:nvPicPr>
          <p:cNvPr id="4098" name="Picture 2" descr="Resultado de imagen para imagenes de un programad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146" y="3024025"/>
            <a:ext cx="60769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80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80</TotalTime>
  <Words>205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Adobe Fangsong Std R</vt:lpstr>
      <vt:lpstr>Arial</vt:lpstr>
      <vt:lpstr>Trebuchet MS</vt:lpstr>
      <vt:lpstr>Tw Cen MT</vt:lpstr>
      <vt:lpstr>Circuito</vt:lpstr>
      <vt:lpstr>Caratula  </vt:lpstr>
      <vt:lpstr>Introducción </vt:lpstr>
      <vt:lpstr>Historia de la computadora </vt:lpstr>
      <vt:lpstr>Historia de la programación </vt:lpstr>
      <vt:lpstr>Mantenimiento preventivo</vt:lpstr>
      <vt:lpstr>Tabla de mantenimientos </vt:lpstr>
      <vt:lpstr>Presentación de PowerPoint</vt:lpstr>
      <vt:lpstr>SmartArt de mantenimiento </vt:lpstr>
      <vt:lpstr>Conclusiones personales </vt:lpstr>
    </vt:vector>
  </TitlesOfParts>
  <Company>alumno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Caratula  datos personales</dc:title>
  <dc:creator>estudiante de Liceo Compu-market</dc:creator>
  <cp:lastModifiedBy>estudiante de Liceo Compu-market</cp:lastModifiedBy>
  <cp:revision>9</cp:revision>
  <dcterms:created xsi:type="dcterms:W3CDTF">2017-04-19T18:51:04Z</dcterms:created>
  <dcterms:modified xsi:type="dcterms:W3CDTF">2017-04-19T20:11:53Z</dcterms:modified>
</cp:coreProperties>
</file>