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70" r:id="rId6"/>
    <p:sldId id="268" r:id="rId7"/>
    <p:sldId id="258" r:id="rId8"/>
    <p:sldId id="259" r:id="rId9"/>
    <p:sldId id="260" r:id="rId10"/>
    <p:sldId id="27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2B353-4461-9694-49C5-92709F3ED06D}" v="320" dt="2024-10-09T22:27:30.889"/>
  </p1510:revLst>
</p1510:revInfo>
</file>

<file path=ppt/tableStyles.xml><?xml version="1.0" encoding="utf-8"?>
<a:tblStyleLst xmlns:a="http://schemas.openxmlformats.org/drawingml/2006/main" def="{F8BE390E-3782-4E53-BE3E-E85ACEDDF10A}">
  <a:tblStyle styleId="{F8BE390E-3782-4E53-BE3E-E85ACEDDF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2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4e02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4e02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4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estimate?id=cff6ccba5ca595d2a6efc0fe68753e56b5f9225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C4EC17D6-659F-32E3-0331-EE4E61FDC21B}"/>
              </a:ext>
            </a:extLst>
          </p:cNvPr>
          <p:cNvSpPr/>
          <p:nvPr/>
        </p:nvSpPr>
        <p:spPr>
          <a:xfrm>
            <a:off x="3631064" y="407193"/>
            <a:ext cx="4104595" cy="32197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Salt </a:t>
            </a:r>
            <a:r>
              <a:rPr lang="en-US" dirty="0"/>
              <a:t>Cloud </a:t>
            </a:r>
            <a:r>
              <a:rPr lang="en-US" dirty="0">
                <a:solidFill>
                  <a:srgbClr val="1A1A1A"/>
                </a:solidFill>
              </a:rPr>
              <a:t>    </a:t>
            </a:r>
            <a:r>
              <a:rPr lang="en-US" dirty="0">
                <a:solidFill>
                  <a:schemeClr val="accent3"/>
                </a:solidFill>
              </a:rPr>
              <a:t>Consulting</a:t>
            </a:r>
            <a:br>
              <a:rPr lang="en-US" dirty="0"/>
            </a:br>
            <a:endParaRPr lang="en-US" dirty="0"/>
          </a:p>
          <a:p>
            <a:endParaRPr lang="pt-BR" dirty="0">
              <a:highlight>
                <a:srgbClr val="FFFFFF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487F6E-8A27-3B3C-C66C-6E381CA2D246}"/>
              </a:ext>
            </a:extLst>
          </p:cNvPr>
          <p:cNvSpPr txBox="1"/>
          <p:nvPr/>
        </p:nvSpPr>
        <p:spPr>
          <a:xfrm>
            <a:off x="4386263" y="1998209"/>
            <a:ext cx="38678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Raleway"/>
              </a:rPr>
              <a:t>Realce a sua infraestrutura!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F2A6D86-9C5B-3DB8-1638-D718F7863AAA}"/>
              </a:ext>
            </a:extLst>
          </p:cNvPr>
          <p:cNvCxnSpPr/>
          <p:nvPr/>
        </p:nvCxnSpPr>
        <p:spPr>
          <a:xfrm flipV="1">
            <a:off x="4136232" y="1993106"/>
            <a:ext cx="2178843" cy="71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OBJETIVO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860419"/>
            <a:ext cx="7688700" cy="2762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highlight>
                  <a:srgbClr val="FFFFFF"/>
                </a:highlight>
              </a:rPr>
              <a:t>A startup Nova Tech, está criando um e-commerce. O time responsável pela infraestrutura decidiu contratar uma consultoria para </a:t>
            </a:r>
            <a:r>
              <a:rPr lang="pt-BR" sz="1600" b="1" dirty="0">
                <a:solidFill>
                  <a:srgbClr val="00B050"/>
                </a:solidFill>
                <a:highlight>
                  <a:srgbClr val="FFFFFF"/>
                </a:highlight>
              </a:rPr>
              <a:t>evoluir sua arquitetura</a:t>
            </a:r>
            <a:r>
              <a:rPr lang="pt-BR" sz="1600" dirty="0">
                <a:highlight>
                  <a:srgbClr val="FFFFFF"/>
                </a:highlight>
              </a:rPr>
              <a:t>. Tendo disponível para investimento um </a:t>
            </a:r>
            <a:r>
              <a:rPr lang="pt-BR" sz="1600" b="1" dirty="0">
                <a:highlight>
                  <a:srgbClr val="FFFFFF"/>
                </a:highlight>
              </a:rPr>
              <a:t>aporte inicial de até $10.000,00</a:t>
            </a:r>
            <a:r>
              <a:rPr lang="pt-BR" sz="1600" dirty="0">
                <a:highlight>
                  <a:srgbClr val="FFFFFF"/>
                </a:highlight>
              </a:rPr>
              <a:t> para </a:t>
            </a:r>
            <a:r>
              <a:rPr lang="pt-BR" sz="1600" b="1" dirty="0">
                <a:highlight>
                  <a:srgbClr val="FFFFFF"/>
                </a:highlight>
              </a:rPr>
              <a:t>compromissos de longo prazo,</a:t>
            </a:r>
            <a:r>
              <a:rPr lang="pt-BR" sz="1600" dirty="0">
                <a:highlight>
                  <a:srgbClr val="FFFFFF"/>
                </a:highlight>
              </a:rPr>
              <a:t> além de um </a:t>
            </a:r>
            <a:r>
              <a:rPr lang="pt-BR" sz="1600" b="1" dirty="0">
                <a:highlight>
                  <a:srgbClr val="FFFFFF"/>
                </a:highlight>
              </a:rPr>
              <a:t>orçamento mensal de $500,00</a:t>
            </a:r>
            <a:r>
              <a:rPr lang="pt-BR" sz="1600" dirty="0">
                <a:highlight>
                  <a:srgbClr val="FFFFFF"/>
                </a:highlight>
              </a:rPr>
              <a:t> para gastos adicionais recorrentes na nuvem AWS. A Nova Tech deseja uma arquitetura </a:t>
            </a:r>
            <a:r>
              <a:rPr lang="pt-BR" sz="1600" b="1" dirty="0">
                <a:solidFill>
                  <a:srgbClr val="7030A0"/>
                </a:solidFill>
                <a:highlight>
                  <a:srgbClr val="FFFFFF"/>
                </a:highlight>
              </a:rPr>
              <a:t>baseada nas melhores práticas da AWS.</a:t>
            </a:r>
            <a:endParaRPr lang="pt-BR" sz="1600" dirty="0">
              <a:solidFill>
                <a:srgbClr val="7030A0"/>
              </a:solidFill>
              <a:highlight>
                <a:srgbClr val="FFFF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94525-B4C3-2F6E-3842-69447604771C}"/>
              </a:ext>
            </a:extLst>
          </p:cNvPr>
          <p:cNvSpPr txBox="1"/>
          <p:nvPr/>
        </p:nvSpPr>
        <p:spPr>
          <a:xfrm>
            <a:off x="4729974" y="4353066"/>
            <a:ext cx="3685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Foco técnico:</a:t>
            </a:r>
            <a:r>
              <a:rPr lang="pt-BR" dirty="0"/>
              <a:t> </a:t>
            </a:r>
            <a:r>
              <a:rPr lang="pt-BR" dirty="0" err="1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9270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17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>
                <a:highlight>
                  <a:srgbClr val="FFFFFF"/>
                </a:highlight>
              </a:rPr>
              <a:t>Situação atual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0E8FF51-AF97-78C6-4948-4A6F96A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9" y="1704563"/>
            <a:ext cx="6019263" cy="332807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AF6CD06-5E54-90BC-480E-0C030B9511BD}"/>
              </a:ext>
            </a:extLst>
          </p:cNvPr>
          <p:cNvSpPr txBox="1"/>
          <p:nvPr/>
        </p:nvSpPr>
        <p:spPr>
          <a:xfrm>
            <a:off x="7004957" y="17879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98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285993"/>
            <a:ext cx="7688700" cy="47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697186"/>
            <a:ext cx="7688700" cy="3382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Route 53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DNS que traduz nomes de domínio em endereços IP, roteando os usuários para o </a:t>
            </a:r>
            <a:r>
              <a:rPr lang="pt-BR" sz="950" err="1">
                <a:solidFill>
                  <a:srgbClr val="000000"/>
                </a:solidFill>
              </a:rPr>
              <a:t>CloudFront</a:t>
            </a:r>
            <a:r>
              <a:rPr lang="pt-BR" sz="950" dirty="0">
                <a:solidFill>
                  <a:srgbClr val="000000"/>
                </a:solidFill>
              </a:rPr>
              <a:t>. </a:t>
            </a:r>
            <a:endParaRPr lang="pt-BR" sz="950"/>
          </a:p>
          <a:p>
            <a:pPr>
              <a:lnSpc>
                <a:spcPct val="114999"/>
              </a:lnSpc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err="1">
                <a:solidFill>
                  <a:schemeClr val="accent3"/>
                </a:solidFill>
              </a:rPr>
              <a:t>CloudFront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CDN que entrega conteúdo estático de forma rápida e eficiente aos usuários globalmente. </a:t>
            </a:r>
            <a:endParaRPr sz="95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err="1">
                <a:solidFill>
                  <a:schemeClr val="accent3"/>
                </a:solidFill>
              </a:rPr>
              <a:t>Cognito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gerenciamento de identidade e acesso que permite a autenticação e autorização de usuários no e-commerce. </a:t>
            </a:r>
            <a:endParaRPr sz="95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API Gateway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Cria APIs </a:t>
            </a:r>
            <a:r>
              <a:rPr lang="pt-BR" sz="950" err="1">
                <a:solidFill>
                  <a:srgbClr val="000000"/>
                </a:solidFill>
              </a:rPr>
              <a:t>RESTful</a:t>
            </a:r>
            <a:r>
              <a:rPr lang="pt-BR" sz="950" dirty="0">
                <a:solidFill>
                  <a:srgbClr val="000000"/>
                </a:solidFill>
              </a:rPr>
              <a:t> que atuam como interface entre o </a:t>
            </a:r>
            <a:r>
              <a:rPr lang="pt-BR" sz="950" err="1">
                <a:solidFill>
                  <a:srgbClr val="000000"/>
                </a:solidFill>
              </a:rPr>
              <a:t>frontend</a:t>
            </a:r>
            <a:r>
              <a:rPr lang="pt-BR" sz="950" dirty="0">
                <a:solidFill>
                  <a:srgbClr val="000000"/>
                </a:solidFill>
              </a:rPr>
              <a:t> e o </a:t>
            </a:r>
            <a:r>
              <a:rPr lang="pt-BR" sz="950" err="1">
                <a:solidFill>
                  <a:srgbClr val="000000"/>
                </a:solidFill>
              </a:rPr>
              <a:t>backend</a:t>
            </a:r>
            <a:r>
              <a:rPr lang="pt-BR" sz="950" dirty="0">
                <a:solidFill>
                  <a:srgbClr val="000000"/>
                </a:solidFill>
              </a:rPr>
              <a:t> da aplicação. </a:t>
            </a:r>
            <a:endParaRPr sz="950"/>
          </a:p>
          <a:p>
            <a:pPr>
              <a:lnSpc>
                <a:spcPct val="114999"/>
              </a:lnSpc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err="1">
                <a:solidFill>
                  <a:schemeClr val="accent3"/>
                </a:solidFill>
              </a:rPr>
              <a:t>DynamoDB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Banco de dados </a:t>
            </a:r>
            <a:r>
              <a:rPr lang="pt-BR" sz="950" err="1">
                <a:solidFill>
                  <a:srgbClr val="000000"/>
                </a:solidFill>
              </a:rPr>
              <a:t>NoSQL</a:t>
            </a:r>
            <a:r>
              <a:rPr lang="pt-BR" sz="950" dirty="0">
                <a:solidFill>
                  <a:srgbClr val="000000"/>
                </a:solidFill>
              </a:rPr>
              <a:t> totalmente gerenciado que oferece escalabilidade e performance para armazenar dados do e-commerce. </a:t>
            </a:r>
            <a:endParaRPr sz="95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S3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armazenamento de objetos para armazenar imagens de produtos, arquivos de mídia e outros conteúdos estáticos. </a:t>
            </a:r>
            <a:endParaRPr sz="95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SQS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filas de mensagens que permite o processamento assíncrono de tarefas. </a:t>
            </a:r>
            <a:endParaRPr sz="950"/>
          </a:p>
          <a:p>
            <a:pPr>
              <a:lnSpc>
                <a:spcPct val="114999"/>
              </a:lnSpc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SNS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notificação que permite o envio de mensagens para múltiplos destinatários. </a:t>
            </a:r>
            <a:endParaRPr lang="pt-BR" sz="950" dirty="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SES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envio de </a:t>
            </a:r>
            <a:r>
              <a:rPr lang="pt-BR" sz="950" err="1">
                <a:solidFill>
                  <a:srgbClr val="000000"/>
                </a:solidFill>
              </a:rPr>
              <a:t>emails</a:t>
            </a:r>
            <a:r>
              <a:rPr lang="pt-BR" sz="950" dirty="0">
                <a:solidFill>
                  <a:srgbClr val="000000"/>
                </a:solidFill>
              </a:rPr>
              <a:t> transacionais e de marketing. </a:t>
            </a:r>
            <a:endParaRPr sz="950"/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dirty="0">
                <a:solidFill>
                  <a:schemeClr val="accent3"/>
                </a:solidFill>
              </a:rPr>
              <a:t>Personalize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recomendação que cria sistemas de recomendação personalizados para cada usuário. </a:t>
            </a:r>
            <a:endParaRPr lang="pt-BR" sz="950"/>
          </a:p>
          <a:p>
            <a:pPr>
              <a:lnSpc>
                <a:spcPct val="114999"/>
              </a:lnSpc>
            </a:pPr>
            <a:r>
              <a:rPr lang="pt-BR" sz="950" b="1" err="1">
                <a:solidFill>
                  <a:schemeClr val="tx1"/>
                </a:solidFill>
              </a:rPr>
              <a:t>Amazon</a:t>
            </a:r>
            <a:r>
              <a:rPr lang="pt-BR" sz="950" b="1" dirty="0">
                <a:solidFill>
                  <a:schemeClr val="tx1"/>
                </a:solidFill>
              </a:rPr>
              <a:t> </a:t>
            </a:r>
            <a:r>
              <a:rPr lang="pt-BR" sz="950" b="1" err="1">
                <a:solidFill>
                  <a:schemeClr val="accent3"/>
                </a:solidFill>
              </a:rPr>
              <a:t>CloudWatch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monitoramento que coleta métricas, logs e eventos dos recursos da AWS. </a:t>
            </a:r>
            <a:endParaRPr sz="950"/>
          </a:p>
          <a:p>
            <a:pPr>
              <a:lnSpc>
                <a:spcPct val="114999"/>
              </a:lnSpc>
            </a:pPr>
            <a:r>
              <a:rPr lang="pt-BR" sz="1000" b="1" dirty="0">
                <a:solidFill>
                  <a:schemeClr val="tx1"/>
                </a:solidFill>
              </a:rPr>
              <a:t>AWS </a:t>
            </a:r>
            <a:r>
              <a:rPr lang="pt-BR" sz="1000" b="1" dirty="0">
                <a:solidFill>
                  <a:schemeClr val="accent3"/>
                </a:solidFill>
              </a:rPr>
              <a:t>Step </a:t>
            </a:r>
            <a:r>
              <a:rPr lang="pt-BR" sz="1000" b="1" err="1">
                <a:solidFill>
                  <a:schemeClr val="accent3"/>
                </a:solidFill>
              </a:rPr>
              <a:t>Functions</a:t>
            </a:r>
            <a:r>
              <a:rPr lang="pt-BR" sz="1000" b="1" dirty="0">
                <a:solidFill>
                  <a:srgbClr val="000000"/>
                </a:solidFill>
              </a:rPr>
              <a:t>:</a:t>
            </a:r>
            <a:r>
              <a:rPr lang="pt-BR" sz="1000" dirty="0">
                <a:solidFill>
                  <a:srgbClr val="000000"/>
                </a:solidFill>
              </a:rPr>
              <a:t> Serviço de orquestração de workflows que coordena a execução de múltiplas funções Lambda. </a:t>
            </a:r>
            <a:endParaRPr lang="en-US" sz="1000" dirty="0">
              <a:solidFill>
                <a:srgbClr val="1A9988"/>
              </a:solidFill>
            </a:endParaRPr>
          </a:p>
          <a:p>
            <a:pPr>
              <a:lnSpc>
                <a:spcPct val="114999"/>
              </a:lnSpc>
            </a:pPr>
            <a:r>
              <a:rPr lang="pt-BR" sz="1000" b="1" dirty="0">
                <a:solidFill>
                  <a:schemeClr val="tx1"/>
                </a:solidFill>
              </a:rPr>
              <a:t>AWS </a:t>
            </a:r>
            <a:r>
              <a:rPr lang="pt-BR" sz="1000" b="1" dirty="0">
                <a:solidFill>
                  <a:schemeClr val="accent3"/>
                </a:solidFill>
              </a:rPr>
              <a:t>WAF</a:t>
            </a:r>
            <a:r>
              <a:rPr lang="pt-BR" sz="1000" b="1" dirty="0">
                <a:solidFill>
                  <a:srgbClr val="000000"/>
                </a:solidFill>
              </a:rPr>
              <a:t>:</a:t>
            </a:r>
            <a:r>
              <a:rPr lang="pt-BR" sz="1000" dirty="0">
                <a:solidFill>
                  <a:srgbClr val="000000"/>
                </a:solidFill>
              </a:rPr>
              <a:t> Firewall de aplicação web que protege contra ataques comuns, como injeção de SQL e </a:t>
            </a:r>
            <a:r>
              <a:rPr lang="pt-BR" sz="1000" err="1">
                <a:solidFill>
                  <a:srgbClr val="000000"/>
                </a:solidFill>
              </a:rPr>
              <a:t>cross</a:t>
            </a:r>
            <a:r>
              <a:rPr lang="pt-BR" sz="1000" dirty="0">
                <a:solidFill>
                  <a:srgbClr val="000000"/>
                </a:solidFill>
              </a:rPr>
              <a:t>-site </a:t>
            </a:r>
            <a:r>
              <a:rPr lang="pt-BR" sz="1000" err="1">
                <a:solidFill>
                  <a:srgbClr val="000000"/>
                </a:solidFill>
              </a:rPr>
              <a:t>scripting</a:t>
            </a:r>
            <a:r>
              <a:rPr lang="pt-BR" sz="1000" dirty="0">
                <a:solidFill>
                  <a:srgbClr val="000000"/>
                </a:solidFill>
              </a:rPr>
              <a:t> (XSS). </a:t>
            </a:r>
            <a:endParaRPr lang="pt-BR" dirty="0"/>
          </a:p>
          <a:p>
            <a:pPr>
              <a:lnSpc>
                <a:spcPct val="114999"/>
              </a:lnSpc>
            </a:pPr>
            <a:r>
              <a:rPr lang="pt-BR" sz="1000" b="1" dirty="0">
                <a:solidFill>
                  <a:schemeClr val="tx1"/>
                </a:solidFill>
              </a:rPr>
              <a:t>AWS </a:t>
            </a:r>
            <a:r>
              <a:rPr lang="pt-BR" sz="1000" b="1" dirty="0">
                <a:solidFill>
                  <a:schemeClr val="accent3"/>
                </a:solidFill>
              </a:rPr>
              <a:t>Secrets Manager</a:t>
            </a:r>
            <a:r>
              <a:rPr lang="pt-BR" sz="1000" b="1" dirty="0">
                <a:solidFill>
                  <a:srgbClr val="000000"/>
                </a:solidFill>
              </a:rPr>
              <a:t>:</a:t>
            </a:r>
            <a:r>
              <a:rPr lang="pt-BR" sz="1000" dirty="0">
                <a:solidFill>
                  <a:srgbClr val="000000"/>
                </a:solidFill>
              </a:rPr>
              <a:t> Serviço que armazena e gerencia segredos de forma segura, como senhas e chaves de API. </a:t>
            </a:r>
            <a:endParaRPr lang="en-US" sz="1000" dirty="0">
              <a:solidFill>
                <a:srgbClr val="1A9988"/>
              </a:solidFill>
            </a:endParaRPr>
          </a:p>
          <a:p>
            <a:pPr>
              <a:lnSpc>
                <a:spcPct val="114999"/>
              </a:lnSpc>
            </a:pPr>
            <a:r>
              <a:rPr lang="pt-BR" sz="1000" b="1" dirty="0">
                <a:solidFill>
                  <a:schemeClr val="tx1"/>
                </a:solidFill>
              </a:rPr>
              <a:t>AWS </a:t>
            </a:r>
            <a:r>
              <a:rPr lang="pt-BR" sz="1000" b="1" dirty="0">
                <a:solidFill>
                  <a:schemeClr val="accent3"/>
                </a:solidFill>
              </a:rPr>
              <a:t>Lambda</a:t>
            </a:r>
            <a:r>
              <a:rPr lang="pt-BR" sz="1000" b="1" dirty="0">
                <a:solidFill>
                  <a:srgbClr val="000000"/>
                </a:solidFill>
              </a:rPr>
              <a:t>:</a:t>
            </a:r>
            <a:r>
              <a:rPr lang="pt-BR" sz="1000" dirty="0">
                <a:solidFill>
                  <a:srgbClr val="000000"/>
                </a:solidFill>
              </a:rPr>
              <a:t> Serviço de computação </a:t>
            </a:r>
            <a:r>
              <a:rPr lang="pt-BR" sz="1000" err="1">
                <a:solidFill>
                  <a:srgbClr val="000000"/>
                </a:solidFill>
              </a:rPr>
              <a:t>serverless</a:t>
            </a:r>
            <a:r>
              <a:rPr lang="pt-BR" sz="1000" dirty="0">
                <a:solidFill>
                  <a:srgbClr val="000000"/>
                </a:solidFill>
              </a:rPr>
              <a:t> que executa código sem a necessidade de provisionar ou gerenciar servidores</a:t>
            </a:r>
            <a:endParaRPr lang="pt-BR" sz="1000" dirty="0">
              <a:solidFill>
                <a:srgbClr val="1A9988"/>
              </a:solidFill>
            </a:endParaRPr>
          </a:p>
          <a:p>
            <a:pPr indent="-311150">
              <a:lnSpc>
                <a:spcPct val="114999"/>
              </a:lnSpc>
              <a:buSzPts val="1300"/>
            </a:pPr>
            <a:r>
              <a:rPr lang="pt-BR" sz="950" b="1" dirty="0">
                <a:solidFill>
                  <a:schemeClr val="tx1"/>
                </a:solidFill>
              </a:rPr>
              <a:t>AWS </a:t>
            </a:r>
            <a:r>
              <a:rPr lang="pt-BR" sz="950" b="1" err="1">
                <a:solidFill>
                  <a:schemeClr val="accent3"/>
                </a:solidFill>
              </a:rPr>
              <a:t>Elasticache</a:t>
            </a:r>
            <a:r>
              <a:rPr lang="pt-BR" sz="950" b="1" dirty="0">
                <a:solidFill>
                  <a:srgbClr val="000000"/>
                </a:solidFill>
              </a:rPr>
              <a:t>:</a:t>
            </a:r>
            <a:r>
              <a:rPr lang="pt-BR" sz="950" dirty="0">
                <a:solidFill>
                  <a:srgbClr val="000000"/>
                </a:solidFill>
              </a:rPr>
              <a:t> Serviço de cache na memória que melhora a performance da aplicação. </a:t>
            </a:r>
            <a:endParaRPr lang="pt-BR" sz="950"/>
          </a:p>
          <a:p>
            <a:pPr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pt-BR" sz="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11043" y="1285993"/>
            <a:ext cx="8007107" cy="98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PROPOSTA</a:t>
            </a:r>
            <a:br>
              <a:rPr lang="pt-BR" dirty="0"/>
            </a:br>
            <a:r>
              <a:rPr lang="pt-BR" dirty="0"/>
              <a:t>      DE</a:t>
            </a:r>
            <a:br>
              <a:rPr lang="pt-BR" dirty="0"/>
            </a:br>
            <a:r>
              <a:rPr lang="pt-BR" dirty="0"/>
              <a:t>ARQUITETURA</a:t>
            </a:r>
            <a:br>
              <a:rPr lang="pt-BR" dirty="0"/>
            </a:b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F84FB6-AE53-B476-BCF0-BC8C5C48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92" y="0"/>
            <a:ext cx="6460666" cy="51435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9876038-66FD-E9FF-2B3E-239B9E0D2FA2}"/>
              </a:ext>
            </a:extLst>
          </p:cNvPr>
          <p:cNvSpPr/>
          <p:nvPr/>
        </p:nvSpPr>
        <p:spPr>
          <a:xfrm>
            <a:off x="0" y="-1"/>
            <a:ext cx="268605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432293" y="3367246"/>
            <a:ext cx="785839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ESTIMATIVA PREÇO - CALCULADORA AWS</a:t>
            </a:r>
            <a:endParaRPr sz="1200" b="1"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0102A59-EDDA-752C-33C9-17876A586F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5" t="29008" r="15893" b="17939"/>
          <a:stretch/>
        </p:blipFill>
        <p:spPr>
          <a:xfrm>
            <a:off x="726621" y="1853109"/>
            <a:ext cx="7405013" cy="1135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RESOLUÇÃO TEMA CENTRAL</a:t>
            </a:r>
          </a:p>
        </p:txBody>
      </p:sp>
      <p:pic>
        <p:nvPicPr>
          <p:cNvPr id="2" name="Gráfico 1" descr="Funcionária de escritório estrutura de tópicos">
            <a:extLst>
              <a:ext uri="{FF2B5EF4-FFF2-40B4-BE49-F238E27FC236}">
                <a16:creationId xmlns:a16="http://schemas.microsoft.com/office/drawing/2014/main" id="{9B56A8A6-1025-2A44-9811-1F89EFFD7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55" y="2452255"/>
            <a:ext cx="914400" cy="914400"/>
          </a:xfrm>
          <a:prstGeom prst="rect">
            <a:avLst/>
          </a:prstGeom>
        </p:spPr>
      </p:pic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0DE78773-B392-9B0A-3BE8-009FBB9FE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164" y="2452255"/>
            <a:ext cx="914400" cy="914400"/>
          </a:xfrm>
          <a:prstGeom prst="rect">
            <a:avLst/>
          </a:prstGeom>
        </p:spPr>
      </p:pic>
      <p:pic>
        <p:nvPicPr>
          <p:cNvPr id="4" name="Gráfico 3" descr="Menino estudante estrutura de tópicos">
            <a:extLst>
              <a:ext uri="{FF2B5EF4-FFF2-40B4-BE49-F238E27FC236}">
                <a16:creationId xmlns:a16="http://schemas.microsoft.com/office/drawing/2014/main" id="{40A23C39-2994-EA20-473E-1953539B7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7436" y="2452255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C30AB8-2E72-A266-7EFA-03A6AE176B00}"/>
              </a:ext>
            </a:extLst>
          </p:cNvPr>
          <p:cNvSpPr txBox="1"/>
          <p:nvPr/>
        </p:nvSpPr>
        <p:spPr>
          <a:xfrm>
            <a:off x="472786" y="3529446"/>
            <a:ext cx="695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highlight>
                  <a:srgbClr val="FFF2CC"/>
                </a:highlight>
                <a:latin typeface="Lato"/>
                <a:cs typeface="Segoe UI"/>
              </a:rPr>
              <a:t>NOTA</a:t>
            </a:r>
            <a:r>
              <a:rPr lang="pt-BR" sz="1200" dirty="0">
                <a:solidFill>
                  <a:srgbClr val="1A9988"/>
                </a:solidFill>
                <a:highlight>
                  <a:srgbClr val="FFF2CC"/>
                </a:highlight>
                <a:latin typeface="Lato"/>
                <a:cs typeface="Segoe UI"/>
              </a:rPr>
              <a:t>: neste slide o grupo deverá apresentar quem são os membros e como o grupo lidou com o tema central "Competências do Futuro", relatando como trabalharam essas competências durante o desenvolvimento do projeto, com os desafios e como contornaram.</a:t>
            </a:r>
            <a:endParaRPr lang="pt-BR" sz="1200" b="1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  <a:p>
            <a:endParaRPr lang="pt-BR" sz="1200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55B0EF-674E-A8AF-F083-1423C7F8D2C6}"/>
              </a:ext>
            </a:extLst>
          </p:cNvPr>
          <p:cNvSpPr txBox="1"/>
          <p:nvPr/>
        </p:nvSpPr>
        <p:spPr>
          <a:xfrm>
            <a:off x="6343650" y="1322614"/>
            <a:ext cx="33636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15649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E57D6BA82874EA3A577F63014304F" ma:contentTypeVersion="21" ma:contentTypeDescription="Crie um novo documento." ma:contentTypeScope="" ma:versionID="9fd875daac0a3e2caf51c587a98a4dc6">
  <xsd:schema xmlns:xsd="http://www.w3.org/2001/XMLSchema" xmlns:xs="http://www.w3.org/2001/XMLSchema" xmlns:p="http://schemas.microsoft.com/office/2006/metadata/properties" xmlns:ns2="d2edcc65-142a-49e1-9f5e-bac1dfd6bf38" xmlns:ns3="e22209be-61c4-4581-9001-1fb5230e3f42" targetNamespace="http://schemas.microsoft.com/office/2006/metadata/properties" ma:root="true" ma:fieldsID="3dd77e8b7c6a817b649320c93ec4821c" ns2:_="" ns3:_="">
    <xsd:import namespace="d2edcc65-142a-49e1-9f5e-bac1dfd6bf38"/>
    <xsd:import namespace="e22209be-61c4-4581-9001-1fb5230e3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Preview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Conte_x00fa_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dcc65-142a-49e1-9f5e-bac1dfd6b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eview" ma:index="20" nillable="true" ma:displayName="Preview" ma:format="Thumbnail" ma:internalName="Preview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d2ae365-7403-4601-a99c-c70f0c73a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_x00fa_do" ma:index="27" nillable="true" ma:displayName="Conteúdo" ma:description="Conteúdo presente no Slide" ma:format="Dropdown" ma:internalName="Conte_x00fa_d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209be-61c4-4581-9001-1fb5230e3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711e09-64bd-4afb-896a-87a6e380f663}" ma:internalName="TaxCatchAll" ma:showField="CatchAllData" ma:web="e22209be-61c4-4581-9001-1fb5230e3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edcc65-142a-49e1-9f5e-bac1dfd6bf38">
      <Terms xmlns="http://schemas.microsoft.com/office/infopath/2007/PartnerControls"/>
    </lcf76f155ced4ddcb4097134ff3c332f>
    <TaxCatchAll xmlns="e22209be-61c4-4581-9001-1fb5230e3f42" xsi:nil="true"/>
    <Preview xmlns="d2edcc65-142a-49e1-9f5e-bac1dfd6bf38" xsi:nil="true"/>
    <Conte_x00fa_do xmlns="d2edcc65-142a-49e1-9f5e-bac1dfd6bf38" xsi:nil="true"/>
  </documentManagement>
</p:properties>
</file>

<file path=customXml/itemProps1.xml><?xml version="1.0" encoding="utf-8"?>
<ds:datastoreItem xmlns:ds="http://schemas.openxmlformats.org/officeDocument/2006/customXml" ds:itemID="{B9018A26-2967-4CC8-A9E8-EF17E5DD37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08E1ED-DEFF-47F8-9E0A-9D1E3DC707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dcc65-142a-49e1-9f5e-bac1dfd6bf38"/>
    <ds:schemaRef ds:uri="e22209be-61c4-4581-9001-1fb5230e3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D53B8-608D-47C8-ABB3-03AC9F8C606A}">
  <ds:schemaRefs>
    <ds:schemaRef ds:uri="d2edcc65-142a-49e1-9f5e-bac1dfd6bf38"/>
    <ds:schemaRef ds:uri="e22209be-61c4-4581-9001-1fb5230e3f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Streamline</vt:lpstr>
      <vt:lpstr>Salt Cloud     Consulting  </vt:lpstr>
      <vt:lpstr>OBJETIVO</vt:lpstr>
      <vt:lpstr>Situação atual</vt:lpstr>
      <vt:lpstr>TECNOLOGIAS</vt:lpstr>
      <vt:lpstr>PROPOSTA       DE ARQUITETURA </vt:lpstr>
      <vt:lpstr>PROPOSTA</vt:lpstr>
      <vt:lpstr>RESOLUÇÃO TEMA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Website para Divulgação de Currículo</dc:title>
  <cp:revision>219</cp:revision>
  <dcterms:modified xsi:type="dcterms:W3CDTF">2024-10-09T22:28:08Z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0x010100937E57D6BA82874EA3A577F63014304F</vt:lpwstr>
  </property>
</Properties>
</file>