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3" r:id="rId4"/>
    <p:sldId id="260" r:id="rId5"/>
    <p:sldId id="259" r:id="rId6"/>
    <p:sldId id="261" r:id="rId7"/>
    <p:sldId id="264"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7F491FB-ED19-4831-B143-D54FADED0DA7}" type="datetimeFigureOut">
              <a:rPr lang="en-US"/>
              <a:pPr>
                <a:defRPr/>
              </a:pPr>
              <a:t>5/10/2012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80C3E0-4CAE-48D1-8817-E84CA6B1E1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C1311A-0626-426F-9385-C3666C58E06E}" type="datetimeFigureOut">
              <a:rPr lang="en-US"/>
              <a:pPr>
                <a:defRPr/>
              </a:pPr>
              <a:t>5/10/2012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D78649-9748-4428-9FDB-EC4299196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5FFDD6-2EC3-40D4-8B71-B075BB2DE681}" type="datetimeFigureOut">
              <a:rPr lang="en-US"/>
              <a:pPr>
                <a:defRPr/>
              </a:pPr>
              <a:t>5/10/2012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44A075-4066-4A54-9BC4-5A29D39410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FEF85C-E72B-42F1-9B80-2697328A87A3}" type="datetimeFigureOut">
              <a:rPr lang="en-US"/>
              <a:pPr>
                <a:defRPr/>
              </a:pPr>
              <a:t>5/10/2012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1F1DD7-F408-4130-8590-75EFC84857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FDE7212-C6C9-46E1-A4F1-0A02F358C38A}" type="datetimeFigureOut">
              <a:rPr lang="en-US"/>
              <a:pPr>
                <a:defRPr/>
              </a:pPr>
              <a:t>5/10/2012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250019-995E-4FDC-ABF5-307E0D5CFA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52EC50A-EF39-4B58-86AF-3AF732F046DC}" type="datetimeFigureOut">
              <a:rPr lang="en-US"/>
              <a:pPr>
                <a:defRPr/>
              </a:pPr>
              <a:t>5/10/2012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3E5228-4A73-40A3-8F68-788AC346026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2A3D6A8-9379-4608-B824-ACCF65AF8F42}" type="datetimeFigureOut">
              <a:rPr lang="en-US"/>
              <a:pPr>
                <a:defRPr/>
              </a:pPr>
              <a:t>5/10/2012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39EF552-D471-4D75-97F6-3B3308BBD4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784E6D-AE14-482C-ADFC-B838A70D4B46}" type="datetimeFigureOut">
              <a:rPr lang="en-US"/>
              <a:pPr>
                <a:defRPr/>
              </a:pPr>
              <a:t>5/10/2012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8292322-31E1-42CD-A72B-A7ABEED33A1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E4AF71-4F80-4CB4-B678-BFBCE37F3BFA}" type="datetimeFigureOut">
              <a:rPr lang="en-US"/>
              <a:pPr>
                <a:defRPr/>
              </a:pPr>
              <a:t>5/10/2012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B904085-D2C2-46ED-8B0A-EF032B1A73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6D96625-5574-4CEB-AD02-57AB15E8F5E4}" type="datetimeFigureOut">
              <a:rPr lang="en-US"/>
              <a:pPr>
                <a:defRPr/>
              </a:pPr>
              <a:t>5/10/2012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DE3778-E106-4802-8B2C-69617BF0ACA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77655F-2C6C-48C3-A921-09195E7D8D72}" type="datetimeFigureOut">
              <a:rPr lang="en-US"/>
              <a:pPr>
                <a:defRPr/>
              </a:pPr>
              <a:t>5/10/2012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996EAB-33A9-42AB-974A-814316B8CD1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6DC7ACE-4589-4840-95A3-7B4F9CD553F7}" type="datetimeFigureOut">
              <a:rPr lang="en-US"/>
              <a:pPr>
                <a:defRPr/>
              </a:pPr>
              <a:t>5/10/2012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0B5278D-D007-44FD-98F2-88CF427690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74638"/>
            <a:ext cx="8229600" cy="2087562"/>
          </a:xfrm>
          <a:solidFill>
            <a:schemeClr val="bg2"/>
          </a:solidFill>
        </p:spPr>
        <p:txBody>
          <a:bodyPr/>
          <a:lstStyle/>
          <a:p>
            <a:pPr eaLnBrk="1" hangingPunct="1"/>
            <a:r>
              <a:rPr lang="en-US" b="1" dirty="0" err="1" smtClean="0"/>
              <a:t>PyTone</a:t>
            </a:r>
            <a:r>
              <a:rPr lang="en-US" dirty="0" smtClean="0"/>
              <a:t/>
            </a:r>
            <a:br>
              <a:rPr lang="en-US" dirty="0" smtClean="0"/>
            </a:br>
            <a:r>
              <a:rPr lang="en-US" sz="2800" dirty="0" smtClean="0"/>
              <a:t>language </a:t>
            </a:r>
            <a:r>
              <a:rPr lang="en-US" sz="2800" dirty="0" smtClean="0"/>
              <a:t>for music composition</a:t>
            </a:r>
            <a:r>
              <a:rPr lang="en-US" sz="2800" dirty="0" smtClean="0"/>
              <a:t/>
            </a:r>
            <a:br>
              <a:rPr lang="en-US" sz="2800" dirty="0" smtClean="0"/>
            </a:br>
            <a:r>
              <a:rPr lang="en-US" sz="2800" dirty="0" smtClean="0"/>
              <a:t/>
            </a:r>
            <a:br>
              <a:rPr lang="en-US" sz="2800" dirty="0" smtClean="0"/>
            </a:br>
            <a:r>
              <a:rPr lang="en-US" sz="2800" dirty="0" smtClean="0"/>
              <a:t>Stephen Li and </a:t>
            </a:r>
            <a:r>
              <a:rPr lang="en-US" sz="2800" dirty="0" err="1" smtClean="0"/>
              <a:t>Xiaohan</a:t>
            </a:r>
            <a:r>
              <a:rPr lang="en-US" sz="2800" dirty="0" smtClean="0"/>
              <a:t> Zhang</a:t>
            </a:r>
            <a:endParaRPr lang="en-US" dirty="0" smtClean="0"/>
          </a:p>
        </p:txBody>
      </p:sp>
      <p:sp>
        <p:nvSpPr>
          <p:cNvPr id="3" name="Content Placeholder 2"/>
          <p:cNvSpPr>
            <a:spLocks noGrp="1"/>
          </p:cNvSpPr>
          <p:nvPr>
            <p:ph idx="1"/>
          </p:nvPr>
        </p:nvSpPr>
        <p:spPr>
          <a:xfrm>
            <a:off x="457200" y="2667000"/>
            <a:ext cx="8229600" cy="3459163"/>
          </a:xfrm>
        </p:spPr>
        <p:txBody>
          <a:bodyPr rtlCol="0">
            <a:normAutofit/>
          </a:bodyPr>
          <a:lstStyle/>
          <a:p>
            <a:pPr eaLnBrk="1" fontAlgn="auto" hangingPunct="1">
              <a:spcAft>
                <a:spcPts val="0"/>
              </a:spcAft>
              <a:buFont typeface="Arial" pitchFamily="34" charset="0"/>
              <a:buNone/>
              <a:defRPr/>
            </a:pPr>
            <a:r>
              <a:rPr lang="en-US" b="1" dirty="0" smtClean="0"/>
              <a:t>The problem</a:t>
            </a:r>
          </a:p>
          <a:p>
            <a:pPr marL="0" indent="0" eaLnBrk="1" fontAlgn="auto" hangingPunct="1">
              <a:spcAft>
                <a:spcPts val="0"/>
              </a:spcAft>
              <a:buFont typeface="Arial" pitchFamily="34" charset="0"/>
              <a:buNone/>
              <a:defRPr/>
            </a:pPr>
            <a:r>
              <a:rPr lang="en-US" sz="2800" dirty="0" smtClean="0"/>
              <a:t>Current musical composition programs force users to place notes one at a time.</a:t>
            </a:r>
            <a:endParaRPr lang="en-US" sz="2800" dirty="0" smtClean="0"/>
          </a:p>
          <a:p>
            <a:pPr marL="0" indent="0" eaLnBrk="1" fontAlgn="auto" hangingPunct="1">
              <a:spcAft>
                <a:spcPts val="0"/>
              </a:spcAft>
              <a:buFont typeface="Arial" pitchFamily="34" charset="0"/>
              <a:buNone/>
              <a:defRPr/>
            </a:pPr>
            <a:r>
              <a:rPr lang="en-US" sz="2800" dirty="0" smtClean="0"/>
              <a:t>This does not mirror how composers think, in musical themes and variations.</a:t>
            </a:r>
            <a:endParaRPr lang="en-US" sz="2800" dirty="0" smtClean="0"/>
          </a:p>
          <a:p>
            <a:pPr marL="0" indent="0" eaLnBrk="1" fontAlgn="auto" hangingPunct="1">
              <a:spcAft>
                <a:spcPts val="0"/>
              </a:spcAft>
              <a:buFont typeface="Arial" pitchFamily="34" charset="0"/>
              <a:buNone/>
              <a:defRPr/>
            </a:pPr>
            <a:r>
              <a:rPr lang="en-US" sz="2800" dirty="0" smtClean="0"/>
              <a:t>We propose a language that focuses on transformations of note sequences.</a:t>
            </a:r>
            <a:endParaRPr lang="en-US" sz="2800" dirty="0" smtClean="0"/>
          </a:p>
          <a:p>
            <a:pPr marL="0" indent="0" eaLnBrk="1" fontAlgn="auto" hangingPunct="1">
              <a:spcAft>
                <a:spcPts val="0"/>
              </a:spcAft>
              <a:buFont typeface="Arial" pitchFamily="34" charset="0"/>
              <a:buNone/>
              <a:defRPr/>
            </a:pPr>
            <a:endParaRPr lang="en-US" sz="2800" dirty="0">
              <a:latin typeface="Gill Sans MT Condense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457200"/>
            <a:ext cx="8229600" cy="5668963"/>
          </a:xfrm>
        </p:spPr>
        <p:txBody>
          <a:bodyPr/>
          <a:lstStyle/>
          <a:p>
            <a:pPr marL="0" indent="0" eaLnBrk="1" hangingPunct="1">
              <a:buFont typeface="Arial" charset="0"/>
              <a:buNone/>
            </a:pPr>
            <a:r>
              <a:rPr lang="en-US" b="1" dirty="0" smtClean="0"/>
              <a:t>Domain Analysis</a:t>
            </a:r>
          </a:p>
          <a:p>
            <a:pPr marL="0" indent="0" eaLnBrk="1" hangingPunct="1">
              <a:buFont typeface="Arial" charset="0"/>
              <a:buNone/>
            </a:pPr>
            <a:r>
              <a:rPr lang="en-US" sz="2800" dirty="0" smtClean="0"/>
              <a:t>We intend to write programs that, starting from a simple series of notes, will create a song that can be easily played.</a:t>
            </a:r>
          </a:p>
          <a:p>
            <a:pPr marL="0" indent="0" eaLnBrk="1" hangingPunct="1">
              <a:buFont typeface="Arial" charset="0"/>
              <a:buNone/>
            </a:pPr>
            <a:r>
              <a:rPr lang="en-US" sz="2800" dirty="0" smtClean="0"/>
              <a:t>Currently, these songs are written through either specifying each individual note in a program, and having to do lots more coding just to play the notes, or by specifying each individual note in an application where notes are usually dragged/dropped onto a musical score.</a:t>
            </a:r>
          </a:p>
          <a:p>
            <a:pPr marL="0" indent="0" eaLnBrk="1" hangingPunct="1">
              <a:buFont typeface="Arial" charset="0"/>
              <a:buNone/>
            </a:pPr>
            <a:endParaRPr lang="en-US" b="1" dirty="0" smtClean="0"/>
          </a:p>
          <a:p>
            <a:pPr marL="0" indent="0" eaLnBrk="1" hangingPunct="1">
              <a:buFont typeface="Arial" charset="0"/>
              <a:buNone/>
            </a:pPr>
            <a:endParaRPr lang="en-US"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rtlCol="0">
            <a:normAutofit/>
          </a:bodyPr>
          <a:lstStyle/>
          <a:p>
            <a:pPr marL="0" indent="0" eaLnBrk="1" fontAlgn="auto" hangingPunct="1">
              <a:spcAft>
                <a:spcPts val="0"/>
              </a:spcAft>
              <a:buFont typeface="Arial" pitchFamily="34" charset="0"/>
              <a:buNone/>
              <a:defRPr/>
            </a:pPr>
            <a:r>
              <a:rPr lang="en-US" b="1" dirty="0" smtClean="0"/>
              <a:t>Language Constructs</a:t>
            </a:r>
          </a:p>
          <a:p>
            <a:pPr marL="0" indent="0" eaLnBrk="1" fontAlgn="auto" hangingPunct="1">
              <a:spcAft>
                <a:spcPts val="0"/>
              </a:spcAft>
              <a:buFont typeface="Arial" pitchFamily="34" charset="0"/>
              <a:buNone/>
              <a:defRPr/>
            </a:pPr>
            <a:r>
              <a:rPr lang="en-US" sz="2800" dirty="0" smtClean="0"/>
              <a:t>All programs are created from using Notes objects. These objects hold a list of </a:t>
            </a:r>
            <a:r>
              <a:rPr lang="en-US" sz="2800" dirty="0" err="1" smtClean="0"/>
              <a:t>tuples</a:t>
            </a:r>
            <a:r>
              <a:rPr lang="en-US" sz="2800" dirty="0" smtClean="0"/>
              <a:t> with each </a:t>
            </a:r>
            <a:r>
              <a:rPr lang="en-US" sz="2800" dirty="0" err="1" smtClean="0"/>
              <a:t>tuple</a:t>
            </a:r>
            <a:r>
              <a:rPr lang="en-US" sz="2800" dirty="0" smtClean="0"/>
              <a:t> specifying the note, time at which the note is played, the length of the note, and the volume at which the note is played.</a:t>
            </a:r>
            <a:endParaRPr lang="en-US" b="1" dirty="0" smtClean="0"/>
          </a:p>
          <a:p>
            <a:pPr eaLnBrk="1" fontAlgn="auto" hangingPunct="1">
              <a:spcAft>
                <a:spcPts val="0"/>
              </a:spcAft>
              <a:buFont typeface="Arial" pitchFamily="34" charset="0"/>
              <a:buNone/>
              <a:defRPr/>
            </a:pPr>
            <a:r>
              <a:rPr lang="en-US" b="1" dirty="0" smtClean="0"/>
              <a:t>A Hello-World </a:t>
            </a:r>
            <a:r>
              <a:rPr lang="en-US" b="1" dirty="0" smtClean="0"/>
              <a:t>Example</a:t>
            </a:r>
            <a:endParaRPr lang="en-US" sz="2400" dirty="0" smtClean="0">
              <a:latin typeface="Gill Sans MT Condensed" pitchFamily="34" charset="0"/>
            </a:endParaRPr>
          </a:p>
          <a:p>
            <a:pPr lvl="1" eaLnBrk="1" fontAlgn="auto" hangingPunct="1">
              <a:spcAft>
                <a:spcPts val="0"/>
              </a:spcAft>
              <a:buFont typeface="Arial" pitchFamily="34" charset="0"/>
              <a:buNone/>
              <a:defRPr/>
            </a:pPr>
            <a:r>
              <a:rPr lang="en-US" dirty="0" smtClean="0">
                <a:latin typeface="Gill Sans MT Condensed" pitchFamily="34" charset="0"/>
              </a:rPr>
              <a:t>f</a:t>
            </a:r>
            <a:r>
              <a:rPr lang="en-US" dirty="0" smtClean="0">
                <a:latin typeface="Gill Sans MT Condensed" pitchFamily="34" charset="0"/>
              </a:rPr>
              <a:t>rom notes import Notes</a:t>
            </a:r>
          </a:p>
          <a:p>
            <a:pPr lvl="1" eaLnBrk="1" fontAlgn="auto" hangingPunct="1">
              <a:spcAft>
                <a:spcPts val="0"/>
              </a:spcAft>
              <a:buFont typeface="Arial" pitchFamily="34" charset="0"/>
              <a:buNone/>
              <a:defRPr/>
            </a:pPr>
            <a:r>
              <a:rPr lang="en-US" dirty="0" smtClean="0">
                <a:latin typeface="Gill Sans MT Condensed" pitchFamily="34" charset="0"/>
              </a:rPr>
              <a:t>n</a:t>
            </a:r>
            <a:r>
              <a:rPr lang="en-US" dirty="0" smtClean="0">
                <a:latin typeface="Gill Sans MT Condensed" pitchFamily="34" charset="0"/>
              </a:rPr>
              <a:t>otes = </a:t>
            </a:r>
            <a:r>
              <a:rPr lang="en-US" dirty="0" err="1" smtClean="0">
                <a:latin typeface="Gill Sans MT Condensed" pitchFamily="34" charset="0"/>
              </a:rPr>
              <a:t>Notes.scale</a:t>
            </a:r>
            <a:r>
              <a:rPr lang="en-US" dirty="0" smtClean="0">
                <a:latin typeface="Gill Sans MT Condensed" pitchFamily="34" charset="0"/>
              </a:rPr>
              <a:t>(‘G3’)</a:t>
            </a:r>
          </a:p>
          <a:p>
            <a:pPr lvl="1" eaLnBrk="1" fontAlgn="auto" hangingPunct="1">
              <a:spcAft>
                <a:spcPts val="0"/>
              </a:spcAft>
              <a:buFont typeface="Arial" pitchFamily="34" charset="0"/>
              <a:buNone/>
              <a:defRPr/>
            </a:pPr>
            <a:r>
              <a:rPr lang="en-US" dirty="0" smtClean="0">
                <a:latin typeface="Gill Sans MT Condensed" pitchFamily="34" charset="0"/>
              </a:rPr>
              <a:t>notes = (notes + ~notes[1:])*2</a:t>
            </a:r>
          </a:p>
          <a:p>
            <a:pPr lvl="1" eaLnBrk="1" fontAlgn="auto" hangingPunct="1">
              <a:spcAft>
                <a:spcPts val="0"/>
              </a:spcAft>
              <a:buFont typeface="Arial" pitchFamily="34" charset="0"/>
              <a:buNone/>
              <a:defRPr/>
            </a:pPr>
            <a:r>
              <a:rPr lang="en-US" dirty="0" err="1" smtClean="0">
                <a:latin typeface="Gill Sans MT Condensed" pitchFamily="34" charset="0"/>
              </a:rPr>
              <a:t>n</a:t>
            </a:r>
            <a:r>
              <a:rPr lang="en-US" dirty="0" err="1" smtClean="0">
                <a:latin typeface="Gill Sans MT Condensed" pitchFamily="34" charset="0"/>
              </a:rPr>
              <a:t>otes.play</a:t>
            </a:r>
            <a:r>
              <a:rPr lang="en-US" dirty="0" smtClean="0">
                <a:latin typeface="Gill Sans MT Condensed" pitchFamily="34" charset="0"/>
              </a:rPr>
              <a:t>()</a:t>
            </a:r>
            <a:endParaRPr lang="en-US" dirty="0" smtClean="0">
              <a:latin typeface="Gill Sans MT Condense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152400"/>
            <a:ext cx="9144000" cy="5668963"/>
          </a:xfrm>
        </p:spPr>
        <p:txBody>
          <a:bodyPr/>
          <a:lstStyle/>
          <a:p>
            <a:pPr eaLnBrk="1" hangingPunct="1">
              <a:buFont typeface="Arial" charset="0"/>
              <a:buNone/>
            </a:pPr>
            <a:r>
              <a:rPr lang="en-US" sz="2800" b="1" dirty="0" smtClean="0">
                <a:latin typeface="Arial" pitchFamily="34" charset="0"/>
                <a:cs typeface="Arial" pitchFamily="34" charset="0"/>
              </a:rPr>
              <a:t>Demo</a:t>
            </a:r>
            <a:r>
              <a:rPr lang="en-US" sz="2400" b="1" dirty="0" smtClean="0">
                <a:latin typeface="Arial" pitchFamily="34" charset="0"/>
                <a:cs typeface="Arial" pitchFamily="34" charset="0"/>
              </a:rPr>
              <a:t> </a:t>
            </a:r>
            <a:r>
              <a:rPr lang="en-US" sz="2400" b="1" dirty="0" smtClean="0"/>
              <a:t> </a:t>
            </a:r>
            <a:endParaRPr lang="en-US" sz="1600" b="1" dirty="0" smtClean="0"/>
          </a:p>
          <a:p>
            <a:pPr eaLnBrk="1" hangingPunct="1">
              <a:buFont typeface="Arial" charset="0"/>
              <a:buNone/>
            </a:pPr>
            <a:endParaRPr lang="en-US" sz="1400" b="1" dirty="0" smtClean="0"/>
          </a:p>
          <a:p>
            <a:pPr eaLnBrk="1" hangingPunct="1">
              <a:buFont typeface="Arial" charset="0"/>
              <a:buNone/>
            </a:pPr>
            <a:r>
              <a:rPr lang="en-US" sz="2800" kern="0" spc="-60" dirty="0" smtClean="0"/>
              <a:t>scale = </a:t>
            </a:r>
            <a:r>
              <a:rPr lang="en-US" sz="2800" kern="0" spc="-60" dirty="0" err="1" smtClean="0"/>
              <a:t>Notes.scale</a:t>
            </a:r>
            <a:r>
              <a:rPr lang="en-US" sz="2800" kern="0" spc="-60" dirty="0" smtClean="0"/>
              <a:t>('G3','minor')</a:t>
            </a:r>
          </a:p>
          <a:p>
            <a:pPr eaLnBrk="1" hangingPunct="1">
              <a:buNone/>
            </a:pPr>
            <a:r>
              <a:rPr lang="en-US" sz="2800" kern="0" spc="-60" dirty="0" smtClean="0"/>
              <a:t>theme = (scale[:3] + </a:t>
            </a:r>
            <a:r>
              <a:rPr lang="en-US" sz="2800" kern="0" spc="-60" dirty="0" err="1" smtClean="0"/>
              <a:t>Notes.triad</a:t>
            </a:r>
            <a:r>
              <a:rPr lang="en-US" sz="2800" kern="0" spc="-60" dirty="0" smtClean="0"/>
              <a:t>('G3','minor')) * 2 + scale</a:t>
            </a:r>
          </a:p>
          <a:p>
            <a:pPr eaLnBrk="1" hangingPunct="1">
              <a:buNone/>
            </a:pPr>
            <a:r>
              <a:rPr lang="en-US" sz="2800" kern="0" spc="-60" dirty="0" smtClean="0"/>
              <a:t>exposition = theme%0.75 + (theme&gt;&gt;(3,'minor')) % 0.5 + (theme&gt;&gt;(5,'minor')) % 0.25</a:t>
            </a:r>
          </a:p>
          <a:p>
            <a:pPr eaLnBrk="1" hangingPunct="1">
              <a:buNone/>
            </a:pPr>
            <a:r>
              <a:rPr lang="en-US" sz="2800" kern="0" spc="-60" dirty="0" smtClean="0"/>
              <a:t>episode = (~scale)[:4] + scale[3:7].chord(scale[7]) % 0.5</a:t>
            </a:r>
          </a:p>
          <a:p>
            <a:pPr eaLnBrk="1" hangingPunct="1">
              <a:buNone/>
            </a:pPr>
            <a:r>
              <a:rPr lang="en-US" sz="2800" kern="0" spc="-60" dirty="0" smtClean="0"/>
              <a:t>episode = episode * 2 + theme % 0.25</a:t>
            </a:r>
          </a:p>
          <a:p>
            <a:pPr eaLnBrk="1" hangingPunct="1">
              <a:buNone/>
            </a:pPr>
            <a:r>
              <a:rPr lang="en-US" sz="2800" kern="0" spc="-60" dirty="0" smtClean="0"/>
              <a:t>arpeggio = </a:t>
            </a:r>
            <a:r>
              <a:rPr lang="en-US" sz="2800" kern="0" spc="-60" dirty="0" err="1" smtClean="0"/>
              <a:t>Notes.arpeggio</a:t>
            </a:r>
            <a:r>
              <a:rPr lang="en-US" sz="2800" kern="0" spc="-60" dirty="0" smtClean="0"/>
              <a:t>((~scale)[7],'minor')</a:t>
            </a:r>
          </a:p>
          <a:p>
            <a:pPr eaLnBrk="1" hangingPunct="1">
              <a:buNone/>
            </a:pPr>
            <a:r>
              <a:rPr lang="en-US" sz="2800" kern="0" spc="-60" dirty="0" smtClean="0"/>
              <a:t>arpeggio = arpeggio + (arpeggio&gt;&gt;(7,'minor'))</a:t>
            </a:r>
          </a:p>
          <a:p>
            <a:pPr eaLnBrk="1" hangingPunct="1">
              <a:buNone/>
            </a:pPr>
            <a:r>
              <a:rPr lang="en-US" sz="2800" kern="0" spc="-60" dirty="0" smtClean="0"/>
              <a:t>arpeggio = arpeggio + </a:t>
            </a:r>
            <a:r>
              <a:rPr lang="en-US" sz="2800" kern="0" spc="-60" dirty="0" err="1" smtClean="0"/>
              <a:t>arpeggio.allChorded</a:t>
            </a:r>
            <a:r>
              <a:rPr lang="en-US" sz="2800" kern="0" spc="-60" dirty="0" smtClean="0"/>
              <a:t>().chord('G5')</a:t>
            </a:r>
            <a:endParaRPr lang="en-US" sz="2800" kern="0" spc="-60" dirty="0" smtClean="0"/>
          </a:p>
          <a:p>
            <a:pPr eaLnBrk="1" hangingPunct="1">
              <a:buNone/>
            </a:pPr>
            <a:r>
              <a:rPr lang="en-US" sz="2800" kern="0" spc="-60" dirty="0" smtClean="0"/>
              <a:t>coda = Notes('G4') + (~scale)[:7] + arpeggio</a:t>
            </a:r>
            <a:endParaRPr lang="en-US" sz="2800" kern="0" spc="-60" dirty="0" smtClean="0"/>
          </a:p>
          <a:p>
            <a:pPr eaLnBrk="1" hangingPunct="1">
              <a:buNone/>
            </a:pPr>
            <a:r>
              <a:rPr lang="en-US" sz="2800" kern="0" spc="-60" dirty="0" smtClean="0"/>
              <a:t>(exposition + episode + coda).play()</a:t>
            </a:r>
            <a:endParaRPr lang="en-US" sz="2800" kern="0" spc="-6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457200"/>
            <a:ext cx="8229600" cy="5668963"/>
          </a:xfrm>
        </p:spPr>
        <p:txBody>
          <a:bodyPr/>
          <a:lstStyle/>
          <a:p>
            <a:pPr eaLnBrk="1" hangingPunct="1">
              <a:buFont typeface="Arial" charset="0"/>
              <a:buNone/>
            </a:pPr>
            <a:r>
              <a:rPr lang="en-US" sz="2800" b="1" dirty="0" smtClean="0"/>
              <a:t>Implementation</a:t>
            </a:r>
          </a:p>
          <a:p>
            <a:pPr eaLnBrk="1" hangingPunct="1">
              <a:buFont typeface="Arial" charset="0"/>
              <a:buNone/>
            </a:pPr>
            <a:r>
              <a:rPr lang="en-US" sz="2800" dirty="0" smtClean="0"/>
              <a:t>By using the python-musical module, we were able to play notes once we knew their value, time, and length.</a:t>
            </a:r>
          </a:p>
          <a:p>
            <a:pPr eaLnBrk="1" hangingPunct="1">
              <a:buFont typeface="Arial" charset="0"/>
              <a:buNone/>
            </a:pPr>
            <a:endParaRPr lang="en-US" sz="2800" dirty="0" smtClean="0"/>
          </a:p>
          <a:p>
            <a:pPr eaLnBrk="1" hangingPunct="1">
              <a:buFont typeface="Arial" charset="0"/>
              <a:buNone/>
            </a:pPr>
            <a:r>
              <a:rPr lang="en-US" sz="2800" dirty="0" smtClean="0"/>
              <a:t>So, in notes.py, we created many functions to transform the sequence of notes given in the constructor, and included a function to play these notes.</a:t>
            </a:r>
          </a:p>
          <a:p>
            <a:pPr eaLnBrk="1" hangingPunct="1">
              <a:buFont typeface="Arial" charset="0"/>
              <a:buNone/>
            </a:pPr>
            <a:endParaRPr lang="en-US" sz="2800" dirty="0" smtClean="0"/>
          </a:p>
          <a:p>
            <a:pPr eaLnBrk="1" hangingPunct="1">
              <a:buFont typeface="Arial" charset="0"/>
              <a:buNone/>
            </a:pPr>
            <a:r>
              <a:rPr lang="en-US" sz="2800" dirty="0" smtClean="0"/>
              <a:t>To play notes, we essentially create a dictionary with key as time and value as the note being played, then use play it using the </a:t>
            </a:r>
            <a:r>
              <a:rPr lang="en-US" sz="2800" dirty="0" err="1" smtClean="0"/>
              <a:t>pygames</a:t>
            </a:r>
            <a:r>
              <a:rPr lang="en-US" sz="2800" dirty="0" smtClean="0"/>
              <a:t> module.</a:t>
            </a:r>
            <a:endParaRPr lang="en-US" sz="2800" dirty="0" smtClean="0"/>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457200"/>
            <a:ext cx="8229600" cy="5668963"/>
          </a:xfrm>
        </p:spPr>
        <p:txBody>
          <a:bodyPr/>
          <a:lstStyle/>
          <a:p>
            <a:pPr marL="0" indent="0" eaLnBrk="1" hangingPunct="1">
              <a:buFont typeface="Arial" charset="0"/>
              <a:buNone/>
            </a:pPr>
            <a:r>
              <a:rPr lang="en-US" b="1" dirty="0" smtClean="0"/>
              <a:t>What you are proud of</a:t>
            </a:r>
          </a:p>
          <a:p>
            <a:pPr marL="0" indent="0" eaLnBrk="1" hangingPunct="1">
              <a:buFont typeface="Arial" charset="0"/>
              <a:buNone/>
            </a:pPr>
            <a:r>
              <a:rPr lang="en-US" sz="2800" dirty="0" smtClean="0"/>
              <a:t>Most transformations can be done just using operators that we have </a:t>
            </a:r>
            <a:r>
              <a:rPr lang="en-US" sz="2800" dirty="0" err="1" smtClean="0"/>
              <a:t>overriden</a:t>
            </a:r>
            <a:r>
              <a:rPr lang="en-US" sz="2800" dirty="0" smtClean="0"/>
              <a:t>, meaning there is a low barrier to entry for non-programmers.</a:t>
            </a:r>
            <a:endParaRPr lang="en-US" b="1" dirty="0" smtClean="0"/>
          </a:p>
          <a:p>
            <a:pPr marL="0" indent="0" eaLnBrk="1" hangingPunct="1">
              <a:buFont typeface="Arial" charset="0"/>
              <a:buNone/>
            </a:pPr>
            <a:r>
              <a:rPr lang="en-US" b="1" dirty="0" smtClean="0"/>
              <a:t>Mistakes</a:t>
            </a:r>
          </a:p>
          <a:p>
            <a:pPr marL="0" indent="0" eaLnBrk="1" hangingPunct="1">
              <a:buFont typeface="Arial" charset="0"/>
              <a:buNone/>
            </a:pPr>
            <a:r>
              <a:rPr lang="en-US" sz="2800" dirty="0" smtClean="0"/>
              <a:t>Rests are confusing. They aren’t in the actual list of notes, but they do increase the elapsed time, meaning the time of the last note might not be the elapsed time.</a:t>
            </a:r>
            <a:endParaRPr lang="en-US" sz="2800" b="1" dirty="0" smtClean="0"/>
          </a:p>
          <a:p>
            <a:pPr marL="0" indent="0" eaLnBrk="1" hangingPunct="1">
              <a:buFont typeface="Arial" charset="0"/>
              <a:buNone/>
            </a:pPr>
            <a:r>
              <a:rPr lang="en-US" b="1" dirty="0" smtClean="0"/>
              <a:t>What we would do differently</a:t>
            </a:r>
          </a:p>
          <a:p>
            <a:pPr marL="0" indent="0" eaLnBrk="1" hangingPunct="1">
              <a:buFont typeface="Arial" charset="0"/>
              <a:buNone/>
            </a:pPr>
            <a:r>
              <a:rPr lang="en-US" sz="2800" dirty="0" smtClean="0"/>
              <a:t>See if we can insert rests in the list of notes in a graceful manner. </a:t>
            </a:r>
            <a:endParaRPr lang="en-US" sz="28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eaLnBrk="1" hangingPunct="1">
              <a:buFont typeface="Arial" charset="0"/>
              <a:buNone/>
            </a:pPr>
            <a:r>
              <a:rPr lang="en-US" smtClean="0"/>
              <a:t>You have only 6 slides.</a:t>
            </a:r>
          </a:p>
          <a:p>
            <a:pPr eaLnBrk="1" hangingPunct="1">
              <a:buFont typeface="Arial" charset="0"/>
              <a:buNone/>
            </a:pPr>
            <a:endParaRPr lang="en-US" smtClean="0"/>
          </a:p>
          <a:p>
            <a:pPr eaLnBrk="1" hangingPunct="1">
              <a:buFont typeface="Arial" charset="0"/>
              <a:buNone/>
            </a:pPr>
            <a:r>
              <a:rPr lang="en-US" smtClean="0"/>
              <a:t>No font smaller than 28 points, please.</a:t>
            </a:r>
          </a:p>
          <a:p>
            <a:pPr eaLnBrk="1" hangingPunct="1">
              <a:buFont typeface="Arial" charset="0"/>
              <a:buNone/>
            </a:pPr>
            <a:endParaRPr lang="en-US" smtClean="0"/>
          </a:p>
          <a:p>
            <a:pPr eaLnBrk="1" hangingPunct="1">
              <a:buFont typeface="Arial" charset="0"/>
              <a:buNone/>
            </a:pPr>
            <a:r>
              <a:rPr lang="en-US" smtClean="0"/>
              <a:t>No crz acrnyms n odr 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508</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 Condensed</vt:lpstr>
      <vt:lpstr>Office Theme</vt:lpstr>
      <vt:lpstr>PyTone language for music composition  Stephen Li and Xiaohan Zhang</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Rastislav</dc:creator>
  <cp:lastModifiedBy>Stephen</cp:lastModifiedBy>
  <cp:revision>40</cp:revision>
  <dcterms:created xsi:type="dcterms:W3CDTF">2006-08-16T00:00:00Z</dcterms:created>
  <dcterms:modified xsi:type="dcterms:W3CDTF">2012-05-11T06:34:20Z</dcterms:modified>
</cp:coreProperties>
</file>