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5" r:id="rId2"/>
    <p:sldId id="266" r:id="rId3"/>
    <p:sldId id="320" r:id="rId4"/>
    <p:sldId id="319" r:id="rId5"/>
    <p:sldId id="321" r:id="rId6"/>
    <p:sldId id="365" r:id="rId7"/>
    <p:sldId id="263" r:id="rId8"/>
    <p:sldId id="362" r:id="rId9"/>
    <p:sldId id="366" r:id="rId10"/>
    <p:sldId id="363" r:id="rId11"/>
    <p:sldId id="364" r:id="rId12"/>
    <p:sldId id="361" r:id="rId13"/>
    <p:sldId id="349" r:id="rId14"/>
    <p:sldId id="354" r:id="rId15"/>
    <p:sldId id="357" r:id="rId16"/>
    <p:sldId id="358" r:id="rId17"/>
    <p:sldId id="359" r:id="rId18"/>
    <p:sldId id="360" r:id="rId19"/>
    <p:sldId id="356" r:id="rId20"/>
    <p:sldId id="35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greece/wp-json/wp/v2/post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swordpress/WordCampGreece" TargetMode="External"/><Relationship Id="rId2" Type="http://schemas.openxmlformats.org/officeDocument/2006/relationships/hyperlink" Target="https://wp-html.co.uk/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p-html.co.uk/worksho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wordpress-rest-api-and-ajax-pages-and-forms-fast-track/?couponCode=GREECE20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BF6D-AC96-4288-939D-DAC6B336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12" y="69670"/>
            <a:ext cx="11191874" cy="1367245"/>
          </a:xfrm>
        </p:spPr>
        <p:txBody>
          <a:bodyPr>
            <a:noAutofit/>
          </a:bodyPr>
          <a:lstStyle/>
          <a:p>
            <a:r>
              <a:rPr lang="en-GB" sz="7200" dirty="0">
                <a:latin typeface="Segoe UI" panose="020B0502040204020203" pitchFamily="34" charset="0"/>
                <a:cs typeface="Segoe UI" panose="020B0502040204020203" pitchFamily="34" charset="0"/>
              </a:rPr>
              <a:t>WordPress Greece Online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BC4619-F848-4B21-9F98-230516A3D7F9}"/>
              </a:ext>
            </a:extLst>
          </p:cNvPr>
          <p:cNvSpPr txBox="1">
            <a:spLocks/>
          </p:cNvSpPr>
          <p:nvPr/>
        </p:nvSpPr>
        <p:spPr>
          <a:xfrm>
            <a:off x="651512" y="1379221"/>
            <a:ext cx="11191874" cy="3024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WordPress REST API</a:t>
            </a:r>
          </a:p>
          <a:p>
            <a:pPr>
              <a:lnSpc>
                <a:spcPts val="4500"/>
              </a:lnSpc>
            </a:pP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45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Craig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West</a:t>
            </a: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ts val="6720"/>
              </a:lnSpc>
            </a:pPr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0CFE5-6CE0-437E-902F-632103FB20FE}"/>
              </a:ext>
            </a:extLst>
          </p:cNvPr>
          <p:cNvSpPr txBox="1"/>
          <p:nvPr/>
        </p:nvSpPr>
        <p:spPr>
          <a:xfrm>
            <a:off x="174171" y="3161429"/>
            <a:ext cx="1181753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200" dirty="0">
              <a:solidFill>
                <a:schemeClr val="bg1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For all resources, slides etc please go to:</a:t>
            </a:r>
            <a:endParaRPr lang="en-GB" sz="8800" dirty="0">
              <a:solidFill>
                <a:schemeClr val="bg1"/>
              </a:solidFill>
              <a:latin typeface="Avenir Next LT Pro" panose="020B0504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6600" b="1" dirty="0">
                <a:solidFill>
                  <a:schemeClr val="bg1"/>
                </a:solidFill>
                <a:latin typeface="Avenir Next LT Pro" panose="020B0504020202020204" pitchFamily="34" charset="0"/>
                <a:cs typeface="Segoe UI" panose="020B0502040204020203" pitchFamily="34" charset="0"/>
              </a:rPr>
              <a:t>wp-html.co.uk/workshop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6D18B-738B-48D2-86A5-5554DF08CB8B}"/>
              </a:ext>
            </a:extLst>
          </p:cNvPr>
          <p:cNvSpPr txBox="1"/>
          <p:nvPr/>
        </p:nvSpPr>
        <p:spPr>
          <a:xfrm>
            <a:off x="4323398" y="5713912"/>
            <a:ext cx="384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April 2001</a:t>
            </a:r>
          </a:p>
        </p:txBody>
      </p:sp>
    </p:spTree>
    <p:extLst>
      <p:ext uri="{BB962C8B-B14F-4D97-AF65-F5344CB8AC3E}">
        <p14:creationId xmlns:p14="http://schemas.microsoft.com/office/powerpoint/2010/main" val="71915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JavaScript, Fetch API and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573998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good news is that there is essentially just one JavaScript code snippet that is used over and over again.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However, it does involve some concepts that may be new to you.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Remember, this is an overview to show you how all the parts fit together.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8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JavaScript, Fetch API and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573998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 videos supplied and recommended will enable you to spend the necessary time to understand these more fully.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Nonetheless, you can implement the code snippets without much understanding…I did!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  Decoupled WordPress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493655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 are now many decoupled WP architectures…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Most CMS cloud services have ready made WP importing of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Separation between Model (data) and View (theme).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They will depend on WP REST API or GraphQL, which is another type of API architecture.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89" y="1333603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3525225" y="3771496"/>
            <a:ext cx="4530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1980: At University, I studied Chemistry and used MS-DOS, client/server main frame systems, ZX-Spectrum computer and Jupiter Ace recreationally.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Former careers as accountant, SQL Server DBA and Business Information Architect.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And a (proud) plumber!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9" y="1259502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9243998" y="647303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1333603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34203" y="3288702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>
                    <a:lumMod val="95000"/>
                  </a:schemeClr>
                </a:solidFill>
              </a:rPr>
              <a:t>Source:Wikimedia</a:t>
            </a:r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4" y="3196369"/>
            <a:ext cx="325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>
                    <a:lumMod val="95000"/>
                  </a:schemeClr>
                </a:solidFill>
              </a:rPr>
              <a:t>Brighton, UK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F64EF32-D2AE-4269-8EC7-8C7137A6B05E}"/>
              </a:ext>
            </a:extLst>
          </p:cNvPr>
          <p:cNvSpPr txBox="1">
            <a:spLocks/>
          </p:cNvSpPr>
          <p:nvPr/>
        </p:nvSpPr>
        <p:spPr>
          <a:xfrm>
            <a:off x="504377" y="365565"/>
            <a:ext cx="11183245" cy="749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4800" b="1" dirty="0">
                <a:solidFill>
                  <a:schemeClr val="bg1"/>
                </a:solidFill>
              </a:rPr>
              <a:t>Trainer JS, PWAs, Web Components &amp; RxJS </a:t>
            </a: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FE8BC434-79CB-4853-8AE2-95FD421B8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312" y="4048139"/>
            <a:ext cx="3519319" cy="2437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BC5-0B91-4840-ACC1-7D47267D5CB2}"/>
              </a:ext>
            </a:extLst>
          </p:cNvPr>
          <p:cNvSpPr txBox="1"/>
          <p:nvPr/>
        </p:nvSpPr>
        <p:spPr>
          <a:xfrm>
            <a:off x="8409012" y="4171651"/>
            <a:ext cx="2090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95000"/>
                  </a:schemeClr>
                </a:solidFill>
              </a:rPr>
              <a:t>http://www.map-of-uk.co.uk/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AC6CF-70C4-45AA-91F9-D1D99AC38CE0}"/>
              </a:ext>
            </a:extLst>
          </p:cNvPr>
          <p:cNvSpPr txBox="1"/>
          <p:nvPr/>
        </p:nvSpPr>
        <p:spPr>
          <a:xfrm>
            <a:off x="9914552" y="4948119"/>
            <a:ext cx="153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>
                    <a:lumMod val="95000"/>
                  </a:schemeClr>
                </a:solidFill>
              </a:rPr>
              <a:t>80 km</a:t>
            </a:r>
          </a:p>
        </p:txBody>
      </p:sp>
    </p:spTree>
    <p:extLst>
      <p:ext uri="{BB962C8B-B14F-4D97-AF65-F5344CB8AC3E}">
        <p14:creationId xmlns:p14="http://schemas.microsoft.com/office/powerpoint/2010/main" val="32164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WordPress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What is REST?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This was formulated by Roy Fielding for his thesis in 2000.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An architectural style not a protocol.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HTTP by its nature is implicitly RESTful.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https://www.ics.uci.edu/~fielding/pubs/dissertation/rest_arch_style.htm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64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71568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Endpoints – just another term for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2400" dirty="0">
                <a:solidFill>
                  <a:schemeClr val="bg1"/>
                </a:solidFill>
              </a:rPr>
              <a:t>  GET/POST/DELETE</a:t>
            </a:r>
            <a:endParaRPr lang="en-GB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83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3" y="32095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875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chemeClr val="bg1"/>
                </a:solidFill>
              </a:rPr>
              <a:t>AJAX =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synchronous </a:t>
            </a:r>
            <a:r>
              <a:rPr lang="en-GB" sz="3600" b="1" dirty="0">
                <a:solidFill>
                  <a:schemeClr val="bg1"/>
                </a:solidFill>
              </a:rPr>
              <a:t>J</a:t>
            </a:r>
            <a:r>
              <a:rPr lang="en-GB" sz="3600" dirty="0">
                <a:solidFill>
                  <a:schemeClr val="bg1"/>
                </a:solidFill>
              </a:rPr>
              <a:t>avaScript </a:t>
            </a:r>
            <a:r>
              <a:rPr lang="en-GB" sz="3600" b="1" dirty="0">
                <a:solidFill>
                  <a:schemeClr val="bg1"/>
                </a:solidFill>
              </a:rPr>
              <a:t>A</a:t>
            </a:r>
            <a:r>
              <a:rPr lang="en-GB" sz="3600" dirty="0">
                <a:solidFill>
                  <a:schemeClr val="bg1"/>
                </a:solidFill>
              </a:rPr>
              <a:t>nd </a:t>
            </a:r>
            <a:r>
              <a:rPr lang="en-GB" sz="3600" b="1" dirty="0">
                <a:solidFill>
                  <a:schemeClr val="bg1"/>
                </a:solidFill>
              </a:rPr>
              <a:t>X</a:t>
            </a:r>
            <a:r>
              <a:rPr lang="en-GB" sz="3600" dirty="0">
                <a:solidFill>
                  <a:schemeClr val="bg1"/>
                </a:solidFill>
              </a:rPr>
              <a:t>ML.</a:t>
            </a:r>
            <a:endParaRPr lang="en-GB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Read data from a web server </a:t>
            </a:r>
            <a:r>
              <a:rPr lang="en-GB" sz="3600" b="1" i="1" dirty="0">
                <a:solidFill>
                  <a:schemeClr val="bg1"/>
                </a:solidFill>
              </a:rPr>
              <a:t>without reloading the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Update a web page</a:t>
            </a:r>
          </a:p>
          <a:p>
            <a:pPr lvl="1"/>
            <a:r>
              <a:rPr lang="en-GB" sz="3600" dirty="0">
                <a:solidFill>
                  <a:schemeClr val="bg1"/>
                </a:solidFill>
              </a:rPr>
              <a:t>Send data to a web server - in the background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47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– JavaScript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00" y="532921"/>
            <a:ext cx="10515600" cy="518575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4400" dirty="0">
                <a:solidFill>
                  <a:schemeClr val="bg1"/>
                </a:solidFill>
              </a:rPr>
              <a:t>{ “id”: 1, “name”: ”Craig” }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Data</a:t>
            </a:r>
            <a:r>
              <a:rPr lang="en-GB" sz="3200" dirty="0">
                <a:solidFill>
                  <a:schemeClr val="bg1"/>
                </a:solidFill>
              </a:rPr>
              <a:t> is in name/value pairs separated by </a:t>
            </a:r>
            <a:r>
              <a:rPr lang="en-GB" sz="3200">
                <a:solidFill>
                  <a:schemeClr val="bg1"/>
                </a:solidFill>
              </a:rPr>
              <a:t>commas.</a:t>
            </a:r>
            <a:endParaRPr lang="en-GB" sz="4400" dirty="0">
              <a:solidFill>
                <a:schemeClr val="bg1"/>
              </a:solidFill>
            </a:endParaRP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often used when data is sent from a server to a web page.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JSON is "self-describing" and easy to understand.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14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488416"/>
            <a:ext cx="10515600" cy="423611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GB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chemeClr val="bg1"/>
                </a:solidFill>
              </a:rPr>
              <a:t>Strings – Booleans – Numbers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Null – Object - Array</a:t>
            </a:r>
            <a:endParaRPr lang="en-GB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‘hello world of the WP REST API’:</a:t>
            </a:r>
          </a:p>
          <a:p>
            <a:pPr marL="457200" lvl="1" indent="0">
              <a:buNone/>
            </a:pPr>
            <a:r>
              <a:rPr lang="en-GB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https://wp-html.co.uk/greece/wp-json/wp/v2/posts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582C0D-9651-4536-A891-9AA34190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54940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JSON </a:t>
            </a:r>
            <a:r>
              <a:rPr lang="en-GB">
                <a:solidFill>
                  <a:schemeClr val="bg1"/>
                </a:solidFill>
              </a:rPr>
              <a:t>– Data Types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0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0489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Workshop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 following link has the workshop manual, code and also the ability to clone the WP site.</a:t>
            </a:r>
          </a:p>
          <a:p>
            <a:r>
              <a:rPr lang="en-GB" dirty="0"/>
              <a:t>We will go through how to clone the site.</a:t>
            </a:r>
          </a:p>
          <a:p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https://wp-html.co.uk/workshop</a:t>
            </a:r>
            <a:r>
              <a:rPr lang="en-GB" dirty="0">
                <a:solidFill>
                  <a:schemeClr val="bg1"/>
                </a:solidFill>
              </a:rPr>
              <a:t> - has all links.</a:t>
            </a:r>
          </a:p>
          <a:p>
            <a:r>
              <a:rPr lang="en-GB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https://github.com/iwswordpress/WordCampGreece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Agenda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598278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How to use the FETCH API to get/post data.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Using endpoints from other sites.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323943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348300"/>
            <a:ext cx="10515600" cy="5185757"/>
          </a:xfrm>
        </p:spPr>
        <p:txBody>
          <a:bodyPr>
            <a:noAutofit/>
          </a:bodyPr>
          <a:lstStyle/>
          <a:p>
            <a:r>
              <a:rPr lang="en-GB" dirty="0"/>
              <a:t>There is  free online course covering what we have done today.</a:t>
            </a:r>
          </a:p>
          <a:p>
            <a:r>
              <a:rPr lang="en-GB" dirty="0"/>
              <a:t>The link is valid for 3 days – download these slides from </a:t>
            </a:r>
            <a:r>
              <a:rPr lang="en-GB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https://wp-html.co.uk/workshop/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/>
              <a:t>If you have any questions please feel free to contact me: </a:t>
            </a:r>
            <a:r>
              <a:rPr lang="en-GB" sz="4000" b="1" dirty="0"/>
              <a:t>craig@wpjs.co.uk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3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E85D67E-6196-4971-9517-B5CA03230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471" y="900717"/>
            <a:ext cx="7234921" cy="544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BBC3D-9FC0-49E9-BA50-3C94DE833DEC}"/>
              </a:ext>
            </a:extLst>
          </p:cNvPr>
          <p:cNvSpPr txBox="1"/>
          <p:nvPr/>
        </p:nvSpPr>
        <p:spPr>
          <a:xfrm>
            <a:off x="278674" y="220795"/>
            <a:ext cx="11773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International JS Conference London 2018 – Key Note Speech</a:t>
            </a:r>
          </a:p>
        </p:txBody>
      </p:sp>
    </p:spTree>
    <p:extLst>
      <p:ext uri="{BB962C8B-B14F-4D97-AF65-F5344CB8AC3E}">
        <p14:creationId xmlns:p14="http://schemas.microsoft.com/office/powerpoint/2010/main" val="139518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3AFA23-E550-4B2B-8247-AFA75329D28C}"/>
              </a:ext>
            </a:extLst>
          </p:cNvPr>
          <p:cNvCxnSpPr>
            <a:cxnSpLocks/>
          </p:cNvCxnSpPr>
          <p:nvPr/>
        </p:nvCxnSpPr>
        <p:spPr>
          <a:xfrm>
            <a:off x="8238930" y="0"/>
            <a:ext cx="0" cy="685800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244080" y="709127"/>
            <a:ext cx="552061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8" y="4406768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362465" y="1178588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68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217E0-2E19-412E-A686-048F33BFC561}"/>
              </a:ext>
            </a:extLst>
          </p:cNvPr>
          <p:cNvSpPr/>
          <p:nvPr/>
        </p:nvSpPr>
        <p:spPr>
          <a:xfrm>
            <a:off x="9193762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7D620A-347A-4465-8346-ADDE9EFF331B}"/>
              </a:ext>
            </a:extLst>
          </p:cNvPr>
          <p:cNvCxnSpPr>
            <a:cxnSpLocks/>
          </p:cNvCxnSpPr>
          <p:nvPr/>
        </p:nvCxnSpPr>
        <p:spPr>
          <a:xfrm flipV="1">
            <a:off x="1688841" y="1346327"/>
            <a:ext cx="0" cy="30297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38E94-A816-4097-B154-9278E5E3AEC5}"/>
              </a:ext>
            </a:extLst>
          </p:cNvPr>
          <p:cNvCxnSpPr>
            <a:cxnSpLocks/>
          </p:cNvCxnSpPr>
          <p:nvPr/>
        </p:nvCxnSpPr>
        <p:spPr>
          <a:xfrm flipV="1">
            <a:off x="4266429" y="2692866"/>
            <a:ext cx="0" cy="171390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C969B-AEB4-4EC9-9A8E-B3AE9B64804C}"/>
              </a:ext>
            </a:extLst>
          </p:cNvPr>
          <p:cNvCxnSpPr/>
          <p:nvPr/>
        </p:nvCxnSpPr>
        <p:spPr>
          <a:xfrm flipV="1">
            <a:off x="6263180" y="1666564"/>
            <a:ext cx="0" cy="274020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0521FD-EDC1-47B6-839B-F4D55BFCABCF}"/>
              </a:ext>
            </a:extLst>
          </p:cNvPr>
          <p:cNvSpPr txBox="1"/>
          <p:nvPr/>
        </p:nvSpPr>
        <p:spPr>
          <a:xfrm>
            <a:off x="1388706" y="830901"/>
            <a:ext cx="359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&lt;script src=“bundle.js”&gt;&lt;/script&gt;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&lt;div id=“app”&gt;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E01203-6628-42AA-B191-2BE8EE04C15B}"/>
              </a:ext>
            </a:extLst>
          </p:cNvPr>
          <p:cNvSpPr txBox="1"/>
          <p:nvPr/>
        </p:nvSpPr>
        <p:spPr>
          <a:xfrm>
            <a:off x="9728713" y="1046454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  <p:pic>
        <p:nvPicPr>
          <p:cNvPr id="4" name="Graphic 3" descr="Sad face with no fill">
            <a:extLst>
              <a:ext uri="{FF2B5EF4-FFF2-40B4-BE49-F238E27FC236}">
                <a16:creationId xmlns:a16="http://schemas.microsoft.com/office/drawing/2014/main" id="{66A14EB3-BF63-41D8-9A63-AE052D798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9074" y="1901863"/>
            <a:ext cx="2155961" cy="21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0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1CF75-47B8-4AC4-BD1E-926B376FD50D}"/>
              </a:ext>
            </a:extLst>
          </p:cNvPr>
          <p:cNvSpPr/>
          <p:nvPr/>
        </p:nvSpPr>
        <p:spPr>
          <a:xfrm>
            <a:off x="886408" y="4376057"/>
            <a:ext cx="1819470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CDE257-0E06-4C73-B713-15F600FA91AE}"/>
              </a:ext>
            </a:extLst>
          </p:cNvPr>
          <p:cNvCxnSpPr>
            <a:cxnSpLocks/>
          </p:cNvCxnSpPr>
          <p:nvPr/>
        </p:nvCxnSpPr>
        <p:spPr>
          <a:xfrm>
            <a:off x="3097763" y="3437944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DB675-0CE6-474A-B918-0BBB81FDF253}"/>
              </a:ext>
            </a:extLst>
          </p:cNvPr>
          <p:cNvSpPr/>
          <p:nvPr/>
        </p:nvSpPr>
        <p:spPr>
          <a:xfrm>
            <a:off x="9193764" y="709127"/>
            <a:ext cx="2251787" cy="46093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B97B-039D-4182-8A21-C324F5A05084}"/>
              </a:ext>
            </a:extLst>
          </p:cNvPr>
          <p:cNvSpPr/>
          <p:nvPr/>
        </p:nvSpPr>
        <p:spPr>
          <a:xfrm>
            <a:off x="1003054" y="777913"/>
            <a:ext cx="6884431" cy="21833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0B406B-FAA1-4A47-9E0F-388A4554F760}"/>
              </a:ext>
            </a:extLst>
          </p:cNvPr>
          <p:cNvSpPr/>
          <p:nvPr/>
        </p:nvSpPr>
        <p:spPr>
          <a:xfrm>
            <a:off x="5951371" y="4406768"/>
            <a:ext cx="1819465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FA4A14-0892-4CE1-BE7A-A2056ECF1DAC}"/>
              </a:ext>
            </a:extLst>
          </p:cNvPr>
          <p:cNvSpPr/>
          <p:nvPr/>
        </p:nvSpPr>
        <p:spPr>
          <a:xfrm>
            <a:off x="3456987" y="4406768"/>
            <a:ext cx="1895667" cy="94239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646BD2-FF5F-47C6-9788-5228BF540137}"/>
              </a:ext>
            </a:extLst>
          </p:cNvPr>
          <p:cNvCxnSpPr>
            <a:cxnSpLocks/>
          </p:cNvCxnSpPr>
          <p:nvPr/>
        </p:nvCxnSpPr>
        <p:spPr>
          <a:xfrm>
            <a:off x="5592147" y="3429000"/>
            <a:ext cx="0" cy="2449286"/>
          </a:xfrm>
          <a:prstGeom prst="line">
            <a:avLst/>
          </a:prstGeom>
          <a:ln w="15875" cmpd="dbl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8BFC32-3AFA-4B4C-9172-2CBE21A80A58}"/>
              </a:ext>
            </a:extLst>
          </p:cNvPr>
          <p:cNvSpPr txBox="1"/>
          <p:nvPr/>
        </p:nvSpPr>
        <p:spPr>
          <a:xfrm>
            <a:off x="2908044" y="1063132"/>
            <a:ext cx="3187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Segoe UI" panose="020B0502040204020203" pitchFamily="34" charset="0"/>
                <a:cs typeface="Segoe UI" panose="020B0502040204020203" pitchFamily="34" charset="0"/>
              </a:rPr>
              <a:t>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F58F9-1FC7-477B-877C-80F0959EBC0E}"/>
              </a:ext>
            </a:extLst>
          </p:cNvPr>
          <p:cNvSpPr txBox="1"/>
          <p:nvPr/>
        </p:nvSpPr>
        <p:spPr>
          <a:xfrm>
            <a:off x="6019022" y="4693298"/>
            <a:ext cx="170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...n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23CCF-0EA9-4C2D-AC00-B89B13CB18B9}"/>
              </a:ext>
            </a:extLst>
          </p:cNvPr>
          <p:cNvSpPr txBox="1"/>
          <p:nvPr/>
        </p:nvSpPr>
        <p:spPr>
          <a:xfrm>
            <a:off x="3619499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E004F-3DEE-453A-880F-3667A9536687}"/>
              </a:ext>
            </a:extLst>
          </p:cNvPr>
          <p:cNvSpPr txBox="1"/>
          <p:nvPr/>
        </p:nvSpPr>
        <p:spPr>
          <a:xfrm>
            <a:off x="1091681" y="4693298"/>
            <a:ext cx="14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Framework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D2DDAE-CA83-4119-9F26-87A3775E731D}"/>
              </a:ext>
            </a:extLst>
          </p:cNvPr>
          <p:cNvSpPr/>
          <p:nvPr/>
        </p:nvSpPr>
        <p:spPr>
          <a:xfrm>
            <a:off x="886406" y="3150607"/>
            <a:ext cx="6884431" cy="811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D193-E370-4053-AFC8-A661FCE69253}"/>
              </a:ext>
            </a:extLst>
          </p:cNvPr>
          <p:cNvSpPr txBox="1"/>
          <p:nvPr/>
        </p:nvSpPr>
        <p:spPr>
          <a:xfrm>
            <a:off x="2292122" y="3288787"/>
            <a:ext cx="4123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COMPONENTS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9A287-52AB-46FC-9CD3-F99C53ACEF34}"/>
              </a:ext>
            </a:extLst>
          </p:cNvPr>
          <p:cNvCxnSpPr/>
          <p:nvPr/>
        </p:nvCxnSpPr>
        <p:spPr>
          <a:xfrm flipV="1">
            <a:off x="2062065" y="3960073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2C64DB-7B75-4A11-AC0A-77AB2AC81EAD}"/>
              </a:ext>
            </a:extLst>
          </p:cNvPr>
          <p:cNvCxnSpPr/>
          <p:nvPr/>
        </p:nvCxnSpPr>
        <p:spPr>
          <a:xfrm flipV="1">
            <a:off x="4261757" y="3978735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C15C1-C3CB-4D87-A0BB-7C3A15158A95}"/>
              </a:ext>
            </a:extLst>
          </p:cNvPr>
          <p:cNvCxnSpPr/>
          <p:nvPr/>
        </p:nvCxnSpPr>
        <p:spPr>
          <a:xfrm flipV="1">
            <a:off x="6304384" y="3962371"/>
            <a:ext cx="0" cy="4159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3353F7-B0B9-4F80-AC63-42827D10FDAE}"/>
              </a:ext>
            </a:extLst>
          </p:cNvPr>
          <p:cNvCxnSpPr>
            <a:cxnSpLocks/>
          </p:cNvCxnSpPr>
          <p:nvPr/>
        </p:nvCxnSpPr>
        <p:spPr>
          <a:xfrm flipV="1">
            <a:off x="4261757" y="2220686"/>
            <a:ext cx="0" cy="92992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40C1A-3EF4-4B67-8663-C472C2FCEE45}"/>
              </a:ext>
            </a:extLst>
          </p:cNvPr>
          <p:cNvCxnSpPr>
            <a:cxnSpLocks/>
          </p:cNvCxnSpPr>
          <p:nvPr/>
        </p:nvCxnSpPr>
        <p:spPr>
          <a:xfrm>
            <a:off x="2062065" y="3997396"/>
            <a:ext cx="1464906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158374-8877-4243-9769-72088526DB6A}"/>
              </a:ext>
            </a:extLst>
          </p:cNvPr>
          <p:cNvCxnSpPr>
            <a:cxnSpLocks/>
          </p:cNvCxnSpPr>
          <p:nvPr/>
        </p:nvCxnSpPr>
        <p:spPr>
          <a:xfrm>
            <a:off x="4261757" y="3997396"/>
            <a:ext cx="1689614" cy="490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BD3FE5-5BA0-48FE-B758-52C44C0D1DC1}"/>
              </a:ext>
            </a:extLst>
          </p:cNvPr>
          <p:cNvSpPr/>
          <p:nvPr/>
        </p:nvSpPr>
        <p:spPr>
          <a:xfrm rot="10800000">
            <a:off x="7770836" y="3134313"/>
            <a:ext cx="1411331" cy="825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77E3C-AC7F-43B7-8FF2-980322AACB93}"/>
              </a:ext>
            </a:extLst>
          </p:cNvPr>
          <p:cNvSpPr txBox="1"/>
          <p:nvPr/>
        </p:nvSpPr>
        <p:spPr>
          <a:xfrm>
            <a:off x="9300027" y="3199941"/>
            <a:ext cx="2070867" cy="6495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Web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BE3A4-2CE9-4073-B059-EA24D3386969}"/>
              </a:ext>
            </a:extLst>
          </p:cNvPr>
          <p:cNvSpPr txBox="1"/>
          <p:nvPr/>
        </p:nvSpPr>
        <p:spPr>
          <a:xfrm>
            <a:off x="9461241" y="4416299"/>
            <a:ext cx="184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WP PHP PAGES</a:t>
            </a:r>
          </a:p>
          <a:p>
            <a:r>
              <a:rPr lang="en-GB" dirty="0"/>
              <a:t>Gutenberg Blocks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24BDD2-743D-4365-AF4A-A42C3D6B51E2}"/>
              </a:ext>
            </a:extLst>
          </p:cNvPr>
          <p:cNvCxnSpPr>
            <a:cxnSpLocks/>
          </p:cNvCxnSpPr>
          <p:nvPr/>
        </p:nvCxnSpPr>
        <p:spPr>
          <a:xfrm>
            <a:off x="10319390" y="3873562"/>
            <a:ext cx="8035" cy="5627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948FA2EF-7A78-4EE3-B2FE-AE0D3A0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349" y="1296525"/>
            <a:ext cx="1647597" cy="164759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7058BE-0D49-4EC0-B972-1EBA8C485F2D}"/>
              </a:ext>
            </a:extLst>
          </p:cNvPr>
          <p:cNvCxnSpPr>
            <a:cxnSpLocks/>
          </p:cNvCxnSpPr>
          <p:nvPr/>
        </p:nvCxnSpPr>
        <p:spPr>
          <a:xfrm flipH="1" flipV="1">
            <a:off x="6143841" y="1786407"/>
            <a:ext cx="3019774" cy="1433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94E5C5-20F5-4436-91DA-BD85E1E31CB0}"/>
              </a:ext>
            </a:extLst>
          </p:cNvPr>
          <p:cNvSpPr txBox="1"/>
          <p:nvPr/>
        </p:nvSpPr>
        <p:spPr>
          <a:xfrm>
            <a:off x="9680243" y="834281"/>
            <a:ext cx="127829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04395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Online WP REST API COURSE (free)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1"/>
            <a:ext cx="10515600" cy="4983556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have an online course with Ude</a:t>
            </a:r>
            <a:r>
              <a:rPr lang="en-GB" sz="3200" dirty="0">
                <a:solidFill>
                  <a:schemeClr val="bg1"/>
                </a:solidFill>
              </a:rPr>
              <a:t>my.com and you can have a free coupon.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covers this workshop in much more depth and detail: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https://www.udemy.com/course/wordpress-rest-api-and-ajax-pages-and-forms-fast-track/?couponCode=GREECE2021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COUPON: GREECE2021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4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600" y="429339"/>
            <a:ext cx="5751429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7 plus or minus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174"/>
            <a:ext cx="10515600" cy="5185757"/>
          </a:xfrm>
        </p:spPr>
        <p:txBody>
          <a:bodyPr>
            <a:noAutofit/>
          </a:bodyPr>
          <a:lstStyle/>
          <a:p>
            <a:r>
              <a:rPr lang="en-GB" sz="2800" dirty="0">
                <a:latin typeface="Georgia" panose="02040502050405020303" pitchFamily="18" charset="0"/>
              </a:rPr>
              <a:t>“</a:t>
            </a:r>
            <a:r>
              <a:rPr lang="en-GB" sz="2800" b="0" i="0" dirty="0">
                <a:effectLst/>
                <a:latin typeface="Avenir Next LT Pro" panose="020B0504020202020204" pitchFamily="34" charset="0"/>
              </a:rPr>
              <a:t>The Magic number 7 (plus or minus two) provides evidence for the capacity of short term memory. Most adults can store between 5 and 9 items in their short-term memory.  This idea was put forward by Miller (1956) and he called it the magic number 7. He though that short term memory could hold 7 (plus or minus 2 items) because it only had a certain number of “slots” in which items could be stored.”</a:t>
            </a:r>
            <a:endParaRPr lang="en-GB" sz="28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1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0"/>
            <a:ext cx="10515600" cy="5491113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do a lot of courses so I know the challenges.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View this workshop as an overview. As developers we know that some concepts take some time and effort.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 the workshop you can use the resources to help you understand the concepts more fully.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code files are available and they are well documented as well as the video series.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1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237026"/>
            <a:ext cx="10515600" cy="89283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Implementation 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29860"/>
            <a:ext cx="10515600" cy="5491113"/>
          </a:xfrm>
        </p:spPr>
        <p:txBody>
          <a:bodyPr>
            <a:no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Like using jQuery or any other libraries, we often use an ‘implementation first’ approach and later, if at all, focus on a deeper understanding.</a:t>
            </a: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For this 90 minute workshop, you may need to do this for things like the FETCH API, JSON data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The code samples have full working implementation that you can break and put back to learn more.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8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1015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Calibri</vt:lpstr>
      <vt:lpstr>Calibri Light</vt:lpstr>
      <vt:lpstr>Georgia</vt:lpstr>
      <vt:lpstr>Segoe UI</vt:lpstr>
      <vt:lpstr>Office Theme</vt:lpstr>
      <vt:lpstr>WordPress Greece Online</vt:lpstr>
      <vt:lpstr>Agenda  </vt:lpstr>
      <vt:lpstr>PowerPoint Presentation</vt:lpstr>
      <vt:lpstr>PowerPoint Presentation</vt:lpstr>
      <vt:lpstr>PowerPoint Presentation</vt:lpstr>
      <vt:lpstr>Online WP REST API COURSE (free)  </vt:lpstr>
      <vt:lpstr>7 plus or minus 2</vt:lpstr>
      <vt:lpstr>Expectations</vt:lpstr>
      <vt:lpstr>Implementation first approach</vt:lpstr>
      <vt:lpstr>JavaScript, Fetch API and Promises</vt:lpstr>
      <vt:lpstr>JavaScript, Fetch API and Promises</vt:lpstr>
      <vt:lpstr>  Decoupled WordPress Sites</vt:lpstr>
      <vt:lpstr>PowerPoint Presentation</vt:lpstr>
      <vt:lpstr>WordPress REST API</vt:lpstr>
      <vt:lpstr>Endpoints – just another term for a URL</vt:lpstr>
      <vt:lpstr>AJAX</vt:lpstr>
      <vt:lpstr>JSON – JavaScript Object Notation</vt:lpstr>
      <vt:lpstr>JSON – Data Types</vt:lpstr>
      <vt:lpstr>Workshop resources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125</cp:revision>
  <dcterms:created xsi:type="dcterms:W3CDTF">2021-03-14T08:54:17Z</dcterms:created>
  <dcterms:modified xsi:type="dcterms:W3CDTF">2021-04-16T11:42:02Z</dcterms:modified>
</cp:coreProperties>
</file>