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9"/>
  </p:notesMasterIdLst>
  <p:sldIdLst>
    <p:sldId id="256" r:id="rId2"/>
    <p:sldId id="258" r:id="rId3"/>
    <p:sldId id="257" r:id="rId4"/>
    <p:sldId id="271" r:id="rId5"/>
    <p:sldId id="259" r:id="rId6"/>
    <p:sldId id="260" r:id="rId7"/>
    <p:sldId id="261" r:id="rId8"/>
    <p:sldId id="265" r:id="rId9"/>
    <p:sldId id="266" r:id="rId10"/>
    <p:sldId id="267" r:id="rId11"/>
    <p:sldId id="268" r:id="rId12"/>
    <p:sldId id="269" r:id="rId13"/>
    <p:sldId id="272" r:id="rId14"/>
    <p:sldId id="270" r:id="rId15"/>
    <p:sldId id="262" r:id="rId16"/>
    <p:sldId id="26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9" autoAdjust="0"/>
    <p:restoredTop sz="94660"/>
  </p:normalViewPr>
  <p:slideViewPr>
    <p:cSldViewPr snapToGrid="0">
      <p:cViewPr varScale="1">
        <p:scale>
          <a:sx n="91" d="100"/>
          <a:sy n="91" d="100"/>
        </p:scale>
        <p:origin x="378"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E37F5-7850-4AD9-B5A3-5A00D5589004}" type="datetimeFigureOut">
              <a:rPr lang="en-US" smtClean="0"/>
              <a:t>9/15/2024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70B872-D048-48F0-B6CE-3044DDEB1A82}" type="slidenum">
              <a:rPr lang="en-US" smtClean="0"/>
              <a:t>‹#›</a:t>
            </a:fld>
            <a:endParaRPr lang="en-US"/>
          </a:p>
        </p:txBody>
      </p:sp>
    </p:spTree>
    <p:extLst>
      <p:ext uri="{BB962C8B-B14F-4D97-AF65-F5344CB8AC3E}">
        <p14:creationId xmlns:p14="http://schemas.microsoft.com/office/powerpoint/2010/main" val="321619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70B872-D048-48F0-B6CE-3044DDEB1A82}" type="slidenum">
              <a:rPr lang="en-US" smtClean="0"/>
              <a:t>15</a:t>
            </a:fld>
            <a:endParaRPr lang="en-US"/>
          </a:p>
        </p:txBody>
      </p:sp>
    </p:spTree>
    <p:extLst>
      <p:ext uri="{BB962C8B-B14F-4D97-AF65-F5344CB8AC3E}">
        <p14:creationId xmlns:p14="http://schemas.microsoft.com/office/powerpoint/2010/main" val="853291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9/15/2024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81348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9/15/2024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6103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9/15/2024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73582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9/15/2024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81574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9/15/2024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9109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9/15/2024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92068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9/15/2024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56102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9/15/2024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5065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9/15/2024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7393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9/15/2024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5176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9/15/2024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99875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9/15/2024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97999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9/15/2024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97256172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7" r:id="rId7"/>
    <p:sldLayoutId id="2147483728" r:id="rId8"/>
    <p:sldLayoutId id="2147483729" r:id="rId9"/>
    <p:sldLayoutId id="2147483730" r:id="rId10"/>
    <p:sldLayoutId id="2147483731" r:id="rId11"/>
    <p:sldLayoutId id="2147483733"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venturousman/miu-mpp-librar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quote.org/wiki/Gratitude"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scavengerlife.com/2014/04/mid-week-q-open-thread-6/" TargetMode="External"/><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4E0904-5ABD-4DC7-8562-C38580C95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ed pencils inside a pencil holder which is on top of a wood table">
            <a:extLst>
              <a:ext uri="{FF2B5EF4-FFF2-40B4-BE49-F238E27FC236}">
                <a16:creationId xmlns:a16="http://schemas.microsoft.com/office/drawing/2014/main" id="{C50BB1DD-0F37-93CB-0F20-7E29D6565774}"/>
              </a:ext>
            </a:extLst>
          </p:cNvPr>
          <p:cNvPicPr>
            <a:picLocks noChangeAspect="1"/>
          </p:cNvPicPr>
          <p:nvPr/>
        </p:nvPicPr>
        <p:blipFill>
          <a:blip r:embed="rId2"/>
          <a:srcRect t="15730"/>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 name="Title 1">
            <a:extLst>
              <a:ext uri="{FF2B5EF4-FFF2-40B4-BE49-F238E27FC236}">
                <a16:creationId xmlns:a16="http://schemas.microsoft.com/office/drawing/2014/main" id="{D10A9C69-CB10-C09C-5FBE-E24BC32946CA}"/>
              </a:ext>
            </a:extLst>
          </p:cNvPr>
          <p:cNvSpPr>
            <a:spLocks noGrp="1"/>
          </p:cNvSpPr>
          <p:nvPr>
            <p:ph type="ctrTitle"/>
          </p:nvPr>
        </p:nvSpPr>
        <p:spPr>
          <a:xfrm>
            <a:off x="6095999" y="3834174"/>
            <a:ext cx="5257800" cy="1701570"/>
          </a:xfrm>
        </p:spPr>
        <p:txBody>
          <a:bodyPr anchor="b">
            <a:normAutofit/>
          </a:bodyPr>
          <a:lstStyle/>
          <a:p>
            <a:r>
              <a:rPr lang="en-US" sz="5000" dirty="0"/>
              <a:t>Group 7 Library Application</a:t>
            </a:r>
          </a:p>
        </p:txBody>
      </p:sp>
      <p:sp>
        <p:nvSpPr>
          <p:cNvPr id="3" name="Subtitle 2">
            <a:extLst>
              <a:ext uri="{FF2B5EF4-FFF2-40B4-BE49-F238E27FC236}">
                <a16:creationId xmlns:a16="http://schemas.microsoft.com/office/drawing/2014/main" id="{00C6351B-6CD1-4557-30BB-64394B590474}"/>
              </a:ext>
            </a:extLst>
          </p:cNvPr>
          <p:cNvSpPr>
            <a:spLocks noGrp="1"/>
          </p:cNvSpPr>
          <p:nvPr>
            <p:ph type="subTitle" idx="1"/>
          </p:nvPr>
        </p:nvSpPr>
        <p:spPr>
          <a:xfrm>
            <a:off x="6096000" y="5592499"/>
            <a:ext cx="5147960" cy="646785"/>
          </a:xfrm>
        </p:spPr>
        <p:txBody>
          <a:bodyPr>
            <a:noAutofit/>
          </a:bodyPr>
          <a:lstStyle/>
          <a:p>
            <a:r>
              <a:rPr lang="en-US" sz="1600" dirty="0"/>
              <a:t>Hoang tin Nguyen – 618682</a:t>
            </a:r>
          </a:p>
          <a:p>
            <a:r>
              <a:rPr lang="en-US" sz="1600" dirty="0"/>
              <a:t>Osama </a:t>
            </a:r>
            <a:r>
              <a:rPr lang="en-US" sz="1600" dirty="0" err="1"/>
              <a:t>Quttriyeh</a:t>
            </a:r>
            <a:r>
              <a:rPr lang="en-US" sz="1600" dirty="0"/>
              <a:t> – 617575</a:t>
            </a:r>
          </a:p>
          <a:p>
            <a:r>
              <a:rPr lang="en-US" sz="1600" dirty="0"/>
              <a:t>Jeffrey </a:t>
            </a:r>
            <a:r>
              <a:rPr lang="en-US" sz="1600" dirty="0" err="1"/>
              <a:t>metz</a:t>
            </a:r>
            <a:r>
              <a:rPr lang="en-US" sz="1600" dirty="0"/>
              <a:t> - 111435</a:t>
            </a:r>
          </a:p>
        </p:txBody>
      </p:sp>
    </p:spTree>
    <p:extLst>
      <p:ext uri="{BB962C8B-B14F-4D97-AF65-F5344CB8AC3E}">
        <p14:creationId xmlns:p14="http://schemas.microsoft.com/office/powerpoint/2010/main" val="1742683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E943-A66A-2CC8-D688-486B87D673E5}"/>
              </a:ext>
            </a:extLst>
          </p:cNvPr>
          <p:cNvSpPr>
            <a:spLocks noGrp="1"/>
          </p:cNvSpPr>
          <p:nvPr>
            <p:ph type="title"/>
          </p:nvPr>
        </p:nvSpPr>
        <p:spPr/>
        <p:txBody>
          <a:bodyPr/>
          <a:lstStyle/>
          <a:p>
            <a:r>
              <a:rPr lang="en-US" dirty="0"/>
              <a:t>Validation rules – New member form</a:t>
            </a:r>
          </a:p>
        </p:txBody>
      </p:sp>
      <p:sp>
        <p:nvSpPr>
          <p:cNvPr id="3" name="Content Placeholder 2">
            <a:extLst>
              <a:ext uri="{FF2B5EF4-FFF2-40B4-BE49-F238E27FC236}">
                <a16:creationId xmlns:a16="http://schemas.microsoft.com/office/drawing/2014/main" id="{44B8A3AF-D0FB-5727-215A-EC5E87CAFA60}"/>
              </a:ext>
            </a:extLst>
          </p:cNvPr>
          <p:cNvSpPr>
            <a:spLocks noGrp="1"/>
          </p:cNvSpPr>
          <p:nvPr>
            <p:ph idx="1"/>
          </p:nvPr>
        </p:nvSpPr>
        <p:spPr/>
        <p:txBody>
          <a:bodyPr/>
          <a:lstStyle/>
          <a:p>
            <a:r>
              <a:rPr lang="en-US" dirty="0"/>
              <a:t>Member Id is required and must be existed</a:t>
            </a:r>
          </a:p>
          <a:p>
            <a:r>
              <a:rPr lang="en-US" dirty="0"/>
              <a:t>First name and last name are required</a:t>
            </a:r>
          </a:p>
          <a:p>
            <a:r>
              <a:rPr lang="en-US" dirty="0"/>
              <a:t>Telephone is required and valid “\d{3}-\d{3}-\d{4}”</a:t>
            </a:r>
          </a:p>
          <a:p>
            <a:r>
              <a:rPr lang="en-US" dirty="0"/>
              <a:t>Street, city, and state are required</a:t>
            </a:r>
          </a:p>
          <a:p>
            <a:r>
              <a:rPr lang="en-US" dirty="0"/>
              <a:t>Zip is required and numeric</a:t>
            </a:r>
          </a:p>
        </p:txBody>
      </p:sp>
    </p:spTree>
    <p:extLst>
      <p:ext uri="{BB962C8B-B14F-4D97-AF65-F5344CB8AC3E}">
        <p14:creationId xmlns:p14="http://schemas.microsoft.com/office/powerpoint/2010/main" val="3601445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E943-A66A-2CC8-D688-486B87D673E5}"/>
              </a:ext>
            </a:extLst>
          </p:cNvPr>
          <p:cNvSpPr>
            <a:spLocks noGrp="1"/>
          </p:cNvSpPr>
          <p:nvPr>
            <p:ph type="title"/>
          </p:nvPr>
        </p:nvSpPr>
        <p:spPr/>
        <p:txBody>
          <a:bodyPr/>
          <a:lstStyle/>
          <a:p>
            <a:r>
              <a:rPr lang="en-US" dirty="0"/>
              <a:t>Validation rules – New copy form</a:t>
            </a:r>
          </a:p>
        </p:txBody>
      </p:sp>
      <p:sp>
        <p:nvSpPr>
          <p:cNvPr id="3" name="Content Placeholder 2">
            <a:extLst>
              <a:ext uri="{FF2B5EF4-FFF2-40B4-BE49-F238E27FC236}">
                <a16:creationId xmlns:a16="http://schemas.microsoft.com/office/drawing/2014/main" id="{44B8A3AF-D0FB-5727-215A-EC5E87CAFA60}"/>
              </a:ext>
            </a:extLst>
          </p:cNvPr>
          <p:cNvSpPr>
            <a:spLocks noGrp="1"/>
          </p:cNvSpPr>
          <p:nvPr>
            <p:ph idx="1"/>
          </p:nvPr>
        </p:nvSpPr>
        <p:spPr/>
        <p:txBody>
          <a:bodyPr/>
          <a:lstStyle/>
          <a:p>
            <a:r>
              <a:rPr lang="en-US" dirty="0"/>
              <a:t>Book </a:t>
            </a:r>
            <a:r>
              <a:rPr lang="en-US" dirty="0" err="1"/>
              <a:t>isbn</a:t>
            </a:r>
            <a:r>
              <a:rPr lang="en-US" dirty="0"/>
              <a:t> is required and valid “\d{2}-\d{5}”</a:t>
            </a:r>
          </a:p>
          <a:p>
            <a:r>
              <a:rPr lang="en-US" dirty="0"/>
              <a:t>Book </a:t>
            </a:r>
            <a:r>
              <a:rPr lang="en-US" dirty="0" err="1"/>
              <a:t>isbn</a:t>
            </a:r>
            <a:r>
              <a:rPr lang="en-US" dirty="0"/>
              <a:t> must be existed</a:t>
            </a:r>
          </a:p>
        </p:txBody>
      </p:sp>
    </p:spTree>
    <p:extLst>
      <p:ext uri="{BB962C8B-B14F-4D97-AF65-F5344CB8AC3E}">
        <p14:creationId xmlns:p14="http://schemas.microsoft.com/office/powerpoint/2010/main" val="3995247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E943-A66A-2CC8-D688-486B87D673E5}"/>
              </a:ext>
            </a:extLst>
          </p:cNvPr>
          <p:cNvSpPr>
            <a:spLocks noGrp="1"/>
          </p:cNvSpPr>
          <p:nvPr>
            <p:ph type="title"/>
          </p:nvPr>
        </p:nvSpPr>
        <p:spPr/>
        <p:txBody>
          <a:bodyPr/>
          <a:lstStyle/>
          <a:p>
            <a:r>
              <a:rPr lang="en-US" dirty="0"/>
              <a:t>Validation rules – Checkout form</a:t>
            </a:r>
          </a:p>
        </p:txBody>
      </p:sp>
      <p:sp>
        <p:nvSpPr>
          <p:cNvPr id="3" name="Content Placeholder 2">
            <a:extLst>
              <a:ext uri="{FF2B5EF4-FFF2-40B4-BE49-F238E27FC236}">
                <a16:creationId xmlns:a16="http://schemas.microsoft.com/office/drawing/2014/main" id="{44B8A3AF-D0FB-5727-215A-EC5E87CAFA60}"/>
              </a:ext>
            </a:extLst>
          </p:cNvPr>
          <p:cNvSpPr>
            <a:spLocks noGrp="1"/>
          </p:cNvSpPr>
          <p:nvPr>
            <p:ph idx="1"/>
          </p:nvPr>
        </p:nvSpPr>
        <p:spPr/>
        <p:txBody>
          <a:bodyPr/>
          <a:lstStyle/>
          <a:p>
            <a:r>
              <a:rPr lang="en-US" dirty="0"/>
              <a:t>Member id is required and must be existed</a:t>
            </a:r>
          </a:p>
          <a:p>
            <a:r>
              <a:rPr lang="en-US" dirty="0"/>
              <a:t>Book </a:t>
            </a:r>
            <a:r>
              <a:rPr lang="en-US" dirty="0" err="1"/>
              <a:t>isbn</a:t>
            </a:r>
            <a:r>
              <a:rPr lang="en-US" dirty="0"/>
              <a:t> is required and valid “\d{2}-\d{5}”</a:t>
            </a:r>
          </a:p>
          <a:p>
            <a:r>
              <a:rPr lang="en-US" dirty="0"/>
              <a:t>Book </a:t>
            </a:r>
            <a:r>
              <a:rPr lang="en-US" dirty="0" err="1"/>
              <a:t>isbn</a:t>
            </a:r>
            <a:r>
              <a:rPr lang="en-US" dirty="0"/>
              <a:t> must be existed and available to checkout (has a copy is available)</a:t>
            </a:r>
          </a:p>
        </p:txBody>
      </p:sp>
    </p:spTree>
    <p:extLst>
      <p:ext uri="{BB962C8B-B14F-4D97-AF65-F5344CB8AC3E}">
        <p14:creationId xmlns:p14="http://schemas.microsoft.com/office/powerpoint/2010/main" val="3748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E943-A66A-2CC8-D688-486B87D673E5}"/>
              </a:ext>
            </a:extLst>
          </p:cNvPr>
          <p:cNvSpPr>
            <a:spLocks noGrp="1"/>
          </p:cNvSpPr>
          <p:nvPr>
            <p:ph type="title"/>
          </p:nvPr>
        </p:nvSpPr>
        <p:spPr/>
        <p:txBody>
          <a:bodyPr/>
          <a:lstStyle/>
          <a:p>
            <a:r>
              <a:rPr lang="en-US" dirty="0"/>
              <a:t>Validation rules – New author dialog</a:t>
            </a:r>
          </a:p>
        </p:txBody>
      </p:sp>
      <p:sp>
        <p:nvSpPr>
          <p:cNvPr id="3" name="Content Placeholder 2">
            <a:extLst>
              <a:ext uri="{FF2B5EF4-FFF2-40B4-BE49-F238E27FC236}">
                <a16:creationId xmlns:a16="http://schemas.microsoft.com/office/drawing/2014/main" id="{44B8A3AF-D0FB-5727-215A-EC5E87CAFA60}"/>
              </a:ext>
            </a:extLst>
          </p:cNvPr>
          <p:cNvSpPr>
            <a:spLocks noGrp="1"/>
          </p:cNvSpPr>
          <p:nvPr>
            <p:ph idx="1"/>
          </p:nvPr>
        </p:nvSpPr>
        <p:spPr/>
        <p:txBody>
          <a:bodyPr/>
          <a:lstStyle/>
          <a:p>
            <a:r>
              <a:rPr lang="en-US" dirty="0"/>
              <a:t>First name and last name are required</a:t>
            </a:r>
          </a:p>
          <a:p>
            <a:r>
              <a:rPr lang="en-US" dirty="0"/>
              <a:t>Telephone is required and valid “\d{3}-\d{3}-\d{4}”</a:t>
            </a:r>
          </a:p>
          <a:p>
            <a:r>
              <a:rPr lang="en-US" dirty="0"/>
              <a:t>Short bio is optional</a:t>
            </a:r>
          </a:p>
          <a:p>
            <a:r>
              <a:rPr lang="en-US" dirty="0"/>
              <a:t>Street, city, and state are required</a:t>
            </a:r>
          </a:p>
          <a:p>
            <a:r>
              <a:rPr lang="en-US" dirty="0"/>
              <a:t>Zip is required and numeric</a:t>
            </a:r>
          </a:p>
        </p:txBody>
      </p:sp>
    </p:spTree>
    <p:extLst>
      <p:ext uri="{BB962C8B-B14F-4D97-AF65-F5344CB8AC3E}">
        <p14:creationId xmlns:p14="http://schemas.microsoft.com/office/powerpoint/2010/main" val="1825277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D6E2E-3163-5E1C-458B-3BBC14B28CF8}"/>
              </a:ext>
            </a:extLst>
          </p:cNvPr>
          <p:cNvSpPr>
            <a:spLocks noGrp="1"/>
          </p:cNvSpPr>
          <p:nvPr>
            <p:ph type="title"/>
          </p:nvPr>
        </p:nvSpPr>
        <p:spPr/>
        <p:txBody>
          <a:bodyPr/>
          <a:lstStyle/>
          <a:p>
            <a:r>
              <a:rPr lang="en-US" dirty="0"/>
              <a:t>SCI conclusion</a:t>
            </a:r>
          </a:p>
        </p:txBody>
      </p:sp>
      <p:sp>
        <p:nvSpPr>
          <p:cNvPr id="3" name="Content Placeholder 2">
            <a:extLst>
              <a:ext uri="{FF2B5EF4-FFF2-40B4-BE49-F238E27FC236}">
                <a16:creationId xmlns:a16="http://schemas.microsoft.com/office/drawing/2014/main" id="{A02BBA7D-03A3-1D01-A74E-62E2B1FBC623}"/>
              </a:ext>
            </a:extLst>
          </p:cNvPr>
          <p:cNvSpPr>
            <a:spLocks noGrp="1"/>
          </p:cNvSpPr>
          <p:nvPr>
            <p:ph idx="1"/>
          </p:nvPr>
        </p:nvSpPr>
        <p:spPr/>
        <p:txBody>
          <a:bodyPr>
            <a:normAutofit fontScale="62500" lnSpcReduction="20000"/>
          </a:bodyPr>
          <a:lstStyle/>
          <a:p>
            <a:r>
              <a:rPr lang="en-US" dirty="0"/>
              <a:t>In the library system, everything works in an orderly and structured way. The library has books and members. A member only could borrow/checkout a book if it was available…Similarly, the consciousness in STC principle, at its most fundamental level, embodies orderliness and coherence. The same as the library system requires clear rules and structured data to operate properly, the Science and Technology of Consciousness emphasizes that the mind, when in a state of relaxed awareness (as achieved through practicing Transcendental Meditation), naturally aligns with universal principles of order. This alignment enables one to manage their thoughts and actions more effectively, similar to the way a library system manages its resources.</a:t>
            </a:r>
          </a:p>
          <a:p>
            <a:r>
              <a:rPr lang="en-US" dirty="0"/>
              <a:t>The process of checking out a book to a library member represents the interaction and connection between different components of the system. In STC, this can be compared to the concept of the Unified Field, where all aspects of life are interconnected at a fundamental level of pure consciousness. When a member checks out a book, it affects the availability of the book and the member’s borrowing history. Similarly, STC suggests that our consciousness is part of a unified field, where every thought and action resonates throughout the whole system of consciousness, impacting individual and group experience.</a:t>
            </a:r>
          </a:p>
        </p:txBody>
      </p:sp>
    </p:spTree>
    <p:extLst>
      <p:ext uri="{BB962C8B-B14F-4D97-AF65-F5344CB8AC3E}">
        <p14:creationId xmlns:p14="http://schemas.microsoft.com/office/powerpoint/2010/main" val="749972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700F9-5FC1-B9B6-AE83-525FBF749F1E}"/>
              </a:ext>
            </a:extLst>
          </p:cNvPr>
          <p:cNvSpPr>
            <a:spLocks noGrp="1"/>
          </p:cNvSpPr>
          <p:nvPr>
            <p:ph type="title"/>
          </p:nvPr>
        </p:nvSpPr>
        <p:spPr/>
        <p:txBody>
          <a:bodyPr/>
          <a:lstStyle/>
          <a:p>
            <a:r>
              <a:rPr lang="en-US"/>
              <a:t>Demo</a:t>
            </a:r>
          </a:p>
        </p:txBody>
      </p:sp>
      <p:sp>
        <p:nvSpPr>
          <p:cNvPr id="3" name="Content Placeholder 2">
            <a:extLst>
              <a:ext uri="{FF2B5EF4-FFF2-40B4-BE49-F238E27FC236}">
                <a16:creationId xmlns:a16="http://schemas.microsoft.com/office/drawing/2014/main" id="{3D980B56-DB62-2FEA-938C-FC75015893AF}"/>
              </a:ext>
            </a:extLst>
          </p:cNvPr>
          <p:cNvSpPr>
            <a:spLocks noGrp="1"/>
          </p:cNvSpPr>
          <p:nvPr>
            <p:ph idx="1"/>
          </p:nvPr>
        </p:nvSpPr>
        <p:spPr/>
        <p:txBody>
          <a:bodyPr/>
          <a:lstStyle/>
          <a:p>
            <a:r>
              <a:rPr lang="en-US" dirty="0"/>
              <a:t>JDK 22</a:t>
            </a:r>
          </a:p>
          <a:p>
            <a:r>
              <a:rPr lang="en-US" dirty="0"/>
              <a:t>IDE: IntelliJ</a:t>
            </a:r>
          </a:p>
          <a:p>
            <a:r>
              <a:rPr lang="en-US" dirty="0">
                <a:hlinkClick r:id="rId3"/>
              </a:rPr>
              <a:t>https://github.com/venturousman/miu-mpp-library</a:t>
            </a:r>
            <a:endParaRPr lang="en-US" dirty="0"/>
          </a:p>
          <a:p>
            <a:r>
              <a:rPr lang="en-US"/>
              <a:t>Git branch</a:t>
            </a:r>
            <a:r>
              <a:rPr lang="en-US" dirty="0"/>
              <a:t>: master</a:t>
            </a:r>
          </a:p>
          <a:p>
            <a:endParaRPr lang="en-US" dirty="0"/>
          </a:p>
        </p:txBody>
      </p:sp>
    </p:spTree>
    <p:extLst>
      <p:ext uri="{BB962C8B-B14F-4D97-AF65-F5344CB8AC3E}">
        <p14:creationId xmlns:p14="http://schemas.microsoft.com/office/powerpoint/2010/main" val="1318002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940F-FCE0-BEC9-DC71-6D0A6C083FC1}"/>
              </a:ext>
            </a:extLst>
          </p:cNvPr>
          <p:cNvSpPr>
            <a:spLocks noGrp="1"/>
          </p:cNvSpPr>
          <p:nvPr>
            <p:ph type="title"/>
          </p:nvPr>
        </p:nvSpPr>
        <p:spPr/>
        <p:txBody>
          <a:bodyPr/>
          <a:lstStyle/>
          <a:p>
            <a:r>
              <a:rPr lang="en-US" dirty="0"/>
              <a:t>Thanks for listening</a:t>
            </a:r>
          </a:p>
        </p:txBody>
      </p:sp>
      <p:pic>
        <p:nvPicPr>
          <p:cNvPr id="5" name="Content Placeholder 4" descr="A close-up of words&#10;&#10;Description automatically generated">
            <a:extLst>
              <a:ext uri="{FF2B5EF4-FFF2-40B4-BE49-F238E27FC236}">
                <a16:creationId xmlns:a16="http://schemas.microsoft.com/office/drawing/2014/main" id="{8A06B371-DE1F-1721-4E04-08D5C0C958D1}"/>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42045" y="2011363"/>
            <a:ext cx="7707910" cy="4160837"/>
          </a:xfrm>
        </p:spPr>
      </p:pic>
      <p:sp>
        <p:nvSpPr>
          <p:cNvPr id="6" name="TextBox 5">
            <a:extLst>
              <a:ext uri="{FF2B5EF4-FFF2-40B4-BE49-F238E27FC236}">
                <a16:creationId xmlns:a16="http://schemas.microsoft.com/office/drawing/2014/main" id="{542BE010-7812-EDF9-5234-9D9D2BC46735}"/>
              </a:ext>
            </a:extLst>
          </p:cNvPr>
          <p:cNvSpPr txBox="1"/>
          <p:nvPr/>
        </p:nvSpPr>
        <p:spPr>
          <a:xfrm>
            <a:off x="2242045" y="6172200"/>
            <a:ext cx="7707910" cy="230832"/>
          </a:xfrm>
          <a:prstGeom prst="rect">
            <a:avLst/>
          </a:prstGeom>
          <a:noFill/>
        </p:spPr>
        <p:txBody>
          <a:bodyPr wrap="square" rtlCol="0">
            <a:spAutoFit/>
          </a:bodyPr>
          <a:lstStyle/>
          <a:p>
            <a:r>
              <a:rPr lang="en-US" sz="900">
                <a:hlinkClick r:id="rId3" tooltip="https://en.wikiquote.org/wiki/Gratitude"/>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3921828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AC5D0-72A4-07D3-3AB1-31835733F940}"/>
              </a:ext>
            </a:extLst>
          </p:cNvPr>
          <p:cNvSpPr>
            <a:spLocks noGrp="1"/>
          </p:cNvSpPr>
          <p:nvPr>
            <p:ph type="title"/>
          </p:nvPr>
        </p:nvSpPr>
        <p:spPr/>
        <p:txBody>
          <a:bodyPr/>
          <a:lstStyle/>
          <a:p>
            <a:r>
              <a:rPr lang="en-US" dirty="0"/>
              <a:t>Q&amp;A</a:t>
            </a:r>
          </a:p>
        </p:txBody>
      </p:sp>
      <p:pic>
        <p:nvPicPr>
          <p:cNvPr id="7" name="Content Placeholder 6" descr="A baby making a face&#10;&#10;Description automatically generated">
            <a:extLst>
              <a:ext uri="{FF2B5EF4-FFF2-40B4-BE49-F238E27FC236}">
                <a16:creationId xmlns:a16="http://schemas.microsoft.com/office/drawing/2014/main" id="{D91234D0-A463-8503-EFCC-62B1A1D07922}"/>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345404" y="2011363"/>
            <a:ext cx="3501192" cy="4160837"/>
          </a:xfrm>
        </p:spPr>
      </p:pic>
      <p:sp>
        <p:nvSpPr>
          <p:cNvPr id="8" name="TextBox 7">
            <a:extLst>
              <a:ext uri="{FF2B5EF4-FFF2-40B4-BE49-F238E27FC236}">
                <a16:creationId xmlns:a16="http://schemas.microsoft.com/office/drawing/2014/main" id="{4F50C0A4-8391-C485-6BC4-23FC866F51D4}"/>
              </a:ext>
            </a:extLst>
          </p:cNvPr>
          <p:cNvSpPr txBox="1"/>
          <p:nvPr/>
        </p:nvSpPr>
        <p:spPr>
          <a:xfrm>
            <a:off x="4345404" y="6172200"/>
            <a:ext cx="3501192" cy="230832"/>
          </a:xfrm>
          <a:prstGeom prst="rect">
            <a:avLst/>
          </a:prstGeom>
          <a:noFill/>
        </p:spPr>
        <p:txBody>
          <a:bodyPr wrap="square" rtlCol="0">
            <a:spAutoFit/>
          </a:bodyPr>
          <a:lstStyle/>
          <a:p>
            <a:r>
              <a:rPr lang="en-US" sz="900">
                <a:hlinkClick r:id="rId3" tooltip="https://www.scavengerlife.com/2014/04/mid-week-q-open-thread-6/"/>
              </a:rPr>
              <a:t>This Photo</a:t>
            </a:r>
            <a:r>
              <a:rPr lang="en-US" sz="900"/>
              <a:t> by Unknown Author is licensed under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337512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F2C2-0B19-D94C-39AC-1C15FF2F2AB2}"/>
              </a:ext>
            </a:extLst>
          </p:cNvPr>
          <p:cNvSpPr>
            <a:spLocks noGrp="1"/>
          </p:cNvSpPr>
          <p:nvPr>
            <p:ph type="title"/>
          </p:nvPr>
        </p:nvSpPr>
        <p:spPr/>
        <p:txBody>
          <a:bodyPr/>
          <a:lstStyle/>
          <a:p>
            <a:r>
              <a:rPr lang="en-US" dirty="0"/>
              <a:t>Use case diagram</a:t>
            </a:r>
          </a:p>
        </p:txBody>
      </p:sp>
      <p:pic>
        <p:nvPicPr>
          <p:cNvPr id="5" name="Content Placeholder 4" descr="A diagram of a network&#10;&#10;Description automatically generated">
            <a:extLst>
              <a:ext uri="{FF2B5EF4-FFF2-40B4-BE49-F238E27FC236}">
                <a16:creationId xmlns:a16="http://schemas.microsoft.com/office/drawing/2014/main" id="{6EB91276-2D35-ABD1-6AC0-D02E1B8391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8259" y="2011363"/>
            <a:ext cx="6635481" cy="4160837"/>
          </a:xfrm>
        </p:spPr>
      </p:pic>
    </p:spTree>
    <p:extLst>
      <p:ext uri="{BB962C8B-B14F-4D97-AF65-F5344CB8AC3E}">
        <p14:creationId xmlns:p14="http://schemas.microsoft.com/office/powerpoint/2010/main" val="3760244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82DC6-EF54-CE02-9CA4-91643116DC53}"/>
              </a:ext>
            </a:extLst>
          </p:cNvPr>
          <p:cNvSpPr>
            <a:spLocks noGrp="1"/>
          </p:cNvSpPr>
          <p:nvPr>
            <p:ph type="title"/>
          </p:nvPr>
        </p:nvSpPr>
        <p:spPr/>
        <p:txBody>
          <a:bodyPr/>
          <a:lstStyle/>
          <a:p>
            <a:r>
              <a:rPr lang="en-US" dirty="0"/>
              <a:t>Class diagram</a:t>
            </a:r>
          </a:p>
        </p:txBody>
      </p:sp>
      <p:pic>
        <p:nvPicPr>
          <p:cNvPr id="5" name="Content Placeholder 4" descr="A diagram of a computer system&#10;&#10;Description automatically generated with medium confidence">
            <a:extLst>
              <a:ext uri="{FF2B5EF4-FFF2-40B4-BE49-F238E27FC236}">
                <a16:creationId xmlns:a16="http://schemas.microsoft.com/office/drawing/2014/main" id="{3F420209-8FFB-9A84-C62C-FBCC9AE5F7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0794" y="2011363"/>
            <a:ext cx="9464952" cy="4846637"/>
          </a:xfrm>
        </p:spPr>
      </p:pic>
    </p:spTree>
    <p:extLst>
      <p:ext uri="{BB962C8B-B14F-4D97-AF65-F5344CB8AC3E}">
        <p14:creationId xmlns:p14="http://schemas.microsoft.com/office/powerpoint/2010/main" val="367685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39A7-FBA9-7C80-3007-C03A99166733}"/>
              </a:ext>
            </a:extLst>
          </p:cNvPr>
          <p:cNvSpPr>
            <a:spLocks noGrp="1"/>
          </p:cNvSpPr>
          <p:nvPr>
            <p:ph type="title"/>
          </p:nvPr>
        </p:nvSpPr>
        <p:spPr/>
        <p:txBody>
          <a:bodyPr/>
          <a:lstStyle/>
          <a:p>
            <a:r>
              <a:rPr lang="en-US" dirty="0"/>
              <a:t>Class diagram – New member</a:t>
            </a:r>
          </a:p>
        </p:txBody>
      </p:sp>
      <p:pic>
        <p:nvPicPr>
          <p:cNvPr id="5" name="Content Placeholder 4" descr="A diagram of a company&#10;&#10;Description automatically generated">
            <a:extLst>
              <a:ext uri="{FF2B5EF4-FFF2-40B4-BE49-F238E27FC236}">
                <a16:creationId xmlns:a16="http://schemas.microsoft.com/office/drawing/2014/main" id="{3E89A38E-E363-9048-0BE0-A7E1036EC9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8064" y="1389716"/>
            <a:ext cx="7635872" cy="5692459"/>
          </a:xfrm>
        </p:spPr>
      </p:pic>
    </p:spTree>
    <p:extLst>
      <p:ext uri="{BB962C8B-B14F-4D97-AF65-F5344CB8AC3E}">
        <p14:creationId xmlns:p14="http://schemas.microsoft.com/office/powerpoint/2010/main" val="2026868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724C-F2DB-9671-74D5-2694FAAE1328}"/>
              </a:ext>
            </a:extLst>
          </p:cNvPr>
          <p:cNvSpPr>
            <a:spLocks noGrp="1"/>
          </p:cNvSpPr>
          <p:nvPr>
            <p:ph type="title"/>
          </p:nvPr>
        </p:nvSpPr>
        <p:spPr/>
        <p:txBody>
          <a:bodyPr/>
          <a:lstStyle/>
          <a:p>
            <a:r>
              <a:rPr lang="en-US" dirty="0"/>
              <a:t>Sequence diagram </a:t>
            </a:r>
            <a:r>
              <a:rPr lang="en-US"/>
              <a:t>1 – Checkout book</a:t>
            </a:r>
            <a:endParaRPr lang="en-US" dirty="0"/>
          </a:p>
        </p:txBody>
      </p:sp>
      <p:pic>
        <p:nvPicPr>
          <p:cNvPr id="9" name="Content Placeholder 8" descr="A computer screen shot of a diagram&#10;&#10;Description automatically generated">
            <a:extLst>
              <a:ext uri="{FF2B5EF4-FFF2-40B4-BE49-F238E27FC236}">
                <a16:creationId xmlns:a16="http://schemas.microsoft.com/office/drawing/2014/main" id="{9C853D6C-EC76-12A0-4EDC-ACE1F7D30C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4933" y="1310273"/>
            <a:ext cx="5766695" cy="5680140"/>
          </a:xfrm>
        </p:spPr>
      </p:pic>
    </p:spTree>
    <p:extLst>
      <p:ext uri="{BB962C8B-B14F-4D97-AF65-F5344CB8AC3E}">
        <p14:creationId xmlns:p14="http://schemas.microsoft.com/office/powerpoint/2010/main" val="260242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724C-F2DB-9671-74D5-2694FAAE1328}"/>
              </a:ext>
            </a:extLst>
          </p:cNvPr>
          <p:cNvSpPr>
            <a:spLocks noGrp="1"/>
          </p:cNvSpPr>
          <p:nvPr>
            <p:ph type="title"/>
          </p:nvPr>
        </p:nvSpPr>
        <p:spPr/>
        <p:txBody>
          <a:bodyPr/>
          <a:lstStyle/>
          <a:p>
            <a:r>
              <a:rPr lang="en-US" dirty="0"/>
              <a:t>Sequence diagram 2 – Add book copy</a:t>
            </a:r>
          </a:p>
        </p:txBody>
      </p:sp>
      <p:pic>
        <p:nvPicPr>
          <p:cNvPr id="7" name="Content Placeholder 6" descr="A computer screen shot of a diagram&#10;&#10;Description automatically generated">
            <a:extLst>
              <a:ext uri="{FF2B5EF4-FFF2-40B4-BE49-F238E27FC236}">
                <a16:creationId xmlns:a16="http://schemas.microsoft.com/office/drawing/2014/main" id="{1AAE4948-F294-DCA1-2728-793D4B1E1A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3284" y="1389920"/>
            <a:ext cx="7105431" cy="5812324"/>
          </a:xfrm>
        </p:spPr>
      </p:pic>
    </p:spTree>
    <p:extLst>
      <p:ext uri="{BB962C8B-B14F-4D97-AF65-F5344CB8AC3E}">
        <p14:creationId xmlns:p14="http://schemas.microsoft.com/office/powerpoint/2010/main" val="2997283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724C-F2DB-9671-74D5-2694FAAE1328}"/>
              </a:ext>
            </a:extLst>
          </p:cNvPr>
          <p:cNvSpPr>
            <a:spLocks noGrp="1"/>
          </p:cNvSpPr>
          <p:nvPr>
            <p:ph type="title"/>
          </p:nvPr>
        </p:nvSpPr>
        <p:spPr/>
        <p:txBody>
          <a:bodyPr/>
          <a:lstStyle/>
          <a:p>
            <a:r>
              <a:rPr lang="en-US" dirty="0"/>
              <a:t>Sequence diagram 3 – Add member</a:t>
            </a:r>
          </a:p>
        </p:txBody>
      </p:sp>
      <p:pic>
        <p:nvPicPr>
          <p:cNvPr id="6" name="Content Placeholder 5" descr="A computer screen shot of a diagram&#10;&#10;Description automatically generated">
            <a:extLst>
              <a:ext uri="{FF2B5EF4-FFF2-40B4-BE49-F238E27FC236}">
                <a16:creationId xmlns:a16="http://schemas.microsoft.com/office/drawing/2014/main" id="{6F1BACE3-E824-A92E-4555-04ADA3DF5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3415" y="1316653"/>
            <a:ext cx="7207845" cy="5693251"/>
          </a:xfrm>
        </p:spPr>
      </p:pic>
    </p:spTree>
    <p:extLst>
      <p:ext uri="{BB962C8B-B14F-4D97-AF65-F5344CB8AC3E}">
        <p14:creationId xmlns:p14="http://schemas.microsoft.com/office/powerpoint/2010/main" val="1500195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E943-A66A-2CC8-D688-486B87D673E5}"/>
              </a:ext>
            </a:extLst>
          </p:cNvPr>
          <p:cNvSpPr>
            <a:spLocks noGrp="1"/>
          </p:cNvSpPr>
          <p:nvPr>
            <p:ph type="title"/>
          </p:nvPr>
        </p:nvSpPr>
        <p:spPr/>
        <p:txBody>
          <a:bodyPr/>
          <a:lstStyle/>
          <a:p>
            <a:r>
              <a:rPr lang="en-US" dirty="0"/>
              <a:t>Validation rules – Login form</a:t>
            </a:r>
          </a:p>
        </p:txBody>
      </p:sp>
      <p:sp>
        <p:nvSpPr>
          <p:cNvPr id="3" name="Content Placeholder 2">
            <a:extLst>
              <a:ext uri="{FF2B5EF4-FFF2-40B4-BE49-F238E27FC236}">
                <a16:creationId xmlns:a16="http://schemas.microsoft.com/office/drawing/2014/main" id="{44B8A3AF-D0FB-5727-215A-EC5E87CAFA60}"/>
              </a:ext>
            </a:extLst>
          </p:cNvPr>
          <p:cNvSpPr>
            <a:spLocks noGrp="1"/>
          </p:cNvSpPr>
          <p:nvPr>
            <p:ph idx="1"/>
          </p:nvPr>
        </p:nvSpPr>
        <p:spPr/>
        <p:txBody>
          <a:bodyPr/>
          <a:lstStyle/>
          <a:p>
            <a:r>
              <a:rPr lang="en-US" dirty="0"/>
              <a:t>Username and Password are required</a:t>
            </a:r>
          </a:p>
          <a:p>
            <a:r>
              <a:rPr lang="en-US" dirty="0"/>
              <a:t>Username must be existed</a:t>
            </a:r>
          </a:p>
          <a:p>
            <a:r>
              <a:rPr lang="en-US" dirty="0"/>
              <a:t>Password must be correct</a:t>
            </a:r>
          </a:p>
        </p:txBody>
      </p:sp>
    </p:spTree>
    <p:extLst>
      <p:ext uri="{BB962C8B-B14F-4D97-AF65-F5344CB8AC3E}">
        <p14:creationId xmlns:p14="http://schemas.microsoft.com/office/powerpoint/2010/main" val="2242156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E943-A66A-2CC8-D688-486B87D673E5}"/>
              </a:ext>
            </a:extLst>
          </p:cNvPr>
          <p:cNvSpPr>
            <a:spLocks noGrp="1"/>
          </p:cNvSpPr>
          <p:nvPr>
            <p:ph type="title"/>
          </p:nvPr>
        </p:nvSpPr>
        <p:spPr/>
        <p:txBody>
          <a:bodyPr/>
          <a:lstStyle/>
          <a:p>
            <a:r>
              <a:rPr lang="en-US" dirty="0"/>
              <a:t>Validation rules – New book form</a:t>
            </a:r>
          </a:p>
        </p:txBody>
      </p:sp>
      <p:sp>
        <p:nvSpPr>
          <p:cNvPr id="3" name="Content Placeholder 2">
            <a:extLst>
              <a:ext uri="{FF2B5EF4-FFF2-40B4-BE49-F238E27FC236}">
                <a16:creationId xmlns:a16="http://schemas.microsoft.com/office/drawing/2014/main" id="{44B8A3AF-D0FB-5727-215A-EC5E87CAFA60}"/>
              </a:ext>
            </a:extLst>
          </p:cNvPr>
          <p:cNvSpPr>
            <a:spLocks noGrp="1"/>
          </p:cNvSpPr>
          <p:nvPr>
            <p:ph idx="1"/>
          </p:nvPr>
        </p:nvSpPr>
        <p:spPr/>
        <p:txBody>
          <a:bodyPr/>
          <a:lstStyle/>
          <a:p>
            <a:r>
              <a:rPr lang="en-US" dirty="0"/>
              <a:t>Book title is required</a:t>
            </a:r>
          </a:p>
          <a:p>
            <a:r>
              <a:rPr lang="en-US" dirty="0"/>
              <a:t>Book </a:t>
            </a:r>
            <a:r>
              <a:rPr lang="en-US" dirty="0" err="1"/>
              <a:t>isbn</a:t>
            </a:r>
            <a:r>
              <a:rPr lang="en-US" dirty="0"/>
              <a:t> is required and valid “\d{2}-\d{5}”</a:t>
            </a:r>
          </a:p>
          <a:p>
            <a:r>
              <a:rPr lang="en-US" dirty="0"/>
              <a:t>Book </a:t>
            </a:r>
            <a:r>
              <a:rPr lang="en-US" dirty="0" err="1"/>
              <a:t>isbn</a:t>
            </a:r>
            <a:r>
              <a:rPr lang="en-US" dirty="0"/>
              <a:t> must be existed</a:t>
            </a:r>
          </a:p>
          <a:p>
            <a:r>
              <a:rPr lang="en-US" dirty="0"/>
              <a:t>Max checkout length is required and numeric</a:t>
            </a:r>
          </a:p>
          <a:p>
            <a:r>
              <a:rPr lang="en-US" dirty="0"/>
              <a:t>Max checkout length must be in range [1,21]</a:t>
            </a:r>
          </a:p>
          <a:p>
            <a:r>
              <a:rPr lang="en-US" dirty="0"/>
              <a:t>Author is required at least one</a:t>
            </a:r>
          </a:p>
        </p:txBody>
      </p:sp>
    </p:spTree>
    <p:extLst>
      <p:ext uri="{BB962C8B-B14F-4D97-AF65-F5344CB8AC3E}">
        <p14:creationId xmlns:p14="http://schemas.microsoft.com/office/powerpoint/2010/main" val="3951911702"/>
      </p:ext>
    </p:extLst>
  </p:cSld>
  <p:clrMapOvr>
    <a:masterClrMapping/>
  </p:clrMapOvr>
</p:sld>
</file>

<file path=ppt/theme/theme1.xml><?xml version="1.0" encoding="utf-8"?>
<a:theme xmlns:a="http://schemas.openxmlformats.org/drawingml/2006/main" name="Brush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247</TotalTime>
  <Words>570</Words>
  <Application>Microsoft Office PowerPoint</Application>
  <PresentationFormat>Widescreen</PresentationFormat>
  <Paragraphs>53</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Arial</vt:lpstr>
      <vt:lpstr>Century Gothic</vt:lpstr>
      <vt:lpstr>BrushVTI</vt:lpstr>
      <vt:lpstr>Group 7 Library Application</vt:lpstr>
      <vt:lpstr>Use case diagram</vt:lpstr>
      <vt:lpstr>Class diagram</vt:lpstr>
      <vt:lpstr>Class diagram – New member</vt:lpstr>
      <vt:lpstr>Sequence diagram 1 – Checkout book</vt:lpstr>
      <vt:lpstr>Sequence diagram 2 – Add book copy</vt:lpstr>
      <vt:lpstr>Sequence diagram 3 – Add member</vt:lpstr>
      <vt:lpstr>Validation rules – Login form</vt:lpstr>
      <vt:lpstr>Validation rules – New book form</vt:lpstr>
      <vt:lpstr>Validation rules – New member form</vt:lpstr>
      <vt:lpstr>Validation rules – New copy form</vt:lpstr>
      <vt:lpstr>Validation rules – Checkout form</vt:lpstr>
      <vt:lpstr>Validation rules – New author dialog</vt:lpstr>
      <vt:lpstr>SCI conclusion</vt:lpstr>
      <vt:lpstr>Demo</vt:lpstr>
      <vt:lpstr>Thanks for listening</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Tin Nguyen</dc:creator>
  <cp:lastModifiedBy>Tin Nguyen</cp:lastModifiedBy>
  <cp:revision>29</cp:revision>
  <dcterms:created xsi:type="dcterms:W3CDTF">2024-09-11T02:32:19Z</dcterms:created>
  <dcterms:modified xsi:type="dcterms:W3CDTF">2024-09-15T21:57:34Z</dcterms:modified>
</cp:coreProperties>
</file>