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94" r:id="rId4"/>
    <p:sldId id="258" r:id="rId5"/>
    <p:sldId id="259" r:id="rId6"/>
    <p:sldId id="295" r:id="rId7"/>
    <p:sldId id="296" r:id="rId8"/>
    <p:sldId id="297" r:id="rId9"/>
    <p:sldId id="298" r:id="rId10"/>
    <p:sldId id="260" r:id="rId11"/>
    <p:sldId id="301" r:id="rId12"/>
    <p:sldId id="302" r:id="rId13"/>
    <p:sldId id="303" r:id="rId14"/>
    <p:sldId id="304" r:id="rId15"/>
    <p:sldId id="305"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Lato" panose="020F0502020204030203" pitchFamily="34" charset="0"/>
      <p:regular r:id="rId22"/>
      <p:bold r:id="rId23"/>
      <p:italic r:id="rId24"/>
      <p:boldItalic r:id="rId25"/>
    </p:embeddedFont>
    <p:embeddedFont>
      <p:font typeface="Raleway" pitchFamily="2" charset="0"/>
      <p:regular r:id="rId26"/>
      <p:bold r:id="rId27"/>
      <p:italic r:id="rId28"/>
      <p:boldItalic r:id="rId29"/>
    </p:embeddedFon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in02psUrsAT3SsG9uT5QM67Zha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4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56"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CC4538-4A0E-452A-9A6C-9AB4E395B79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IN"/>
        </a:p>
      </dgm:t>
    </dgm:pt>
    <dgm:pt modelId="{1B06A641-620A-447B-9717-B24E869BB9C1}">
      <dgm:prSet/>
      <dgm:spPr/>
      <dgm:t>
        <a:bodyPr/>
        <a:lstStyle/>
        <a:p>
          <a:r>
            <a:rPr lang="en-US" b="0" i="0"/>
            <a:t>This is the data of an online retailing company where they are trying to find which online shopper will generate revenue by his/her online shoppers’ activity on their site.</a:t>
          </a:r>
          <a:endParaRPr lang="en-IN"/>
        </a:p>
      </dgm:t>
    </dgm:pt>
    <dgm:pt modelId="{D3B2895A-0E1F-43DD-A6CE-91B0ED09D9F6}" type="parTrans" cxnId="{B7AE4BF3-EC97-42CB-9D6C-67BBB309D6A8}">
      <dgm:prSet/>
      <dgm:spPr/>
      <dgm:t>
        <a:bodyPr/>
        <a:lstStyle/>
        <a:p>
          <a:endParaRPr lang="en-IN"/>
        </a:p>
      </dgm:t>
    </dgm:pt>
    <dgm:pt modelId="{76B9C7E5-5704-4D92-8D66-E79C1E92F210}" type="sibTrans" cxnId="{B7AE4BF3-EC97-42CB-9D6C-67BBB309D6A8}">
      <dgm:prSet/>
      <dgm:spPr/>
      <dgm:t>
        <a:bodyPr/>
        <a:lstStyle/>
        <a:p>
          <a:endParaRPr lang="en-IN"/>
        </a:p>
      </dgm:t>
    </dgm:pt>
    <dgm:pt modelId="{0F153CD9-1364-4806-8E60-DE2A2632DCCD}">
      <dgm:prSet/>
      <dgm:spPr/>
      <dgm:t>
        <a:bodyPr/>
        <a:lstStyle/>
        <a:p>
          <a:r>
            <a:rPr lang="en-IN" b="0" i="0"/>
            <a:t>People often spend lot of time browsing through online shopping websites, but the conversion rate into purchases is low.  Determine likelihood of purchase based on the given features in the dataset.  The dataset consists of 18 features belonging to 12,330 online transactions.</a:t>
          </a:r>
          <a:endParaRPr lang="en-IN"/>
        </a:p>
      </dgm:t>
    </dgm:pt>
    <dgm:pt modelId="{5B512FC6-854E-4673-ACCA-2F231499B534}" type="parTrans" cxnId="{3FCEE3E2-CC9B-49A6-9752-D3EE2C324758}">
      <dgm:prSet/>
      <dgm:spPr/>
      <dgm:t>
        <a:bodyPr/>
        <a:lstStyle/>
        <a:p>
          <a:endParaRPr lang="en-IN"/>
        </a:p>
      </dgm:t>
    </dgm:pt>
    <dgm:pt modelId="{E790A621-14F7-46DE-A8DB-82E607315967}" type="sibTrans" cxnId="{3FCEE3E2-CC9B-49A6-9752-D3EE2C324758}">
      <dgm:prSet/>
      <dgm:spPr/>
      <dgm:t>
        <a:bodyPr/>
        <a:lstStyle/>
        <a:p>
          <a:endParaRPr lang="en-IN"/>
        </a:p>
      </dgm:t>
    </dgm:pt>
    <dgm:pt modelId="{FE422466-B817-4708-894A-5D0DAAE4C8E6}">
      <dgm:prSet/>
      <dgm:spPr/>
      <dgm:t>
        <a:bodyPr/>
        <a:lstStyle/>
        <a:p>
          <a:r>
            <a:rPr lang="en-IN" b="0" i="0"/>
            <a:t>The Objective of this project is to identify the user behaviour patterns to effectively understand features that influence n create a ML model which predicts shopping intent of website visitors to PURCHASE or NO PURCHASE.  </a:t>
          </a:r>
          <a:endParaRPr lang="en-IN"/>
        </a:p>
      </dgm:t>
    </dgm:pt>
    <dgm:pt modelId="{FB10E5CA-86A0-4CAB-9EFD-E70EAFC176DA}" type="parTrans" cxnId="{7A9DE255-10F9-4B2E-B84F-33E19FEE7F46}">
      <dgm:prSet/>
      <dgm:spPr/>
      <dgm:t>
        <a:bodyPr/>
        <a:lstStyle/>
        <a:p>
          <a:endParaRPr lang="en-IN"/>
        </a:p>
      </dgm:t>
    </dgm:pt>
    <dgm:pt modelId="{408C7F8F-F1F2-44A7-AA7F-539440C9217E}" type="sibTrans" cxnId="{7A9DE255-10F9-4B2E-B84F-33E19FEE7F46}">
      <dgm:prSet/>
      <dgm:spPr/>
      <dgm:t>
        <a:bodyPr/>
        <a:lstStyle/>
        <a:p>
          <a:endParaRPr lang="en-IN"/>
        </a:p>
      </dgm:t>
    </dgm:pt>
    <dgm:pt modelId="{62B974C1-7A0F-4B20-9DD9-61C4284247DA}" type="pres">
      <dgm:prSet presAssocID="{E0CC4538-4A0E-452A-9A6C-9AB4E395B79B}" presName="linear" presStyleCnt="0">
        <dgm:presLayoutVars>
          <dgm:animLvl val="lvl"/>
          <dgm:resizeHandles val="exact"/>
        </dgm:presLayoutVars>
      </dgm:prSet>
      <dgm:spPr/>
    </dgm:pt>
    <dgm:pt modelId="{963F83CA-10AC-4841-BD02-C71753A05E6D}" type="pres">
      <dgm:prSet presAssocID="{1B06A641-620A-447B-9717-B24E869BB9C1}" presName="parentText" presStyleLbl="node1" presStyleIdx="0" presStyleCnt="3">
        <dgm:presLayoutVars>
          <dgm:chMax val="0"/>
          <dgm:bulletEnabled val="1"/>
        </dgm:presLayoutVars>
      </dgm:prSet>
      <dgm:spPr/>
    </dgm:pt>
    <dgm:pt modelId="{77ADACAB-AF76-4666-8020-69295FECF97A}" type="pres">
      <dgm:prSet presAssocID="{76B9C7E5-5704-4D92-8D66-E79C1E92F210}" presName="spacer" presStyleCnt="0"/>
      <dgm:spPr/>
    </dgm:pt>
    <dgm:pt modelId="{997094D2-7DB3-4DC6-B89C-74D8B46C3AF2}" type="pres">
      <dgm:prSet presAssocID="{0F153CD9-1364-4806-8E60-DE2A2632DCCD}" presName="parentText" presStyleLbl="node1" presStyleIdx="1" presStyleCnt="3">
        <dgm:presLayoutVars>
          <dgm:chMax val="0"/>
          <dgm:bulletEnabled val="1"/>
        </dgm:presLayoutVars>
      </dgm:prSet>
      <dgm:spPr/>
    </dgm:pt>
    <dgm:pt modelId="{DBEB8D6B-1B4A-4281-B0E9-AE782B40BF21}" type="pres">
      <dgm:prSet presAssocID="{E790A621-14F7-46DE-A8DB-82E607315967}" presName="spacer" presStyleCnt="0"/>
      <dgm:spPr/>
    </dgm:pt>
    <dgm:pt modelId="{2FEE10A4-FE35-4248-A8A1-30D74FDD2164}" type="pres">
      <dgm:prSet presAssocID="{FE422466-B817-4708-894A-5D0DAAE4C8E6}" presName="parentText" presStyleLbl="node1" presStyleIdx="2" presStyleCnt="3">
        <dgm:presLayoutVars>
          <dgm:chMax val="0"/>
          <dgm:bulletEnabled val="1"/>
        </dgm:presLayoutVars>
      </dgm:prSet>
      <dgm:spPr/>
    </dgm:pt>
  </dgm:ptLst>
  <dgm:cxnLst>
    <dgm:cxn modelId="{7536C00C-8E28-4B17-8975-DB2A1630101C}" type="presOf" srcId="{0F153CD9-1364-4806-8E60-DE2A2632DCCD}" destId="{997094D2-7DB3-4DC6-B89C-74D8B46C3AF2}" srcOrd="0" destOrd="0" presId="urn:microsoft.com/office/officeart/2005/8/layout/vList2"/>
    <dgm:cxn modelId="{EF424E44-07B7-491C-B3B1-AB05FB467D62}" type="presOf" srcId="{1B06A641-620A-447B-9717-B24E869BB9C1}" destId="{963F83CA-10AC-4841-BD02-C71753A05E6D}" srcOrd="0" destOrd="0" presId="urn:microsoft.com/office/officeart/2005/8/layout/vList2"/>
    <dgm:cxn modelId="{212EF548-7198-49A3-A129-DCC7BFEE4F59}" type="presOf" srcId="{FE422466-B817-4708-894A-5D0DAAE4C8E6}" destId="{2FEE10A4-FE35-4248-A8A1-30D74FDD2164}" srcOrd="0" destOrd="0" presId="urn:microsoft.com/office/officeart/2005/8/layout/vList2"/>
    <dgm:cxn modelId="{950F7C70-7D88-40BE-9838-78B57FA7876F}" type="presOf" srcId="{E0CC4538-4A0E-452A-9A6C-9AB4E395B79B}" destId="{62B974C1-7A0F-4B20-9DD9-61C4284247DA}" srcOrd="0" destOrd="0" presId="urn:microsoft.com/office/officeart/2005/8/layout/vList2"/>
    <dgm:cxn modelId="{7A9DE255-10F9-4B2E-B84F-33E19FEE7F46}" srcId="{E0CC4538-4A0E-452A-9A6C-9AB4E395B79B}" destId="{FE422466-B817-4708-894A-5D0DAAE4C8E6}" srcOrd="2" destOrd="0" parTransId="{FB10E5CA-86A0-4CAB-9EFD-E70EAFC176DA}" sibTransId="{408C7F8F-F1F2-44A7-AA7F-539440C9217E}"/>
    <dgm:cxn modelId="{3FCEE3E2-CC9B-49A6-9752-D3EE2C324758}" srcId="{E0CC4538-4A0E-452A-9A6C-9AB4E395B79B}" destId="{0F153CD9-1364-4806-8E60-DE2A2632DCCD}" srcOrd="1" destOrd="0" parTransId="{5B512FC6-854E-4673-ACCA-2F231499B534}" sibTransId="{E790A621-14F7-46DE-A8DB-82E607315967}"/>
    <dgm:cxn modelId="{B7AE4BF3-EC97-42CB-9D6C-67BBB309D6A8}" srcId="{E0CC4538-4A0E-452A-9A6C-9AB4E395B79B}" destId="{1B06A641-620A-447B-9717-B24E869BB9C1}" srcOrd="0" destOrd="0" parTransId="{D3B2895A-0E1F-43DD-A6CE-91B0ED09D9F6}" sibTransId="{76B9C7E5-5704-4D92-8D66-E79C1E92F210}"/>
    <dgm:cxn modelId="{835528E1-E3B3-4C0C-A502-4F28895CE1AC}" type="presParOf" srcId="{62B974C1-7A0F-4B20-9DD9-61C4284247DA}" destId="{963F83CA-10AC-4841-BD02-C71753A05E6D}" srcOrd="0" destOrd="0" presId="urn:microsoft.com/office/officeart/2005/8/layout/vList2"/>
    <dgm:cxn modelId="{60781679-E4B6-4DEE-8361-671973D25BFD}" type="presParOf" srcId="{62B974C1-7A0F-4B20-9DD9-61C4284247DA}" destId="{77ADACAB-AF76-4666-8020-69295FECF97A}" srcOrd="1" destOrd="0" presId="urn:microsoft.com/office/officeart/2005/8/layout/vList2"/>
    <dgm:cxn modelId="{35D02847-1A3E-4682-BF3F-1AAF992F314D}" type="presParOf" srcId="{62B974C1-7A0F-4B20-9DD9-61C4284247DA}" destId="{997094D2-7DB3-4DC6-B89C-74D8B46C3AF2}" srcOrd="2" destOrd="0" presId="urn:microsoft.com/office/officeart/2005/8/layout/vList2"/>
    <dgm:cxn modelId="{D54F45E2-27D8-4F43-AFF7-1227A95E68FA}" type="presParOf" srcId="{62B974C1-7A0F-4B20-9DD9-61C4284247DA}" destId="{DBEB8D6B-1B4A-4281-B0E9-AE782B40BF21}" srcOrd="3" destOrd="0" presId="urn:microsoft.com/office/officeart/2005/8/layout/vList2"/>
    <dgm:cxn modelId="{2B585696-691B-48E5-869D-07438F35F106}" type="presParOf" srcId="{62B974C1-7A0F-4B20-9DD9-61C4284247DA}" destId="{2FEE10A4-FE35-4248-A8A1-30D74FDD2164}"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B4D24F-F1B9-4617-9243-1EBA7D3E6685}" type="doc">
      <dgm:prSet loTypeId="urn:microsoft.com/office/officeart/2005/8/layout/vList3" loCatId="list" qsTypeId="urn:microsoft.com/office/officeart/2005/8/quickstyle/simple1" qsCatId="simple" csTypeId="urn:microsoft.com/office/officeart/2005/8/colors/colorful2" csCatId="colorful" phldr="1"/>
      <dgm:spPr/>
      <dgm:t>
        <a:bodyPr/>
        <a:lstStyle/>
        <a:p>
          <a:endParaRPr lang="en-IN"/>
        </a:p>
      </dgm:t>
    </dgm:pt>
    <dgm:pt modelId="{BA9EC470-CF68-44A4-9C39-29D3A2CDB858}">
      <dgm:prSet/>
      <dgm:spPr/>
      <dgm:t>
        <a:bodyPr/>
        <a:lstStyle/>
        <a:p>
          <a:r>
            <a:rPr lang="en-IN" b="1" i="0"/>
            <a:t>Output Variable : </a:t>
          </a:r>
          <a:r>
            <a:rPr lang="en-IN" b="0" i="0"/>
            <a:t>Revenue</a:t>
          </a:r>
          <a:endParaRPr lang="en-IN"/>
        </a:p>
      </dgm:t>
    </dgm:pt>
    <dgm:pt modelId="{6BFF8D7C-E7A9-40B6-A419-681DDA149E86}" type="parTrans" cxnId="{EEBEBC58-EA6C-4076-B144-87479D767020}">
      <dgm:prSet/>
      <dgm:spPr/>
      <dgm:t>
        <a:bodyPr/>
        <a:lstStyle/>
        <a:p>
          <a:endParaRPr lang="en-IN"/>
        </a:p>
      </dgm:t>
    </dgm:pt>
    <dgm:pt modelId="{FC94EFE8-BC53-45B1-ABBC-34F2BF12E4B4}" type="sibTrans" cxnId="{EEBEBC58-EA6C-4076-B144-87479D767020}">
      <dgm:prSet/>
      <dgm:spPr/>
      <dgm:t>
        <a:bodyPr/>
        <a:lstStyle/>
        <a:p>
          <a:endParaRPr lang="en-IN"/>
        </a:p>
      </dgm:t>
    </dgm:pt>
    <dgm:pt modelId="{05C7133A-B618-4395-8D21-F3A5E782F4EC}">
      <dgm:prSet/>
      <dgm:spPr/>
      <dgm:t>
        <a:bodyPr/>
        <a:lstStyle/>
        <a:p>
          <a:r>
            <a:rPr lang="en-IN" b="1" i="0"/>
            <a:t>Datatypes : </a:t>
          </a:r>
          <a:r>
            <a:rPr lang="en-IN" b="0" i="0"/>
            <a:t>Int-7, Float – 7, Obj – 2, Bool – 2</a:t>
          </a:r>
          <a:endParaRPr lang="en-IN"/>
        </a:p>
      </dgm:t>
    </dgm:pt>
    <dgm:pt modelId="{CC4C01FB-E191-42CC-A02C-09206C45A079}" type="parTrans" cxnId="{6A71F24D-5B8C-4792-9495-3E0B792CA0ED}">
      <dgm:prSet/>
      <dgm:spPr/>
      <dgm:t>
        <a:bodyPr/>
        <a:lstStyle/>
        <a:p>
          <a:endParaRPr lang="en-IN"/>
        </a:p>
      </dgm:t>
    </dgm:pt>
    <dgm:pt modelId="{6C25D05B-20CF-49F8-910A-F10D9FAA6812}" type="sibTrans" cxnId="{6A71F24D-5B8C-4792-9495-3E0B792CA0ED}">
      <dgm:prSet/>
      <dgm:spPr/>
      <dgm:t>
        <a:bodyPr/>
        <a:lstStyle/>
        <a:p>
          <a:endParaRPr lang="en-IN"/>
        </a:p>
      </dgm:t>
    </dgm:pt>
    <dgm:pt modelId="{2557056B-6969-408B-8202-3D95F3442B47}">
      <dgm:prSet/>
      <dgm:spPr/>
      <dgm:t>
        <a:bodyPr/>
        <a:lstStyle/>
        <a:p>
          <a:r>
            <a:rPr lang="en-IN" b="0" i="0"/>
            <a:t>No Null Values</a:t>
          </a:r>
          <a:endParaRPr lang="en-IN"/>
        </a:p>
      </dgm:t>
    </dgm:pt>
    <dgm:pt modelId="{64CC77C7-FB14-47A0-9E5E-79CFA7B1E93B}" type="parTrans" cxnId="{BD1F7324-4C00-4BA0-84AE-44FBC10871D0}">
      <dgm:prSet/>
      <dgm:spPr/>
      <dgm:t>
        <a:bodyPr/>
        <a:lstStyle/>
        <a:p>
          <a:endParaRPr lang="en-IN"/>
        </a:p>
      </dgm:t>
    </dgm:pt>
    <dgm:pt modelId="{949D9913-0295-4568-BD6B-3D45DEBF597C}" type="sibTrans" cxnId="{BD1F7324-4C00-4BA0-84AE-44FBC10871D0}">
      <dgm:prSet/>
      <dgm:spPr/>
      <dgm:t>
        <a:bodyPr/>
        <a:lstStyle/>
        <a:p>
          <a:endParaRPr lang="en-IN"/>
        </a:p>
      </dgm:t>
    </dgm:pt>
    <dgm:pt modelId="{84282911-1A2C-4864-9F84-35E0AE5B26F1}">
      <dgm:prSet/>
      <dgm:spPr/>
      <dgm:t>
        <a:bodyPr/>
        <a:lstStyle/>
        <a:p>
          <a:r>
            <a:rPr lang="en-IN" b="0" i="0"/>
            <a:t>No Duplicates</a:t>
          </a:r>
          <a:endParaRPr lang="en-IN"/>
        </a:p>
      </dgm:t>
    </dgm:pt>
    <dgm:pt modelId="{2CE681C3-2277-47CA-971B-1A0985AE4235}" type="parTrans" cxnId="{2F4B4D54-07AF-454F-BCA3-208D2DD2314E}">
      <dgm:prSet/>
      <dgm:spPr/>
      <dgm:t>
        <a:bodyPr/>
        <a:lstStyle/>
        <a:p>
          <a:endParaRPr lang="en-IN"/>
        </a:p>
      </dgm:t>
    </dgm:pt>
    <dgm:pt modelId="{BE4799A2-0318-4727-9FAC-13764FFE289B}" type="sibTrans" cxnId="{2F4B4D54-07AF-454F-BCA3-208D2DD2314E}">
      <dgm:prSet/>
      <dgm:spPr/>
      <dgm:t>
        <a:bodyPr/>
        <a:lstStyle/>
        <a:p>
          <a:endParaRPr lang="en-IN"/>
        </a:p>
      </dgm:t>
    </dgm:pt>
    <dgm:pt modelId="{90F253F5-9A34-4605-838B-2900EE7D5A7E}">
      <dgm:prSet/>
      <dgm:spPr/>
      <dgm:t>
        <a:bodyPr/>
        <a:lstStyle/>
        <a:p>
          <a:r>
            <a:rPr lang="en-IN" b="0" i="0" dirty="0"/>
            <a:t>Outliers Treatment to be done</a:t>
          </a:r>
          <a:endParaRPr lang="en-IN" dirty="0"/>
        </a:p>
      </dgm:t>
    </dgm:pt>
    <dgm:pt modelId="{4136E6D6-E1C6-4093-B235-622A5AEE6985}" type="parTrans" cxnId="{05FD0192-2079-4521-A2BC-8CA2E74A4FED}">
      <dgm:prSet/>
      <dgm:spPr/>
      <dgm:t>
        <a:bodyPr/>
        <a:lstStyle/>
        <a:p>
          <a:endParaRPr lang="en-IN"/>
        </a:p>
      </dgm:t>
    </dgm:pt>
    <dgm:pt modelId="{E89E94FA-49DF-4291-B616-990006714B7A}" type="sibTrans" cxnId="{05FD0192-2079-4521-A2BC-8CA2E74A4FED}">
      <dgm:prSet/>
      <dgm:spPr/>
      <dgm:t>
        <a:bodyPr/>
        <a:lstStyle/>
        <a:p>
          <a:endParaRPr lang="en-IN"/>
        </a:p>
      </dgm:t>
    </dgm:pt>
    <dgm:pt modelId="{92E22C05-86AE-4CEA-8E25-4114C8EC9001}" type="pres">
      <dgm:prSet presAssocID="{C5B4D24F-F1B9-4617-9243-1EBA7D3E6685}" presName="linearFlow" presStyleCnt="0">
        <dgm:presLayoutVars>
          <dgm:dir/>
          <dgm:resizeHandles val="exact"/>
        </dgm:presLayoutVars>
      </dgm:prSet>
      <dgm:spPr/>
    </dgm:pt>
    <dgm:pt modelId="{087E05DB-AE7D-42C1-BF44-657DDBE6F621}" type="pres">
      <dgm:prSet presAssocID="{BA9EC470-CF68-44A4-9C39-29D3A2CDB858}" presName="composite" presStyleCnt="0"/>
      <dgm:spPr/>
    </dgm:pt>
    <dgm:pt modelId="{D2ABAFED-8558-4E74-AB8F-E87B128C476A}" type="pres">
      <dgm:prSet presAssocID="{BA9EC470-CF68-44A4-9C39-29D3A2CDB858}" presName="imgShp" presStyleLbl="fgImgPlace1" presStyleIdx="0" presStyleCnt="5"/>
      <dgm:spPr/>
    </dgm:pt>
    <dgm:pt modelId="{1C9CBDA5-C346-4943-A029-19419B796AD5}" type="pres">
      <dgm:prSet presAssocID="{BA9EC470-CF68-44A4-9C39-29D3A2CDB858}" presName="txShp" presStyleLbl="node1" presStyleIdx="0" presStyleCnt="5">
        <dgm:presLayoutVars>
          <dgm:bulletEnabled val="1"/>
        </dgm:presLayoutVars>
      </dgm:prSet>
      <dgm:spPr/>
    </dgm:pt>
    <dgm:pt modelId="{672EBDA2-6E37-4C96-8AC0-AB976B6C84B9}" type="pres">
      <dgm:prSet presAssocID="{FC94EFE8-BC53-45B1-ABBC-34F2BF12E4B4}" presName="spacing" presStyleCnt="0"/>
      <dgm:spPr/>
    </dgm:pt>
    <dgm:pt modelId="{18F32400-E18B-4AEF-9111-BA5EFB4A4ED3}" type="pres">
      <dgm:prSet presAssocID="{05C7133A-B618-4395-8D21-F3A5E782F4EC}" presName="composite" presStyleCnt="0"/>
      <dgm:spPr/>
    </dgm:pt>
    <dgm:pt modelId="{D92CC248-72E8-418B-9DDF-F96B6A29BEC8}" type="pres">
      <dgm:prSet presAssocID="{05C7133A-B618-4395-8D21-F3A5E782F4EC}" presName="imgShp" presStyleLbl="fgImgPlace1" presStyleIdx="1" presStyleCnt="5"/>
      <dgm:spPr/>
    </dgm:pt>
    <dgm:pt modelId="{EAA93DA7-A049-4393-A0AE-01D8AA3113A1}" type="pres">
      <dgm:prSet presAssocID="{05C7133A-B618-4395-8D21-F3A5E782F4EC}" presName="txShp" presStyleLbl="node1" presStyleIdx="1" presStyleCnt="5">
        <dgm:presLayoutVars>
          <dgm:bulletEnabled val="1"/>
        </dgm:presLayoutVars>
      </dgm:prSet>
      <dgm:spPr/>
    </dgm:pt>
    <dgm:pt modelId="{4E5784AF-4462-45FE-B8F1-59C22A61C465}" type="pres">
      <dgm:prSet presAssocID="{6C25D05B-20CF-49F8-910A-F10D9FAA6812}" presName="spacing" presStyleCnt="0"/>
      <dgm:spPr/>
    </dgm:pt>
    <dgm:pt modelId="{22E4DBC3-E2D4-42FC-BF22-0EAF70A6ECA0}" type="pres">
      <dgm:prSet presAssocID="{2557056B-6969-408B-8202-3D95F3442B47}" presName="composite" presStyleCnt="0"/>
      <dgm:spPr/>
    </dgm:pt>
    <dgm:pt modelId="{D52C2D74-61DE-4259-A90C-461C1EB2F657}" type="pres">
      <dgm:prSet presAssocID="{2557056B-6969-408B-8202-3D95F3442B47}" presName="imgShp" presStyleLbl="fgImgPlace1" presStyleIdx="2" presStyleCnt="5"/>
      <dgm:spPr/>
    </dgm:pt>
    <dgm:pt modelId="{E65653B8-DE09-4F9F-9FE9-11F731A2DEC9}" type="pres">
      <dgm:prSet presAssocID="{2557056B-6969-408B-8202-3D95F3442B47}" presName="txShp" presStyleLbl="node1" presStyleIdx="2" presStyleCnt="5">
        <dgm:presLayoutVars>
          <dgm:bulletEnabled val="1"/>
        </dgm:presLayoutVars>
      </dgm:prSet>
      <dgm:spPr/>
    </dgm:pt>
    <dgm:pt modelId="{CF2877F7-5BC4-41FF-AD16-8F1E8C2606DB}" type="pres">
      <dgm:prSet presAssocID="{949D9913-0295-4568-BD6B-3D45DEBF597C}" presName="spacing" presStyleCnt="0"/>
      <dgm:spPr/>
    </dgm:pt>
    <dgm:pt modelId="{385508EF-15AD-4C37-AA5C-A549CC6DC812}" type="pres">
      <dgm:prSet presAssocID="{84282911-1A2C-4864-9F84-35E0AE5B26F1}" presName="composite" presStyleCnt="0"/>
      <dgm:spPr/>
    </dgm:pt>
    <dgm:pt modelId="{D932CD28-55CF-4CF0-8215-20C1C937A131}" type="pres">
      <dgm:prSet presAssocID="{84282911-1A2C-4864-9F84-35E0AE5B26F1}" presName="imgShp" presStyleLbl="fgImgPlace1" presStyleIdx="3" presStyleCnt="5"/>
      <dgm:spPr/>
    </dgm:pt>
    <dgm:pt modelId="{0C046C48-2496-4C83-8C90-A07C4BA55C1F}" type="pres">
      <dgm:prSet presAssocID="{84282911-1A2C-4864-9F84-35E0AE5B26F1}" presName="txShp" presStyleLbl="node1" presStyleIdx="3" presStyleCnt="5">
        <dgm:presLayoutVars>
          <dgm:bulletEnabled val="1"/>
        </dgm:presLayoutVars>
      </dgm:prSet>
      <dgm:spPr/>
    </dgm:pt>
    <dgm:pt modelId="{16B52DB8-EFFA-4EBD-AAFF-E37DA60C66E9}" type="pres">
      <dgm:prSet presAssocID="{BE4799A2-0318-4727-9FAC-13764FFE289B}" presName="spacing" presStyleCnt="0"/>
      <dgm:spPr/>
    </dgm:pt>
    <dgm:pt modelId="{91431075-5D39-466F-9148-C8D2E3FC1112}" type="pres">
      <dgm:prSet presAssocID="{90F253F5-9A34-4605-838B-2900EE7D5A7E}" presName="composite" presStyleCnt="0"/>
      <dgm:spPr/>
    </dgm:pt>
    <dgm:pt modelId="{77AAE90B-9892-4C79-833A-D2632FB07D25}" type="pres">
      <dgm:prSet presAssocID="{90F253F5-9A34-4605-838B-2900EE7D5A7E}" presName="imgShp" presStyleLbl="fgImgPlace1" presStyleIdx="4" presStyleCnt="5"/>
      <dgm:spPr/>
    </dgm:pt>
    <dgm:pt modelId="{0E047386-2B24-4EEA-BBC8-B4B71C86C800}" type="pres">
      <dgm:prSet presAssocID="{90F253F5-9A34-4605-838B-2900EE7D5A7E}" presName="txShp" presStyleLbl="node1" presStyleIdx="4" presStyleCnt="5">
        <dgm:presLayoutVars>
          <dgm:bulletEnabled val="1"/>
        </dgm:presLayoutVars>
      </dgm:prSet>
      <dgm:spPr/>
    </dgm:pt>
  </dgm:ptLst>
  <dgm:cxnLst>
    <dgm:cxn modelId="{C4D0380D-4A8B-4004-A057-44D8149E3536}" type="presOf" srcId="{BA9EC470-CF68-44A4-9C39-29D3A2CDB858}" destId="{1C9CBDA5-C346-4943-A029-19419B796AD5}" srcOrd="0" destOrd="0" presId="urn:microsoft.com/office/officeart/2005/8/layout/vList3"/>
    <dgm:cxn modelId="{87A26D1A-8D66-4882-AE22-840F5E2F6848}" type="presOf" srcId="{90F253F5-9A34-4605-838B-2900EE7D5A7E}" destId="{0E047386-2B24-4EEA-BBC8-B4B71C86C800}" srcOrd="0" destOrd="0" presId="urn:microsoft.com/office/officeart/2005/8/layout/vList3"/>
    <dgm:cxn modelId="{BD1F7324-4C00-4BA0-84AE-44FBC10871D0}" srcId="{C5B4D24F-F1B9-4617-9243-1EBA7D3E6685}" destId="{2557056B-6969-408B-8202-3D95F3442B47}" srcOrd="2" destOrd="0" parTransId="{64CC77C7-FB14-47A0-9E5E-79CFA7B1E93B}" sibTransId="{949D9913-0295-4568-BD6B-3D45DEBF597C}"/>
    <dgm:cxn modelId="{6A71F24D-5B8C-4792-9495-3E0B792CA0ED}" srcId="{C5B4D24F-F1B9-4617-9243-1EBA7D3E6685}" destId="{05C7133A-B618-4395-8D21-F3A5E782F4EC}" srcOrd="1" destOrd="0" parTransId="{CC4C01FB-E191-42CC-A02C-09206C45A079}" sibTransId="{6C25D05B-20CF-49F8-910A-F10D9FAA6812}"/>
    <dgm:cxn modelId="{2F4B4D54-07AF-454F-BCA3-208D2DD2314E}" srcId="{C5B4D24F-F1B9-4617-9243-1EBA7D3E6685}" destId="{84282911-1A2C-4864-9F84-35E0AE5B26F1}" srcOrd="3" destOrd="0" parTransId="{2CE681C3-2277-47CA-971B-1A0985AE4235}" sibTransId="{BE4799A2-0318-4727-9FAC-13764FFE289B}"/>
    <dgm:cxn modelId="{1CF29757-6D7D-4C2D-BC11-71022DC69099}" type="presOf" srcId="{C5B4D24F-F1B9-4617-9243-1EBA7D3E6685}" destId="{92E22C05-86AE-4CEA-8E25-4114C8EC9001}" srcOrd="0" destOrd="0" presId="urn:microsoft.com/office/officeart/2005/8/layout/vList3"/>
    <dgm:cxn modelId="{EEBEBC58-EA6C-4076-B144-87479D767020}" srcId="{C5B4D24F-F1B9-4617-9243-1EBA7D3E6685}" destId="{BA9EC470-CF68-44A4-9C39-29D3A2CDB858}" srcOrd="0" destOrd="0" parTransId="{6BFF8D7C-E7A9-40B6-A419-681DDA149E86}" sibTransId="{FC94EFE8-BC53-45B1-ABBC-34F2BF12E4B4}"/>
    <dgm:cxn modelId="{05FD0192-2079-4521-A2BC-8CA2E74A4FED}" srcId="{C5B4D24F-F1B9-4617-9243-1EBA7D3E6685}" destId="{90F253F5-9A34-4605-838B-2900EE7D5A7E}" srcOrd="4" destOrd="0" parTransId="{4136E6D6-E1C6-4093-B235-622A5AEE6985}" sibTransId="{E89E94FA-49DF-4291-B616-990006714B7A}"/>
    <dgm:cxn modelId="{AE2327A5-1A51-4A02-882A-BF618C1B2D2C}" type="presOf" srcId="{84282911-1A2C-4864-9F84-35E0AE5B26F1}" destId="{0C046C48-2496-4C83-8C90-A07C4BA55C1F}" srcOrd="0" destOrd="0" presId="urn:microsoft.com/office/officeart/2005/8/layout/vList3"/>
    <dgm:cxn modelId="{135465CE-2E8B-4880-8B7E-2BD0E4887C50}" type="presOf" srcId="{05C7133A-B618-4395-8D21-F3A5E782F4EC}" destId="{EAA93DA7-A049-4393-A0AE-01D8AA3113A1}" srcOrd="0" destOrd="0" presId="urn:microsoft.com/office/officeart/2005/8/layout/vList3"/>
    <dgm:cxn modelId="{E5D99FFA-D72C-425B-8069-0D2611F2E610}" type="presOf" srcId="{2557056B-6969-408B-8202-3D95F3442B47}" destId="{E65653B8-DE09-4F9F-9FE9-11F731A2DEC9}" srcOrd="0" destOrd="0" presId="urn:microsoft.com/office/officeart/2005/8/layout/vList3"/>
    <dgm:cxn modelId="{B8672323-E1C7-4E73-9098-31790B67CD63}" type="presParOf" srcId="{92E22C05-86AE-4CEA-8E25-4114C8EC9001}" destId="{087E05DB-AE7D-42C1-BF44-657DDBE6F621}" srcOrd="0" destOrd="0" presId="urn:microsoft.com/office/officeart/2005/8/layout/vList3"/>
    <dgm:cxn modelId="{17B706C6-22E2-4B4A-9C3D-F5FFB75FA09A}" type="presParOf" srcId="{087E05DB-AE7D-42C1-BF44-657DDBE6F621}" destId="{D2ABAFED-8558-4E74-AB8F-E87B128C476A}" srcOrd="0" destOrd="0" presId="urn:microsoft.com/office/officeart/2005/8/layout/vList3"/>
    <dgm:cxn modelId="{82ED4312-6012-488F-8DDC-B2714E3D0111}" type="presParOf" srcId="{087E05DB-AE7D-42C1-BF44-657DDBE6F621}" destId="{1C9CBDA5-C346-4943-A029-19419B796AD5}" srcOrd="1" destOrd="0" presId="urn:microsoft.com/office/officeart/2005/8/layout/vList3"/>
    <dgm:cxn modelId="{0E3AB562-2BB1-487F-927A-D253E18C727C}" type="presParOf" srcId="{92E22C05-86AE-4CEA-8E25-4114C8EC9001}" destId="{672EBDA2-6E37-4C96-8AC0-AB976B6C84B9}" srcOrd="1" destOrd="0" presId="urn:microsoft.com/office/officeart/2005/8/layout/vList3"/>
    <dgm:cxn modelId="{E6AA77AF-1DE0-440F-9A00-80A64D1A35A0}" type="presParOf" srcId="{92E22C05-86AE-4CEA-8E25-4114C8EC9001}" destId="{18F32400-E18B-4AEF-9111-BA5EFB4A4ED3}" srcOrd="2" destOrd="0" presId="urn:microsoft.com/office/officeart/2005/8/layout/vList3"/>
    <dgm:cxn modelId="{8E67680E-7923-4552-9164-E91E120B8DE5}" type="presParOf" srcId="{18F32400-E18B-4AEF-9111-BA5EFB4A4ED3}" destId="{D92CC248-72E8-418B-9DDF-F96B6A29BEC8}" srcOrd="0" destOrd="0" presId="urn:microsoft.com/office/officeart/2005/8/layout/vList3"/>
    <dgm:cxn modelId="{5E80A25A-05E5-47C4-A9F7-FE621DB62F1A}" type="presParOf" srcId="{18F32400-E18B-4AEF-9111-BA5EFB4A4ED3}" destId="{EAA93DA7-A049-4393-A0AE-01D8AA3113A1}" srcOrd="1" destOrd="0" presId="urn:microsoft.com/office/officeart/2005/8/layout/vList3"/>
    <dgm:cxn modelId="{5D7F9BDD-1457-4772-9229-7057DE4B1FC9}" type="presParOf" srcId="{92E22C05-86AE-4CEA-8E25-4114C8EC9001}" destId="{4E5784AF-4462-45FE-B8F1-59C22A61C465}" srcOrd="3" destOrd="0" presId="urn:microsoft.com/office/officeart/2005/8/layout/vList3"/>
    <dgm:cxn modelId="{F4B08276-E772-4095-9099-6207F9F6E1A9}" type="presParOf" srcId="{92E22C05-86AE-4CEA-8E25-4114C8EC9001}" destId="{22E4DBC3-E2D4-42FC-BF22-0EAF70A6ECA0}" srcOrd="4" destOrd="0" presId="urn:microsoft.com/office/officeart/2005/8/layout/vList3"/>
    <dgm:cxn modelId="{87BB2BEF-9380-45E1-96BD-A2312B01D7E9}" type="presParOf" srcId="{22E4DBC3-E2D4-42FC-BF22-0EAF70A6ECA0}" destId="{D52C2D74-61DE-4259-A90C-461C1EB2F657}" srcOrd="0" destOrd="0" presId="urn:microsoft.com/office/officeart/2005/8/layout/vList3"/>
    <dgm:cxn modelId="{B95C1C90-7595-4BA1-910F-6D83F3662ED3}" type="presParOf" srcId="{22E4DBC3-E2D4-42FC-BF22-0EAF70A6ECA0}" destId="{E65653B8-DE09-4F9F-9FE9-11F731A2DEC9}" srcOrd="1" destOrd="0" presId="urn:microsoft.com/office/officeart/2005/8/layout/vList3"/>
    <dgm:cxn modelId="{173CAFA0-D9E6-41C0-8E97-62F844B168D2}" type="presParOf" srcId="{92E22C05-86AE-4CEA-8E25-4114C8EC9001}" destId="{CF2877F7-5BC4-41FF-AD16-8F1E8C2606DB}" srcOrd="5" destOrd="0" presId="urn:microsoft.com/office/officeart/2005/8/layout/vList3"/>
    <dgm:cxn modelId="{D71D26D1-4FE9-435B-B60A-66747C035412}" type="presParOf" srcId="{92E22C05-86AE-4CEA-8E25-4114C8EC9001}" destId="{385508EF-15AD-4C37-AA5C-A549CC6DC812}" srcOrd="6" destOrd="0" presId="urn:microsoft.com/office/officeart/2005/8/layout/vList3"/>
    <dgm:cxn modelId="{BB2A3225-41C4-4C18-9368-293D9E597502}" type="presParOf" srcId="{385508EF-15AD-4C37-AA5C-A549CC6DC812}" destId="{D932CD28-55CF-4CF0-8215-20C1C937A131}" srcOrd="0" destOrd="0" presId="urn:microsoft.com/office/officeart/2005/8/layout/vList3"/>
    <dgm:cxn modelId="{E9C0BB79-95B4-406C-8949-6E52F354ACD0}" type="presParOf" srcId="{385508EF-15AD-4C37-AA5C-A549CC6DC812}" destId="{0C046C48-2496-4C83-8C90-A07C4BA55C1F}" srcOrd="1" destOrd="0" presId="urn:microsoft.com/office/officeart/2005/8/layout/vList3"/>
    <dgm:cxn modelId="{7C420F1C-86AB-41ED-83D5-AEC569E6CA98}" type="presParOf" srcId="{92E22C05-86AE-4CEA-8E25-4114C8EC9001}" destId="{16B52DB8-EFFA-4EBD-AAFF-E37DA60C66E9}" srcOrd="7" destOrd="0" presId="urn:microsoft.com/office/officeart/2005/8/layout/vList3"/>
    <dgm:cxn modelId="{0C17EDA8-051B-4F1B-B6F2-FE310A40EABF}" type="presParOf" srcId="{92E22C05-86AE-4CEA-8E25-4114C8EC9001}" destId="{91431075-5D39-466F-9148-C8D2E3FC1112}" srcOrd="8" destOrd="0" presId="urn:microsoft.com/office/officeart/2005/8/layout/vList3"/>
    <dgm:cxn modelId="{A8CA9158-D40A-4FCC-AE15-0EB10468FDD8}" type="presParOf" srcId="{91431075-5D39-466F-9148-C8D2E3FC1112}" destId="{77AAE90B-9892-4C79-833A-D2632FB07D25}" srcOrd="0" destOrd="0" presId="urn:microsoft.com/office/officeart/2005/8/layout/vList3"/>
    <dgm:cxn modelId="{028D3E90-FEBF-4EBB-AF7A-76A670A34E18}" type="presParOf" srcId="{91431075-5D39-466F-9148-C8D2E3FC1112}" destId="{0E047386-2B24-4EEA-BBC8-B4B71C86C80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3D78DB9-3821-4321-879B-1ED6A67EE8F4}"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IN"/>
        </a:p>
      </dgm:t>
    </dgm:pt>
    <dgm:pt modelId="{F4855B48-2197-46AC-9321-FF0C0923AF22}">
      <dgm:prSet custT="1"/>
      <dgm:spPr/>
      <dgm:t>
        <a:bodyPr/>
        <a:lstStyle/>
        <a:p>
          <a:r>
            <a:rPr lang="en-IN" sz="900" b="0" i="0"/>
            <a:t>As per Feature Importances, PageValue is the most important feature and pages with high average value contribute more to revenue generation. Hence we must allocate our resources to attract people with low page value. </a:t>
          </a:r>
          <a:endParaRPr lang="en-IN" sz="900"/>
        </a:p>
      </dgm:t>
    </dgm:pt>
    <dgm:pt modelId="{5AC1EE83-2B8A-494A-BD0D-AD59074511B6}" type="parTrans" cxnId="{E539E939-4A59-4455-AFE0-5F60CDF2900B}">
      <dgm:prSet/>
      <dgm:spPr/>
      <dgm:t>
        <a:bodyPr/>
        <a:lstStyle/>
        <a:p>
          <a:endParaRPr lang="en-IN" sz="3200"/>
        </a:p>
      </dgm:t>
    </dgm:pt>
    <dgm:pt modelId="{52903281-D9B1-4961-9372-EAC74CBA8EA8}" type="sibTrans" cxnId="{E539E939-4A59-4455-AFE0-5F60CDF2900B}">
      <dgm:prSet custT="1"/>
      <dgm:spPr/>
      <dgm:t>
        <a:bodyPr/>
        <a:lstStyle/>
        <a:p>
          <a:endParaRPr lang="en-IN" sz="800"/>
        </a:p>
      </dgm:t>
    </dgm:pt>
    <dgm:pt modelId="{571B8376-240A-4A15-9E06-307BF83FB1E6}">
      <dgm:prSet custT="1"/>
      <dgm:spPr/>
      <dgm:t>
        <a:bodyPr/>
        <a:lstStyle/>
        <a:p>
          <a:r>
            <a:rPr lang="en-IN" sz="900" b="0" i="0"/>
            <a:t>From EDA, and survey the month of November and May has always been great for ecommerce and revenue may be due to Festival season and Summer.  We can leverage this and produce better turnouts by offering customers with holiday gifts, discounts sale, goodies etc.,</a:t>
          </a:r>
          <a:endParaRPr lang="en-IN" sz="900"/>
        </a:p>
      </dgm:t>
    </dgm:pt>
    <dgm:pt modelId="{01579D8B-2E6A-4BF4-9ACF-D093C6F39D3E}" type="parTrans" cxnId="{8EEE05BF-ECBA-4624-9D7B-59712FB53F4A}">
      <dgm:prSet/>
      <dgm:spPr/>
      <dgm:t>
        <a:bodyPr/>
        <a:lstStyle/>
        <a:p>
          <a:endParaRPr lang="en-IN" sz="3200"/>
        </a:p>
      </dgm:t>
    </dgm:pt>
    <dgm:pt modelId="{889E1C61-55E3-4E48-B1FC-2AAA72FA6D54}" type="sibTrans" cxnId="{8EEE05BF-ECBA-4624-9D7B-59712FB53F4A}">
      <dgm:prSet custT="1"/>
      <dgm:spPr/>
      <dgm:t>
        <a:bodyPr/>
        <a:lstStyle/>
        <a:p>
          <a:endParaRPr lang="en-IN" sz="800"/>
        </a:p>
      </dgm:t>
    </dgm:pt>
    <dgm:pt modelId="{48F4F3EE-1FEE-43A1-9785-FF188E8D65D3}">
      <dgm:prSet custT="1"/>
      <dgm:spPr/>
      <dgm:t>
        <a:bodyPr/>
        <a:lstStyle/>
        <a:p>
          <a:r>
            <a:rPr lang="en-IN" sz="900" b="0" i="0"/>
            <a:t>Revenue generation is high from customers accessing thru Admn, Information pages compared to directly landing on product pages thru referrals.. Hence focus more on these customers to convert to revenue.</a:t>
          </a:r>
          <a:endParaRPr lang="en-IN" sz="900"/>
        </a:p>
      </dgm:t>
    </dgm:pt>
    <dgm:pt modelId="{47CEE159-6EDE-4830-8780-B64D04AF2AB1}" type="parTrans" cxnId="{B1457BE8-3BD8-463C-AEF2-16EF836DCB19}">
      <dgm:prSet/>
      <dgm:spPr/>
      <dgm:t>
        <a:bodyPr/>
        <a:lstStyle/>
        <a:p>
          <a:endParaRPr lang="en-IN" sz="3200"/>
        </a:p>
      </dgm:t>
    </dgm:pt>
    <dgm:pt modelId="{B6372B19-8BE4-4CFB-931F-BA534EC6A2F4}" type="sibTrans" cxnId="{B1457BE8-3BD8-463C-AEF2-16EF836DCB19}">
      <dgm:prSet custT="1"/>
      <dgm:spPr/>
      <dgm:t>
        <a:bodyPr/>
        <a:lstStyle/>
        <a:p>
          <a:endParaRPr lang="en-IN" sz="800"/>
        </a:p>
      </dgm:t>
    </dgm:pt>
    <dgm:pt modelId="{D0F2D938-D6FE-4F53-8B1C-15747E995188}">
      <dgm:prSet custT="1"/>
      <dgm:spPr/>
      <dgm:t>
        <a:bodyPr/>
        <a:lstStyle/>
        <a:p>
          <a:r>
            <a:rPr lang="en-IN" sz="900" b="0" i="0"/>
            <a:t>Focus on Bests in features like returning visitor, browser-2, region-2 etc., which are generating more transactions and revenue.</a:t>
          </a:r>
          <a:endParaRPr lang="en-IN" sz="900"/>
        </a:p>
      </dgm:t>
    </dgm:pt>
    <dgm:pt modelId="{EB7C8608-05E0-4CCD-897A-1F320FD63C9B}" type="parTrans" cxnId="{F0C9EB03-B072-4703-973E-132BF7DFBBF6}">
      <dgm:prSet/>
      <dgm:spPr/>
      <dgm:t>
        <a:bodyPr/>
        <a:lstStyle/>
        <a:p>
          <a:endParaRPr lang="en-IN" sz="3200"/>
        </a:p>
      </dgm:t>
    </dgm:pt>
    <dgm:pt modelId="{9177B987-349B-408A-AE19-7AF62D88970B}" type="sibTrans" cxnId="{F0C9EB03-B072-4703-973E-132BF7DFBBF6}">
      <dgm:prSet custT="1"/>
      <dgm:spPr/>
      <dgm:t>
        <a:bodyPr/>
        <a:lstStyle/>
        <a:p>
          <a:endParaRPr lang="en-IN" sz="800"/>
        </a:p>
      </dgm:t>
    </dgm:pt>
    <dgm:pt modelId="{DDF5A894-8D25-4892-97E1-22C7D7FDE374}">
      <dgm:prSet custT="1"/>
      <dgm:spPr/>
      <dgm:t>
        <a:bodyPr/>
        <a:lstStyle/>
        <a:p>
          <a:r>
            <a:rPr lang="en-IN" sz="900" b="0" i="0"/>
            <a:t>High bounce and Exit rates have negative influence on revenue hence we must be cautious and reduce spending our resources on users with high exit and bounce rates.</a:t>
          </a:r>
          <a:endParaRPr lang="en-IN" sz="900"/>
        </a:p>
      </dgm:t>
    </dgm:pt>
    <dgm:pt modelId="{73C140AA-49E8-450A-A994-39F132566F2A}" type="parTrans" cxnId="{9997B8B0-844D-4A67-917F-65AB3F856313}">
      <dgm:prSet/>
      <dgm:spPr/>
      <dgm:t>
        <a:bodyPr/>
        <a:lstStyle/>
        <a:p>
          <a:endParaRPr lang="en-IN" sz="3200"/>
        </a:p>
      </dgm:t>
    </dgm:pt>
    <dgm:pt modelId="{2E4502DA-4A1A-4F3A-BD5D-3F5BBCCB2838}" type="sibTrans" cxnId="{9997B8B0-844D-4A67-917F-65AB3F856313}">
      <dgm:prSet custT="1"/>
      <dgm:spPr/>
      <dgm:t>
        <a:bodyPr/>
        <a:lstStyle/>
        <a:p>
          <a:endParaRPr lang="en-IN" sz="800"/>
        </a:p>
      </dgm:t>
    </dgm:pt>
    <dgm:pt modelId="{B9793E40-126B-48C3-8BB9-8D9DF25A0D92}" type="pres">
      <dgm:prSet presAssocID="{F3D78DB9-3821-4321-879B-1ED6A67EE8F4}" presName="linear" presStyleCnt="0">
        <dgm:presLayoutVars>
          <dgm:dir/>
          <dgm:animLvl val="lvl"/>
          <dgm:resizeHandles val="exact"/>
        </dgm:presLayoutVars>
      </dgm:prSet>
      <dgm:spPr/>
    </dgm:pt>
    <dgm:pt modelId="{592162CF-8E2C-4BB0-900B-F89319EFFA4C}" type="pres">
      <dgm:prSet presAssocID="{F4855B48-2197-46AC-9321-FF0C0923AF22}" presName="parentLin" presStyleCnt="0"/>
      <dgm:spPr/>
    </dgm:pt>
    <dgm:pt modelId="{0AF3640D-619E-4503-AD30-BDD32A554791}" type="pres">
      <dgm:prSet presAssocID="{F4855B48-2197-46AC-9321-FF0C0923AF22}" presName="parentLeftMargin" presStyleLbl="node1" presStyleIdx="0" presStyleCnt="5"/>
      <dgm:spPr/>
    </dgm:pt>
    <dgm:pt modelId="{3C707A6E-3A98-495A-A11D-7DF60D0F754F}" type="pres">
      <dgm:prSet presAssocID="{F4855B48-2197-46AC-9321-FF0C0923AF22}" presName="parentText" presStyleLbl="node1" presStyleIdx="0" presStyleCnt="5">
        <dgm:presLayoutVars>
          <dgm:chMax val="0"/>
          <dgm:bulletEnabled val="1"/>
        </dgm:presLayoutVars>
      </dgm:prSet>
      <dgm:spPr/>
    </dgm:pt>
    <dgm:pt modelId="{693F854E-598A-4D2E-AE21-D9CBA395C336}" type="pres">
      <dgm:prSet presAssocID="{F4855B48-2197-46AC-9321-FF0C0923AF22}" presName="negativeSpace" presStyleCnt="0"/>
      <dgm:spPr/>
    </dgm:pt>
    <dgm:pt modelId="{8424DCA4-D30C-47A3-8EEC-A414D2F9C02F}" type="pres">
      <dgm:prSet presAssocID="{F4855B48-2197-46AC-9321-FF0C0923AF22}" presName="childText" presStyleLbl="conFgAcc1" presStyleIdx="0" presStyleCnt="5">
        <dgm:presLayoutVars>
          <dgm:bulletEnabled val="1"/>
        </dgm:presLayoutVars>
      </dgm:prSet>
      <dgm:spPr/>
    </dgm:pt>
    <dgm:pt modelId="{A9D2BDCE-B562-441C-8CC8-AABCADFF57BF}" type="pres">
      <dgm:prSet presAssocID="{52903281-D9B1-4961-9372-EAC74CBA8EA8}" presName="spaceBetweenRectangles" presStyleCnt="0"/>
      <dgm:spPr/>
    </dgm:pt>
    <dgm:pt modelId="{E8DF12C9-5F6B-41F4-8B0A-AB28C0BB664C}" type="pres">
      <dgm:prSet presAssocID="{571B8376-240A-4A15-9E06-307BF83FB1E6}" presName="parentLin" presStyleCnt="0"/>
      <dgm:spPr/>
    </dgm:pt>
    <dgm:pt modelId="{3A5079F9-0C8D-4021-8FE5-FB2794B2160C}" type="pres">
      <dgm:prSet presAssocID="{571B8376-240A-4A15-9E06-307BF83FB1E6}" presName="parentLeftMargin" presStyleLbl="node1" presStyleIdx="0" presStyleCnt="5"/>
      <dgm:spPr/>
    </dgm:pt>
    <dgm:pt modelId="{61908AEE-3407-443F-BE16-EDB95E89D714}" type="pres">
      <dgm:prSet presAssocID="{571B8376-240A-4A15-9E06-307BF83FB1E6}" presName="parentText" presStyleLbl="node1" presStyleIdx="1" presStyleCnt="5">
        <dgm:presLayoutVars>
          <dgm:chMax val="0"/>
          <dgm:bulletEnabled val="1"/>
        </dgm:presLayoutVars>
      </dgm:prSet>
      <dgm:spPr/>
    </dgm:pt>
    <dgm:pt modelId="{E511AF40-B4E4-44C5-9274-240E8B4C8841}" type="pres">
      <dgm:prSet presAssocID="{571B8376-240A-4A15-9E06-307BF83FB1E6}" presName="negativeSpace" presStyleCnt="0"/>
      <dgm:spPr/>
    </dgm:pt>
    <dgm:pt modelId="{78675D49-BF34-4E34-B4B5-59DFF89AA2EB}" type="pres">
      <dgm:prSet presAssocID="{571B8376-240A-4A15-9E06-307BF83FB1E6}" presName="childText" presStyleLbl="conFgAcc1" presStyleIdx="1" presStyleCnt="5">
        <dgm:presLayoutVars>
          <dgm:bulletEnabled val="1"/>
        </dgm:presLayoutVars>
      </dgm:prSet>
      <dgm:spPr/>
    </dgm:pt>
    <dgm:pt modelId="{0A603A74-0E77-480B-81F6-1937DA6831DB}" type="pres">
      <dgm:prSet presAssocID="{889E1C61-55E3-4E48-B1FC-2AAA72FA6D54}" presName="spaceBetweenRectangles" presStyleCnt="0"/>
      <dgm:spPr/>
    </dgm:pt>
    <dgm:pt modelId="{E8682F04-0DF5-4F10-A965-70C2929143F0}" type="pres">
      <dgm:prSet presAssocID="{48F4F3EE-1FEE-43A1-9785-FF188E8D65D3}" presName="parentLin" presStyleCnt="0"/>
      <dgm:spPr/>
    </dgm:pt>
    <dgm:pt modelId="{E5727500-DA71-4A7E-BF14-D8C53176F2DF}" type="pres">
      <dgm:prSet presAssocID="{48F4F3EE-1FEE-43A1-9785-FF188E8D65D3}" presName="parentLeftMargin" presStyleLbl="node1" presStyleIdx="1" presStyleCnt="5"/>
      <dgm:spPr/>
    </dgm:pt>
    <dgm:pt modelId="{1239505C-2B58-47D9-B846-2F0A02122524}" type="pres">
      <dgm:prSet presAssocID="{48F4F3EE-1FEE-43A1-9785-FF188E8D65D3}" presName="parentText" presStyleLbl="node1" presStyleIdx="2" presStyleCnt="5">
        <dgm:presLayoutVars>
          <dgm:chMax val="0"/>
          <dgm:bulletEnabled val="1"/>
        </dgm:presLayoutVars>
      </dgm:prSet>
      <dgm:spPr/>
    </dgm:pt>
    <dgm:pt modelId="{97D5D225-F41F-4535-8801-5C9C63D7F3A1}" type="pres">
      <dgm:prSet presAssocID="{48F4F3EE-1FEE-43A1-9785-FF188E8D65D3}" presName="negativeSpace" presStyleCnt="0"/>
      <dgm:spPr/>
    </dgm:pt>
    <dgm:pt modelId="{1DC18807-80DC-4A01-A56B-630F15128FCE}" type="pres">
      <dgm:prSet presAssocID="{48F4F3EE-1FEE-43A1-9785-FF188E8D65D3}" presName="childText" presStyleLbl="conFgAcc1" presStyleIdx="2" presStyleCnt="5">
        <dgm:presLayoutVars>
          <dgm:bulletEnabled val="1"/>
        </dgm:presLayoutVars>
      </dgm:prSet>
      <dgm:spPr/>
    </dgm:pt>
    <dgm:pt modelId="{04AB2924-BF99-40DD-9A00-D7F85E986664}" type="pres">
      <dgm:prSet presAssocID="{B6372B19-8BE4-4CFB-931F-BA534EC6A2F4}" presName="spaceBetweenRectangles" presStyleCnt="0"/>
      <dgm:spPr/>
    </dgm:pt>
    <dgm:pt modelId="{81FC7DB2-628D-486F-9C0E-C04EA525D825}" type="pres">
      <dgm:prSet presAssocID="{D0F2D938-D6FE-4F53-8B1C-15747E995188}" presName="parentLin" presStyleCnt="0"/>
      <dgm:spPr/>
    </dgm:pt>
    <dgm:pt modelId="{F6F564C4-83ED-48C3-8DF3-FE1B0711C211}" type="pres">
      <dgm:prSet presAssocID="{D0F2D938-D6FE-4F53-8B1C-15747E995188}" presName="parentLeftMargin" presStyleLbl="node1" presStyleIdx="2" presStyleCnt="5"/>
      <dgm:spPr/>
    </dgm:pt>
    <dgm:pt modelId="{A9270CDC-7598-46A5-A377-20EB5700469D}" type="pres">
      <dgm:prSet presAssocID="{D0F2D938-D6FE-4F53-8B1C-15747E995188}" presName="parentText" presStyleLbl="node1" presStyleIdx="3" presStyleCnt="5">
        <dgm:presLayoutVars>
          <dgm:chMax val="0"/>
          <dgm:bulletEnabled val="1"/>
        </dgm:presLayoutVars>
      </dgm:prSet>
      <dgm:spPr/>
    </dgm:pt>
    <dgm:pt modelId="{14376298-9B3A-4624-BE1C-AAA99E83BE68}" type="pres">
      <dgm:prSet presAssocID="{D0F2D938-D6FE-4F53-8B1C-15747E995188}" presName="negativeSpace" presStyleCnt="0"/>
      <dgm:spPr/>
    </dgm:pt>
    <dgm:pt modelId="{3EEF6BAC-7369-4841-9D9B-892E3DBCCCF8}" type="pres">
      <dgm:prSet presAssocID="{D0F2D938-D6FE-4F53-8B1C-15747E995188}" presName="childText" presStyleLbl="conFgAcc1" presStyleIdx="3" presStyleCnt="5">
        <dgm:presLayoutVars>
          <dgm:bulletEnabled val="1"/>
        </dgm:presLayoutVars>
      </dgm:prSet>
      <dgm:spPr/>
    </dgm:pt>
    <dgm:pt modelId="{26AAE73A-5D52-4F1B-A7C3-13EE3A13F7AA}" type="pres">
      <dgm:prSet presAssocID="{9177B987-349B-408A-AE19-7AF62D88970B}" presName="spaceBetweenRectangles" presStyleCnt="0"/>
      <dgm:spPr/>
    </dgm:pt>
    <dgm:pt modelId="{30DF3EB6-B984-4A6B-9540-007BE2F96756}" type="pres">
      <dgm:prSet presAssocID="{DDF5A894-8D25-4892-97E1-22C7D7FDE374}" presName="parentLin" presStyleCnt="0"/>
      <dgm:spPr/>
    </dgm:pt>
    <dgm:pt modelId="{B5F92B5C-F4E9-4CB6-A152-5AA641A5AB1B}" type="pres">
      <dgm:prSet presAssocID="{DDF5A894-8D25-4892-97E1-22C7D7FDE374}" presName="parentLeftMargin" presStyleLbl="node1" presStyleIdx="3" presStyleCnt="5"/>
      <dgm:spPr/>
    </dgm:pt>
    <dgm:pt modelId="{85D01B91-7A28-49F1-9A3D-EE86F98FDE31}" type="pres">
      <dgm:prSet presAssocID="{DDF5A894-8D25-4892-97E1-22C7D7FDE374}" presName="parentText" presStyleLbl="node1" presStyleIdx="4" presStyleCnt="5">
        <dgm:presLayoutVars>
          <dgm:chMax val="0"/>
          <dgm:bulletEnabled val="1"/>
        </dgm:presLayoutVars>
      </dgm:prSet>
      <dgm:spPr/>
    </dgm:pt>
    <dgm:pt modelId="{2AB3F1CC-58CA-40FB-AFEE-76B7D4655735}" type="pres">
      <dgm:prSet presAssocID="{DDF5A894-8D25-4892-97E1-22C7D7FDE374}" presName="negativeSpace" presStyleCnt="0"/>
      <dgm:spPr/>
    </dgm:pt>
    <dgm:pt modelId="{8424CBE6-F703-452D-B029-FEE723D223D3}" type="pres">
      <dgm:prSet presAssocID="{DDF5A894-8D25-4892-97E1-22C7D7FDE374}" presName="childText" presStyleLbl="conFgAcc1" presStyleIdx="4" presStyleCnt="5">
        <dgm:presLayoutVars>
          <dgm:bulletEnabled val="1"/>
        </dgm:presLayoutVars>
      </dgm:prSet>
      <dgm:spPr/>
    </dgm:pt>
  </dgm:ptLst>
  <dgm:cxnLst>
    <dgm:cxn modelId="{F0C9EB03-B072-4703-973E-132BF7DFBBF6}" srcId="{F3D78DB9-3821-4321-879B-1ED6A67EE8F4}" destId="{D0F2D938-D6FE-4F53-8B1C-15747E995188}" srcOrd="3" destOrd="0" parTransId="{EB7C8608-05E0-4CCD-897A-1F320FD63C9B}" sibTransId="{9177B987-349B-408A-AE19-7AF62D88970B}"/>
    <dgm:cxn modelId="{8C99E50A-3CE4-4670-AAFD-386542ADF461}" type="presOf" srcId="{DDF5A894-8D25-4892-97E1-22C7D7FDE374}" destId="{B5F92B5C-F4E9-4CB6-A152-5AA641A5AB1B}" srcOrd="0" destOrd="0" presId="urn:microsoft.com/office/officeart/2005/8/layout/list1"/>
    <dgm:cxn modelId="{41252A2B-3D91-44A2-8F86-77D580B0E6DE}" type="presOf" srcId="{48F4F3EE-1FEE-43A1-9785-FF188E8D65D3}" destId="{1239505C-2B58-47D9-B846-2F0A02122524}" srcOrd="1" destOrd="0" presId="urn:microsoft.com/office/officeart/2005/8/layout/list1"/>
    <dgm:cxn modelId="{E539E939-4A59-4455-AFE0-5F60CDF2900B}" srcId="{F3D78DB9-3821-4321-879B-1ED6A67EE8F4}" destId="{F4855B48-2197-46AC-9321-FF0C0923AF22}" srcOrd="0" destOrd="0" parTransId="{5AC1EE83-2B8A-494A-BD0D-AD59074511B6}" sibTransId="{52903281-D9B1-4961-9372-EAC74CBA8EA8}"/>
    <dgm:cxn modelId="{579F714D-D398-4961-825F-58B81420DF83}" type="presOf" srcId="{F4855B48-2197-46AC-9321-FF0C0923AF22}" destId="{3C707A6E-3A98-495A-A11D-7DF60D0F754F}" srcOrd="1" destOrd="0" presId="urn:microsoft.com/office/officeart/2005/8/layout/list1"/>
    <dgm:cxn modelId="{E3B7FF70-53A9-454D-A56F-913C015C7401}" type="presOf" srcId="{F4855B48-2197-46AC-9321-FF0C0923AF22}" destId="{0AF3640D-619E-4503-AD30-BDD32A554791}" srcOrd="0" destOrd="0" presId="urn:microsoft.com/office/officeart/2005/8/layout/list1"/>
    <dgm:cxn modelId="{0F426F71-1E0E-4899-9DD6-0BD920B23B38}" type="presOf" srcId="{571B8376-240A-4A15-9E06-307BF83FB1E6}" destId="{61908AEE-3407-443F-BE16-EDB95E89D714}" srcOrd="1" destOrd="0" presId="urn:microsoft.com/office/officeart/2005/8/layout/list1"/>
    <dgm:cxn modelId="{F6667783-D7EB-4C29-8E77-C3FF7846594E}" type="presOf" srcId="{D0F2D938-D6FE-4F53-8B1C-15747E995188}" destId="{A9270CDC-7598-46A5-A377-20EB5700469D}" srcOrd="1" destOrd="0" presId="urn:microsoft.com/office/officeart/2005/8/layout/list1"/>
    <dgm:cxn modelId="{709A5F8F-1D26-4BF8-A100-E783DE6D1630}" type="presOf" srcId="{F3D78DB9-3821-4321-879B-1ED6A67EE8F4}" destId="{B9793E40-126B-48C3-8BB9-8D9DF25A0D92}" srcOrd="0" destOrd="0" presId="urn:microsoft.com/office/officeart/2005/8/layout/list1"/>
    <dgm:cxn modelId="{0C1E6191-BF5F-48D2-B964-B8A53164C5A1}" type="presOf" srcId="{571B8376-240A-4A15-9E06-307BF83FB1E6}" destId="{3A5079F9-0C8D-4021-8FE5-FB2794B2160C}" srcOrd="0" destOrd="0" presId="urn:microsoft.com/office/officeart/2005/8/layout/list1"/>
    <dgm:cxn modelId="{9997B8B0-844D-4A67-917F-65AB3F856313}" srcId="{F3D78DB9-3821-4321-879B-1ED6A67EE8F4}" destId="{DDF5A894-8D25-4892-97E1-22C7D7FDE374}" srcOrd="4" destOrd="0" parTransId="{73C140AA-49E8-450A-A994-39F132566F2A}" sibTransId="{2E4502DA-4A1A-4F3A-BD5D-3F5BBCCB2838}"/>
    <dgm:cxn modelId="{5203BBB0-C71F-4E20-98BA-26334C77D478}" type="presOf" srcId="{D0F2D938-D6FE-4F53-8B1C-15747E995188}" destId="{F6F564C4-83ED-48C3-8DF3-FE1B0711C211}" srcOrd="0" destOrd="0" presId="urn:microsoft.com/office/officeart/2005/8/layout/list1"/>
    <dgm:cxn modelId="{8EEE05BF-ECBA-4624-9D7B-59712FB53F4A}" srcId="{F3D78DB9-3821-4321-879B-1ED6A67EE8F4}" destId="{571B8376-240A-4A15-9E06-307BF83FB1E6}" srcOrd="1" destOrd="0" parTransId="{01579D8B-2E6A-4BF4-9ACF-D093C6F39D3E}" sibTransId="{889E1C61-55E3-4E48-B1FC-2AAA72FA6D54}"/>
    <dgm:cxn modelId="{B1457BE8-3BD8-463C-AEF2-16EF836DCB19}" srcId="{F3D78DB9-3821-4321-879B-1ED6A67EE8F4}" destId="{48F4F3EE-1FEE-43A1-9785-FF188E8D65D3}" srcOrd="2" destOrd="0" parTransId="{47CEE159-6EDE-4830-8780-B64D04AF2AB1}" sibTransId="{B6372B19-8BE4-4CFB-931F-BA534EC6A2F4}"/>
    <dgm:cxn modelId="{6422FDEC-BEF6-443A-AEF2-80DEAF9967C2}" type="presOf" srcId="{DDF5A894-8D25-4892-97E1-22C7D7FDE374}" destId="{85D01B91-7A28-49F1-9A3D-EE86F98FDE31}" srcOrd="1" destOrd="0" presId="urn:microsoft.com/office/officeart/2005/8/layout/list1"/>
    <dgm:cxn modelId="{92D963FA-A92E-4202-9AA3-942C21A3BAD0}" type="presOf" srcId="{48F4F3EE-1FEE-43A1-9785-FF188E8D65D3}" destId="{E5727500-DA71-4A7E-BF14-D8C53176F2DF}" srcOrd="0" destOrd="0" presId="urn:microsoft.com/office/officeart/2005/8/layout/list1"/>
    <dgm:cxn modelId="{9ED85C4F-806F-42C9-A51C-9BB3EAD4914B}" type="presParOf" srcId="{B9793E40-126B-48C3-8BB9-8D9DF25A0D92}" destId="{592162CF-8E2C-4BB0-900B-F89319EFFA4C}" srcOrd="0" destOrd="0" presId="urn:microsoft.com/office/officeart/2005/8/layout/list1"/>
    <dgm:cxn modelId="{BD57EFB7-6C15-4350-A2EA-E95FD3F8764A}" type="presParOf" srcId="{592162CF-8E2C-4BB0-900B-F89319EFFA4C}" destId="{0AF3640D-619E-4503-AD30-BDD32A554791}" srcOrd="0" destOrd="0" presId="urn:microsoft.com/office/officeart/2005/8/layout/list1"/>
    <dgm:cxn modelId="{880AC14D-C5CB-4083-B511-A3451D44E0D7}" type="presParOf" srcId="{592162CF-8E2C-4BB0-900B-F89319EFFA4C}" destId="{3C707A6E-3A98-495A-A11D-7DF60D0F754F}" srcOrd="1" destOrd="0" presId="urn:microsoft.com/office/officeart/2005/8/layout/list1"/>
    <dgm:cxn modelId="{7536303F-2693-46C0-9004-1B6EECE8DC23}" type="presParOf" srcId="{B9793E40-126B-48C3-8BB9-8D9DF25A0D92}" destId="{693F854E-598A-4D2E-AE21-D9CBA395C336}" srcOrd="1" destOrd="0" presId="urn:microsoft.com/office/officeart/2005/8/layout/list1"/>
    <dgm:cxn modelId="{530F8970-1063-446A-B76C-7F534D212F66}" type="presParOf" srcId="{B9793E40-126B-48C3-8BB9-8D9DF25A0D92}" destId="{8424DCA4-D30C-47A3-8EEC-A414D2F9C02F}" srcOrd="2" destOrd="0" presId="urn:microsoft.com/office/officeart/2005/8/layout/list1"/>
    <dgm:cxn modelId="{CE23F265-7AB9-4CDB-9970-B18EE0DB5284}" type="presParOf" srcId="{B9793E40-126B-48C3-8BB9-8D9DF25A0D92}" destId="{A9D2BDCE-B562-441C-8CC8-AABCADFF57BF}" srcOrd="3" destOrd="0" presId="urn:microsoft.com/office/officeart/2005/8/layout/list1"/>
    <dgm:cxn modelId="{AA00658A-6150-42DA-B750-309D99C91695}" type="presParOf" srcId="{B9793E40-126B-48C3-8BB9-8D9DF25A0D92}" destId="{E8DF12C9-5F6B-41F4-8B0A-AB28C0BB664C}" srcOrd="4" destOrd="0" presId="urn:microsoft.com/office/officeart/2005/8/layout/list1"/>
    <dgm:cxn modelId="{2A961DA6-11DA-4F5F-8E61-A422A6F8B107}" type="presParOf" srcId="{E8DF12C9-5F6B-41F4-8B0A-AB28C0BB664C}" destId="{3A5079F9-0C8D-4021-8FE5-FB2794B2160C}" srcOrd="0" destOrd="0" presId="urn:microsoft.com/office/officeart/2005/8/layout/list1"/>
    <dgm:cxn modelId="{CF995293-BFA7-4165-8ED1-E97C2110B814}" type="presParOf" srcId="{E8DF12C9-5F6B-41F4-8B0A-AB28C0BB664C}" destId="{61908AEE-3407-443F-BE16-EDB95E89D714}" srcOrd="1" destOrd="0" presId="urn:microsoft.com/office/officeart/2005/8/layout/list1"/>
    <dgm:cxn modelId="{D9176252-B7FB-4096-A183-A29D842528D4}" type="presParOf" srcId="{B9793E40-126B-48C3-8BB9-8D9DF25A0D92}" destId="{E511AF40-B4E4-44C5-9274-240E8B4C8841}" srcOrd="5" destOrd="0" presId="urn:microsoft.com/office/officeart/2005/8/layout/list1"/>
    <dgm:cxn modelId="{1B8C2311-020C-46DE-A010-74E30DD8F15D}" type="presParOf" srcId="{B9793E40-126B-48C3-8BB9-8D9DF25A0D92}" destId="{78675D49-BF34-4E34-B4B5-59DFF89AA2EB}" srcOrd="6" destOrd="0" presId="urn:microsoft.com/office/officeart/2005/8/layout/list1"/>
    <dgm:cxn modelId="{56538DAC-2C46-4346-B9DC-BBE595938F9B}" type="presParOf" srcId="{B9793E40-126B-48C3-8BB9-8D9DF25A0D92}" destId="{0A603A74-0E77-480B-81F6-1937DA6831DB}" srcOrd="7" destOrd="0" presId="urn:microsoft.com/office/officeart/2005/8/layout/list1"/>
    <dgm:cxn modelId="{72F9207A-0A8C-4518-9C57-46DFDE445F8B}" type="presParOf" srcId="{B9793E40-126B-48C3-8BB9-8D9DF25A0D92}" destId="{E8682F04-0DF5-4F10-A965-70C2929143F0}" srcOrd="8" destOrd="0" presId="urn:microsoft.com/office/officeart/2005/8/layout/list1"/>
    <dgm:cxn modelId="{6F55EA7A-90A0-4DD6-A801-FD1B9740730E}" type="presParOf" srcId="{E8682F04-0DF5-4F10-A965-70C2929143F0}" destId="{E5727500-DA71-4A7E-BF14-D8C53176F2DF}" srcOrd="0" destOrd="0" presId="urn:microsoft.com/office/officeart/2005/8/layout/list1"/>
    <dgm:cxn modelId="{77CA2DF9-71F6-4503-BE02-DB9E85B03C7E}" type="presParOf" srcId="{E8682F04-0DF5-4F10-A965-70C2929143F0}" destId="{1239505C-2B58-47D9-B846-2F0A02122524}" srcOrd="1" destOrd="0" presId="urn:microsoft.com/office/officeart/2005/8/layout/list1"/>
    <dgm:cxn modelId="{31C9DE89-BC42-49E1-87D9-462EEAACD6BB}" type="presParOf" srcId="{B9793E40-126B-48C3-8BB9-8D9DF25A0D92}" destId="{97D5D225-F41F-4535-8801-5C9C63D7F3A1}" srcOrd="9" destOrd="0" presId="urn:microsoft.com/office/officeart/2005/8/layout/list1"/>
    <dgm:cxn modelId="{61AFE24D-EE04-449C-BBA7-5A185CACCDBC}" type="presParOf" srcId="{B9793E40-126B-48C3-8BB9-8D9DF25A0D92}" destId="{1DC18807-80DC-4A01-A56B-630F15128FCE}" srcOrd="10" destOrd="0" presId="urn:microsoft.com/office/officeart/2005/8/layout/list1"/>
    <dgm:cxn modelId="{CF15C10A-0282-4369-A09D-352C303A8A62}" type="presParOf" srcId="{B9793E40-126B-48C3-8BB9-8D9DF25A0D92}" destId="{04AB2924-BF99-40DD-9A00-D7F85E986664}" srcOrd="11" destOrd="0" presId="urn:microsoft.com/office/officeart/2005/8/layout/list1"/>
    <dgm:cxn modelId="{84F7D75F-45AC-4353-B232-9D205FAFDC3B}" type="presParOf" srcId="{B9793E40-126B-48C3-8BB9-8D9DF25A0D92}" destId="{81FC7DB2-628D-486F-9C0E-C04EA525D825}" srcOrd="12" destOrd="0" presId="urn:microsoft.com/office/officeart/2005/8/layout/list1"/>
    <dgm:cxn modelId="{1D365970-7450-44BC-8E93-DC001F15D4FF}" type="presParOf" srcId="{81FC7DB2-628D-486F-9C0E-C04EA525D825}" destId="{F6F564C4-83ED-48C3-8DF3-FE1B0711C211}" srcOrd="0" destOrd="0" presId="urn:microsoft.com/office/officeart/2005/8/layout/list1"/>
    <dgm:cxn modelId="{ACC54CCF-0888-4E5F-B49C-5A1BE6520B98}" type="presParOf" srcId="{81FC7DB2-628D-486F-9C0E-C04EA525D825}" destId="{A9270CDC-7598-46A5-A377-20EB5700469D}" srcOrd="1" destOrd="0" presId="urn:microsoft.com/office/officeart/2005/8/layout/list1"/>
    <dgm:cxn modelId="{B5AD3716-A185-4681-B480-D10CB74CB8C9}" type="presParOf" srcId="{B9793E40-126B-48C3-8BB9-8D9DF25A0D92}" destId="{14376298-9B3A-4624-BE1C-AAA99E83BE68}" srcOrd="13" destOrd="0" presId="urn:microsoft.com/office/officeart/2005/8/layout/list1"/>
    <dgm:cxn modelId="{6338F334-6A4C-4C40-B9A1-7BB90A2CD451}" type="presParOf" srcId="{B9793E40-126B-48C3-8BB9-8D9DF25A0D92}" destId="{3EEF6BAC-7369-4841-9D9B-892E3DBCCCF8}" srcOrd="14" destOrd="0" presId="urn:microsoft.com/office/officeart/2005/8/layout/list1"/>
    <dgm:cxn modelId="{3FC5B028-B220-4B3C-97B8-F02DED198DF3}" type="presParOf" srcId="{B9793E40-126B-48C3-8BB9-8D9DF25A0D92}" destId="{26AAE73A-5D52-4F1B-A7C3-13EE3A13F7AA}" srcOrd="15" destOrd="0" presId="urn:microsoft.com/office/officeart/2005/8/layout/list1"/>
    <dgm:cxn modelId="{D4E1C373-7BA5-4A51-9F58-1FC495388924}" type="presParOf" srcId="{B9793E40-126B-48C3-8BB9-8D9DF25A0D92}" destId="{30DF3EB6-B984-4A6B-9540-007BE2F96756}" srcOrd="16" destOrd="0" presId="urn:microsoft.com/office/officeart/2005/8/layout/list1"/>
    <dgm:cxn modelId="{003F8AB1-17AB-4726-B601-91AD957918F7}" type="presParOf" srcId="{30DF3EB6-B984-4A6B-9540-007BE2F96756}" destId="{B5F92B5C-F4E9-4CB6-A152-5AA641A5AB1B}" srcOrd="0" destOrd="0" presId="urn:microsoft.com/office/officeart/2005/8/layout/list1"/>
    <dgm:cxn modelId="{D79D98EB-CD4C-453E-9EF3-3EDCA3EDF7D0}" type="presParOf" srcId="{30DF3EB6-B984-4A6B-9540-007BE2F96756}" destId="{85D01B91-7A28-49F1-9A3D-EE86F98FDE31}" srcOrd="1" destOrd="0" presId="urn:microsoft.com/office/officeart/2005/8/layout/list1"/>
    <dgm:cxn modelId="{3FF2B504-3503-4037-928C-7B3F4E4102E6}" type="presParOf" srcId="{B9793E40-126B-48C3-8BB9-8D9DF25A0D92}" destId="{2AB3F1CC-58CA-40FB-AFEE-76B7D4655735}" srcOrd="17" destOrd="0" presId="urn:microsoft.com/office/officeart/2005/8/layout/list1"/>
    <dgm:cxn modelId="{23E0CAEB-8733-4DA7-B704-5F649EF2C931}" type="presParOf" srcId="{B9793E40-126B-48C3-8BB9-8D9DF25A0D92}" destId="{8424CBE6-F703-452D-B029-FEE723D223D3}"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3F83CA-10AC-4841-BD02-C71753A05E6D}">
      <dsp:nvSpPr>
        <dsp:cNvPr id="0" name=""/>
        <dsp:cNvSpPr/>
      </dsp:nvSpPr>
      <dsp:spPr>
        <a:xfrm>
          <a:off x="0" y="22421"/>
          <a:ext cx="7936045" cy="101351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This is the data of an online retailing company where they are trying to find which online shopper will generate revenue by his/her online shoppers’ activity on their site.</a:t>
          </a:r>
          <a:endParaRPr lang="en-IN" sz="1500" kern="1200"/>
        </a:p>
      </dsp:txBody>
      <dsp:txXfrm>
        <a:off x="49476" y="71897"/>
        <a:ext cx="7837093" cy="914560"/>
      </dsp:txXfrm>
    </dsp:sp>
    <dsp:sp modelId="{997094D2-7DB3-4DC6-B89C-74D8B46C3AF2}">
      <dsp:nvSpPr>
        <dsp:cNvPr id="0" name=""/>
        <dsp:cNvSpPr/>
      </dsp:nvSpPr>
      <dsp:spPr>
        <a:xfrm>
          <a:off x="0" y="1079134"/>
          <a:ext cx="7936045" cy="1013512"/>
        </a:xfrm>
        <a:prstGeom prst="roundRect">
          <a:avLst/>
        </a:prstGeom>
        <a:solidFill>
          <a:schemeClr val="accent2">
            <a:hueOff val="-5430629"/>
            <a:satOff val="26961"/>
            <a:lumOff val="-696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b="0" i="0" kern="1200"/>
            <a:t>People often spend lot of time browsing through online shopping websites, but the conversion rate into purchases is low.  Determine likelihood of purchase based on the given features in the dataset.  The dataset consists of 18 features belonging to 12,330 online transactions.</a:t>
          </a:r>
          <a:endParaRPr lang="en-IN" sz="1500" kern="1200"/>
        </a:p>
      </dsp:txBody>
      <dsp:txXfrm>
        <a:off x="49476" y="1128610"/>
        <a:ext cx="7837093" cy="914560"/>
      </dsp:txXfrm>
    </dsp:sp>
    <dsp:sp modelId="{2FEE10A4-FE35-4248-A8A1-30D74FDD2164}">
      <dsp:nvSpPr>
        <dsp:cNvPr id="0" name=""/>
        <dsp:cNvSpPr/>
      </dsp:nvSpPr>
      <dsp:spPr>
        <a:xfrm>
          <a:off x="0" y="2135846"/>
          <a:ext cx="7936045" cy="1013512"/>
        </a:xfrm>
        <a:prstGeom prst="roundRect">
          <a:avLst/>
        </a:prstGeom>
        <a:solidFill>
          <a:schemeClr val="accent2">
            <a:hueOff val="-10861258"/>
            <a:satOff val="53922"/>
            <a:lumOff val="-139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b="0" i="0" kern="1200"/>
            <a:t>The Objective of this project is to identify the user behaviour patterns to effectively understand features that influence n create a ML model which predicts shopping intent of website visitors to PURCHASE or NO PURCHASE.  </a:t>
          </a:r>
          <a:endParaRPr lang="en-IN" sz="1500" kern="1200"/>
        </a:p>
      </dsp:txBody>
      <dsp:txXfrm>
        <a:off x="49476" y="2185322"/>
        <a:ext cx="7837093" cy="9145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9CBDA5-C346-4943-A029-19419B796AD5}">
      <dsp:nvSpPr>
        <dsp:cNvPr id="0" name=""/>
        <dsp:cNvSpPr/>
      </dsp:nvSpPr>
      <dsp:spPr>
        <a:xfrm rot="10800000">
          <a:off x="530080" y="1933"/>
          <a:ext cx="1548693" cy="559984"/>
        </a:xfrm>
        <a:prstGeom prst="homePlat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6938" tIns="41910" rIns="78232" bIns="41910" numCol="1" spcCol="1270" anchor="ctr" anchorCtr="0">
          <a:noAutofit/>
        </a:bodyPr>
        <a:lstStyle/>
        <a:p>
          <a:pPr marL="0" lvl="0" indent="0" algn="ctr" defTabSz="488950">
            <a:lnSpc>
              <a:spcPct val="90000"/>
            </a:lnSpc>
            <a:spcBef>
              <a:spcPct val="0"/>
            </a:spcBef>
            <a:spcAft>
              <a:spcPct val="35000"/>
            </a:spcAft>
            <a:buNone/>
          </a:pPr>
          <a:r>
            <a:rPr lang="en-IN" sz="1100" b="1" i="0" kern="1200"/>
            <a:t>Output Variable : </a:t>
          </a:r>
          <a:r>
            <a:rPr lang="en-IN" sz="1100" b="0" i="0" kern="1200"/>
            <a:t>Revenue</a:t>
          </a:r>
          <a:endParaRPr lang="en-IN" sz="1100" kern="1200"/>
        </a:p>
      </dsp:txBody>
      <dsp:txXfrm rot="10800000">
        <a:off x="670076" y="1933"/>
        <a:ext cx="1408697" cy="559984"/>
      </dsp:txXfrm>
    </dsp:sp>
    <dsp:sp modelId="{D2ABAFED-8558-4E74-AB8F-E87B128C476A}">
      <dsp:nvSpPr>
        <dsp:cNvPr id="0" name=""/>
        <dsp:cNvSpPr/>
      </dsp:nvSpPr>
      <dsp:spPr>
        <a:xfrm>
          <a:off x="250088" y="1933"/>
          <a:ext cx="559984" cy="559984"/>
        </a:xfrm>
        <a:prstGeom prst="ellipse">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A93DA7-A049-4393-A0AE-01D8AA3113A1}">
      <dsp:nvSpPr>
        <dsp:cNvPr id="0" name=""/>
        <dsp:cNvSpPr/>
      </dsp:nvSpPr>
      <dsp:spPr>
        <a:xfrm rot="10800000">
          <a:off x="530080" y="729077"/>
          <a:ext cx="1548693" cy="559984"/>
        </a:xfrm>
        <a:prstGeom prst="homePlate">
          <a:avLst/>
        </a:prstGeom>
        <a:solidFill>
          <a:schemeClr val="accent2">
            <a:hueOff val="-2715314"/>
            <a:satOff val="13480"/>
            <a:lumOff val="-348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6938" tIns="41910" rIns="78232" bIns="41910" numCol="1" spcCol="1270" anchor="ctr" anchorCtr="0">
          <a:noAutofit/>
        </a:bodyPr>
        <a:lstStyle/>
        <a:p>
          <a:pPr marL="0" lvl="0" indent="0" algn="ctr" defTabSz="488950">
            <a:lnSpc>
              <a:spcPct val="90000"/>
            </a:lnSpc>
            <a:spcBef>
              <a:spcPct val="0"/>
            </a:spcBef>
            <a:spcAft>
              <a:spcPct val="35000"/>
            </a:spcAft>
            <a:buNone/>
          </a:pPr>
          <a:r>
            <a:rPr lang="en-IN" sz="1100" b="1" i="0" kern="1200"/>
            <a:t>Datatypes : </a:t>
          </a:r>
          <a:r>
            <a:rPr lang="en-IN" sz="1100" b="0" i="0" kern="1200"/>
            <a:t>Int-7, Float – 7, Obj – 2, Bool – 2</a:t>
          </a:r>
          <a:endParaRPr lang="en-IN" sz="1100" kern="1200"/>
        </a:p>
      </dsp:txBody>
      <dsp:txXfrm rot="10800000">
        <a:off x="670076" y="729077"/>
        <a:ext cx="1408697" cy="559984"/>
      </dsp:txXfrm>
    </dsp:sp>
    <dsp:sp modelId="{D92CC248-72E8-418B-9DDF-F96B6A29BEC8}">
      <dsp:nvSpPr>
        <dsp:cNvPr id="0" name=""/>
        <dsp:cNvSpPr/>
      </dsp:nvSpPr>
      <dsp:spPr>
        <a:xfrm>
          <a:off x="250088" y="729077"/>
          <a:ext cx="559984" cy="559984"/>
        </a:xfrm>
        <a:prstGeom prst="ellipse">
          <a:avLst/>
        </a:prstGeom>
        <a:solidFill>
          <a:schemeClr val="accent2">
            <a:tint val="50000"/>
            <a:hueOff val="-2988929"/>
            <a:satOff val="9297"/>
            <a:lumOff val="19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65653B8-DE09-4F9F-9FE9-11F731A2DEC9}">
      <dsp:nvSpPr>
        <dsp:cNvPr id="0" name=""/>
        <dsp:cNvSpPr/>
      </dsp:nvSpPr>
      <dsp:spPr>
        <a:xfrm rot="10800000">
          <a:off x="530080" y="1456221"/>
          <a:ext cx="1548693" cy="559984"/>
        </a:xfrm>
        <a:prstGeom prst="homePlate">
          <a:avLst/>
        </a:prstGeom>
        <a:solidFill>
          <a:schemeClr val="accent2">
            <a:hueOff val="-5430629"/>
            <a:satOff val="26961"/>
            <a:lumOff val="-696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6938" tIns="41910" rIns="78232" bIns="41910" numCol="1" spcCol="1270" anchor="ctr" anchorCtr="0">
          <a:noAutofit/>
        </a:bodyPr>
        <a:lstStyle/>
        <a:p>
          <a:pPr marL="0" lvl="0" indent="0" algn="ctr" defTabSz="488950">
            <a:lnSpc>
              <a:spcPct val="90000"/>
            </a:lnSpc>
            <a:spcBef>
              <a:spcPct val="0"/>
            </a:spcBef>
            <a:spcAft>
              <a:spcPct val="35000"/>
            </a:spcAft>
            <a:buNone/>
          </a:pPr>
          <a:r>
            <a:rPr lang="en-IN" sz="1100" b="0" i="0" kern="1200"/>
            <a:t>No Null Values</a:t>
          </a:r>
          <a:endParaRPr lang="en-IN" sz="1100" kern="1200"/>
        </a:p>
      </dsp:txBody>
      <dsp:txXfrm rot="10800000">
        <a:off x="670076" y="1456221"/>
        <a:ext cx="1408697" cy="559984"/>
      </dsp:txXfrm>
    </dsp:sp>
    <dsp:sp modelId="{D52C2D74-61DE-4259-A90C-461C1EB2F657}">
      <dsp:nvSpPr>
        <dsp:cNvPr id="0" name=""/>
        <dsp:cNvSpPr/>
      </dsp:nvSpPr>
      <dsp:spPr>
        <a:xfrm>
          <a:off x="250088" y="1456221"/>
          <a:ext cx="559984" cy="559984"/>
        </a:xfrm>
        <a:prstGeom prst="ellipse">
          <a:avLst/>
        </a:prstGeom>
        <a:solidFill>
          <a:schemeClr val="accent2">
            <a:tint val="50000"/>
            <a:hueOff val="-5977859"/>
            <a:satOff val="18594"/>
            <a:lumOff val="38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046C48-2496-4C83-8C90-A07C4BA55C1F}">
      <dsp:nvSpPr>
        <dsp:cNvPr id="0" name=""/>
        <dsp:cNvSpPr/>
      </dsp:nvSpPr>
      <dsp:spPr>
        <a:xfrm rot="10800000">
          <a:off x="530080" y="2183365"/>
          <a:ext cx="1548693" cy="559984"/>
        </a:xfrm>
        <a:prstGeom prst="homePlate">
          <a:avLst/>
        </a:prstGeom>
        <a:solidFill>
          <a:schemeClr val="accent2">
            <a:hueOff val="-8145943"/>
            <a:satOff val="40441"/>
            <a:lumOff val="-1044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6938" tIns="41910" rIns="78232" bIns="41910" numCol="1" spcCol="1270" anchor="ctr" anchorCtr="0">
          <a:noAutofit/>
        </a:bodyPr>
        <a:lstStyle/>
        <a:p>
          <a:pPr marL="0" lvl="0" indent="0" algn="ctr" defTabSz="488950">
            <a:lnSpc>
              <a:spcPct val="90000"/>
            </a:lnSpc>
            <a:spcBef>
              <a:spcPct val="0"/>
            </a:spcBef>
            <a:spcAft>
              <a:spcPct val="35000"/>
            </a:spcAft>
            <a:buNone/>
          </a:pPr>
          <a:r>
            <a:rPr lang="en-IN" sz="1100" b="0" i="0" kern="1200"/>
            <a:t>No Duplicates</a:t>
          </a:r>
          <a:endParaRPr lang="en-IN" sz="1100" kern="1200"/>
        </a:p>
      </dsp:txBody>
      <dsp:txXfrm rot="10800000">
        <a:off x="670076" y="2183365"/>
        <a:ext cx="1408697" cy="559984"/>
      </dsp:txXfrm>
    </dsp:sp>
    <dsp:sp modelId="{D932CD28-55CF-4CF0-8215-20C1C937A131}">
      <dsp:nvSpPr>
        <dsp:cNvPr id="0" name=""/>
        <dsp:cNvSpPr/>
      </dsp:nvSpPr>
      <dsp:spPr>
        <a:xfrm>
          <a:off x="250088" y="2183365"/>
          <a:ext cx="559984" cy="559984"/>
        </a:xfrm>
        <a:prstGeom prst="ellipse">
          <a:avLst/>
        </a:prstGeom>
        <a:solidFill>
          <a:schemeClr val="accent2">
            <a:tint val="50000"/>
            <a:hueOff val="-8966788"/>
            <a:satOff val="27890"/>
            <a:lumOff val="58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047386-2B24-4EEA-BBC8-B4B71C86C800}">
      <dsp:nvSpPr>
        <dsp:cNvPr id="0" name=""/>
        <dsp:cNvSpPr/>
      </dsp:nvSpPr>
      <dsp:spPr>
        <a:xfrm rot="10800000">
          <a:off x="530080" y="2910509"/>
          <a:ext cx="1548693" cy="559984"/>
        </a:xfrm>
        <a:prstGeom prst="homePlate">
          <a:avLst/>
        </a:prstGeom>
        <a:solidFill>
          <a:schemeClr val="accent2">
            <a:hueOff val="-10861258"/>
            <a:satOff val="53922"/>
            <a:lumOff val="-139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6938" tIns="41910" rIns="78232" bIns="41910" numCol="1" spcCol="1270" anchor="ctr" anchorCtr="0">
          <a:noAutofit/>
        </a:bodyPr>
        <a:lstStyle/>
        <a:p>
          <a:pPr marL="0" lvl="0" indent="0" algn="ctr" defTabSz="488950">
            <a:lnSpc>
              <a:spcPct val="90000"/>
            </a:lnSpc>
            <a:spcBef>
              <a:spcPct val="0"/>
            </a:spcBef>
            <a:spcAft>
              <a:spcPct val="35000"/>
            </a:spcAft>
            <a:buNone/>
          </a:pPr>
          <a:r>
            <a:rPr lang="en-IN" sz="1100" b="0" i="0" kern="1200" dirty="0"/>
            <a:t>Outliers Treatment to be done</a:t>
          </a:r>
          <a:endParaRPr lang="en-IN" sz="1100" kern="1200" dirty="0"/>
        </a:p>
      </dsp:txBody>
      <dsp:txXfrm rot="10800000">
        <a:off x="670076" y="2910509"/>
        <a:ext cx="1408697" cy="559984"/>
      </dsp:txXfrm>
    </dsp:sp>
    <dsp:sp modelId="{77AAE90B-9892-4C79-833A-D2632FB07D25}">
      <dsp:nvSpPr>
        <dsp:cNvPr id="0" name=""/>
        <dsp:cNvSpPr/>
      </dsp:nvSpPr>
      <dsp:spPr>
        <a:xfrm>
          <a:off x="250088" y="2910509"/>
          <a:ext cx="559984" cy="559984"/>
        </a:xfrm>
        <a:prstGeom prst="ellipse">
          <a:avLst/>
        </a:prstGeom>
        <a:solidFill>
          <a:schemeClr val="accent2">
            <a:tint val="50000"/>
            <a:hueOff val="-11955718"/>
            <a:satOff val="37187"/>
            <a:lumOff val="7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24DCA4-D30C-47A3-8EEC-A414D2F9C02F}">
      <dsp:nvSpPr>
        <dsp:cNvPr id="0" name=""/>
        <dsp:cNvSpPr/>
      </dsp:nvSpPr>
      <dsp:spPr>
        <a:xfrm>
          <a:off x="0" y="258541"/>
          <a:ext cx="7821618" cy="4284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707A6E-3A98-495A-A11D-7DF60D0F754F}">
      <dsp:nvSpPr>
        <dsp:cNvPr id="0" name=""/>
        <dsp:cNvSpPr/>
      </dsp:nvSpPr>
      <dsp:spPr>
        <a:xfrm>
          <a:off x="391080" y="7621"/>
          <a:ext cx="5475132" cy="50184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947" tIns="0" rIns="206947" bIns="0" numCol="1" spcCol="1270" anchor="ctr" anchorCtr="0">
          <a:noAutofit/>
        </a:bodyPr>
        <a:lstStyle/>
        <a:p>
          <a:pPr marL="0" lvl="0" indent="0" algn="l" defTabSz="400050">
            <a:lnSpc>
              <a:spcPct val="90000"/>
            </a:lnSpc>
            <a:spcBef>
              <a:spcPct val="0"/>
            </a:spcBef>
            <a:spcAft>
              <a:spcPct val="35000"/>
            </a:spcAft>
            <a:buNone/>
          </a:pPr>
          <a:r>
            <a:rPr lang="en-IN" sz="900" b="0" i="0" kern="1200"/>
            <a:t>As per Feature Importances, PageValue is the most important feature and pages with high average value contribute more to revenue generation. Hence we must allocate our resources to attract people with low page value. </a:t>
          </a:r>
          <a:endParaRPr lang="en-IN" sz="900" kern="1200"/>
        </a:p>
      </dsp:txBody>
      <dsp:txXfrm>
        <a:off x="415578" y="32119"/>
        <a:ext cx="5426136" cy="452844"/>
      </dsp:txXfrm>
    </dsp:sp>
    <dsp:sp modelId="{78675D49-BF34-4E34-B4B5-59DFF89AA2EB}">
      <dsp:nvSpPr>
        <dsp:cNvPr id="0" name=""/>
        <dsp:cNvSpPr/>
      </dsp:nvSpPr>
      <dsp:spPr>
        <a:xfrm>
          <a:off x="0" y="1029661"/>
          <a:ext cx="7821618" cy="428400"/>
        </a:xfrm>
        <a:prstGeom prst="rect">
          <a:avLst/>
        </a:prstGeom>
        <a:solidFill>
          <a:schemeClr val="lt1">
            <a:alpha val="90000"/>
            <a:hueOff val="0"/>
            <a:satOff val="0"/>
            <a:lumOff val="0"/>
            <a:alphaOff val="0"/>
          </a:schemeClr>
        </a:solidFill>
        <a:ln w="25400" cap="flat" cmpd="sng" algn="ctr">
          <a:solidFill>
            <a:schemeClr val="accent2">
              <a:hueOff val="-2715314"/>
              <a:satOff val="13480"/>
              <a:lumOff val="-3481"/>
              <a:alphaOff val="0"/>
            </a:schemeClr>
          </a:solidFill>
          <a:prstDash val="solid"/>
        </a:ln>
        <a:effectLst/>
      </dsp:spPr>
      <dsp:style>
        <a:lnRef idx="2">
          <a:scrgbClr r="0" g="0" b="0"/>
        </a:lnRef>
        <a:fillRef idx="1">
          <a:scrgbClr r="0" g="0" b="0"/>
        </a:fillRef>
        <a:effectRef idx="0">
          <a:scrgbClr r="0" g="0" b="0"/>
        </a:effectRef>
        <a:fontRef idx="minor"/>
      </dsp:style>
    </dsp:sp>
    <dsp:sp modelId="{61908AEE-3407-443F-BE16-EDB95E89D714}">
      <dsp:nvSpPr>
        <dsp:cNvPr id="0" name=""/>
        <dsp:cNvSpPr/>
      </dsp:nvSpPr>
      <dsp:spPr>
        <a:xfrm>
          <a:off x="391080" y="778741"/>
          <a:ext cx="5475132" cy="501840"/>
        </a:xfrm>
        <a:prstGeom prst="roundRect">
          <a:avLst/>
        </a:prstGeom>
        <a:solidFill>
          <a:schemeClr val="accent2">
            <a:hueOff val="-2715314"/>
            <a:satOff val="13480"/>
            <a:lumOff val="-348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947" tIns="0" rIns="206947" bIns="0" numCol="1" spcCol="1270" anchor="ctr" anchorCtr="0">
          <a:noAutofit/>
        </a:bodyPr>
        <a:lstStyle/>
        <a:p>
          <a:pPr marL="0" lvl="0" indent="0" algn="l" defTabSz="400050">
            <a:lnSpc>
              <a:spcPct val="90000"/>
            </a:lnSpc>
            <a:spcBef>
              <a:spcPct val="0"/>
            </a:spcBef>
            <a:spcAft>
              <a:spcPct val="35000"/>
            </a:spcAft>
            <a:buNone/>
          </a:pPr>
          <a:r>
            <a:rPr lang="en-IN" sz="900" b="0" i="0" kern="1200"/>
            <a:t>From EDA, and survey the month of November and May has always been great for ecommerce and revenue may be due to Festival season and Summer.  We can leverage this and produce better turnouts by offering customers with holiday gifts, discounts sale, goodies etc.,</a:t>
          </a:r>
          <a:endParaRPr lang="en-IN" sz="900" kern="1200"/>
        </a:p>
      </dsp:txBody>
      <dsp:txXfrm>
        <a:off x="415578" y="803239"/>
        <a:ext cx="5426136" cy="452844"/>
      </dsp:txXfrm>
    </dsp:sp>
    <dsp:sp modelId="{1DC18807-80DC-4A01-A56B-630F15128FCE}">
      <dsp:nvSpPr>
        <dsp:cNvPr id="0" name=""/>
        <dsp:cNvSpPr/>
      </dsp:nvSpPr>
      <dsp:spPr>
        <a:xfrm>
          <a:off x="0" y="1800781"/>
          <a:ext cx="7821618" cy="428400"/>
        </a:xfrm>
        <a:prstGeom prst="rect">
          <a:avLst/>
        </a:prstGeom>
        <a:solidFill>
          <a:schemeClr val="lt1">
            <a:alpha val="90000"/>
            <a:hueOff val="0"/>
            <a:satOff val="0"/>
            <a:lumOff val="0"/>
            <a:alphaOff val="0"/>
          </a:schemeClr>
        </a:solidFill>
        <a:ln w="25400" cap="flat" cmpd="sng" algn="ctr">
          <a:solidFill>
            <a:schemeClr val="accent2">
              <a:hueOff val="-5430629"/>
              <a:satOff val="26961"/>
              <a:lumOff val="-6961"/>
              <a:alphaOff val="0"/>
            </a:schemeClr>
          </a:solidFill>
          <a:prstDash val="solid"/>
        </a:ln>
        <a:effectLst/>
      </dsp:spPr>
      <dsp:style>
        <a:lnRef idx="2">
          <a:scrgbClr r="0" g="0" b="0"/>
        </a:lnRef>
        <a:fillRef idx="1">
          <a:scrgbClr r="0" g="0" b="0"/>
        </a:fillRef>
        <a:effectRef idx="0">
          <a:scrgbClr r="0" g="0" b="0"/>
        </a:effectRef>
        <a:fontRef idx="minor"/>
      </dsp:style>
    </dsp:sp>
    <dsp:sp modelId="{1239505C-2B58-47D9-B846-2F0A02122524}">
      <dsp:nvSpPr>
        <dsp:cNvPr id="0" name=""/>
        <dsp:cNvSpPr/>
      </dsp:nvSpPr>
      <dsp:spPr>
        <a:xfrm>
          <a:off x="391080" y="1549861"/>
          <a:ext cx="5475132" cy="501840"/>
        </a:xfrm>
        <a:prstGeom prst="roundRect">
          <a:avLst/>
        </a:prstGeom>
        <a:solidFill>
          <a:schemeClr val="accent2">
            <a:hueOff val="-5430629"/>
            <a:satOff val="26961"/>
            <a:lumOff val="-696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947" tIns="0" rIns="206947" bIns="0" numCol="1" spcCol="1270" anchor="ctr" anchorCtr="0">
          <a:noAutofit/>
        </a:bodyPr>
        <a:lstStyle/>
        <a:p>
          <a:pPr marL="0" lvl="0" indent="0" algn="l" defTabSz="400050">
            <a:lnSpc>
              <a:spcPct val="90000"/>
            </a:lnSpc>
            <a:spcBef>
              <a:spcPct val="0"/>
            </a:spcBef>
            <a:spcAft>
              <a:spcPct val="35000"/>
            </a:spcAft>
            <a:buNone/>
          </a:pPr>
          <a:r>
            <a:rPr lang="en-IN" sz="900" b="0" i="0" kern="1200"/>
            <a:t>Revenue generation is high from customers accessing thru Admn, Information pages compared to directly landing on product pages thru referrals.. Hence focus more on these customers to convert to revenue.</a:t>
          </a:r>
          <a:endParaRPr lang="en-IN" sz="900" kern="1200"/>
        </a:p>
      </dsp:txBody>
      <dsp:txXfrm>
        <a:off x="415578" y="1574359"/>
        <a:ext cx="5426136" cy="452844"/>
      </dsp:txXfrm>
    </dsp:sp>
    <dsp:sp modelId="{3EEF6BAC-7369-4841-9D9B-892E3DBCCCF8}">
      <dsp:nvSpPr>
        <dsp:cNvPr id="0" name=""/>
        <dsp:cNvSpPr/>
      </dsp:nvSpPr>
      <dsp:spPr>
        <a:xfrm>
          <a:off x="0" y="2571901"/>
          <a:ext cx="7821618" cy="428400"/>
        </a:xfrm>
        <a:prstGeom prst="rect">
          <a:avLst/>
        </a:prstGeom>
        <a:solidFill>
          <a:schemeClr val="lt1">
            <a:alpha val="90000"/>
            <a:hueOff val="0"/>
            <a:satOff val="0"/>
            <a:lumOff val="0"/>
            <a:alphaOff val="0"/>
          </a:schemeClr>
        </a:solidFill>
        <a:ln w="25400" cap="flat" cmpd="sng" algn="ctr">
          <a:solidFill>
            <a:schemeClr val="accent2">
              <a:hueOff val="-8145943"/>
              <a:satOff val="40441"/>
              <a:lumOff val="-10442"/>
              <a:alphaOff val="0"/>
            </a:schemeClr>
          </a:solidFill>
          <a:prstDash val="solid"/>
        </a:ln>
        <a:effectLst/>
      </dsp:spPr>
      <dsp:style>
        <a:lnRef idx="2">
          <a:scrgbClr r="0" g="0" b="0"/>
        </a:lnRef>
        <a:fillRef idx="1">
          <a:scrgbClr r="0" g="0" b="0"/>
        </a:fillRef>
        <a:effectRef idx="0">
          <a:scrgbClr r="0" g="0" b="0"/>
        </a:effectRef>
        <a:fontRef idx="minor"/>
      </dsp:style>
    </dsp:sp>
    <dsp:sp modelId="{A9270CDC-7598-46A5-A377-20EB5700469D}">
      <dsp:nvSpPr>
        <dsp:cNvPr id="0" name=""/>
        <dsp:cNvSpPr/>
      </dsp:nvSpPr>
      <dsp:spPr>
        <a:xfrm>
          <a:off x="391080" y="2320981"/>
          <a:ext cx="5475132" cy="501840"/>
        </a:xfrm>
        <a:prstGeom prst="roundRect">
          <a:avLst/>
        </a:prstGeom>
        <a:solidFill>
          <a:schemeClr val="accent2">
            <a:hueOff val="-8145943"/>
            <a:satOff val="40441"/>
            <a:lumOff val="-1044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947" tIns="0" rIns="206947" bIns="0" numCol="1" spcCol="1270" anchor="ctr" anchorCtr="0">
          <a:noAutofit/>
        </a:bodyPr>
        <a:lstStyle/>
        <a:p>
          <a:pPr marL="0" lvl="0" indent="0" algn="l" defTabSz="400050">
            <a:lnSpc>
              <a:spcPct val="90000"/>
            </a:lnSpc>
            <a:spcBef>
              <a:spcPct val="0"/>
            </a:spcBef>
            <a:spcAft>
              <a:spcPct val="35000"/>
            </a:spcAft>
            <a:buNone/>
          </a:pPr>
          <a:r>
            <a:rPr lang="en-IN" sz="900" b="0" i="0" kern="1200"/>
            <a:t>Focus on Bests in features like returning visitor, browser-2, region-2 etc., which are generating more transactions and revenue.</a:t>
          </a:r>
          <a:endParaRPr lang="en-IN" sz="900" kern="1200"/>
        </a:p>
      </dsp:txBody>
      <dsp:txXfrm>
        <a:off x="415578" y="2345479"/>
        <a:ext cx="5426136" cy="452844"/>
      </dsp:txXfrm>
    </dsp:sp>
    <dsp:sp modelId="{8424CBE6-F703-452D-B029-FEE723D223D3}">
      <dsp:nvSpPr>
        <dsp:cNvPr id="0" name=""/>
        <dsp:cNvSpPr/>
      </dsp:nvSpPr>
      <dsp:spPr>
        <a:xfrm>
          <a:off x="0" y="3343022"/>
          <a:ext cx="7821618" cy="428400"/>
        </a:xfrm>
        <a:prstGeom prst="rect">
          <a:avLst/>
        </a:prstGeom>
        <a:solidFill>
          <a:schemeClr val="lt1">
            <a:alpha val="90000"/>
            <a:hueOff val="0"/>
            <a:satOff val="0"/>
            <a:lumOff val="0"/>
            <a:alphaOff val="0"/>
          </a:schemeClr>
        </a:solidFill>
        <a:ln w="25400" cap="flat" cmpd="sng" algn="ctr">
          <a:solidFill>
            <a:schemeClr val="accent2">
              <a:hueOff val="-10861258"/>
              <a:satOff val="53922"/>
              <a:lumOff val="-13922"/>
              <a:alphaOff val="0"/>
            </a:schemeClr>
          </a:solidFill>
          <a:prstDash val="solid"/>
        </a:ln>
        <a:effectLst/>
      </dsp:spPr>
      <dsp:style>
        <a:lnRef idx="2">
          <a:scrgbClr r="0" g="0" b="0"/>
        </a:lnRef>
        <a:fillRef idx="1">
          <a:scrgbClr r="0" g="0" b="0"/>
        </a:fillRef>
        <a:effectRef idx="0">
          <a:scrgbClr r="0" g="0" b="0"/>
        </a:effectRef>
        <a:fontRef idx="minor"/>
      </dsp:style>
    </dsp:sp>
    <dsp:sp modelId="{85D01B91-7A28-49F1-9A3D-EE86F98FDE31}">
      <dsp:nvSpPr>
        <dsp:cNvPr id="0" name=""/>
        <dsp:cNvSpPr/>
      </dsp:nvSpPr>
      <dsp:spPr>
        <a:xfrm>
          <a:off x="391080" y="3092102"/>
          <a:ext cx="5475132" cy="501840"/>
        </a:xfrm>
        <a:prstGeom prst="roundRect">
          <a:avLst/>
        </a:prstGeom>
        <a:solidFill>
          <a:schemeClr val="accent2">
            <a:hueOff val="-10861258"/>
            <a:satOff val="53922"/>
            <a:lumOff val="-139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947" tIns="0" rIns="206947" bIns="0" numCol="1" spcCol="1270" anchor="ctr" anchorCtr="0">
          <a:noAutofit/>
        </a:bodyPr>
        <a:lstStyle/>
        <a:p>
          <a:pPr marL="0" lvl="0" indent="0" algn="l" defTabSz="400050">
            <a:lnSpc>
              <a:spcPct val="90000"/>
            </a:lnSpc>
            <a:spcBef>
              <a:spcPct val="0"/>
            </a:spcBef>
            <a:spcAft>
              <a:spcPct val="35000"/>
            </a:spcAft>
            <a:buNone/>
          </a:pPr>
          <a:r>
            <a:rPr lang="en-IN" sz="900" b="0" i="0" kern="1200"/>
            <a:t>High bounce and Exit rates have negative influence on revenue hence we must be cautious and reduce spending our resources on users with high exit and bounce rates.</a:t>
          </a:r>
          <a:endParaRPr lang="en-IN" sz="900" kern="1200"/>
        </a:p>
      </dsp:txBody>
      <dsp:txXfrm>
        <a:off x="415578" y="3116600"/>
        <a:ext cx="5426136" cy="45284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88659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16901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658418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065419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93348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30347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48754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57759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38667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40"/>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40"/>
          <p:cNvGrpSpPr/>
          <p:nvPr/>
        </p:nvGrpSpPr>
        <p:grpSpPr>
          <a:xfrm>
            <a:off x="830392" y="1191256"/>
            <a:ext cx="745763" cy="45826"/>
            <a:chOff x="4580561" y="2589004"/>
            <a:chExt cx="1064464" cy="25200"/>
          </a:xfrm>
        </p:grpSpPr>
        <p:sp>
          <p:nvSpPr>
            <p:cNvPr id="12" name="Google Shape;12;p4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40"/>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 name="Google Shape;14;p40"/>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15" name="Google Shape;15;p40"/>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6" name="Google Shape;16;p4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41"/>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 name="Google Shape;19;p41"/>
          <p:cNvGrpSpPr/>
          <p:nvPr/>
        </p:nvGrpSpPr>
        <p:grpSpPr>
          <a:xfrm>
            <a:off x="830392" y="1191256"/>
            <a:ext cx="745763" cy="45826"/>
            <a:chOff x="4580561" y="2589004"/>
            <a:chExt cx="1064464" cy="25200"/>
          </a:xfrm>
        </p:grpSpPr>
        <p:sp>
          <p:nvSpPr>
            <p:cNvPr id="20" name="Google Shape;20;p4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4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 name="Google Shape;22;p41"/>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23" name="Google Shape;23;p41"/>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24" name="Google Shape;24;p41"/>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25" name="Google Shape;25;p4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p42"/>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8" name="Google Shape;28;p42"/>
          <p:cNvGrpSpPr/>
          <p:nvPr/>
        </p:nvGrpSpPr>
        <p:grpSpPr>
          <a:xfrm>
            <a:off x="830392" y="1191256"/>
            <a:ext cx="745763" cy="45826"/>
            <a:chOff x="4580561" y="2589004"/>
            <a:chExt cx="1064464" cy="25200"/>
          </a:xfrm>
        </p:grpSpPr>
        <p:sp>
          <p:nvSpPr>
            <p:cNvPr id="29" name="Google Shape;29;p4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4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1" name="Google Shape;31;p42"/>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32" name="Google Shape;32;p42"/>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33" name="Google Shape;33;p4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3"/>
        <p:cNvGrpSpPr/>
        <p:nvPr/>
      </p:nvGrpSpPr>
      <p:grpSpPr>
        <a:xfrm>
          <a:off x="0" y="0"/>
          <a:ext cx="0" cy="0"/>
          <a:chOff x="0" y="0"/>
          <a:chExt cx="0" cy="0"/>
        </a:xfrm>
      </p:grpSpPr>
      <p:grpSp>
        <p:nvGrpSpPr>
          <p:cNvPr id="44" name="Google Shape;44;p45"/>
          <p:cNvGrpSpPr/>
          <p:nvPr/>
        </p:nvGrpSpPr>
        <p:grpSpPr>
          <a:xfrm>
            <a:off x="830392" y="1191256"/>
            <a:ext cx="745763" cy="45826"/>
            <a:chOff x="4580561" y="2589004"/>
            <a:chExt cx="1064464" cy="25200"/>
          </a:xfrm>
        </p:grpSpPr>
        <p:sp>
          <p:nvSpPr>
            <p:cNvPr id="45" name="Google Shape;45;p4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45"/>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7" name="Google Shape;47;p45"/>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48" name="Google Shape;48;p4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9"/>
        <p:cNvGrpSpPr/>
        <p:nvPr/>
      </p:nvGrpSpPr>
      <p:grpSpPr>
        <a:xfrm>
          <a:off x="0" y="0"/>
          <a:ext cx="0" cy="0"/>
          <a:chOff x="0" y="0"/>
          <a:chExt cx="0" cy="0"/>
        </a:xfrm>
      </p:grpSpPr>
      <p:sp>
        <p:nvSpPr>
          <p:cNvPr id="50" name="Google Shape;50;p4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1" name="Google Shape;51;p46"/>
          <p:cNvGrpSpPr/>
          <p:nvPr/>
        </p:nvGrpSpPr>
        <p:grpSpPr>
          <a:xfrm>
            <a:off x="830392" y="1191256"/>
            <a:ext cx="745763" cy="45826"/>
            <a:chOff x="4580561" y="2589004"/>
            <a:chExt cx="1064464" cy="25200"/>
          </a:xfrm>
        </p:grpSpPr>
        <p:sp>
          <p:nvSpPr>
            <p:cNvPr id="52" name="Google Shape;52;p4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4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4" name="Google Shape;54;p46"/>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55" name="Google Shape;55;p46"/>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56" name="Google Shape;56;p4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7"/>
        <p:cNvGrpSpPr/>
        <p:nvPr/>
      </p:nvGrpSpPr>
      <p:grpSpPr>
        <a:xfrm>
          <a:off x="0" y="0"/>
          <a:ext cx="0" cy="0"/>
          <a:chOff x="0" y="0"/>
          <a:chExt cx="0" cy="0"/>
        </a:xfrm>
      </p:grpSpPr>
      <p:grpSp>
        <p:nvGrpSpPr>
          <p:cNvPr id="58" name="Google Shape;58;p47"/>
          <p:cNvGrpSpPr/>
          <p:nvPr/>
        </p:nvGrpSpPr>
        <p:grpSpPr>
          <a:xfrm>
            <a:off x="830392" y="4169130"/>
            <a:ext cx="745763" cy="45826"/>
            <a:chOff x="4580561" y="2589004"/>
            <a:chExt cx="1064464" cy="25200"/>
          </a:xfrm>
        </p:grpSpPr>
        <p:sp>
          <p:nvSpPr>
            <p:cNvPr id="59" name="Google Shape;59;p47"/>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47"/>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1" name="Google Shape;61;p47"/>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62" name="Google Shape;62;p4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sp>
        <p:nvSpPr>
          <p:cNvPr id="64" name="Google Shape;64;p48"/>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5" name="Google Shape;65;p48"/>
          <p:cNvGrpSpPr/>
          <p:nvPr/>
        </p:nvGrpSpPr>
        <p:grpSpPr>
          <a:xfrm>
            <a:off x="830392" y="1191256"/>
            <a:ext cx="745763" cy="45826"/>
            <a:chOff x="4580561" y="2589004"/>
            <a:chExt cx="1064464" cy="25200"/>
          </a:xfrm>
        </p:grpSpPr>
        <p:sp>
          <p:nvSpPr>
            <p:cNvPr id="66" name="Google Shape;66;p4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4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8" name="Google Shape;68;p48"/>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69" name="Google Shape;69;p48"/>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70" name="Google Shape;70;p48"/>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71" name="Google Shape;71;p4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2"/>
        <p:cNvGrpSpPr/>
        <p:nvPr/>
      </p:nvGrpSpPr>
      <p:grpSpPr>
        <a:xfrm>
          <a:off x="0" y="0"/>
          <a:ext cx="0" cy="0"/>
          <a:chOff x="0" y="0"/>
          <a:chExt cx="0" cy="0"/>
        </a:xfrm>
      </p:grpSpPr>
      <p:sp>
        <p:nvSpPr>
          <p:cNvPr id="73" name="Google Shape;73;p49"/>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a:lvl1pPr>
          </a:lstStyle>
          <a:p>
            <a:endParaRPr/>
          </a:p>
        </p:txBody>
      </p:sp>
      <p:sp>
        <p:nvSpPr>
          <p:cNvPr id="74" name="Google Shape;74;p4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5"/>
        <p:cNvGrpSpPr/>
        <p:nvPr/>
      </p:nvGrpSpPr>
      <p:grpSpPr>
        <a:xfrm>
          <a:off x="0" y="0"/>
          <a:ext cx="0" cy="0"/>
          <a:chOff x="0" y="0"/>
          <a:chExt cx="0" cy="0"/>
        </a:xfrm>
      </p:grpSpPr>
      <p:grpSp>
        <p:nvGrpSpPr>
          <p:cNvPr id="76" name="Google Shape;76;p50"/>
          <p:cNvGrpSpPr/>
          <p:nvPr/>
        </p:nvGrpSpPr>
        <p:grpSpPr>
          <a:xfrm>
            <a:off x="830392" y="4169130"/>
            <a:ext cx="745763" cy="45826"/>
            <a:chOff x="4580561" y="2589004"/>
            <a:chExt cx="1064464" cy="25200"/>
          </a:xfrm>
        </p:grpSpPr>
        <p:sp>
          <p:nvSpPr>
            <p:cNvPr id="77" name="Google Shape;77;p5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5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9" name="Google Shape;79;p50"/>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80" name="Google Shape;80;p50"/>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1600"/>
              </a:spcBef>
              <a:spcAft>
                <a:spcPts val="0"/>
              </a:spcAft>
              <a:buClr>
                <a:schemeClr val="lt1"/>
              </a:buClr>
              <a:buSzPts val="1100"/>
              <a:buChar char="○"/>
              <a:defRPr>
                <a:solidFill>
                  <a:schemeClr val="lt1"/>
                </a:solidFill>
              </a:defRPr>
            </a:lvl2pPr>
            <a:lvl3pPr marL="1371600" lvl="2" indent="-298450" algn="l">
              <a:lnSpc>
                <a:spcPct val="115000"/>
              </a:lnSpc>
              <a:spcBef>
                <a:spcPts val="1600"/>
              </a:spcBef>
              <a:spcAft>
                <a:spcPts val="0"/>
              </a:spcAft>
              <a:buClr>
                <a:schemeClr val="lt1"/>
              </a:buClr>
              <a:buSzPts val="1100"/>
              <a:buChar char="■"/>
              <a:defRPr>
                <a:solidFill>
                  <a:schemeClr val="lt1"/>
                </a:solidFill>
              </a:defRPr>
            </a:lvl3pPr>
            <a:lvl4pPr marL="1828800" lvl="3" indent="-298450" algn="l">
              <a:lnSpc>
                <a:spcPct val="115000"/>
              </a:lnSpc>
              <a:spcBef>
                <a:spcPts val="1600"/>
              </a:spcBef>
              <a:spcAft>
                <a:spcPts val="0"/>
              </a:spcAft>
              <a:buClr>
                <a:schemeClr val="lt1"/>
              </a:buClr>
              <a:buSzPts val="1100"/>
              <a:buChar char="●"/>
              <a:defRPr>
                <a:solidFill>
                  <a:schemeClr val="lt1"/>
                </a:solidFill>
              </a:defRPr>
            </a:lvl4pPr>
            <a:lvl5pPr marL="2286000" lvl="4" indent="-298450" algn="l">
              <a:lnSpc>
                <a:spcPct val="115000"/>
              </a:lnSpc>
              <a:spcBef>
                <a:spcPts val="1600"/>
              </a:spcBef>
              <a:spcAft>
                <a:spcPts val="0"/>
              </a:spcAft>
              <a:buClr>
                <a:schemeClr val="lt1"/>
              </a:buClr>
              <a:buSzPts val="1100"/>
              <a:buChar char="○"/>
              <a:defRPr>
                <a:solidFill>
                  <a:schemeClr val="lt1"/>
                </a:solidFill>
              </a:defRPr>
            </a:lvl5pPr>
            <a:lvl6pPr marL="2743200" lvl="5" indent="-298450" algn="l">
              <a:lnSpc>
                <a:spcPct val="115000"/>
              </a:lnSpc>
              <a:spcBef>
                <a:spcPts val="1600"/>
              </a:spcBef>
              <a:spcAft>
                <a:spcPts val="0"/>
              </a:spcAft>
              <a:buClr>
                <a:schemeClr val="lt1"/>
              </a:buClr>
              <a:buSzPts val="1100"/>
              <a:buChar char="■"/>
              <a:defRPr>
                <a:solidFill>
                  <a:schemeClr val="lt1"/>
                </a:solidFill>
              </a:defRPr>
            </a:lvl6pPr>
            <a:lvl7pPr marL="3200400" lvl="6" indent="-298450" algn="l">
              <a:lnSpc>
                <a:spcPct val="115000"/>
              </a:lnSpc>
              <a:spcBef>
                <a:spcPts val="1600"/>
              </a:spcBef>
              <a:spcAft>
                <a:spcPts val="0"/>
              </a:spcAft>
              <a:buClr>
                <a:schemeClr val="lt1"/>
              </a:buClr>
              <a:buSzPts val="1100"/>
              <a:buChar char="●"/>
              <a:defRPr>
                <a:solidFill>
                  <a:schemeClr val="lt1"/>
                </a:solidFill>
              </a:defRPr>
            </a:lvl7pPr>
            <a:lvl8pPr marL="3657600" lvl="7" indent="-298450" algn="l">
              <a:lnSpc>
                <a:spcPct val="115000"/>
              </a:lnSpc>
              <a:spcBef>
                <a:spcPts val="1600"/>
              </a:spcBef>
              <a:spcAft>
                <a:spcPts val="0"/>
              </a:spcAft>
              <a:buClr>
                <a:schemeClr val="lt1"/>
              </a:buClr>
              <a:buSzPts val="1100"/>
              <a:buChar char="○"/>
              <a:defRPr>
                <a:solidFill>
                  <a:schemeClr val="lt1"/>
                </a:solidFill>
              </a:defRPr>
            </a:lvl8pPr>
            <a:lvl9pPr marL="4114800" lvl="8" indent="-298450" algn="l">
              <a:lnSpc>
                <a:spcPct val="115000"/>
              </a:lnSpc>
              <a:spcBef>
                <a:spcPts val="1600"/>
              </a:spcBef>
              <a:spcAft>
                <a:spcPts val="1600"/>
              </a:spcAft>
              <a:buClr>
                <a:schemeClr val="lt1"/>
              </a:buClr>
              <a:buSzPts val="1100"/>
              <a:buChar char="■"/>
              <a:defRPr>
                <a:solidFill>
                  <a:schemeClr val="lt1"/>
                </a:solidFill>
              </a:defRPr>
            </a:lvl9pPr>
          </a:lstStyle>
          <a:p>
            <a:endParaRPr/>
          </a:p>
        </p:txBody>
      </p:sp>
      <p:sp>
        <p:nvSpPr>
          <p:cNvPr id="81" name="Google Shape;81;p5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9pPr>
          </a:lstStyle>
          <a:p>
            <a:endParaRPr/>
          </a:p>
        </p:txBody>
      </p:sp>
      <p:sp>
        <p:nvSpPr>
          <p:cNvPr id="7" name="Google Shape;7;p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8" name="Google Shape;8;p3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200"/>
              <a:buNone/>
            </a:pPr>
            <a:r>
              <a:rPr lang="en-IN" dirty="0"/>
              <a:t>Online shoppers Intentions</a:t>
            </a:r>
            <a:br>
              <a:rPr lang="en-IN" dirty="0"/>
            </a:br>
            <a:r>
              <a:rPr lang="en-IN" sz="2800" dirty="0">
                <a:solidFill>
                  <a:srgbClr val="0070C0"/>
                </a:solidFill>
              </a:rPr>
              <a:t>ML PROJECT</a:t>
            </a:r>
            <a:endParaRPr sz="2800" dirty="0">
              <a:solidFill>
                <a:srgbClr val="0070C0"/>
              </a:solidFill>
            </a:endParaRPr>
          </a:p>
        </p:txBody>
      </p:sp>
      <p:sp>
        <p:nvSpPr>
          <p:cNvPr id="87" name="Google Shape;87;p1"/>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600"/>
              <a:buNone/>
            </a:pPr>
            <a:r>
              <a:rPr lang="en-IN" dirty="0"/>
              <a:t>- Venu Gopal Rao </a:t>
            </a:r>
            <a:r>
              <a:rPr lang="en-IN" dirty="0" err="1"/>
              <a:t>Pendyala</a:t>
            </a:r>
            <a:endParaRPr lang="en-IN" dirty="0"/>
          </a:p>
          <a:p>
            <a:pPr marL="0" lvl="0" indent="0" algn="r" rtl="0">
              <a:lnSpc>
                <a:spcPct val="100000"/>
              </a:lnSpc>
              <a:spcBef>
                <a:spcPts val="0"/>
              </a:spcBef>
              <a:spcAft>
                <a:spcPts val="0"/>
              </a:spcAft>
              <a:buSzPts val="1600"/>
              <a:buNone/>
            </a:pPr>
            <a:r>
              <a:rPr lang="en-IN" dirty="0"/>
              <a:t>Batch Code: l87st2</a:t>
            </a:r>
            <a:endParaRPr dirty="0"/>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txBox="1">
            <a:spLocks noGrp="1"/>
          </p:cNvSpPr>
          <p:nvPr>
            <p:ph type="title"/>
          </p:nvPr>
        </p:nvSpPr>
        <p:spPr>
          <a:xfrm>
            <a:off x="543712" y="468544"/>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dirty="0"/>
              <a:t>DATA PREPROCESSING</a:t>
            </a:r>
            <a:endParaRPr dirty="0"/>
          </a:p>
        </p:txBody>
      </p:sp>
      <p:sp>
        <p:nvSpPr>
          <p:cNvPr id="111" name="Google Shape;111;p5"/>
          <p:cNvSpPr txBox="1">
            <a:spLocks noGrp="1"/>
          </p:cNvSpPr>
          <p:nvPr>
            <p:ph type="body" idx="1"/>
          </p:nvPr>
        </p:nvSpPr>
        <p:spPr>
          <a:xfrm>
            <a:off x="629438" y="1321637"/>
            <a:ext cx="7128675" cy="3621838"/>
          </a:xfrm>
          <a:prstGeom prst="rect">
            <a:avLst/>
          </a:prstGeom>
          <a:noFill/>
          <a:ln>
            <a:noFill/>
          </a:ln>
        </p:spPr>
        <p:txBody>
          <a:bodyPr spcFirstLastPara="1" wrap="square" lIns="91425" tIns="91425" rIns="91425" bIns="91425" anchor="t" anchorCtr="0">
            <a:noAutofit/>
          </a:bodyPr>
          <a:lstStyle/>
          <a:p>
            <a:pPr marL="457200" lvl="0" indent="-301625" algn="just" rtl="0">
              <a:lnSpc>
                <a:spcPct val="150000"/>
              </a:lnSpc>
              <a:spcBef>
                <a:spcPts val="0"/>
              </a:spcBef>
              <a:spcAft>
                <a:spcPts val="0"/>
              </a:spcAft>
              <a:buClr>
                <a:srgbClr val="595858"/>
              </a:buClr>
              <a:buSzPts val="1150"/>
              <a:buFont typeface="Roboto"/>
              <a:buAutoNum type="arabicPeriod"/>
            </a:pPr>
            <a:r>
              <a:rPr lang="en-IN" sz="1600" dirty="0">
                <a:solidFill>
                  <a:srgbClr val="000000"/>
                </a:solidFill>
                <a:latin typeface="Times New Roman"/>
                <a:ea typeface="Times New Roman"/>
                <a:cs typeface="Times New Roman"/>
                <a:sym typeface="Times New Roman"/>
              </a:rPr>
              <a:t>No null values and no duplicates.</a:t>
            </a:r>
          </a:p>
          <a:p>
            <a:pPr marL="457200" lvl="0" indent="-301625" algn="just" rtl="0">
              <a:lnSpc>
                <a:spcPct val="150000"/>
              </a:lnSpc>
              <a:spcBef>
                <a:spcPts val="0"/>
              </a:spcBef>
              <a:spcAft>
                <a:spcPts val="0"/>
              </a:spcAft>
              <a:buClr>
                <a:srgbClr val="595858"/>
              </a:buClr>
              <a:buSzPts val="1150"/>
              <a:buFont typeface="Roboto"/>
              <a:buAutoNum type="arabicPeriod"/>
            </a:pPr>
            <a:r>
              <a:rPr lang="en-IN" sz="1600" dirty="0">
                <a:solidFill>
                  <a:srgbClr val="000000"/>
                </a:solidFill>
                <a:latin typeface="Times New Roman"/>
                <a:ea typeface="Times New Roman"/>
                <a:cs typeface="Times New Roman"/>
                <a:sym typeface="Times New Roman"/>
              </a:rPr>
              <a:t>ONE HOT ENCODING done on two categorical variables i.e., Month and Visitor type.</a:t>
            </a:r>
          </a:p>
          <a:p>
            <a:pPr marL="457200" lvl="0" indent="-301625" algn="just" rtl="0">
              <a:lnSpc>
                <a:spcPct val="150000"/>
              </a:lnSpc>
              <a:spcBef>
                <a:spcPts val="0"/>
              </a:spcBef>
              <a:spcAft>
                <a:spcPts val="0"/>
              </a:spcAft>
              <a:buClr>
                <a:srgbClr val="595858"/>
              </a:buClr>
              <a:buSzPts val="1150"/>
              <a:buFont typeface="Roboto"/>
              <a:buAutoNum type="arabicPeriod"/>
            </a:pPr>
            <a:r>
              <a:rPr lang="en-IN" sz="1600" dirty="0">
                <a:solidFill>
                  <a:srgbClr val="000000"/>
                </a:solidFill>
                <a:latin typeface="Times New Roman"/>
                <a:ea typeface="Times New Roman"/>
                <a:cs typeface="Times New Roman"/>
                <a:sym typeface="Times New Roman"/>
              </a:rPr>
              <a:t>Label Encoding done on Bool variables i.e., Weekend and Revenue.</a:t>
            </a:r>
          </a:p>
          <a:p>
            <a:pPr marL="457200" lvl="0" indent="-301625" algn="just" rtl="0">
              <a:lnSpc>
                <a:spcPct val="150000"/>
              </a:lnSpc>
              <a:spcBef>
                <a:spcPts val="0"/>
              </a:spcBef>
              <a:spcAft>
                <a:spcPts val="0"/>
              </a:spcAft>
              <a:buClr>
                <a:srgbClr val="595858"/>
              </a:buClr>
              <a:buSzPts val="1150"/>
              <a:buFont typeface="Roboto"/>
              <a:buAutoNum type="arabicPeriod"/>
            </a:pPr>
            <a:r>
              <a:rPr lang="en-IN" sz="1600" dirty="0">
                <a:solidFill>
                  <a:srgbClr val="000000"/>
                </a:solidFill>
                <a:latin typeface="Times New Roman"/>
                <a:ea typeface="Times New Roman"/>
                <a:cs typeface="Times New Roman"/>
                <a:sym typeface="Times New Roman"/>
              </a:rPr>
              <a:t>Scaling done on numerical variables using Standard scaler.</a:t>
            </a:r>
          </a:p>
          <a:p>
            <a:pPr marL="457200" lvl="0" indent="-301625" algn="just" rtl="0">
              <a:lnSpc>
                <a:spcPct val="150000"/>
              </a:lnSpc>
              <a:spcBef>
                <a:spcPts val="0"/>
              </a:spcBef>
              <a:spcAft>
                <a:spcPts val="0"/>
              </a:spcAft>
              <a:buClr>
                <a:srgbClr val="595858"/>
              </a:buClr>
              <a:buSzPts val="1150"/>
              <a:buFont typeface="Roboto"/>
              <a:buAutoNum type="arabicPeriod"/>
            </a:pPr>
            <a:r>
              <a:rPr lang="en-IN" sz="1600" dirty="0">
                <a:solidFill>
                  <a:srgbClr val="000000"/>
                </a:solidFill>
                <a:latin typeface="Times New Roman"/>
                <a:ea typeface="Times New Roman"/>
                <a:cs typeface="Times New Roman"/>
                <a:sym typeface="Times New Roman"/>
              </a:rPr>
              <a:t>Outliers treatment done thru capping and flooring by taking &lt;1% for flooring and &gt;99% for capping.</a:t>
            </a:r>
          </a:p>
          <a:p>
            <a:pPr marL="457200" lvl="0" indent="-301625" algn="just" rtl="0">
              <a:lnSpc>
                <a:spcPct val="150000"/>
              </a:lnSpc>
              <a:spcBef>
                <a:spcPts val="0"/>
              </a:spcBef>
              <a:spcAft>
                <a:spcPts val="0"/>
              </a:spcAft>
              <a:buClr>
                <a:srgbClr val="595858"/>
              </a:buClr>
              <a:buSzPts val="1150"/>
              <a:buFont typeface="Roboto"/>
              <a:buAutoNum type="arabicPeriod"/>
            </a:pPr>
            <a:r>
              <a:rPr lang="en-IN" sz="1600" dirty="0">
                <a:solidFill>
                  <a:srgbClr val="000000"/>
                </a:solidFill>
                <a:latin typeface="Times New Roman"/>
                <a:ea typeface="Times New Roman"/>
                <a:cs typeface="Times New Roman"/>
                <a:sym typeface="Times New Roman"/>
              </a:rPr>
              <a:t>Data set found to be imbalanced as major &gt; 2 times minor. To handle this Random oversampling done after applying K fold cross validation.</a:t>
            </a:r>
            <a:endParaRPr sz="1600" dirty="0">
              <a:solidFill>
                <a:srgbClr val="000000"/>
              </a:solidFill>
              <a:latin typeface="Times New Roman"/>
              <a:ea typeface="Times New Roman"/>
              <a:cs typeface="Times New Roman"/>
              <a:sym typeface="Times New Roman"/>
            </a:endParaRPr>
          </a:p>
          <a:p>
            <a:pPr marL="457200" lvl="0" indent="-301625" algn="l" rtl="0">
              <a:lnSpc>
                <a:spcPct val="150000"/>
              </a:lnSpc>
              <a:spcBef>
                <a:spcPts val="0"/>
              </a:spcBef>
              <a:spcAft>
                <a:spcPts val="0"/>
              </a:spcAft>
              <a:buClr>
                <a:srgbClr val="595858"/>
              </a:buClr>
              <a:buSzPts val="1150"/>
              <a:buFont typeface="Roboto"/>
              <a:buAutoNum type="arabicPeriod"/>
            </a:pPr>
            <a:endParaRPr sz="1150" dirty="0">
              <a:solidFill>
                <a:srgbClr val="595858"/>
              </a:solidFill>
              <a:highlight>
                <a:srgbClr val="FFFFFF"/>
              </a:highlight>
              <a:latin typeface="Roboto"/>
              <a:ea typeface="Roboto"/>
              <a:cs typeface="Roboto"/>
              <a:sym typeface="Roboto"/>
            </a:endParaRPr>
          </a:p>
          <a:p>
            <a:pPr marL="0" lvl="0" indent="0" algn="l" rtl="0">
              <a:lnSpc>
                <a:spcPct val="150000"/>
              </a:lnSpc>
              <a:spcBef>
                <a:spcPts val="1600"/>
              </a:spcBef>
              <a:spcAft>
                <a:spcPts val="0"/>
              </a:spcAft>
              <a:buSzPts val="1300"/>
              <a:buNone/>
            </a:pPr>
            <a:endParaRPr sz="1150" dirty="0">
              <a:solidFill>
                <a:srgbClr val="000000"/>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txBox="1">
            <a:spLocks noGrp="1"/>
          </p:cNvSpPr>
          <p:nvPr>
            <p:ph type="title"/>
          </p:nvPr>
        </p:nvSpPr>
        <p:spPr>
          <a:xfrm>
            <a:off x="543712" y="468544"/>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dirty="0"/>
              <a:t>MODEL FITTING &amp; PERFORMANCE</a:t>
            </a:r>
            <a:endParaRPr dirty="0"/>
          </a:p>
        </p:txBody>
      </p:sp>
      <p:pic>
        <p:nvPicPr>
          <p:cNvPr id="1026" name="Picture 2">
            <a:extLst>
              <a:ext uri="{FF2B5EF4-FFF2-40B4-BE49-F238E27FC236}">
                <a16:creationId xmlns:a16="http://schemas.microsoft.com/office/drawing/2014/main" id="{975344D1-FF94-38C8-1D07-82864615BE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639" y="1321317"/>
            <a:ext cx="5956368" cy="349356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D694DF6-D716-65DB-AC5D-82C9371368A7}"/>
              </a:ext>
            </a:extLst>
          </p:cNvPr>
          <p:cNvSpPr txBox="1"/>
          <p:nvPr/>
        </p:nvSpPr>
        <p:spPr>
          <a:xfrm>
            <a:off x="6215062" y="1199465"/>
            <a:ext cx="3100388" cy="1384995"/>
          </a:xfrm>
          <a:prstGeom prst="rect">
            <a:avLst/>
          </a:prstGeom>
          <a:noFill/>
        </p:spPr>
        <p:txBody>
          <a:bodyPr wrap="square">
            <a:spAutoFit/>
          </a:bodyPr>
          <a:lstStyle/>
          <a:p>
            <a:r>
              <a:rPr lang="en-IN" sz="1200" dirty="0"/>
              <a:t> Method Used                     Accuracy</a:t>
            </a:r>
          </a:p>
          <a:p>
            <a:r>
              <a:rPr lang="en-IN" sz="1200" dirty="0"/>
              <a:t>0  Logistic Regression        0.908896</a:t>
            </a:r>
          </a:p>
          <a:p>
            <a:r>
              <a:rPr lang="en-IN" sz="1200" dirty="0"/>
              <a:t>1  Decision Tree                 0.920314</a:t>
            </a:r>
          </a:p>
          <a:p>
            <a:r>
              <a:rPr lang="en-IN" sz="1200" dirty="0"/>
              <a:t>2  Random Forest Gini       0.921979</a:t>
            </a:r>
          </a:p>
          <a:p>
            <a:r>
              <a:rPr lang="en-IN" sz="1200" dirty="0"/>
              <a:t>3  Random Forest entropy  0.921741</a:t>
            </a:r>
          </a:p>
          <a:p>
            <a:r>
              <a:rPr lang="en-IN" sz="1200" dirty="0"/>
              <a:t>4  Support Vector               0.912464</a:t>
            </a:r>
          </a:p>
          <a:p>
            <a:r>
              <a:rPr lang="en-IN" sz="1200" dirty="0"/>
              <a:t>5  Voting Classifier             0.923168</a:t>
            </a:r>
          </a:p>
        </p:txBody>
      </p:sp>
    </p:spTree>
    <p:extLst>
      <p:ext uri="{BB962C8B-B14F-4D97-AF65-F5344CB8AC3E}">
        <p14:creationId xmlns:p14="http://schemas.microsoft.com/office/powerpoint/2010/main" val="27858315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txBox="1">
            <a:spLocks noGrp="1"/>
          </p:cNvSpPr>
          <p:nvPr>
            <p:ph type="title"/>
          </p:nvPr>
        </p:nvSpPr>
        <p:spPr>
          <a:xfrm>
            <a:off x="543712" y="468544"/>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dirty="0"/>
              <a:t>AUC &amp; METRICS</a:t>
            </a:r>
            <a:endParaRPr dirty="0"/>
          </a:p>
        </p:txBody>
      </p:sp>
      <p:sp>
        <p:nvSpPr>
          <p:cNvPr id="5" name="Google Shape;111;p5">
            <a:extLst>
              <a:ext uri="{FF2B5EF4-FFF2-40B4-BE49-F238E27FC236}">
                <a16:creationId xmlns:a16="http://schemas.microsoft.com/office/drawing/2014/main" id="{2E4F6931-E3C9-9647-CAFE-3F7054C5DB7A}"/>
              </a:ext>
            </a:extLst>
          </p:cNvPr>
          <p:cNvSpPr txBox="1">
            <a:spLocks noGrp="1"/>
          </p:cNvSpPr>
          <p:nvPr>
            <p:ph type="body" idx="1"/>
          </p:nvPr>
        </p:nvSpPr>
        <p:spPr>
          <a:xfrm>
            <a:off x="543712" y="4242066"/>
            <a:ext cx="7821618" cy="718773"/>
          </a:xfrm>
          <a:prstGeom prst="rect">
            <a:avLst/>
          </a:prstGeom>
          <a:noFill/>
          <a:ln>
            <a:noFill/>
          </a:ln>
        </p:spPr>
        <p:txBody>
          <a:bodyPr spcFirstLastPara="1" wrap="square" lIns="91425" tIns="91425" rIns="91425" bIns="91425" anchor="t" anchorCtr="0">
            <a:noAutofit/>
          </a:bodyPr>
          <a:lstStyle/>
          <a:p>
            <a:pPr marL="155575" lvl="0" indent="0" algn="l" rtl="0">
              <a:lnSpc>
                <a:spcPct val="100000"/>
              </a:lnSpc>
              <a:spcBef>
                <a:spcPts val="0"/>
              </a:spcBef>
              <a:spcAft>
                <a:spcPts val="0"/>
              </a:spcAft>
              <a:buClr>
                <a:srgbClr val="595858"/>
              </a:buClr>
              <a:buSzPts val="1150"/>
              <a:buNone/>
            </a:pPr>
            <a:r>
              <a:rPr lang="en-IN" sz="1600" dirty="0">
                <a:solidFill>
                  <a:srgbClr val="000000"/>
                </a:solidFill>
                <a:latin typeface="Times New Roman"/>
                <a:ea typeface="Times New Roman"/>
                <a:cs typeface="Times New Roman"/>
                <a:sym typeface="Times New Roman"/>
              </a:rPr>
              <a:t>NOTE:</a:t>
            </a:r>
          </a:p>
          <a:p>
            <a:pPr marL="155575" lvl="0" indent="0" algn="l" rtl="0">
              <a:lnSpc>
                <a:spcPct val="100000"/>
              </a:lnSpc>
              <a:spcBef>
                <a:spcPts val="0"/>
              </a:spcBef>
              <a:spcAft>
                <a:spcPts val="0"/>
              </a:spcAft>
              <a:buClr>
                <a:srgbClr val="595858"/>
              </a:buClr>
              <a:buSzPts val="1150"/>
              <a:buNone/>
            </a:pPr>
            <a:r>
              <a:rPr lang="en-IN" sz="1600" dirty="0">
                <a:solidFill>
                  <a:srgbClr val="000000"/>
                </a:solidFill>
                <a:latin typeface="Times New Roman"/>
                <a:ea typeface="Times New Roman"/>
                <a:cs typeface="Times New Roman"/>
                <a:sym typeface="Times New Roman"/>
              </a:rPr>
              <a:t>Random Forest model has delivered accurate predictions both in False as well True scenarios with 97% f1_score.  Hence it is recommended to use this model.</a:t>
            </a:r>
          </a:p>
          <a:p>
            <a:pPr marL="0" lvl="0" indent="0" algn="l" rtl="0">
              <a:lnSpc>
                <a:spcPct val="100000"/>
              </a:lnSpc>
              <a:spcBef>
                <a:spcPts val="1600"/>
              </a:spcBef>
              <a:spcAft>
                <a:spcPts val="0"/>
              </a:spcAft>
              <a:buSzPts val="1300"/>
              <a:buNone/>
            </a:pPr>
            <a:endParaRPr sz="1150" dirty="0">
              <a:solidFill>
                <a:srgbClr val="000000"/>
              </a:solidFill>
              <a:latin typeface="Times New Roman"/>
              <a:ea typeface="Times New Roman"/>
              <a:cs typeface="Times New Roman"/>
              <a:sym typeface="Times New Roman"/>
            </a:endParaRPr>
          </a:p>
        </p:txBody>
      </p:sp>
      <p:graphicFrame>
        <p:nvGraphicFramePr>
          <p:cNvPr id="7" name="Table 6">
            <a:extLst>
              <a:ext uri="{FF2B5EF4-FFF2-40B4-BE49-F238E27FC236}">
                <a16:creationId xmlns:a16="http://schemas.microsoft.com/office/drawing/2014/main" id="{7A23F3D4-BD7B-367D-8DA5-5DB7876008E8}"/>
              </a:ext>
            </a:extLst>
          </p:cNvPr>
          <p:cNvGraphicFramePr>
            <a:graphicFrameLocks noGrp="1"/>
          </p:cNvGraphicFramePr>
          <p:nvPr>
            <p:extLst>
              <p:ext uri="{D42A27DB-BD31-4B8C-83A1-F6EECF244321}">
                <p14:modId xmlns:p14="http://schemas.microsoft.com/office/powerpoint/2010/main" val="1091659288"/>
              </p:ext>
            </p:extLst>
          </p:nvPr>
        </p:nvGraphicFramePr>
        <p:xfrm>
          <a:off x="4848344" y="771524"/>
          <a:ext cx="4152785" cy="3470542"/>
        </p:xfrm>
        <a:graphic>
          <a:graphicData uri="http://schemas.openxmlformats.org/drawingml/2006/table">
            <a:tbl>
              <a:tblPr/>
              <a:tblGrid>
                <a:gridCol w="416605">
                  <a:extLst>
                    <a:ext uri="{9D8B030D-6E8A-4147-A177-3AD203B41FA5}">
                      <a16:colId xmlns:a16="http://schemas.microsoft.com/office/drawing/2014/main" val="3335060134"/>
                    </a:ext>
                  </a:extLst>
                </a:gridCol>
                <a:gridCol w="1543050">
                  <a:extLst>
                    <a:ext uri="{9D8B030D-6E8A-4147-A177-3AD203B41FA5}">
                      <a16:colId xmlns:a16="http://schemas.microsoft.com/office/drawing/2014/main" val="2324371819"/>
                    </a:ext>
                  </a:extLst>
                </a:gridCol>
                <a:gridCol w="714375">
                  <a:extLst>
                    <a:ext uri="{9D8B030D-6E8A-4147-A177-3AD203B41FA5}">
                      <a16:colId xmlns:a16="http://schemas.microsoft.com/office/drawing/2014/main" val="493634564"/>
                    </a:ext>
                  </a:extLst>
                </a:gridCol>
                <a:gridCol w="750094">
                  <a:extLst>
                    <a:ext uri="{9D8B030D-6E8A-4147-A177-3AD203B41FA5}">
                      <a16:colId xmlns:a16="http://schemas.microsoft.com/office/drawing/2014/main" val="3929009577"/>
                    </a:ext>
                  </a:extLst>
                </a:gridCol>
                <a:gridCol w="728661">
                  <a:extLst>
                    <a:ext uri="{9D8B030D-6E8A-4147-A177-3AD203B41FA5}">
                      <a16:colId xmlns:a16="http://schemas.microsoft.com/office/drawing/2014/main" val="3145778000"/>
                    </a:ext>
                  </a:extLst>
                </a:gridCol>
              </a:tblGrid>
              <a:tr h="289240">
                <a:tc>
                  <a:txBody>
                    <a:bodyPr/>
                    <a:lstStyle/>
                    <a:p>
                      <a:pPr algn="ctr" fontAlgn="ctr"/>
                      <a:r>
                        <a:rPr lang="en-IN" sz="900" b="1" dirty="0" err="1">
                          <a:solidFill>
                            <a:schemeClr val="bg2"/>
                          </a:solidFill>
                          <a:effectLst/>
                        </a:rPr>
                        <a:t>S.No</a:t>
                      </a:r>
                      <a:r>
                        <a:rPr lang="en-IN" sz="900" b="1" dirty="0">
                          <a:solidFill>
                            <a:schemeClr val="bg2"/>
                          </a:solidFill>
                          <a:effectLst/>
                        </a:rPr>
                        <a:t>.</a:t>
                      </a: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br>
                        <a:rPr lang="en-IN" sz="900" b="1" dirty="0">
                          <a:solidFill>
                            <a:schemeClr val="bg2"/>
                          </a:solidFill>
                          <a:effectLst/>
                        </a:rPr>
                      </a:br>
                      <a:r>
                        <a:rPr lang="en-IN" sz="900" b="1" dirty="0" err="1">
                          <a:solidFill>
                            <a:schemeClr val="bg2"/>
                          </a:solidFill>
                          <a:effectLst/>
                        </a:rPr>
                        <a:t>model_name</a:t>
                      </a:r>
                      <a:endParaRPr lang="en-IN" sz="900" b="1" dirty="0">
                        <a:solidFill>
                          <a:schemeClr val="bg2"/>
                        </a:solidFill>
                        <a:effectLst/>
                      </a:endParaRP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900" b="1" dirty="0">
                          <a:solidFill>
                            <a:schemeClr val="bg2"/>
                          </a:solidFill>
                          <a:effectLst/>
                        </a:rPr>
                        <a:t>metrics</a:t>
                      </a: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900" b="1" dirty="0" err="1">
                          <a:solidFill>
                            <a:schemeClr val="bg2"/>
                          </a:solidFill>
                          <a:effectLst/>
                        </a:rPr>
                        <a:t>Is_Revenue</a:t>
                      </a:r>
                      <a:endParaRPr lang="en-IN" sz="900" b="1" dirty="0">
                        <a:solidFill>
                          <a:schemeClr val="bg2"/>
                        </a:solidFill>
                        <a:effectLst/>
                      </a:endParaRPr>
                    </a:p>
                    <a:p>
                      <a:pPr algn="ctr" fontAlgn="ctr"/>
                      <a:r>
                        <a:rPr lang="en-IN" sz="900" b="1" dirty="0">
                          <a:solidFill>
                            <a:schemeClr val="bg2"/>
                          </a:solidFill>
                          <a:effectLst/>
                        </a:rPr>
                        <a:t>(False)</a:t>
                      </a: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900" b="1" dirty="0" err="1">
                          <a:solidFill>
                            <a:schemeClr val="bg2"/>
                          </a:solidFill>
                          <a:effectLst/>
                        </a:rPr>
                        <a:t>Is_Revenue</a:t>
                      </a:r>
                      <a:endParaRPr lang="en-IN" sz="900" b="1" dirty="0">
                        <a:solidFill>
                          <a:schemeClr val="bg2"/>
                        </a:solidFill>
                        <a:effectLst/>
                      </a:endParaRPr>
                    </a:p>
                    <a:p>
                      <a:pPr algn="ctr" fontAlgn="ctr"/>
                      <a:r>
                        <a:rPr lang="en-IN" sz="900" b="1" dirty="0">
                          <a:solidFill>
                            <a:schemeClr val="bg2"/>
                          </a:solidFill>
                          <a:effectLst/>
                        </a:rPr>
                        <a:t>(True)</a:t>
                      </a: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3358142853"/>
                  </a:ext>
                </a:extLst>
              </a:tr>
              <a:tr h="229038">
                <a:tc>
                  <a:txBody>
                    <a:bodyPr/>
                    <a:lstStyle/>
                    <a:p>
                      <a:pPr algn="ctr" fontAlgn="ctr"/>
                      <a:r>
                        <a:rPr lang="en-IN" sz="900" b="1">
                          <a:solidFill>
                            <a:schemeClr val="bg2"/>
                          </a:solidFill>
                          <a:effectLst/>
                        </a:rPr>
                        <a:t>0</a:t>
                      </a:r>
                      <a:endParaRPr lang="en-IN" sz="900" b="1" dirty="0">
                        <a:solidFill>
                          <a:schemeClr val="bg2"/>
                        </a:solidFill>
                        <a:effectLst/>
                      </a:endParaRP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sz="900">
                          <a:solidFill>
                            <a:schemeClr val="bg2"/>
                          </a:solidFill>
                          <a:effectLst/>
                        </a:rPr>
                        <a:t>Random Forest(entropy)</a:t>
                      </a:r>
                      <a:endParaRPr lang="en-IN" sz="900" dirty="0">
                        <a:solidFill>
                          <a:schemeClr val="bg2"/>
                        </a:solidFill>
                        <a:effectLst/>
                      </a:endParaRP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sz="900">
                          <a:solidFill>
                            <a:schemeClr val="bg2"/>
                          </a:solidFill>
                          <a:effectLst/>
                        </a:rPr>
                        <a:t>precision</a:t>
                      </a:r>
                      <a:endParaRPr lang="en-IN" sz="900" dirty="0">
                        <a:solidFill>
                          <a:schemeClr val="bg2"/>
                        </a:solidFill>
                        <a:effectLst/>
                      </a:endParaRP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sz="900" dirty="0">
                          <a:solidFill>
                            <a:schemeClr val="bg2"/>
                          </a:solidFill>
                          <a:effectLst/>
                        </a:rPr>
                        <a:t>0.92</a:t>
                      </a: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sz="900">
                          <a:solidFill>
                            <a:schemeClr val="bg2"/>
                          </a:solidFill>
                          <a:effectLst/>
                        </a:rPr>
                        <a:t>0.94</a:t>
                      </a:r>
                      <a:endParaRPr lang="en-IN" sz="900" dirty="0">
                        <a:solidFill>
                          <a:schemeClr val="bg2"/>
                        </a:solidFill>
                        <a:effectLst/>
                      </a:endParaRP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339087376"/>
                  </a:ext>
                </a:extLst>
              </a:tr>
              <a:tr h="229038">
                <a:tc>
                  <a:txBody>
                    <a:bodyPr/>
                    <a:lstStyle/>
                    <a:p>
                      <a:pPr algn="ctr" fontAlgn="ctr"/>
                      <a:r>
                        <a:rPr lang="en-IN" sz="900" b="1">
                          <a:solidFill>
                            <a:schemeClr val="bg2"/>
                          </a:solidFill>
                          <a:effectLst/>
                        </a:rPr>
                        <a:t>1</a:t>
                      </a: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a:solidFill>
                            <a:schemeClr val="bg2"/>
                          </a:solidFill>
                          <a:effectLst/>
                        </a:rPr>
                        <a:t>Support Vector Machine</a:t>
                      </a:r>
                      <a:endParaRPr lang="en-IN" sz="900" dirty="0">
                        <a:solidFill>
                          <a:schemeClr val="bg2"/>
                        </a:solidFill>
                        <a:effectLst/>
                      </a:endParaRP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a:solidFill>
                            <a:schemeClr val="bg2"/>
                          </a:solidFill>
                          <a:effectLst/>
                        </a:rPr>
                        <a:t>precision</a:t>
                      </a:r>
                      <a:endParaRPr lang="en-IN" sz="900" dirty="0">
                        <a:solidFill>
                          <a:schemeClr val="bg2"/>
                        </a:solidFill>
                        <a:effectLst/>
                      </a:endParaRP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dirty="0">
                          <a:solidFill>
                            <a:schemeClr val="bg2"/>
                          </a:solidFill>
                          <a:effectLst/>
                        </a:rPr>
                        <a:t>0.90</a:t>
                      </a: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dirty="0">
                          <a:solidFill>
                            <a:schemeClr val="bg2"/>
                          </a:solidFill>
                          <a:effectLst/>
                        </a:rPr>
                        <a:t>0.93</a:t>
                      </a: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5292795"/>
                  </a:ext>
                </a:extLst>
              </a:tr>
              <a:tr h="164829">
                <a:tc>
                  <a:txBody>
                    <a:bodyPr/>
                    <a:lstStyle/>
                    <a:p>
                      <a:pPr algn="ctr" fontAlgn="ctr"/>
                      <a:r>
                        <a:rPr lang="en-IN" sz="900" b="1">
                          <a:solidFill>
                            <a:schemeClr val="bg2"/>
                          </a:solidFill>
                          <a:effectLst/>
                        </a:rPr>
                        <a:t>2</a:t>
                      </a: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sz="900">
                          <a:solidFill>
                            <a:schemeClr val="bg2"/>
                          </a:solidFill>
                          <a:effectLst/>
                        </a:rPr>
                        <a:t>Voting Classifier</a:t>
                      </a:r>
                      <a:endParaRPr lang="en-IN" sz="900" dirty="0">
                        <a:solidFill>
                          <a:schemeClr val="bg2"/>
                        </a:solidFill>
                        <a:effectLst/>
                      </a:endParaRP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sz="900">
                          <a:solidFill>
                            <a:schemeClr val="bg2"/>
                          </a:solidFill>
                          <a:effectLst/>
                        </a:rPr>
                        <a:t>precision</a:t>
                      </a:r>
                      <a:endParaRPr lang="en-IN" sz="900" dirty="0">
                        <a:solidFill>
                          <a:schemeClr val="bg2"/>
                        </a:solidFill>
                        <a:effectLst/>
                      </a:endParaRP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sz="900" dirty="0">
                          <a:solidFill>
                            <a:schemeClr val="bg2"/>
                          </a:solidFill>
                          <a:effectLst/>
                        </a:rPr>
                        <a:t>0.91</a:t>
                      </a: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sz="900" dirty="0">
                          <a:solidFill>
                            <a:schemeClr val="bg2"/>
                          </a:solidFill>
                          <a:effectLst/>
                        </a:rPr>
                        <a:t>0.94</a:t>
                      </a: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884261809"/>
                  </a:ext>
                </a:extLst>
              </a:tr>
              <a:tr h="229038">
                <a:tc>
                  <a:txBody>
                    <a:bodyPr/>
                    <a:lstStyle/>
                    <a:p>
                      <a:pPr algn="ctr" fontAlgn="ctr"/>
                      <a:r>
                        <a:rPr lang="en-IN" sz="900" b="1">
                          <a:solidFill>
                            <a:schemeClr val="bg2"/>
                          </a:solidFill>
                          <a:effectLst/>
                        </a:rPr>
                        <a:t>3</a:t>
                      </a: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a:solidFill>
                            <a:schemeClr val="bg2"/>
                          </a:solidFill>
                          <a:effectLst/>
                        </a:rPr>
                        <a:t>Logistic Regression</a:t>
                      </a: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a:solidFill>
                            <a:schemeClr val="bg2"/>
                          </a:solidFill>
                          <a:effectLst/>
                        </a:rPr>
                        <a:t>precision</a:t>
                      </a:r>
                      <a:endParaRPr lang="en-IN" sz="900" dirty="0">
                        <a:solidFill>
                          <a:schemeClr val="bg2"/>
                        </a:solidFill>
                        <a:effectLst/>
                      </a:endParaRP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dirty="0">
                          <a:solidFill>
                            <a:schemeClr val="bg2"/>
                          </a:solidFill>
                          <a:effectLst/>
                        </a:rPr>
                        <a:t>0.78</a:t>
                      </a: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a:solidFill>
                            <a:schemeClr val="bg2"/>
                          </a:solidFill>
                          <a:effectLst/>
                        </a:rPr>
                        <a:t>0.86</a:t>
                      </a:r>
                      <a:endParaRPr lang="en-IN" sz="900" dirty="0">
                        <a:solidFill>
                          <a:schemeClr val="bg2"/>
                        </a:solidFill>
                        <a:effectLst/>
                      </a:endParaRP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9498158"/>
                  </a:ext>
                </a:extLst>
              </a:tr>
              <a:tr h="164829">
                <a:tc>
                  <a:txBody>
                    <a:bodyPr/>
                    <a:lstStyle/>
                    <a:p>
                      <a:pPr algn="ctr" fontAlgn="ctr"/>
                      <a:r>
                        <a:rPr lang="en-IN" sz="900" b="1">
                          <a:solidFill>
                            <a:schemeClr val="bg2"/>
                          </a:solidFill>
                          <a:effectLst/>
                        </a:rPr>
                        <a:t>4</a:t>
                      </a: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sz="900">
                          <a:solidFill>
                            <a:schemeClr val="bg2"/>
                          </a:solidFill>
                          <a:effectLst/>
                        </a:rPr>
                        <a:t>Decision Tree</a:t>
                      </a: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sz="900">
                          <a:solidFill>
                            <a:schemeClr val="bg2"/>
                          </a:solidFill>
                          <a:effectLst/>
                        </a:rPr>
                        <a:t>precision</a:t>
                      </a:r>
                      <a:endParaRPr lang="en-IN" sz="900" dirty="0">
                        <a:solidFill>
                          <a:schemeClr val="bg2"/>
                        </a:solidFill>
                        <a:effectLst/>
                      </a:endParaRP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sz="900">
                          <a:solidFill>
                            <a:schemeClr val="bg2"/>
                          </a:solidFill>
                          <a:effectLst/>
                        </a:rPr>
                        <a:t>1.00</a:t>
                      </a:r>
                      <a:endParaRPr lang="en-IN" sz="900" dirty="0">
                        <a:solidFill>
                          <a:schemeClr val="bg2"/>
                        </a:solidFill>
                        <a:effectLst/>
                      </a:endParaRP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sz="900">
                          <a:solidFill>
                            <a:schemeClr val="bg2"/>
                          </a:solidFill>
                          <a:effectLst/>
                        </a:rPr>
                        <a:t>0.92</a:t>
                      </a:r>
                      <a:endParaRPr lang="en-IN" sz="900" dirty="0">
                        <a:solidFill>
                          <a:schemeClr val="bg2"/>
                        </a:solidFill>
                        <a:effectLst/>
                      </a:endParaRP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631282522"/>
                  </a:ext>
                </a:extLst>
              </a:tr>
              <a:tr h="229038">
                <a:tc>
                  <a:txBody>
                    <a:bodyPr/>
                    <a:lstStyle/>
                    <a:p>
                      <a:pPr algn="ctr" fontAlgn="ctr"/>
                      <a:r>
                        <a:rPr lang="en-IN" sz="900" b="1">
                          <a:solidFill>
                            <a:schemeClr val="bg2"/>
                          </a:solidFill>
                          <a:effectLst/>
                        </a:rPr>
                        <a:t>5</a:t>
                      </a: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a:solidFill>
                            <a:schemeClr val="bg2"/>
                          </a:solidFill>
                          <a:effectLst/>
                        </a:rPr>
                        <a:t>Random Forest(entropy)</a:t>
                      </a: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a:solidFill>
                            <a:schemeClr val="bg2"/>
                          </a:solidFill>
                          <a:effectLst/>
                        </a:rPr>
                        <a:t>recall</a:t>
                      </a: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a:solidFill>
                            <a:schemeClr val="bg2"/>
                          </a:solidFill>
                          <a:effectLst/>
                        </a:rPr>
                        <a:t>0.94</a:t>
                      </a:r>
                      <a:endParaRPr lang="en-IN" sz="900" dirty="0">
                        <a:solidFill>
                          <a:schemeClr val="bg2"/>
                        </a:solidFill>
                        <a:effectLst/>
                      </a:endParaRP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a:solidFill>
                            <a:schemeClr val="bg2"/>
                          </a:solidFill>
                          <a:effectLst/>
                        </a:rPr>
                        <a:t>1.00</a:t>
                      </a:r>
                      <a:endParaRPr lang="en-IN" sz="900" dirty="0">
                        <a:solidFill>
                          <a:schemeClr val="bg2"/>
                        </a:solidFill>
                        <a:effectLst/>
                      </a:endParaRP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5866838"/>
                  </a:ext>
                </a:extLst>
              </a:tr>
              <a:tr h="229038">
                <a:tc>
                  <a:txBody>
                    <a:bodyPr/>
                    <a:lstStyle/>
                    <a:p>
                      <a:pPr algn="ctr" fontAlgn="ctr"/>
                      <a:r>
                        <a:rPr lang="en-IN" sz="900" b="1">
                          <a:solidFill>
                            <a:schemeClr val="bg2"/>
                          </a:solidFill>
                          <a:effectLst/>
                        </a:rPr>
                        <a:t>6</a:t>
                      </a: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sz="900">
                          <a:solidFill>
                            <a:schemeClr val="bg2"/>
                          </a:solidFill>
                          <a:effectLst/>
                        </a:rPr>
                        <a:t>Support Vector Machine</a:t>
                      </a: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sz="900">
                          <a:solidFill>
                            <a:schemeClr val="bg2"/>
                          </a:solidFill>
                          <a:effectLst/>
                        </a:rPr>
                        <a:t>recall</a:t>
                      </a:r>
                      <a:endParaRPr lang="en-IN" sz="900" dirty="0">
                        <a:solidFill>
                          <a:schemeClr val="bg2"/>
                        </a:solidFill>
                        <a:effectLst/>
                      </a:endParaRP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sz="900">
                          <a:solidFill>
                            <a:schemeClr val="bg2"/>
                          </a:solidFill>
                          <a:effectLst/>
                        </a:rPr>
                        <a:t>0.88</a:t>
                      </a:r>
                      <a:endParaRPr lang="en-IN" sz="900" dirty="0">
                        <a:solidFill>
                          <a:schemeClr val="bg2"/>
                        </a:solidFill>
                        <a:effectLst/>
                      </a:endParaRP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sz="900">
                          <a:solidFill>
                            <a:schemeClr val="bg2"/>
                          </a:solidFill>
                          <a:effectLst/>
                        </a:rPr>
                        <a:t>0.84</a:t>
                      </a:r>
                      <a:endParaRPr lang="en-IN" sz="900" dirty="0">
                        <a:solidFill>
                          <a:schemeClr val="bg2"/>
                        </a:solidFill>
                        <a:effectLst/>
                      </a:endParaRP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50695512"/>
                  </a:ext>
                </a:extLst>
              </a:tr>
              <a:tr h="164829">
                <a:tc>
                  <a:txBody>
                    <a:bodyPr/>
                    <a:lstStyle/>
                    <a:p>
                      <a:pPr algn="ctr" fontAlgn="ctr"/>
                      <a:r>
                        <a:rPr lang="en-IN" sz="900" b="1">
                          <a:solidFill>
                            <a:schemeClr val="bg2"/>
                          </a:solidFill>
                          <a:effectLst/>
                        </a:rPr>
                        <a:t>7</a:t>
                      </a: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a:solidFill>
                            <a:schemeClr val="bg2"/>
                          </a:solidFill>
                          <a:effectLst/>
                        </a:rPr>
                        <a:t>Voting Classifier</a:t>
                      </a: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a:solidFill>
                            <a:schemeClr val="bg2"/>
                          </a:solidFill>
                          <a:effectLst/>
                        </a:rPr>
                        <a:t>recall</a:t>
                      </a: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a:solidFill>
                            <a:schemeClr val="bg2"/>
                          </a:solidFill>
                          <a:effectLst/>
                        </a:rPr>
                        <a:t>0.92</a:t>
                      </a: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a:solidFill>
                            <a:schemeClr val="bg2"/>
                          </a:solidFill>
                          <a:effectLst/>
                        </a:rPr>
                        <a:t>1.00</a:t>
                      </a:r>
                      <a:endParaRPr lang="en-IN" sz="900" dirty="0">
                        <a:solidFill>
                          <a:schemeClr val="bg2"/>
                        </a:solidFill>
                        <a:effectLst/>
                      </a:endParaRP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6392207"/>
                  </a:ext>
                </a:extLst>
              </a:tr>
              <a:tr h="229038">
                <a:tc>
                  <a:txBody>
                    <a:bodyPr/>
                    <a:lstStyle/>
                    <a:p>
                      <a:pPr algn="ctr" fontAlgn="ctr"/>
                      <a:r>
                        <a:rPr lang="en-IN" sz="900" b="1">
                          <a:solidFill>
                            <a:schemeClr val="bg2"/>
                          </a:solidFill>
                          <a:effectLst/>
                        </a:rPr>
                        <a:t>8</a:t>
                      </a: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a:solidFill>
                            <a:schemeClr val="bg2"/>
                          </a:solidFill>
                          <a:effectLst/>
                        </a:rPr>
                        <a:t>Logistic Regression</a:t>
                      </a: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a:solidFill>
                            <a:schemeClr val="bg2"/>
                          </a:solidFill>
                          <a:effectLst/>
                        </a:rPr>
                        <a:t>recall</a:t>
                      </a: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a:solidFill>
                            <a:schemeClr val="bg2"/>
                          </a:solidFill>
                          <a:effectLst/>
                        </a:rPr>
                        <a:t>0.87</a:t>
                      </a: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a:solidFill>
                            <a:schemeClr val="bg2"/>
                          </a:solidFill>
                          <a:effectLst/>
                        </a:rPr>
                        <a:t>0.76</a:t>
                      </a:r>
                      <a:endParaRPr lang="en-IN" sz="900" dirty="0">
                        <a:solidFill>
                          <a:schemeClr val="bg2"/>
                        </a:solidFill>
                        <a:effectLst/>
                      </a:endParaRP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517759"/>
                  </a:ext>
                </a:extLst>
              </a:tr>
              <a:tr h="164829">
                <a:tc>
                  <a:txBody>
                    <a:bodyPr/>
                    <a:lstStyle/>
                    <a:p>
                      <a:pPr algn="ctr" fontAlgn="ctr"/>
                      <a:r>
                        <a:rPr lang="en-IN" sz="900" b="1">
                          <a:solidFill>
                            <a:schemeClr val="bg2"/>
                          </a:solidFill>
                          <a:effectLst/>
                        </a:rPr>
                        <a:t>9</a:t>
                      </a: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a:solidFill>
                            <a:schemeClr val="bg2"/>
                          </a:solidFill>
                          <a:effectLst/>
                        </a:rPr>
                        <a:t>Decision Tree</a:t>
                      </a: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a:solidFill>
                            <a:schemeClr val="bg2"/>
                          </a:solidFill>
                          <a:effectLst/>
                        </a:rPr>
                        <a:t>recall</a:t>
                      </a: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a:solidFill>
                            <a:schemeClr val="bg2"/>
                          </a:solidFill>
                          <a:effectLst/>
                        </a:rPr>
                        <a:t>0.91</a:t>
                      </a: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a:solidFill>
                            <a:schemeClr val="bg2"/>
                          </a:solidFill>
                          <a:effectLst/>
                        </a:rPr>
                        <a:t>1.00</a:t>
                      </a:r>
                      <a:endParaRPr lang="en-IN" sz="900" dirty="0">
                        <a:solidFill>
                          <a:schemeClr val="bg2"/>
                        </a:solidFill>
                        <a:effectLst/>
                      </a:endParaRP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7704805"/>
                  </a:ext>
                </a:extLst>
              </a:tr>
              <a:tr h="229038">
                <a:tc>
                  <a:txBody>
                    <a:bodyPr/>
                    <a:lstStyle/>
                    <a:p>
                      <a:pPr algn="ctr" fontAlgn="ctr"/>
                      <a:r>
                        <a:rPr lang="en-IN" sz="900" b="1">
                          <a:solidFill>
                            <a:schemeClr val="bg2"/>
                          </a:solidFill>
                          <a:effectLst/>
                        </a:rPr>
                        <a:t>10</a:t>
                      </a: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sz="900">
                          <a:solidFill>
                            <a:schemeClr val="bg2"/>
                          </a:solidFill>
                          <a:effectLst/>
                        </a:rPr>
                        <a:t>Random Forest(entropy)</a:t>
                      </a: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sz="900">
                          <a:solidFill>
                            <a:schemeClr val="bg2"/>
                          </a:solidFill>
                          <a:effectLst/>
                        </a:rPr>
                        <a:t>f1_score</a:t>
                      </a: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sz="900">
                          <a:solidFill>
                            <a:schemeClr val="bg2"/>
                          </a:solidFill>
                          <a:effectLst/>
                        </a:rPr>
                        <a:t>0.97</a:t>
                      </a: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sz="900">
                          <a:solidFill>
                            <a:schemeClr val="bg2"/>
                          </a:solidFill>
                          <a:effectLst/>
                        </a:rPr>
                        <a:t>0.97</a:t>
                      </a:r>
                      <a:endParaRPr lang="en-IN" sz="900" dirty="0">
                        <a:solidFill>
                          <a:schemeClr val="bg2"/>
                        </a:solidFill>
                        <a:effectLst/>
                      </a:endParaRP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890521927"/>
                  </a:ext>
                </a:extLst>
              </a:tr>
              <a:tr h="229038">
                <a:tc>
                  <a:txBody>
                    <a:bodyPr/>
                    <a:lstStyle/>
                    <a:p>
                      <a:pPr algn="ctr" fontAlgn="ctr"/>
                      <a:r>
                        <a:rPr lang="en-IN" sz="900" b="1">
                          <a:solidFill>
                            <a:schemeClr val="bg2"/>
                          </a:solidFill>
                          <a:effectLst/>
                        </a:rPr>
                        <a:t>11</a:t>
                      </a: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a:solidFill>
                            <a:schemeClr val="bg2"/>
                          </a:solidFill>
                          <a:effectLst/>
                        </a:rPr>
                        <a:t>Support Vector Machine</a:t>
                      </a: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a:solidFill>
                            <a:schemeClr val="bg2"/>
                          </a:solidFill>
                          <a:effectLst/>
                        </a:rPr>
                        <a:t>f1_score</a:t>
                      </a: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a:solidFill>
                            <a:schemeClr val="bg2"/>
                          </a:solidFill>
                          <a:effectLst/>
                        </a:rPr>
                        <a:t>0.87</a:t>
                      </a: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a:solidFill>
                            <a:schemeClr val="bg2"/>
                          </a:solidFill>
                          <a:effectLst/>
                        </a:rPr>
                        <a:t>0.86</a:t>
                      </a:r>
                      <a:endParaRPr lang="en-IN" sz="900" dirty="0">
                        <a:solidFill>
                          <a:schemeClr val="bg2"/>
                        </a:solidFill>
                        <a:effectLst/>
                      </a:endParaRP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7110958"/>
                  </a:ext>
                </a:extLst>
              </a:tr>
              <a:tr h="164829">
                <a:tc>
                  <a:txBody>
                    <a:bodyPr/>
                    <a:lstStyle/>
                    <a:p>
                      <a:pPr algn="ctr" fontAlgn="ctr"/>
                      <a:r>
                        <a:rPr lang="en-IN" sz="900" b="1">
                          <a:solidFill>
                            <a:schemeClr val="bg2"/>
                          </a:solidFill>
                          <a:effectLst/>
                        </a:rPr>
                        <a:t>12</a:t>
                      </a: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sz="900">
                          <a:solidFill>
                            <a:schemeClr val="bg2"/>
                          </a:solidFill>
                          <a:effectLst/>
                        </a:rPr>
                        <a:t>Voting Classifier</a:t>
                      </a: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sz="900">
                          <a:solidFill>
                            <a:schemeClr val="bg2"/>
                          </a:solidFill>
                          <a:effectLst/>
                        </a:rPr>
                        <a:t>f1_score</a:t>
                      </a: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sz="900">
                          <a:solidFill>
                            <a:schemeClr val="bg2"/>
                          </a:solidFill>
                          <a:effectLst/>
                        </a:rPr>
                        <a:t>0.96</a:t>
                      </a: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sz="900">
                          <a:solidFill>
                            <a:schemeClr val="bg2"/>
                          </a:solidFill>
                          <a:effectLst/>
                        </a:rPr>
                        <a:t>0.96</a:t>
                      </a:r>
                      <a:endParaRPr lang="en-IN" sz="900" dirty="0">
                        <a:solidFill>
                          <a:schemeClr val="bg2"/>
                        </a:solidFill>
                        <a:effectLst/>
                      </a:endParaRP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470520208"/>
                  </a:ext>
                </a:extLst>
              </a:tr>
              <a:tr h="229038">
                <a:tc>
                  <a:txBody>
                    <a:bodyPr/>
                    <a:lstStyle/>
                    <a:p>
                      <a:pPr algn="ctr" fontAlgn="ctr"/>
                      <a:r>
                        <a:rPr lang="en-IN" sz="900" b="1">
                          <a:solidFill>
                            <a:schemeClr val="bg2"/>
                          </a:solidFill>
                          <a:effectLst/>
                        </a:rPr>
                        <a:t>13</a:t>
                      </a: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a:solidFill>
                            <a:schemeClr val="bg2"/>
                          </a:solidFill>
                          <a:effectLst/>
                        </a:rPr>
                        <a:t>Logistic Regression</a:t>
                      </a: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a:solidFill>
                            <a:schemeClr val="bg2"/>
                          </a:solidFill>
                          <a:effectLst/>
                        </a:rPr>
                        <a:t>f1_score</a:t>
                      </a: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a:solidFill>
                            <a:schemeClr val="bg2"/>
                          </a:solidFill>
                          <a:effectLst/>
                        </a:rPr>
                        <a:t>0.82</a:t>
                      </a: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a:solidFill>
                            <a:schemeClr val="bg2"/>
                          </a:solidFill>
                          <a:effectLst/>
                        </a:rPr>
                        <a:t>0.80</a:t>
                      </a:r>
                      <a:endParaRPr lang="en-IN" sz="900" dirty="0">
                        <a:solidFill>
                          <a:schemeClr val="bg2"/>
                        </a:solidFill>
                        <a:effectLst/>
                      </a:endParaRP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3924764"/>
                  </a:ext>
                </a:extLst>
              </a:tr>
              <a:tr h="164829">
                <a:tc>
                  <a:txBody>
                    <a:bodyPr/>
                    <a:lstStyle/>
                    <a:p>
                      <a:pPr algn="ctr" fontAlgn="ctr"/>
                      <a:r>
                        <a:rPr lang="en-IN" sz="900" b="1">
                          <a:solidFill>
                            <a:schemeClr val="bg2"/>
                          </a:solidFill>
                          <a:effectLst/>
                        </a:rPr>
                        <a:t>14</a:t>
                      </a: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sz="900">
                          <a:solidFill>
                            <a:schemeClr val="bg2"/>
                          </a:solidFill>
                          <a:effectLst/>
                        </a:rPr>
                        <a:t>Decision Tree</a:t>
                      </a: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sz="900">
                          <a:solidFill>
                            <a:schemeClr val="bg2"/>
                          </a:solidFill>
                          <a:effectLst/>
                        </a:rPr>
                        <a:t>f1_score</a:t>
                      </a: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sz="900">
                          <a:solidFill>
                            <a:schemeClr val="bg2"/>
                          </a:solidFill>
                          <a:effectLst/>
                        </a:rPr>
                        <a:t>0.95</a:t>
                      </a: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sz="900" dirty="0">
                          <a:solidFill>
                            <a:schemeClr val="bg2"/>
                          </a:solidFill>
                          <a:effectLst/>
                        </a:rPr>
                        <a:t>0.95</a:t>
                      </a:r>
                    </a:p>
                  </a:txBody>
                  <a:tcPr marL="44560" marR="44560" marT="22280" marB="22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791439048"/>
                  </a:ext>
                </a:extLst>
              </a:tr>
            </a:tbl>
          </a:graphicData>
        </a:graphic>
      </p:graphicFrame>
      <p:pic>
        <p:nvPicPr>
          <p:cNvPr id="2050" name="Picture 2">
            <a:extLst>
              <a:ext uri="{FF2B5EF4-FFF2-40B4-BE49-F238E27FC236}">
                <a16:creationId xmlns:a16="http://schemas.microsoft.com/office/drawing/2014/main" id="{0FAAFF2C-2920-6169-9009-D1467D4D8F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818" y="1367910"/>
            <a:ext cx="4387744" cy="3004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3562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txBox="1">
            <a:spLocks noGrp="1"/>
          </p:cNvSpPr>
          <p:nvPr>
            <p:ph type="title"/>
          </p:nvPr>
        </p:nvSpPr>
        <p:spPr>
          <a:xfrm>
            <a:off x="543712" y="468544"/>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dirty="0"/>
              <a:t>DATASET OBSERVATIONS</a:t>
            </a:r>
            <a:endParaRPr dirty="0"/>
          </a:p>
        </p:txBody>
      </p:sp>
      <p:sp>
        <p:nvSpPr>
          <p:cNvPr id="111" name="Google Shape;111;p5"/>
          <p:cNvSpPr txBox="1">
            <a:spLocks noGrp="1"/>
          </p:cNvSpPr>
          <p:nvPr>
            <p:ph type="body" idx="1"/>
          </p:nvPr>
        </p:nvSpPr>
        <p:spPr>
          <a:xfrm>
            <a:off x="629438" y="1171615"/>
            <a:ext cx="7821618" cy="1635876"/>
          </a:xfrm>
          <a:prstGeom prst="rect">
            <a:avLst/>
          </a:prstGeom>
          <a:noFill/>
          <a:ln>
            <a:noFill/>
          </a:ln>
        </p:spPr>
        <p:txBody>
          <a:bodyPr spcFirstLastPara="1" wrap="square" lIns="91425" tIns="91425" rIns="91425" bIns="91425" anchor="t" anchorCtr="0">
            <a:noAutofit/>
          </a:bodyPr>
          <a:lstStyle/>
          <a:p>
            <a:pPr marL="457200" lvl="0" indent="-301625" algn="l" rtl="0">
              <a:lnSpc>
                <a:spcPct val="100000"/>
              </a:lnSpc>
              <a:spcBef>
                <a:spcPts val="0"/>
              </a:spcBef>
              <a:spcAft>
                <a:spcPts val="0"/>
              </a:spcAft>
              <a:buClr>
                <a:srgbClr val="595858"/>
              </a:buClr>
              <a:buSzPts val="1150"/>
              <a:buFont typeface="Roboto"/>
              <a:buAutoNum type="arabicPeriod"/>
            </a:pPr>
            <a:r>
              <a:rPr lang="en-IN" sz="1200" dirty="0">
                <a:solidFill>
                  <a:srgbClr val="000000"/>
                </a:solidFill>
                <a:latin typeface="Times New Roman"/>
                <a:ea typeface="Times New Roman"/>
                <a:cs typeface="Times New Roman"/>
                <a:sym typeface="Times New Roman"/>
              </a:rPr>
              <a:t>Out of total 12330 transactions 6562 visited Admin page, out of these 6537 i.e., 99% visited product page, 2168 visited information pages. Out of 1908 Revenue generated transactions 1394 Transactions occurred from these pages. Which is 21%.</a:t>
            </a:r>
          </a:p>
          <a:p>
            <a:pPr marL="457200" lvl="0" indent="-301625" algn="l" rtl="0">
              <a:lnSpc>
                <a:spcPct val="100000"/>
              </a:lnSpc>
              <a:spcBef>
                <a:spcPts val="0"/>
              </a:spcBef>
              <a:spcAft>
                <a:spcPts val="0"/>
              </a:spcAft>
              <a:buClr>
                <a:srgbClr val="595858"/>
              </a:buClr>
              <a:buSzPts val="1150"/>
              <a:buFont typeface="Roboto"/>
              <a:buAutoNum type="arabicPeriod"/>
            </a:pPr>
            <a:r>
              <a:rPr lang="en-IN" sz="1200" dirty="0">
                <a:solidFill>
                  <a:srgbClr val="000000"/>
                </a:solidFill>
                <a:latin typeface="Times New Roman"/>
                <a:ea typeface="Times New Roman"/>
                <a:cs typeface="Times New Roman"/>
                <a:sym typeface="Times New Roman"/>
              </a:rPr>
              <a:t>Out of total 12330 transactions 2631 visited Info page, out of these 2623 i.e., 99% visited product page, 2168 came to info from </a:t>
            </a:r>
            <a:r>
              <a:rPr lang="en-IN" sz="1200" dirty="0" err="1">
                <a:solidFill>
                  <a:srgbClr val="000000"/>
                </a:solidFill>
                <a:latin typeface="Times New Roman"/>
                <a:ea typeface="Times New Roman"/>
                <a:cs typeface="Times New Roman"/>
                <a:sym typeface="Times New Roman"/>
              </a:rPr>
              <a:t>Admn</a:t>
            </a:r>
            <a:r>
              <a:rPr lang="en-IN" sz="1200" dirty="0">
                <a:solidFill>
                  <a:srgbClr val="000000"/>
                </a:solidFill>
                <a:latin typeface="Times New Roman"/>
                <a:ea typeface="Times New Roman"/>
                <a:cs typeface="Times New Roman"/>
                <a:sym typeface="Times New Roman"/>
              </a:rPr>
              <a:t> pages. Revenue generated transactions  is 23% from information pages</a:t>
            </a:r>
          </a:p>
          <a:p>
            <a:pPr marL="457200" lvl="0" indent="-301625" algn="l" rtl="0">
              <a:lnSpc>
                <a:spcPct val="100000"/>
              </a:lnSpc>
              <a:spcBef>
                <a:spcPts val="0"/>
              </a:spcBef>
              <a:spcAft>
                <a:spcPts val="0"/>
              </a:spcAft>
              <a:buClr>
                <a:srgbClr val="595858"/>
              </a:buClr>
              <a:buSzPts val="1150"/>
              <a:buFont typeface="Roboto"/>
              <a:buAutoNum type="arabicPeriod"/>
            </a:pPr>
            <a:r>
              <a:rPr lang="en-IN" sz="1200" dirty="0">
                <a:solidFill>
                  <a:srgbClr val="000000"/>
                </a:solidFill>
                <a:latin typeface="Times New Roman"/>
                <a:ea typeface="Times New Roman"/>
                <a:cs typeface="Times New Roman"/>
                <a:sym typeface="Times New Roman"/>
              </a:rPr>
              <a:t>5299 transactions directly visited Product page. But Revenue generated transactions are only 427 from these 5299 transactions which is just 8%.</a:t>
            </a:r>
          </a:p>
          <a:p>
            <a:pPr marL="457200" lvl="0" indent="-301625" algn="l" rtl="0">
              <a:lnSpc>
                <a:spcPct val="100000"/>
              </a:lnSpc>
              <a:spcBef>
                <a:spcPts val="0"/>
              </a:spcBef>
              <a:spcAft>
                <a:spcPts val="0"/>
              </a:spcAft>
              <a:buClr>
                <a:srgbClr val="595858"/>
              </a:buClr>
              <a:buSzPts val="1150"/>
              <a:buFont typeface="Roboto"/>
              <a:buAutoNum type="arabicPeriod"/>
            </a:pPr>
            <a:r>
              <a:rPr lang="en-IN" sz="1200" dirty="0">
                <a:solidFill>
                  <a:srgbClr val="000000"/>
                </a:solidFill>
                <a:latin typeface="Times New Roman"/>
                <a:ea typeface="Times New Roman"/>
                <a:cs typeface="Times New Roman"/>
                <a:sym typeface="Times New Roman"/>
              </a:rPr>
              <a:t>Overall out of 12330, 12292 visited Product pages which is 99%.</a:t>
            </a:r>
          </a:p>
          <a:p>
            <a:pPr marL="0" lvl="0" indent="0" algn="l" rtl="0">
              <a:lnSpc>
                <a:spcPct val="100000"/>
              </a:lnSpc>
              <a:spcBef>
                <a:spcPts val="1600"/>
              </a:spcBef>
              <a:spcAft>
                <a:spcPts val="0"/>
              </a:spcAft>
              <a:buSzPts val="1300"/>
              <a:buNone/>
            </a:pPr>
            <a:endParaRPr sz="1050" dirty="0">
              <a:solidFill>
                <a:srgbClr val="000000"/>
              </a:solidFill>
              <a:latin typeface="Times New Roman"/>
              <a:ea typeface="Times New Roman"/>
              <a:cs typeface="Times New Roman"/>
              <a:sym typeface="Times New Roman"/>
            </a:endParaRPr>
          </a:p>
        </p:txBody>
      </p:sp>
      <p:graphicFrame>
        <p:nvGraphicFramePr>
          <p:cNvPr id="2" name="Table 1">
            <a:extLst>
              <a:ext uri="{FF2B5EF4-FFF2-40B4-BE49-F238E27FC236}">
                <a16:creationId xmlns:a16="http://schemas.microsoft.com/office/drawing/2014/main" id="{F727E4F7-394B-3026-999B-8B9FBCA3DB09}"/>
              </a:ext>
            </a:extLst>
          </p:cNvPr>
          <p:cNvGraphicFramePr>
            <a:graphicFrameLocks noGrp="1"/>
          </p:cNvGraphicFramePr>
          <p:nvPr/>
        </p:nvGraphicFramePr>
        <p:xfrm>
          <a:off x="2443162" y="2947786"/>
          <a:ext cx="4000500" cy="2011680"/>
        </p:xfrm>
        <a:graphic>
          <a:graphicData uri="http://schemas.openxmlformats.org/drawingml/2006/table">
            <a:tbl>
              <a:tblPr/>
              <a:tblGrid>
                <a:gridCol w="1028700">
                  <a:extLst>
                    <a:ext uri="{9D8B030D-6E8A-4147-A177-3AD203B41FA5}">
                      <a16:colId xmlns:a16="http://schemas.microsoft.com/office/drawing/2014/main" val="2045707012"/>
                    </a:ext>
                  </a:extLst>
                </a:gridCol>
                <a:gridCol w="1028700">
                  <a:extLst>
                    <a:ext uri="{9D8B030D-6E8A-4147-A177-3AD203B41FA5}">
                      <a16:colId xmlns:a16="http://schemas.microsoft.com/office/drawing/2014/main" val="523380759"/>
                    </a:ext>
                  </a:extLst>
                </a:gridCol>
                <a:gridCol w="952500">
                  <a:extLst>
                    <a:ext uri="{9D8B030D-6E8A-4147-A177-3AD203B41FA5}">
                      <a16:colId xmlns:a16="http://schemas.microsoft.com/office/drawing/2014/main" val="912199106"/>
                    </a:ext>
                  </a:extLst>
                </a:gridCol>
                <a:gridCol w="990600">
                  <a:extLst>
                    <a:ext uri="{9D8B030D-6E8A-4147-A177-3AD203B41FA5}">
                      <a16:colId xmlns:a16="http://schemas.microsoft.com/office/drawing/2014/main" val="1879511060"/>
                    </a:ext>
                  </a:extLst>
                </a:gridCol>
              </a:tblGrid>
              <a:tr h="731520">
                <a:tc>
                  <a:txBody>
                    <a:bodyPr/>
                    <a:lstStyle/>
                    <a:p>
                      <a:pPr algn="ctr" fontAlgn="ctr"/>
                      <a:r>
                        <a:rPr lang="en-IN" sz="1100" b="1" i="0" u="none" strike="noStrike">
                          <a:solidFill>
                            <a:srgbClr val="000000"/>
                          </a:solidFill>
                          <a:effectLst/>
                          <a:latin typeface="Calibri" panose="020F0502020204030204" pitchFamily="34" charset="0"/>
                        </a:rPr>
                        <a:t>Best feature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IN" sz="1100" b="1" i="0" u="none" strike="noStrike" dirty="0">
                          <a:solidFill>
                            <a:srgbClr val="000000"/>
                          </a:solidFill>
                          <a:effectLst/>
                          <a:latin typeface="Calibri" panose="020F0502020204030204" pitchFamily="34" charset="0"/>
                        </a:rPr>
                        <a:t>Name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IN" sz="1100" b="1" i="0" u="none" strike="noStrike" dirty="0">
                          <a:solidFill>
                            <a:srgbClr val="000000"/>
                          </a:solidFill>
                          <a:effectLst/>
                          <a:latin typeface="Calibri" panose="020F0502020204030204" pitchFamily="34" charset="0"/>
                        </a:rPr>
                        <a:t>NO. OF VISITS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IN" sz="1100" b="1" i="0" u="none" strike="noStrike">
                          <a:solidFill>
                            <a:srgbClr val="000000"/>
                          </a:solidFill>
                          <a:effectLst/>
                          <a:latin typeface="Calibri" panose="020F0502020204030204" pitchFamily="34" charset="0"/>
                        </a:rPr>
                        <a:t>% OF REVENUE GEN. VISITS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710861763"/>
                  </a:ext>
                </a:extLst>
              </a:tr>
              <a:tr h="182880">
                <a:tc>
                  <a:txBody>
                    <a:bodyPr/>
                    <a:lstStyle/>
                    <a:p>
                      <a:pPr algn="l" fontAlgn="b"/>
                      <a:r>
                        <a:rPr lang="en-IN" sz="1100" b="0" i="0" u="none" strike="noStrike">
                          <a:solidFill>
                            <a:srgbClr val="000000"/>
                          </a:solidFill>
                          <a:effectLst/>
                          <a:latin typeface="Calibri" panose="020F0502020204030204" pitchFamily="34" charset="0"/>
                        </a:rPr>
                        <a:t>Month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November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Calibri" panose="020F0502020204030204" pitchFamily="34" charset="0"/>
                        </a:rPr>
                        <a:t>760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39.83%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9875547"/>
                  </a:ext>
                </a:extLst>
              </a:tr>
              <a:tr h="182880">
                <a:tc>
                  <a:txBody>
                    <a:bodyPr/>
                    <a:lstStyle/>
                    <a:p>
                      <a:pPr algn="l" fontAlgn="b"/>
                      <a:r>
                        <a:rPr lang="en-IN" sz="1100" b="0" i="0" u="none" strike="noStrike">
                          <a:solidFill>
                            <a:srgbClr val="000000"/>
                          </a:solidFill>
                          <a:effectLst/>
                          <a:latin typeface="Calibri" panose="020F0502020204030204" pitchFamily="34" charset="0"/>
                        </a:rPr>
                        <a:t>Browser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Calibri" panose="020F0502020204030204" pitchFamily="34" charset="0"/>
                        </a:rPr>
                        <a:t>1223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64.10%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2832639"/>
                  </a:ext>
                </a:extLst>
              </a:tr>
              <a:tr h="182880">
                <a:tc>
                  <a:txBody>
                    <a:bodyPr/>
                    <a:lstStyle/>
                    <a:p>
                      <a:pPr algn="l" fontAlgn="b"/>
                      <a:r>
                        <a:rPr lang="en-IN" sz="1100" b="0" i="0" u="none" strike="noStrike">
                          <a:solidFill>
                            <a:srgbClr val="000000"/>
                          </a:solidFill>
                          <a:effectLst/>
                          <a:latin typeface="Calibri" panose="020F0502020204030204" pitchFamily="34" charset="0"/>
                        </a:rPr>
                        <a:t>Visitor type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Returning_Visitor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Calibri" panose="020F0502020204030204" pitchFamily="34" charset="0"/>
                        </a:rPr>
                        <a:t>1470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77%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9249010"/>
                  </a:ext>
                </a:extLst>
              </a:tr>
              <a:tr h="182880">
                <a:tc>
                  <a:txBody>
                    <a:bodyPr/>
                    <a:lstStyle/>
                    <a:p>
                      <a:pPr algn="l" fontAlgn="b"/>
                      <a:r>
                        <a:rPr lang="en-IN" sz="1100" b="0" i="0" u="none" strike="noStrike">
                          <a:solidFill>
                            <a:srgbClr val="000000"/>
                          </a:solidFill>
                          <a:effectLst/>
                          <a:latin typeface="Calibri" panose="020F0502020204030204" pitchFamily="34" charset="0"/>
                        </a:rPr>
                        <a:t>Traffic Type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Calibri" panose="020F0502020204030204" pitchFamily="34" charset="0"/>
                        </a:rPr>
                        <a:t>847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44.39%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6565414"/>
                  </a:ext>
                </a:extLst>
              </a:tr>
              <a:tr h="182880">
                <a:tc>
                  <a:txBody>
                    <a:bodyPr/>
                    <a:lstStyle/>
                    <a:p>
                      <a:pPr algn="l" fontAlgn="b"/>
                      <a:r>
                        <a:rPr lang="en-IN" sz="1100" b="0" i="0" u="none" strike="noStrike">
                          <a:solidFill>
                            <a:srgbClr val="000000"/>
                          </a:solidFill>
                          <a:effectLst/>
                          <a:latin typeface="Calibri" panose="020F0502020204030204" pitchFamily="34" charset="0"/>
                        </a:rPr>
                        <a:t>Region Tye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771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40.41%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9214939"/>
                  </a:ext>
                </a:extLst>
              </a:tr>
              <a:tr h="182880">
                <a:tc>
                  <a:txBody>
                    <a:bodyPr/>
                    <a:lstStyle/>
                    <a:p>
                      <a:pPr algn="l" fontAlgn="b"/>
                      <a:r>
                        <a:rPr lang="en-IN" sz="1100" b="0" i="0" u="none" strike="noStrike">
                          <a:solidFill>
                            <a:srgbClr val="000000"/>
                          </a:solidFill>
                          <a:effectLst/>
                          <a:latin typeface="Calibri" panose="020F0502020204030204" pitchFamily="34" charset="0"/>
                        </a:rPr>
                        <a:t>Browser Type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1223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64.10%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854347"/>
                  </a:ext>
                </a:extLst>
              </a:tr>
              <a:tr h="182880">
                <a:tc>
                  <a:txBody>
                    <a:bodyPr/>
                    <a:lstStyle/>
                    <a:p>
                      <a:pPr algn="l" fontAlgn="b"/>
                      <a:r>
                        <a:rPr lang="en-IN" sz="1100" b="0" i="0" u="none" strike="noStrike">
                          <a:solidFill>
                            <a:srgbClr val="000000"/>
                          </a:solidFill>
                          <a:effectLst/>
                          <a:latin typeface="Calibri" panose="020F0502020204030204" pitchFamily="34" charset="0"/>
                        </a:rPr>
                        <a:t>OS type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1155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Calibri" panose="020F0502020204030204" pitchFamily="34" charset="0"/>
                        </a:rPr>
                        <a:t>60.53%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5436352"/>
                  </a:ext>
                </a:extLst>
              </a:tr>
            </a:tbl>
          </a:graphicData>
        </a:graphic>
      </p:graphicFrame>
    </p:spTree>
    <p:extLst>
      <p:ext uri="{BB962C8B-B14F-4D97-AF65-F5344CB8AC3E}">
        <p14:creationId xmlns:p14="http://schemas.microsoft.com/office/powerpoint/2010/main" val="14737781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txBox="1">
            <a:spLocks noGrp="1"/>
          </p:cNvSpPr>
          <p:nvPr>
            <p:ph type="title"/>
          </p:nvPr>
        </p:nvSpPr>
        <p:spPr>
          <a:xfrm>
            <a:off x="543712" y="468544"/>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dirty="0"/>
              <a:t>RECOMMENDATIONS</a:t>
            </a:r>
            <a:endParaRPr dirty="0"/>
          </a:p>
        </p:txBody>
      </p:sp>
      <p:graphicFrame>
        <p:nvGraphicFramePr>
          <p:cNvPr id="3" name="Diagram 2">
            <a:extLst>
              <a:ext uri="{FF2B5EF4-FFF2-40B4-BE49-F238E27FC236}">
                <a16:creationId xmlns:a16="http://schemas.microsoft.com/office/drawing/2014/main" id="{68AEFADA-8490-9EB3-6F48-F61BDEF9981A}"/>
              </a:ext>
            </a:extLst>
          </p:cNvPr>
          <p:cNvGraphicFramePr/>
          <p:nvPr>
            <p:extLst>
              <p:ext uri="{D42A27DB-BD31-4B8C-83A1-F6EECF244321}">
                <p14:modId xmlns:p14="http://schemas.microsoft.com/office/powerpoint/2010/main" val="2695769523"/>
              </p:ext>
            </p:extLst>
          </p:nvPr>
        </p:nvGraphicFramePr>
        <p:xfrm>
          <a:off x="629438" y="1307306"/>
          <a:ext cx="7821618" cy="37790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69866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8" name="Picture 7">
            <a:extLst>
              <a:ext uri="{FF2B5EF4-FFF2-40B4-BE49-F238E27FC236}">
                <a16:creationId xmlns:a16="http://schemas.microsoft.com/office/drawing/2014/main" id="{5C925057-92E2-0B31-4B44-167295CDC39E}"/>
              </a:ext>
            </a:extLst>
          </p:cNvPr>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48908501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650869" y="546931"/>
            <a:ext cx="76884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dirty="0">
                <a:solidFill>
                  <a:srgbClr val="00B050"/>
                </a:solidFill>
              </a:rPr>
              <a:t>Problem Statement - Objective</a:t>
            </a:r>
            <a:endParaRPr dirty="0">
              <a:solidFill>
                <a:srgbClr val="00B050"/>
              </a:solidFill>
            </a:endParaRPr>
          </a:p>
        </p:txBody>
      </p:sp>
      <p:graphicFrame>
        <p:nvGraphicFramePr>
          <p:cNvPr id="2" name="Diagram 1">
            <a:extLst>
              <a:ext uri="{FF2B5EF4-FFF2-40B4-BE49-F238E27FC236}">
                <a16:creationId xmlns:a16="http://schemas.microsoft.com/office/drawing/2014/main" id="{0192E7B1-335A-5C7A-D3F7-C49E1A55CD7E}"/>
              </a:ext>
            </a:extLst>
          </p:cNvPr>
          <p:cNvGraphicFramePr/>
          <p:nvPr>
            <p:extLst>
              <p:ext uri="{D42A27DB-BD31-4B8C-83A1-F6EECF244321}">
                <p14:modId xmlns:p14="http://schemas.microsoft.com/office/powerpoint/2010/main" val="834032499"/>
              </p:ext>
            </p:extLst>
          </p:nvPr>
        </p:nvGraphicFramePr>
        <p:xfrm>
          <a:off x="500724" y="1364499"/>
          <a:ext cx="7936045" cy="31717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077D9BC-96D6-B27C-8A7A-6A9401934111}"/>
              </a:ext>
            </a:extLst>
          </p:cNvPr>
          <p:cNvGraphicFramePr>
            <a:graphicFrameLocks noGrp="1"/>
          </p:cNvGraphicFramePr>
          <p:nvPr>
            <p:extLst>
              <p:ext uri="{D42A27DB-BD31-4B8C-83A1-F6EECF244321}">
                <p14:modId xmlns:p14="http://schemas.microsoft.com/office/powerpoint/2010/main" val="4173120159"/>
              </p:ext>
            </p:extLst>
          </p:nvPr>
        </p:nvGraphicFramePr>
        <p:xfrm>
          <a:off x="2836069" y="507207"/>
          <a:ext cx="5750718" cy="4335116"/>
        </p:xfrm>
        <a:graphic>
          <a:graphicData uri="http://schemas.openxmlformats.org/drawingml/2006/table">
            <a:tbl>
              <a:tblPr/>
              <a:tblGrid>
                <a:gridCol w="1757524">
                  <a:extLst>
                    <a:ext uri="{9D8B030D-6E8A-4147-A177-3AD203B41FA5}">
                      <a16:colId xmlns:a16="http://schemas.microsoft.com/office/drawing/2014/main" val="3182224538"/>
                    </a:ext>
                  </a:extLst>
                </a:gridCol>
                <a:gridCol w="2739668">
                  <a:extLst>
                    <a:ext uri="{9D8B030D-6E8A-4147-A177-3AD203B41FA5}">
                      <a16:colId xmlns:a16="http://schemas.microsoft.com/office/drawing/2014/main" val="3206587478"/>
                    </a:ext>
                  </a:extLst>
                </a:gridCol>
                <a:gridCol w="1253526">
                  <a:extLst>
                    <a:ext uri="{9D8B030D-6E8A-4147-A177-3AD203B41FA5}">
                      <a16:colId xmlns:a16="http://schemas.microsoft.com/office/drawing/2014/main" val="2696769775"/>
                    </a:ext>
                  </a:extLst>
                </a:gridCol>
              </a:tblGrid>
              <a:tr h="292405">
                <a:tc>
                  <a:txBody>
                    <a:bodyPr/>
                    <a:lstStyle/>
                    <a:p>
                      <a:pPr algn="ctr" fontAlgn="ctr"/>
                      <a:r>
                        <a:rPr lang="en-IN" sz="800" b="1" i="0" u="none" strike="noStrike">
                          <a:solidFill>
                            <a:srgbClr val="000000"/>
                          </a:solidFill>
                          <a:effectLst/>
                          <a:latin typeface="Calibri" panose="020F0502020204030204" pitchFamily="34" charset="0"/>
                        </a:rPr>
                        <a:t>Features</a:t>
                      </a:r>
                    </a:p>
                  </a:txBody>
                  <a:tcPr marL="4111" marR="4111" marT="4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IN" sz="800" b="1" i="0" u="none" strike="noStrike">
                          <a:solidFill>
                            <a:srgbClr val="000000"/>
                          </a:solidFill>
                          <a:effectLst/>
                          <a:latin typeface="Calibri" panose="020F0502020204030204" pitchFamily="34" charset="0"/>
                        </a:rPr>
                        <a:t>Description</a:t>
                      </a:r>
                    </a:p>
                  </a:txBody>
                  <a:tcPr marL="4111" marR="4111" marT="4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IN" sz="800" b="1" i="0" u="none" strike="noStrike">
                          <a:solidFill>
                            <a:srgbClr val="000000"/>
                          </a:solidFill>
                          <a:effectLst/>
                          <a:latin typeface="Calibri" panose="020F0502020204030204" pitchFamily="34" charset="0"/>
                        </a:rPr>
                        <a:t>DataType</a:t>
                      </a:r>
                    </a:p>
                  </a:txBody>
                  <a:tcPr marL="4111" marR="4111" marT="4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114385829"/>
                  </a:ext>
                </a:extLst>
              </a:tr>
              <a:tr h="279934">
                <a:tc>
                  <a:txBody>
                    <a:bodyPr/>
                    <a:lstStyle/>
                    <a:p>
                      <a:pPr algn="ctr" fontAlgn="ctr"/>
                      <a:r>
                        <a:rPr lang="en-IN" sz="900" b="1" i="0" u="none" strike="noStrike" dirty="0">
                          <a:solidFill>
                            <a:srgbClr val="000000"/>
                          </a:solidFill>
                          <a:effectLst/>
                          <a:latin typeface="Calibri" panose="020F0502020204030204" pitchFamily="34" charset="0"/>
                        </a:rPr>
                        <a:t>Administrative</a:t>
                      </a:r>
                    </a:p>
                  </a:txBody>
                  <a:tcPr marL="4111" marR="4111" marT="4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GB" sz="800" b="0" i="0" u="none" strike="noStrike" dirty="0">
                          <a:solidFill>
                            <a:srgbClr val="000000"/>
                          </a:solidFill>
                          <a:effectLst/>
                          <a:latin typeface="Calibri" panose="020F0502020204030204" pitchFamily="34" charset="0"/>
                        </a:rPr>
                        <a:t>Number of the pages </a:t>
                      </a:r>
                      <a:r>
                        <a:rPr lang="en-GB" sz="800" b="0" i="0" u="none" strike="noStrike" dirty="0" err="1">
                          <a:solidFill>
                            <a:srgbClr val="000000"/>
                          </a:solidFill>
                          <a:effectLst/>
                          <a:latin typeface="Calibri" panose="020F0502020204030204" pitchFamily="34" charset="0"/>
                        </a:rPr>
                        <a:t>visites</a:t>
                      </a:r>
                      <a:r>
                        <a:rPr lang="en-GB" sz="800" b="0" i="0" u="none" strike="noStrike" dirty="0">
                          <a:solidFill>
                            <a:srgbClr val="000000"/>
                          </a:solidFill>
                          <a:effectLst/>
                          <a:latin typeface="Calibri" panose="020F0502020204030204" pitchFamily="34" charset="0"/>
                        </a:rPr>
                        <a:t> by the user for user account management related activities</a:t>
                      </a:r>
                    </a:p>
                  </a:txBody>
                  <a:tcPr marL="4111" marR="4111" marT="4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dirty="0">
                          <a:solidFill>
                            <a:srgbClr val="000000"/>
                          </a:solidFill>
                          <a:effectLst/>
                          <a:latin typeface="Calibri" panose="020F0502020204030204" pitchFamily="34" charset="0"/>
                        </a:rPr>
                        <a:t>Discrete values from 0 to 27</a:t>
                      </a:r>
                    </a:p>
                  </a:txBody>
                  <a:tcPr marL="4111" marR="4111" marT="4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9992427"/>
                  </a:ext>
                </a:extLst>
              </a:tr>
              <a:tr h="279934">
                <a:tc>
                  <a:txBody>
                    <a:bodyPr/>
                    <a:lstStyle/>
                    <a:p>
                      <a:pPr algn="ctr" fontAlgn="ctr"/>
                      <a:r>
                        <a:rPr lang="en-IN" sz="900" b="1" i="0" u="none" strike="noStrike" dirty="0" err="1">
                          <a:solidFill>
                            <a:srgbClr val="000000"/>
                          </a:solidFill>
                          <a:effectLst/>
                          <a:latin typeface="Calibri" panose="020F0502020204030204" pitchFamily="34" charset="0"/>
                        </a:rPr>
                        <a:t>Administrative_Duration</a:t>
                      </a:r>
                      <a:endParaRPr lang="en-IN" sz="900" b="1" i="0" u="none" strike="noStrike" dirty="0">
                        <a:solidFill>
                          <a:srgbClr val="000000"/>
                        </a:solidFill>
                        <a:effectLst/>
                        <a:latin typeface="Calibri" panose="020F0502020204030204" pitchFamily="34" charset="0"/>
                      </a:endParaRPr>
                    </a:p>
                  </a:txBody>
                  <a:tcPr marL="4111" marR="4111" marT="4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GB" sz="800" b="0" i="0" u="none" strike="noStrike" dirty="0">
                          <a:solidFill>
                            <a:srgbClr val="000000"/>
                          </a:solidFill>
                          <a:effectLst/>
                          <a:latin typeface="Calibri" panose="020F0502020204030204" pitchFamily="34" charset="0"/>
                        </a:rPr>
                        <a:t>Time spent on </a:t>
                      </a:r>
                      <a:r>
                        <a:rPr lang="en-GB" sz="800" b="0" i="0" u="none" strike="noStrike" dirty="0" err="1">
                          <a:solidFill>
                            <a:srgbClr val="000000"/>
                          </a:solidFill>
                          <a:effectLst/>
                          <a:latin typeface="Calibri" panose="020F0502020204030204" pitchFamily="34" charset="0"/>
                        </a:rPr>
                        <a:t>admn</a:t>
                      </a:r>
                      <a:r>
                        <a:rPr lang="en-GB" sz="800" b="0" i="0" u="none" strike="noStrike" dirty="0">
                          <a:solidFill>
                            <a:srgbClr val="000000"/>
                          </a:solidFill>
                          <a:effectLst/>
                          <a:latin typeface="Calibri" panose="020F0502020204030204" pitchFamily="34" charset="0"/>
                        </a:rPr>
                        <a:t> page by user </a:t>
                      </a:r>
                    </a:p>
                  </a:txBody>
                  <a:tcPr marL="4111" marR="4111" marT="4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dirty="0">
                          <a:solidFill>
                            <a:srgbClr val="000000"/>
                          </a:solidFill>
                          <a:effectLst/>
                          <a:latin typeface="Calibri" panose="020F0502020204030204" pitchFamily="34" charset="0"/>
                        </a:rPr>
                        <a:t>continuous value of time in seconds</a:t>
                      </a:r>
                    </a:p>
                  </a:txBody>
                  <a:tcPr marL="4111" marR="4111" marT="4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6428090"/>
                  </a:ext>
                </a:extLst>
              </a:tr>
              <a:tr h="222785">
                <a:tc>
                  <a:txBody>
                    <a:bodyPr/>
                    <a:lstStyle/>
                    <a:p>
                      <a:pPr algn="ctr" fontAlgn="ctr"/>
                      <a:r>
                        <a:rPr lang="en-IN" sz="900" b="1" i="0" u="none" strike="noStrike" dirty="0">
                          <a:solidFill>
                            <a:srgbClr val="000000"/>
                          </a:solidFill>
                          <a:effectLst/>
                          <a:latin typeface="Calibri" panose="020F0502020204030204" pitchFamily="34" charset="0"/>
                        </a:rPr>
                        <a:t>Informational</a:t>
                      </a:r>
                    </a:p>
                  </a:txBody>
                  <a:tcPr marL="4111" marR="4111" marT="4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GB" sz="800" b="0" i="0" u="none" strike="noStrike" dirty="0">
                          <a:solidFill>
                            <a:srgbClr val="000000"/>
                          </a:solidFill>
                          <a:effectLst/>
                          <a:latin typeface="Calibri" panose="020F0502020204030204" pitchFamily="34" charset="0"/>
                        </a:rPr>
                        <a:t>Number of pages </a:t>
                      </a:r>
                      <a:r>
                        <a:rPr lang="en-GB" sz="800" b="0" i="0" u="none" strike="noStrike" dirty="0" err="1">
                          <a:solidFill>
                            <a:srgbClr val="000000"/>
                          </a:solidFill>
                          <a:effectLst/>
                          <a:latin typeface="Calibri" panose="020F0502020204030204" pitchFamily="34" charset="0"/>
                        </a:rPr>
                        <a:t>visites</a:t>
                      </a:r>
                      <a:r>
                        <a:rPr lang="en-GB" sz="800" b="0" i="0" u="none" strike="noStrike" dirty="0">
                          <a:solidFill>
                            <a:srgbClr val="000000"/>
                          </a:solidFill>
                          <a:effectLst/>
                          <a:latin typeface="Calibri" panose="020F0502020204030204" pitchFamily="34" charset="0"/>
                        </a:rPr>
                        <a:t> by user for information</a:t>
                      </a:r>
                    </a:p>
                  </a:txBody>
                  <a:tcPr marL="4111" marR="4111" marT="4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dirty="0">
                          <a:solidFill>
                            <a:srgbClr val="000000"/>
                          </a:solidFill>
                          <a:effectLst/>
                          <a:latin typeface="Calibri" panose="020F0502020204030204" pitchFamily="34" charset="0"/>
                        </a:rPr>
                        <a:t>Discrete values from 0 to 24</a:t>
                      </a:r>
                    </a:p>
                  </a:txBody>
                  <a:tcPr marL="4111" marR="4111" marT="4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8592196"/>
                  </a:ext>
                </a:extLst>
              </a:tr>
              <a:tr h="279934">
                <a:tc>
                  <a:txBody>
                    <a:bodyPr/>
                    <a:lstStyle/>
                    <a:p>
                      <a:pPr algn="ctr" fontAlgn="ctr"/>
                      <a:r>
                        <a:rPr lang="en-IN" sz="900" b="1" i="0" u="none" strike="noStrike" dirty="0" err="1">
                          <a:solidFill>
                            <a:srgbClr val="000000"/>
                          </a:solidFill>
                          <a:effectLst/>
                          <a:latin typeface="Calibri" panose="020F0502020204030204" pitchFamily="34" charset="0"/>
                        </a:rPr>
                        <a:t>Informational_Duration</a:t>
                      </a:r>
                      <a:endParaRPr lang="en-IN" sz="900" b="1" i="0" u="none" strike="noStrike" dirty="0">
                        <a:solidFill>
                          <a:srgbClr val="000000"/>
                        </a:solidFill>
                        <a:effectLst/>
                        <a:latin typeface="Calibri" panose="020F0502020204030204" pitchFamily="34" charset="0"/>
                      </a:endParaRPr>
                    </a:p>
                  </a:txBody>
                  <a:tcPr marL="4111" marR="4111" marT="4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GB" sz="800" b="0" i="0" u="none" strike="noStrike" dirty="0">
                          <a:solidFill>
                            <a:srgbClr val="000000"/>
                          </a:solidFill>
                          <a:effectLst/>
                          <a:latin typeface="Calibri" panose="020F0502020204030204" pitchFamily="34" charset="0"/>
                        </a:rPr>
                        <a:t>Time spent on informational page by user </a:t>
                      </a:r>
                    </a:p>
                  </a:txBody>
                  <a:tcPr marL="4111" marR="4111" marT="4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dirty="0">
                          <a:solidFill>
                            <a:srgbClr val="000000"/>
                          </a:solidFill>
                          <a:effectLst/>
                          <a:latin typeface="Calibri" panose="020F0502020204030204" pitchFamily="34" charset="0"/>
                        </a:rPr>
                        <a:t>continuous value of time in seconds</a:t>
                      </a:r>
                    </a:p>
                  </a:txBody>
                  <a:tcPr marL="4111" marR="4111" marT="4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5446334"/>
                  </a:ext>
                </a:extLst>
              </a:tr>
              <a:tr h="222785">
                <a:tc>
                  <a:txBody>
                    <a:bodyPr/>
                    <a:lstStyle/>
                    <a:p>
                      <a:pPr algn="ctr" fontAlgn="ctr"/>
                      <a:r>
                        <a:rPr lang="en-IN" sz="900" b="1" i="0" u="none" strike="noStrike" dirty="0" err="1">
                          <a:solidFill>
                            <a:srgbClr val="000000"/>
                          </a:solidFill>
                          <a:effectLst/>
                          <a:latin typeface="Calibri" panose="020F0502020204030204" pitchFamily="34" charset="0"/>
                        </a:rPr>
                        <a:t>ProductRelated</a:t>
                      </a:r>
                      <a:endParaRPr lang="en-IN" sz="900" b="1" i="0" u="none" strike="noStrike" dirty="0">
                        <a:solidFill>
                          <a:srgbClr val="000000"/>
                        </a:solidFill>
                        <a:effectLst/>
                        <a:latin typeface="Calibri" panose="020F0502020204030204" pitchFamily="34" charset="0"/>
                      </a:endParaRPr>
                    </a:p>
                  </a:txBody>
                  <a:tcPr marL="4111" marR="4111" marT="4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GB" sz="800" b="0" i="0" u="none" strike="noStrike" dirty="0">
                          <a:solidFill>
                            <a:srgbClr val="000000"/>
                          </a:solidFill>
                          <a:effectLst/>
                          <a:latin typeface="Calibri" panose="020F0502020204030204" pitchFamily="34" charset="0"/>
                        </a:rPr>
                        <a:t>Number of product related visited by the user</a:t>
                      </a:r>
                    </a:p>
                  </a:txBody>
                  <a:tcPr marL="4111" marR="4111" marT="4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dirty="0">
                          <a:solidFill>
                            <a:srgbClr val="000000"/>
                          </a:solidFill>
                          <a:effectLst/>
                          <a:latin typeface="Calibri" panose="020F0502020204030204" pitchFamily="34" charset="0"/>
                        </a:rPr>
                        <a:t>Discrete values from 0 to 705</a:t>
                      </a:r>
                    </a:p>
                  </a:txBody>
                  <a:tcPr marL="4111" marR="4111" marT="4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4546057"/>
                  </a:ext>
                </a:extLst>
              </a:tr>
              <a:tr h="279934">
                <a:tc>
                  <a:txBody>
                    <a:bodyPr/>
                    <a:lstStyle/>
                    <a:p>
                      <a:pPr algn="ctr" fontAlgn="ctr"/>
                      <a:r>
                        <a:rPr lang="en-IN" sz="900" b="1" i="0" u="none" strike="noStrike" dirty="0" err="1">
                          <a:solidFill>
                            <a:srgbClr val="000000"/>
                          </a:solidFill>
                          <a:effectLst/>
                          <a:latin typeface="Calibri" panose="020F0502020204030204" pitchFamily="34" charset="0"/>
                        </a:rPr>
                        <a:t>ProductRelated_Duration</a:t>
                      </a:r>
                      <a:endParaRPr lang="en-IN" sz="900" b="1" i="0" u="none" strike="noStrike" dirty="0">
                        <a:solidFill>
                          <a:srgbClr val="000000"/>
                        </a:solidFill>
                        <a:effectLst/>
                        <a:latin typeface="Calibri" panose="020F0502020204030204" pitchFamily="34" charset="0"/>
                      </a:endParaRPr>
                    </a:p>
                  </a:txBody>
                  <a:tcPr marL="4111" marR="4111" marT="4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GB" sz="800" b="0" i="0" u="none" strike="noStrike" dirty="0">
                          <a:solidFill>
                            <a:srgbClr val="000000"/>
                          </a:solidFill>
                          <a:effectLst/>
                          <a:latin typeface="Calibri" panose="020F0502020204030204" pitchFamily="34" charset="0"/>
                        </a:rPr>
                        <a:t>Time spent on </a:t>
                      </a:r>
                      <a:r>
                        <a:rPr lang="en-GB" sz="800" b="0" i="0" u="none" strike="noStrike" dirty="0" err="1">
                          <a:solidFill>
                            <a:srgbClr val="000000"/>
                          </a:solidFill>
                          <a:effectLst/>
                          <a:latin typeface="Calibri" panose="020F0502020204030204" pitchFamily="34" charset="0"/>
                        </a:rPr>
                        <a:t>productrelated</a:t>
                      </a:r>
                      <a:r>
                        <a:rPr lang="en-GB" sz="800" b="0" i="0" u="none" strike="noStrike" dirty="0">
                          <a:solidFill>
                            <a:srgbClr val="000000"/>
                          </a:solidFill>
                          <a:effectLst/>
                          <a:latin typeface="Calibri" panose="020F0502020204030204" pitchFamily="34" charset="0"/>
                        </a:rPr>
                        <a:t> pages by user</a:t>
                      </a:r>
                    </a:p>
                  </a:txBody>
                  <a:tcPr marL="4111" marR="4111" marT="4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continuous value of time in seconds</a:t>
                      </a:r>
                    </a:p>
                  </a:txBody>
                  <a:tcPr marL="4111" marR="4111" marT="4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9838030"/>
                  </a:ext>
                </a:extLst>
              </a:tr>
              <a:tr h="222785">
                <a:tc>
                  <a:txBody>
                    <a:bodyPr/>
                    <a:lstStyle/>
                    <a:p>
                      <a:pPr algn="ctr" fontAlgn="ctr"/>
                      <a:r>
                        <a:rPr lang="en-IN" sz="900" b="1" i="0" u="none" strike="noStrike" dirty="0" err="1">
                          <a:solidFill>
                            <a:srgbClr val="000000"/>
                          </a:solidFill>
                          <a:effectLst/>
                          <a:latin typeface="Calibri" panose="020F0502020204030204" pitchFamily="34" charset="0"/>
                        </a:rPr>
                        <a:t>BounceRates</a:t>
                      </a:r>
                      <a:r>
                        <a:rPr lang="en-IN" sz="900" b="1" i="0" u="none" strike="noStrike" dirty="0">
                          <a:solidFill>
                            <a:srgbClr val="000000"/>
                          </a:solidFill>
                          <a:effectLst/>
                          <a:latin typeface="Calibri" panose="020F0502020204030204" pitchFamily="34" charset="0"/>
                        </a:rPr>
                        <a:t> in %</a:t>
                      </a:r>
                    </a:p>
                  </a:txBody>
                  <a:tcPr marL="4111" marR="4111" marT="4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GB" sz="800" b="0" i="0" u="none" strike="noStrike" dirty="0">
                          <a:solidFill>
                            <a:srgbClr val="000000"/>
                          </a:solidFill>
                          <a:effectLst/>
                          <a:latin typeface="Calibri" panose="020F0502020204030204" pitchFamily="34" charset="0"/>
                        </a:rPr>
                        <a:t>Average bounce rate of the pages visited by the user</a:t>
                      </a:r>
                    </a:p>
                  </a:txBody>
                  <a:tcPr marL="4111" marR="4111" marT="4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dirty="0">
                          <a:solidFill>
                            <a:srgbClr val="000000"/>
                          </a:solidFill>
                          <a:effectLst/>
                          <a:latin typeface="Calibri" panose="020F0502020204030204" pitchFamily="34" charset="0"/>
                        </a:rPr>
                        <a:t>continuous value</a:t>
                      </a:r>
                    </a:p>
                  </a:txBody>
                  <a:tcPr marL="4111" marR="4111" marT="4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2406585"/>
                  </a:ext>
                </a:extLst>
              </a:tr>
              <a:tr h="222785">
                <a:tc>
                  <a:txBody>
                    <a:bodyPr/>
                    <a:lstStyle/>
                    <a:p>
                      <a:pPr algn="ctr" fontAlgn="ctr"/>
                      <a:r>
                        <a:rPr lang="en-IN" sz="900" b="1" i="0" u="none" strike="noStrike" dirty="0" err="1">
                          <a:solidFill>
                            <a:srgbClr val="000000"/>
                          </a:solidFill>
                          <a:effectLst/>
                          <a:latin typeface="Calibri" panose="020F0502020204030204" pitchFamily="34" charset="0"/>
                        </a:rPr>
                        <a:t>ExitRates</a:t>
                      </a:r>
                      <a:r>
                        <a:rPr lang="en-IN" sz="900" b="1" i="0" u="none" strike="noStrike" dirty="0">
                          <a:solidFill>
                            <a:srgbClr val="000000"/>
                          </a:solidFill>
                          <a:effectLst/>
                          <a:latin typeface="Calibri" panose="020F0502020204030204" pitchFamily="34" charset="0"/>
                        </a:rPr>
                        <a:t> in %</a:t>
                      </a:r>
                    </a:p>
                  </a:txBody>
                  <a:tcPr marL="4111" marR="4111" marT="4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GB" sz="800" b="0" i="0" u="none" strike="noStrike" dirty="0">
                          <a:solidFill>
                            <a:srgbClr val="000000"/>
                          </a:solidFill>
                          <a:effectLst/>
                          <a:latin typeface="Calibri" panose="020F0502020204030204" pitchFamily="34" charset="0"/>
                        </a:rPr>
                        <a:t>Average exit rates of the pages visited by the user</a:t>
                      </a:r>
                    </a:p>
                  </a:txBody>
                  <a:tcPr marL="4111" marR="4111" marT="4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dirty="0">
                          <a:solidFill>
                            <a:srgbClr val="000000"/>
                          </a:solidFill>
                          <a:effectLst/>
                          <a:latin typeface="Calibri" panose="020F0502020204030204" pitchFamily="34" charset="0"/>
                        </a:rPr>
                        <a:t>continuous value</a:t>
                      </a:r>
                    </a:p>
                  </a:txBody>
                  <a:tcPr marL="4111" marR="4111" marT="4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6886827"/>
                  </a:ext>
                </a:extLst>
              </a:tr>
              <a:tr h="222785">
                <a:tc>
                  <a:txBody>
                    <a:bodyPr/>
                    <a:lstStyle/>
                    <a:p>
                      <a:pPr algn="ctr" fontAlgn="ctr"/>
                      <a:r>
                        <a:rPr lang="en-IN" sz="900" b="1" i="0" u="none" strike="noStrike" dirty="0" err="1">
                          <a:solidFill>
                            <a:srgbClr val="000000"/>
                          </a:solidFill>
                          <a:effectLst/>
                          <a:latin typeface="Calibri" panose="020F0502020204030204" pitchFamily="34" charset="0"/>
                        </a:rPr>
                        <a:t>PageValues</a:t>
                      </a:r>
                      <a:endParaRPr lang="en-IN" sz="900" b="1" i="0" u="none" strike="noStrike" dirty="0">
                        <a:solidFill>
                          <a:srgbClr val="000000"/>
                        </a:solidFill>
                        <a:effectLst/>
                        <a:latin typeface="Calibri" panose="020F0502020204030204" pitchFamily="34" charset="0"/>
                      </a:endParaRPr>
                    </a:p>
                  </a:txBody>
                  <a:tcPr marL="4111" marR="4111" marT="4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GB" sz="800" b="0" i="0" u="none" strike="noStrike" dirty="0">
                          <a:solidFill>
                            <a:srgbClr val="000000"/>
                          </a:solidFill>
                          <a:effectLst/>
                          <a:latin typeface="Calibri" panose="020F0502020204030204" pitchFamily="34" charset="0"/>
                        </a:rPr>
                        <a:t>Average page value of the pages visited by the user</a:t>
                      </a:r>
                    </a:p>
                  </a:txBody>
                  <a:tcPr marL="4111" marR="4111" marT="4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dirty="0">
                          <a:solidFill>
                            <a:srgbClr val="000000"/>
                          </a:solidFill>
                          <a:effectLst/>
                          <a:latin typeface="Calibri" panose="020F0502020204030204" pitchFamily="34" charset="0"/>
                        </a:rPr>
                        <a:t>continuous value</a:t>
                      </a:r>
                    </a:p>
                  </a:txBody>
                  <a:tcPr marL="4111" marR="4111" marT="4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9789928"/>
                  </a:ext>
                </a:extLst>
              </a:tr>
              <a:tr h="279934">
                <a:tc>
                  <a:txBody>
                    <a:bodyPr/>
                    <a:lstStyle/>
                    <a:p>
                      <a:pPr algn="ctr" fontAlgn="ctr"/>
                      <a:r>
                        <a:rPr lang="en-IN" sz="900" b="1" i="0" u="none" strike="noStrike" dirty="0" err="1">
                          <a:solidFill>
                            <a:srgbClr val="000000"/>
                          </a:solidFill>
                          <a:effectLst/>
                          <a:latin typeface="Calibri" panose="020F0502020204030204" pitchFamily="34" charset="0"/>
                        </a:rPr>
                        <a:t>SpecialDay</a:t>
                      </a:r>
                      <a:r>
                        <a:rPr lang="en-IN" sz="900" b="1" i="0" u="none" strike="noStrike" dirty="0">
                          <a:solidFill>
                            <a:srgbClr val="000000"/>
                          </a:solidFill>
                          <a:effectLst/>
                          <a:latin typeface="Calibri" panose="020F0502020204030204" pitchFamily="34" charset="0"/>
                        </a:rPr>
                        <a:t> (probability)</a:t>
                      </a:r>
                    </a:p>
                  </a:txBody>
                  <a:tcPr marL="4111" marR="4111" marT="4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GB" sz="800" b="0" i="0" u="none" strike="noStrike" dirty="0">
                          <a:solidFill>
                            <a:srgbClr val="000000"/>
                          </a:solidFill>
                          <a:effectLst/>
                          <a:latin typeface="Calibri" panose="020F0502020204030204" pitchFamily="34" charset="0"/>
                        </a:rPr>
                        <a:t>special event days like  mothers day, valentine day etc.,</a:t>
                      </a:r>
                    </a:p>
                  </a:txBody>
                  <a:tcPr marL="4111" marR="4111" marT="4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dirty="0">
                          <a:solidFill>
                            <a:srgbClr val="000000"/>
                          </a:solidFill>
                          <a:effectLst/>
                          <a:latin typeface="Calibri" panose="020F0502020204030204" pitchFamily="34" charset="0"/>
                        </a:rPr>
                        <a:t>Discrete values 0.2, 0.4, 0.6, 0.8, 1.0</a:t>
                      </a:r>
                    </a:p>
                  </a:txBody>
                  <a:tcPr marL="4111" marR="4111" marT="4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7744159"/>
                  </a:ext>
                </a:extLst>
              </a:tr>
              <a:tr h="159494">
                <a:tc>
                  <a:txBody>
                    <a:bodyPr/>
                    <a:lstStyle/>
                    <a:p>
                      <a:pPr algn="ctr" fontAlgn="ctr"/>
                      <a:r>
                        <a:rPr lang="en-IN" sz="900" b="1" i="0" u="none" strike="noStrike" dirty="0">
                          <a:solidFill>
                            <a:srgbClr val="000000"/>
                          </a:solidFill>
                          <a:effectLst/>
                          <a:latin typeface="Calibri" panose="020F0502020204030204" pitchFamily="34" charset="0"/>
                        </a:rPr>
                        <a:t>Month</a:t>
                      </a:r>
                    </a:p>
                  </a:txBody>
                  <a:tcPr marL="4111" marR="4111" marT="4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GB" sz="800" b="0" i="0" u="none" strike="noStrike" dirty="0">
                          <a:solidFill>
                            <a:srgbClr val="000000"/>
                          </a:solidFill>
                          <a:effectLst/>
                          <a:latin typeface="Calibri" panose="020F0502020204030204" pitchFamily="34" charset="0"/>
                        </a:rPr>
                        <a:t>Month of the visit from Jan to Dec of the year</a:t>
                      </a:r>
                    </a:p>
                  </a:txBody>
                  <a:tcPr marL="4111" marR="4111" marT="4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dirty="0">
                          <a:solidFill>
                            <a:srgbClr val="000000"/>
                          </a:solidFill>
                          <a:effectLst/>
                          <a:latin typeface="Calibri" panose="020F0502020204030204" pitchFamily="34" charset="0"/>
                        </a:rPr>
                        <a:t>Categorical</a:t>
                      </a:r>
                    </a:p>
                  </a:txBody>
                  <a:tcPr marL="4111" marR="4111" marT="4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6681391"/>
                  </a:ext>
                </a:extLst>
              </a:tr>
              <a:tr h="222785">
                <a:tc>
                  <a:txBody>
                    <a:bodyPr/>
                    <a:lstStyle/>
                    <a:p>
                      <a:pPr algn="ctr" fontAlgn="ctr"/>
                      <a:r>
                        <a:rPr lang="en-IN" sz="900" b="1" i="0" u="none" strike="noStrike" dirty="0" err="1">
                          <a:solidFill>
                            <a:srgbClr val="000000"/>
                          </a:solidFill>
                          <a:effectLst/>
                          <a:latin typeface="Calibri" panose="020F0502020204030204" pitchFamily="34" charset="0"/>
                        </a:rPr>
                        <a:t>OperatingSystems</a:t>
                      </a:r>
                      <a:endParaRPr lang="en-IN" sz="900" b="1" i="0" u="none" strike="noStrike" dirty="0">
                        <a:solidFill>
                          <a:srgbClr val="000000"/>
                        </a:solidFill>
                        <a:effectLst/>
                        <a:latin typeface="Calibri" panose="020F0502020204030204" pitchFamily="34" charset="0"/>
                      </a:endParaRPr>
                    </a:p>
                  </a:txBody>
                  <a:tcPr marL="4111" marR="4111" marT="4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GB" sz="800" b="0" i="0" u="none" strike="noStrike" dirty="0">
                          <a:solidFill>
                            <a:srgbClr val="000000"/>
                          </a:solidFill>
                          <a:effectLst/>
                          <a:latin typeface="Calibri" panose="020F0502020204030204" pitchFamily="34" charset="0"/>
                        </a:rPr>
                        <a:t>Operating systems used by visited users in their systems</a:t>
                      </a:r>
                    </a:p>
                  </a:txBody>
                  <a:tcPr marL="4111" marR="4111" marT="4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dirty="0">
                          <a:solidFill>
                            <a:srgbClr val="000000"/>
                          </a:solidFill>
                          <a:effectLst/>
                          <a:latin typeface="Calibri" panose="020F0502020204030204" pitchFamily="34" charset="0"/>
                        </a:rPr>
                        <a:t>Discrete values from 1 to 8</a:t>
                      </a:r>
                    </a:p>
                  </a:txBody>
                  <a:tcPr marL="4111" marR="4111" marT="4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5456878"/>
                  </a:ext>
                </a:extLst>
              </a:tr>
              <a:tr h="222785">
                <a:tc>
                  <a:txBody>
                    <a:bodyPr/>
                    <a:lstStyle/>
                    <a:p>
                      <a:pPr algn="ctr" fontAlgn="ctr"/>
                      <a:r>
                        <a:rPr lang="en-IN" sz="900" b="1" i="0" u="none" strike="noStrike" dirty="0">
                          <a:solidFill>
                            <a:srgbClr val="000000"/>
                          </a:solidFill>
                          <a:effectLst/>
                          <a:latin typeface="Calibri" panose="020F0502020204030204" pitchFamily="34" charset="0"/>
                        </a:rPr>
                        <a:t>Browser</a:t>
                      </a:r>
                    </a:p>
                  </a:txBody>
                  <a:tcPr marL="4111" marR="4111" marT="4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GB" sz="800" b="0" i="0" u="none" strike="noStrike" dirty="0">
                          <a:solidFill>
                            <a:srgbClr val="000000"/>
                          </a:solidFill>
                          <a:effectLst/>
                          <a:latin typeface="Calibri" panose="020F0502020204030204" pitchFamily="34" charset="0"/>
                        </a:rPr>
                        <a:t>Browser used by the user to visit the web site/shoppers site</a:t>
                      </a:r>
                    </a:p>
                  </a:txBody>
                  <a:tcPr marL="4111" marR="4111" marT="4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dirty="0">
                          <a:solidFill>
                            <a:srgbClr val="000000"/>
                          </a:solidFill>
                          <a:effectLst/>
                          <a:latin typeface="Calibri" panose="020F0502020204030204" pitchFamily="34" charset="0"/>
                        </a:rPr>
                        <a:t>Discrete values from 1 to 13</a:t>
                      </a:r>
                    </a:p>
                  </a:txBody>
                  <a:tcPr marL="4111" marR="4111" marT="4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6716549"/>
                  </a:ext>
                </a:extLst>
              </a:tr>
              <a:tr h="222785">
                <a:tc>
                  <a:txBody>
                    <a:bodyPr/>
                    <a:lstStyle/>
                    <a:p>
                      <a:pPr algn="ctr" fontAlgn="ctr"/>
                      <a:r>
                        <a:rPr lang="en-IN" sz="900" b="1" i="0" u="none" strike="noStrike" dirty="0">
                          <a:solidFill>
                            <a:srgbClr val="000000"/>
                          </a:solidFill>
                          <a:effectLst/>
                          <a:latin typeface="Calibri" panose="020F0502020204030204" pitchFamily="34" charset="0"/>
                        </a:rPr>
                        <a:t>Region</a:t>
                      </a:r>
                    </a:p>
                  </a:txBody>
                  <a:tcPr marL="4111" marR="4111" marT="4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GB" sz="800" b="0" i="0" u="none" strike="noStrike" dirty="0">
                          <a:solidFill>
                            <a:srgbClr val="000000"/>
                          </a:solidFill>
                          <a:effectLst/>
                          <a:latin typeface="Calibri" panose="020F0502020204030204" pitchFamily="34" charset="0"/>
                        </a:rPr>
                        <a:t>Region of the user from where they started the session</a:t>
                      </a:r>
                    </a:p>
                  </a:txBody>
                  <a:tcPr marL="4111" marR="4111" marT="4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dirty="0">
                          <a:solidFill>
                            <a:srgbClr val="000000"/>
                          </a:solidFill>
                          <a:effectLst/>
                          <a:latin typeface="Calibri" panose="020F0502020204030204" pitchFamily="34" charset="0"/>
                        </a:rPr>
                        <a:t>Discrete values from 1 to 9</a:t>
                      </a:r>
                    </a:p>
                  </a:txBody>
                  <a:tcPr marL="4111" marR="4111" marT="4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5707443"/>
                  </a:ext>
                </a:extLst>
              </a:tr>
              <a:tr h="222785">
                <a:tc>
                  <a:txBody>
                    <a:bodyPr/>
                    <a:lstStyle/>
                    <a:p>
                      <a:pPr algn="ctr" fontAlgn="ctr"/>
                      <a:r>
                        <a:rPr lang="en-IN" sz="900" b="1" i="0" u="none" strike="noStrike" dirty="0" err="1">
                          <a:solidFill>
                            <a:srgbClr val="000000"/>
                          </a:solidFill>
                          <a:effectLst/>
                          <a:latin typeface="Calibri" panose="020F0502020204030204" pitchFamily="34" charset="0"/>
                        </a:rPr>
                        <a:t>TrafficType</a:t>
                      </a:r>
                      <a:endParaRPr lang="en-IN" sz="900" b="1" i="0" u="none" strike="noStrike" dirty="0">
                        <a:solidFill>
                          <a:srgbClr val="000000"/>
                        </a:solidFill>
                        <a:effectLst/>
                        <a:latin typeface="Calibri" panose="020F0502020204030204" pitchFamily="34" charset="0"/>
                      </a:endParaRPr>
                    </a:p>
                  </a:txBody>
                  <a:tcPr marL="4111" marR="4111" marT="4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GB" sz="800" b="0" i="0" u="none" strike="noStrike" dirty="0">
                          <a:solidFill>
                            <a:srgbClr val="000000"/>
                          </a:solidFill>
                          <a:effectLst/>
                          <a:latin typeface="Calibri" panose="020F0502020204030204" pitchFamily="34" charset="0"/>
                        </a:rPr>
                        <a:t>Traffic source from where user entered the website</a:t>
                      </a:r>
                    </a:p>
                  </a:txBody>
                  <a:tcPr marL="4111" marR="4111" marT="4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dirty="0">
                          <a:solidFill>
                            <a:srgbClr val="000000"/>
                          </a:solidFill>
                          <a:effectLst/>
                          <a:latin typeface="Calibri" panose="020F0502020204030204" pitchFamily="34" charset="0"/>
                        </a:rPr>
                        <a:t>Discrete values from 1 to 20</a:t>
                      </a:r>
                    </a:p>
                  </a:txBody>
                  <a:tcPr marL="4111" marR="4111" marT="4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5226943"/>
                  </a:ext>
                </a:extLst>
              </a:tr>
              <a:tr h="159494">
                <a:tc>
                  <a:txBody>
                    <a:bodyPr/>
                    <a:lstStyle/>
                    <a:p>
                      <a:pPr algn="ctr" fontAlgn="ctr"/>
                      <a:r>
                        <a:rPr lang="en-IN" sz="900" b="1" i="0" u="none" strike="noStrike" dirty="0" err="1">
                          <a:solidFill>
                            <a:srgbClr val="000000"/>
                          </a:solidFill>
                          <a:effectLst/>
                          <a:latin typeface="Calibri" panose="020F0502020204030204" pitchFamily="34" charset="0"/>
                        </a:rPr>
                        <a:t>VisitorType</a:t>
                      </a:r>
                      <a:endParaRPr lang="en-IN" sz="900" b="1" i="0" u="none" strike="noStrike" dirty="0">
                        <a:solidFill>
                          <a:srgbClr val="000000"/>
                        </a:solidFill>
                        <a:effectLst/>
                        <a:latin typeface="Calibri" panose="020F0502020204030204" pitchFamily="34" charset="0"/>
                      </a:endParaRPr>
                    </a:p>
                  </a:txBody>
                  <a:tcPr marL="4111" marR="4111" marT="4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GB" sz="800" b="0" i="0" u="none" strike="noStrike" dirty="0">
                          <a:solidFill>
                            <a:srgbClr val="000000"/>
                          </a:solidFill>
                          <a:effectLst/>
                          <a:latin typeface="Calibri" panose="020F0502020204030204" pitchFamily="34" charset="0"/>
                        </a:rPr>
                        <a:t>Visitor type as new visitor or returning visitor</a:t>
                      </a:r>
                    </a:p>
                  </a:txBody>
                  <a:tcPr marL="4111" marR="4111" marT="4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dirty="0">
                          <a:solidFill>
                            <a:srgbClr val="000000"/>
                          </a:solidFill>
                          <a:effectLst/>
                          <a:latin typeface="Calibri" panose="020F0502020204030204" pitchFamily="34" charset="0"/>
                        </a:rPr>
                        <a:t>Categorical</a:t>
                      </a:r>
                    </a:p>
                  </a:txBody>
                  <a:tcPr marL="4111" marR="4111" marT="4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5380050"/>
                  </a:ext>
                </a:extLst>
              </a:tr>
              <a:tr h="159494">
                <a:tc>
                  <a:txBody>
                    <a:bodyPr/>
                    <a:lstStyle/>
                    <a:p>
                      <a:pPr algn="ctr" fontAlgn="ctr"/>
                      <a:r>
                        <a:rPr lang="en-IN" sz="900" b="1" i="0" u="none" strike="noStrike" dirty="0">
                          <a:solidFill>
                            <a:srgbClr val="000000"/>
                          </a:solidFill>
                          <a:effectLst/>
                          <a:latin typeface="Calibri" panose="020F0502020204030204" pitchFamily="34" charset="0"/>
                        </a:rPr>
                        <a:t>Weekend</a:t>
                      </a:r>
                    </a:p>
                  </a:txBody>
                  <a:tcPr marL="4111" marR="4111" marT="4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GB" sz="800" b="0" i="0" u="none" strike="noStrike" dirty="0">
                          <a:solidFill>
                            <a:srgbClr val="000000"/>
                          </a:solidFill>
                          <a:effectLst/>
                          <a:latin typeface="Calibri" panose="020F0502020204030204" pitchFamily="34" charset="0"/>
                        </a:rPr>
                        <a:t>If the user visited on weekend or not</a:t>
                      </a:r>
                    </a:p>
                  </a:txBody>
                  <a:tcPr marL="4111" marR="4111" marT="4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dirty="0">
                          <a:solidFill>
                            <a:srgbClr val="000000"/>
                          </a:solidFill>
                          <a:effectLst/>
                          <a:latin typeface="Calibri" panose="020F0502020204030204" pitchFamily="34" charset="0"/>
                        </a:rPr>
                        <a:t>Boolean</a:t>
                      </a:r>
                    </a:p>
                  </a:txBody>
                  <a:tcPr marL="4111" marR="4111" marT="4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8903786"/>
                  </a:ext>
                </a:extLst>
              </a:tr>
              <a:tr h="159494">
                <a:tc>
                  <a:txBody>
                    <a:bodyPr/>
                    <a:lstStyle/>
                    <a:p>
                      <a:pPr algn="ctr" fontAlgn="ctr"/>
                      <a:r>
                        <a:rPr lang="en-IN" sz="900" b="1" i="0" u="none" strike="noStrike" dirty="0">
                          <a:solidFill>
                            <a:srgbClr val="000000"/>
                          </a:solidFill>
                          <a:effectLst/>
                          <a:latin typeface="Calibri" panose="020F0502020204030204" pitchFamily="34" charset="0"/>
                        </a:rPr>
                        <a:t>Revenue</a:t>
                      </a:r>
                    </a:p>
                  </a:txBody>
                  <a:tcPr marL="4111" marR="4111" marT="4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GB" sz="800" b="0" i="0" u="none" strike="noStrike" dirty="0">
                          <a:solidFill>
                            <a:srgbClr val="000000"/>
                          </a:solidFill>
                          <a:effectLst/>
                          <a:latin typeface="Calibri" panose="020F0502020204030204" pitchFamily="34" charset="0"/>
                        </a:rPr>
                        <a:t>If the user revenue generated or not</a:t>
                      </a:r>
                    </a:p>
                  </a:txBody>
                  <a:tcPr marL="4111" marR="4111" marT="4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dirty="0">
                          <a:solidFill>
                            <a:srgbClr val="000000"/>
                          </a:solidFill>
                          <a:effectLst/>
                          <a:latin typeface="Calibri" panose="020F0502020204030204" pitchFamily="34" charset="0"/>
                        </a:rPr>
                        <a:t>Boolean</a:t>
                      </a:r>
                    </a:p>
                  </a:txBody>
                  <a:tcPr marL="4111" marR="4111" marT="4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2318274"/>
                  </a:ext>
                </a:extLst>
              </a:tr>
            </a:tbl>
          </a:graphicData>
        </a:graphic>
      </p:graphicFrame>
      <p:sp>
        <p:nvSpPr>
          <p:cNvPr id="6" name="Google Shape;92;p2">
            <a:extLst>
              <a:ext uri="{FF2B5EF4-FFF2-40B4-BE49-F238E27FC236}">
                <a16:creationId xmlns:a16="http://schemas.microsoft.com/office/drawing/2014/main" id="{BCC08E94-DB6B-8C25-EE86-872E1E0E004F}"/>
              </a:ext>
            </a:extLst>
          </p:cNvPr>
          <p:cNvSpPr txBox="1">
            <a:spLocks noGrp="1"/>
          </p:cNvSpPr>
          <p:nvPr>
            <p:ph type="title"/>
          </p:nvPr>
        </p:nvSpPr>
        <p:spPr>
          <a:xfrm>
            <a:off x="479419" y="235744"/>
            <a:ext cx="2106619" cy="87153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dirty="0">
                <a:solidFill>
                  <a:srgbClr val="00B050"/>
                </a:solidFill>
              </a:rPr>
              <a:t>Feature</a:t>
            </a:r>
            <a:br>
              <a:rPr lang="en" dirty="0">
                <a:solidFill>
                  <a:srgbClr val="00B050"/>
                </a:solidFill>
              </a:rPr>
            </a:br>
            <a:r>
              <a:rPr lang="en" dirty="0">
                <a:solidFill>
                  <a:srgbClr val="00B050"/>
                </a:solidFill>
              </a:rPr>
              <a:t>Analysis</a:t>
            </a:r>
            <a:endParaRPr dirty="0">
              <a:solidFill>
                <a:srgbClr val="00B050"/>
              </a:solidFill>
            </a:endParaRPr>
          </a:p>
        </p:txBody>
      </p:sp>
      <p:graphicFrame>
        <p:nvGraphicFramePr>
          <p:cNvPr id="2" name="Diagram 1">
            <a:extLst>
              <a:ext uri="{FF2B5EF4-FFF2-40B4-BE49-F238E27FC236}">
                <a16:creationId xmlns:a16="http://schemas.microsoft.com/office/drawing/2014/main" id="{EBD4FEC6-A492-DDEB-CCE3-9423DC4173C1}"/>
              </a:ext>
            </a:extLst>
          </p:cNvPr>
          <p:cNvGraphicFramePr/>
          <p:nvPr>
            <p:extLst>
              <p:ext uri="{D42A27DB-BD31-4B8C-83A1-F6EECF244321}">
                <p14:modId xmlns:p14="http://schemas.microsoft.com/office/powerpoint/2010/main" val="3199424286"/>
              </p:ext>
            </p:extLst>
          </p:nvPr>
        </p:nvGraphicFramePr>
        <p:xfrm>
          <a:off x="257176" y="1306742"/>
          <a:ext cx="2328862" cy="34724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493368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6340BB21-3416-63D3-E236-3CCB0C31AAA5}"/>
              </a:ext>
            </a:extLst>
          </p:cNvPr>
          <p:cNvGraphicFramePr>
            <a:graphicFrameLocks noGrp="1"/>
          </p:cNvGraphicFramePr>
          <p:nvPr>
            <p:extLst>
              <p:ext uri="{D42A27DB-BD31-4B8C-83A1-F6EECF244321}">
                <p14:modId xmlns:p14="http://schemas.microsoft.com/office/powerpoint/2010/main" val="2477275975"/>
              </p:ext>
            </p:extLst>
          </p:nvPr>
        </p:nvGraphicFramePr>
        <p:xfrm>
          <a:off x="757237" y="1318886"/>
          <a:ext cx="7822406" cy="3673504"/>
        </p:xfrm>
        <a:graphic>
          <a:graphicData uri="http://schemas.openxmlformats.org/drawingml/2006/table">
            <a:tbl>
              <a:tblPr/>
              <a:tblGrid>
                <a:gridCol w="1326356">
                  <a:extLst>
                    <a:ext uri="{9D8B030D-6E8A-4147-A177-3AD203B41FA5}">
                      <a16:colId xmlns:a16="http://schemas.microsoft.com/office/drawing/2014/main" val="3295943066"/>
                    </a:ext>
                  </a:extLst>
                </a:gridCol>
                <a:gridCol w="624114">
                  <a:extLst>
                    <a:ext uri="{9D8B030D-6E8A-4147-A177-3AD203B41FA5}">
                      <a16:colId xmlns:a16="http://schemas.microsoft.com/office/drawing/2014/main" val="1613841881"/>
                    </a:ext>
                  </a:extLst>
                </a:gridCol>
                <a:gridCol w="728436">
                  <a:extLst>
                    <a:ext uri="{9D8B030D-6E8A-4147-A177-3AD203B41FA5}">
                      <a16:colId xmlns:a16="http://schemas.microsoft.com/office/drawing/2014/main" val="55069317"/>
                    </a:ext>
                  </a:extLst>
                </a:gridCol>
                <a:gridCol w="787854">
                  <a:extLst>
                    <a:ext uri="{9D8B030D-6E8A-4147-A177-3AD203B41FA5}">
                      <a16:colId xmlns:a16="http://schemas.microsoft.com/office/drawing/2014/main" val="2943572060"/>
                    </a:ext>
                  </a:extLst>
                </a:gridCol>
                <a:gridCol w="872558">
                  <a:extLst>
                    <a:ext uri="{9D8B030D-6E8A-4147-A177-3AD203B41FA5}">
                      <a16:colId xmlns:a16="http://schemas.microsoft.com/office/drawing/2014/main" val="3001822527"/>
                    </a:ext>
                  </a:extLst>
                </a:gridCol>
                <a:gridCol w="872558">
                  <a:extLst>
                    <a:ext uri="{9D8B030D-6E8A-4147-A177-3AD203B41FA5}">
                      <a16:colId xmlns:a16="http://schemas.microsoft.com/office/drawing/2014/main" val="545254132"/>
                    </a:ext>
                  </a:extLst>
                </a:gridCol>
                <a:gridCol w="872558">
                  <a:extLst>
                    <a:ext uri="{9D8B030D-6E8A-4147-A177-3AD203B41FA5}">
                      <a16:colId xmlns:a16="http://schemas.microsoft.com/office/drawing/2014/main" val="842205443"/>
                    </a:ext>
                  </a:extLst>
                </a:gridCol>
                <a:gridCol w="845003">
                  <a:extLst>
                    <a:ext uri="{9D8B030D-6E8A-4147-A177-3AD203B41FA5}">
                      <a16:colId xmlns:a16="http://schemas.microsoft.com/office/drawing/2014/main" val="570337258"/>
                    </a:ext>
                  </a:extLst>
                </a:gridCol>
                <a:gridCol w="892969">
                  <a:extLst>
                    <a:ext uri="{9D8B030D-6E8A-4147-A177-3AD203B41FA5}">
                      <a16:colId xmlns:a16="http://schemas.microsoft.com/office/drawing/2014/main" val="2049428512"/>
                    </a:ext>
                  </a:extLst>
                </a:gridCol>
              </a:tblGrid>
              <a:tr h="0">
                <a:tc>
                  <a:txBody>
                    <a:bodyPr/>
                    <a:lstStyle/>
                    <a:p>
                      <a:pPr algn="l" fontAlgn="ctr"/>
                      <a:r>
                        <a:rPr lang="en-IN" sz="1050" b="1" dirty="0">
                          <a:solidFill>
                            <a:schemeClr val="bg1"/>
                          </a:solidFill>
                          <a:effectLst/>
                        </a:rPr>
                        <a:t>           Feature                          </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ctr"/>
                      <a:r>
                        <a:rPr lang="en-IN" sz="1050" b="1" dirty="0">
                          <a:solidFill>
                            <a:schemeClr val="bg1"/>
                          </a:solidFill>
                          <a:effectLst/>
                        </a:rPr>
                        <a:t>count</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ctr"/>
                      <a:r>
                        <a:rPr lang="en-IN" sz="1050" b="1" dirty="0">
                          <a:solidFill>
                            <a:schemeClr val="bg1"/>
                          </a:solidFill>
                          <a:effectLst/>
                        </a:rPr>
                        <a:t>mean</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ctr"/>
                      <a:r>
                        <a:rPr lang="en-IN" sz="1050" b="1" dirty="0">
                          <a:solidFill>
                            <a:schemeClr val="bg1"/>
                          </a:solidFill>
                          <a:effectLst/>
                        </a:rPr>
                        <a:t>std</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ctr"/>
                      <a:r>
                        <a:rPr lang="en-IN" sz="1050" b="1" dirty="0">
                          <a:solidFill>
                            <a:schemeClr val="bg1"/>
                          </a:solidFill>
                          <a:effectLst/>
                        </a:rPr>
                        <a:t>min</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ctr"/>
                      <a:r>
                        <a:rPr lang="en-IN" sz="1050" b="1" dirty="0">
                          <a:solidFill>
                            <a:schemeClr val="bg1"/>
                          </a:solidFill>
                          <a:effectLst/>
                        </a:rPr>
                        <a:t>25%</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ctr"/>
                      <a:r>
                        <a:rPr lang="en-IN" sz="1050" b="1" dirty="0">
                          <a:solidFill>
                            <a:schemeClr val="bg1"/>
                          </a:solidFill>
                          <a:effectLst/>
                        </a:rPr>
                        <a:t>50%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ctr"/>
                      <a:r>
                        <a:rPr lang="en-IN" sz="1050" b="1" dirty="0">
                          <a:solidFill>
                            <a:schemeClr val="bg1"/>
                          </a:solidFill>
                          <a:effectLst/>
                        </a:rPr>
                        <a:t>75%</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IN" sz="1050" b="1" dirty="0">
                        <a:solidFill>
                          <a:schemeClr val="bg1"/>
                        </a:solidFill>
                        <a:effectLst/>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a:solidFill>
                            <a:schemeClr val="bg1"/>
                          </a:solidFill>
                          <a:effectLst/>
                        </a:rPr>
                        <a:t>max</a:t>
                      </a:r>
                    </a:p>
                    <a:p>
                      <a:pPr algn="ctr"/>
                      <a:endParaRPr lang="en-IN" sz="1050" dirty="0">
                        <a:solidFill>
                          <a:schemeClr val="bg1"/>
                        </a:solidFill>
                      </a:endParaRP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289719580"/>
                  </a:ext>
                </a:extLst>
              </a:tr>
              <a:tr h="188942">
                <a:tc>
                  <a:txBody>
                    <a:bodyPr/>
                    <a:lstStyle/>
                    <a:p>
                      <a:pPr algn="l" fontAlgn="ctr"/>
                      <a:r>
                        <a:rPr lang="en-IN" sz="800" b="1" dirty="0">
                          <a:effectLst/>
                        </a:rPr>
                        <a:t>Administrative</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dirty="0">
                          <a:effectLst/>
                        </a:rPr>
                        <a:t>12330.0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dirty="0">
                          <a:effectLst/>
                        </a:rPr>
                        <a:t>2.315166</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3.321784</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0.000000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1.000000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4.000000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dirty="0">
                          <a:effectLst/>
                        </a:rPr>
                        <a:t>27.000000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2851846846"/>
                  </a:ext>
                </a:extLst>
              </a:tr>
              <a:tr h="266741">
                <a:tc>
                  <a:txBody>
                    <a:bodyPr/>
                    <a:lstStyle/>
                    <a:p>
                      <a:pPr algn="l" fontAlgn="ctr"/>
                      <a:r>
                        <a:rPr lang="en-IN" sz="800" b="1" dirty="0" err="1">
                          <a:effectLst/>
                        </a:rPr>
                        <a:t>Administrative_Duration</a:t>
                      </a:r>
                      <a:endParaRPr lang="en-IN" sz="800" b="1" dirty="0">
                        <a:effectLst/>
                      </a:endParaRP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dirty="0">
                          <a:effectLst/>
                        </a:rPr>
                        <a:t>12330.0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dirty="0">
                          <a:effectLst/>
                        </a:rPr>
                        <a:t>80.818611</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dirty="0">
                          <a:effectLst/>
                        </a:rPr>
                        <a:t>176.779107</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dirty="0">
                          <a:effectLst/>
                        </a:rPr>
                        <a:t>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0.000000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7.500000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93.256250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3398.750000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880308186"/>
                  </a:ext>
                </a:extLst>
              </a:tr>
              <a:tr h="188942">
                <a:tc>
                  <a:txBody>
                    <a:bodyPr/>
                    <a:lstStyle/>
                    <a:p>
                      <a:pPr algn="l" fontAlgn="ctr"/>
                      <a:r>
                        <a:rPr lang="en-IN" sz="800" b="1" dirty="0">
                          <a:effectLst/>
                        </a:rPr>
                        <a:t>Informational</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dirty="0">
                          <a:effectLst/>
                        </a:rPr>
                        <a:t>12330.0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dirty="0">
                          <a:effectLst/>
                        </a:rPr>
                        <a:t>0.503569</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dirty="0">
                          <a:effectLst/>
                        </a:rPr>
                        <a:t>1.270156</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dirty="0">
                          <a:effectLst/>
                        </a:rPr>
                        <a:t>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dirty="0">
                          <a:effectLst/>
                        </a:rPr>
                        <a:t>0.000000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0.000000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0.000000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24.000000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1752044759"/>
                  </a:ext>
                </a:extLst>
              </a:tr>
              <a:tr h="266741">
                <a:tc>
                  <a:txBody>
                    <a:bodyPr/>
                    <a:lstStyle/>
                    <a:p>
                      <a:pPr algn="l" fontAlgn="ctr"/>
                      <a:r>
                        <a:rPr lang="en-IN" sz="800" b="1" dirty="0" err="1">
                          <a:effectLst/>
                        </a:rPr>
                        <a:t>Informational_Duration</a:t>
                      </a:r>
                      <a:endParaRPr lang="en-IN" sz="800" b="1" dirty="0">
                        <a:effectLst/>
                      </a:endParaRP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12330.0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dirty="0">
                          <a:effectLst/>
                        </a:rPr>
                        <a:t>34.472398</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dirty="0">
                          <a:effectLst/>
                        </a:rPr>
                        <a:t>140.749294</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dirty="0">
                          <a:effectLst/>
                        </a:rPr>
                        <a:t>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dirty="0">
                          <a:effectLst/>
                        </a:rPr>
                        <a:t>0.000000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dirty="0">
                          <a:effectLst/>
                        </a:rPr>
                        <a:t>0.000000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dirty="0">
                          <a:effectLst/>
                        </a:rPr>
                        <a:t>0.000000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2549.375000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1200862247"/>
                  </a:ext>
                </a:extLst>
              </a:tr>
              <a:tr h="188942">
                <a:tc>
                  <a:txBody>
                    <a:bodyPr/>
                    <a:lstStyle/>
                    <a:p>
                      <a:pPr algn="l" fontAlgn="ctr"/>
                      <a:r>
                        <a:rPr lang="en-IN" sz="800" b="1" dirty="0" err="1">
                          <a:effectLst/>
                        </a:rPr>
                        <a:t>ProductRelated</a:t>
                      </a:r>
                      <a:endParaRPr lang="en-IN" sz="800" b="1" dirty="0">
                        <a:effectLst/>
                      </a:endParaRP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12330.0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31.731468</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dirty="0">
                          <a:effectLst/>
                        </a:rPr>
                        <a:t>44.475503</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dirty="0">
                          <a:effectLst/>
                        </a:rPr>
                        <a:t>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dirty="0">
                          <a:effectLst/>
                        </a:rPr>
                        <a:t>7.000000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dirty="0">
                          <a:effectLst/>
                        </a:rPr>
                        <a:t>18.000000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dirty="0">
                          <a:effectLst/>
                        </a:rPr>
                        <a:t>38.000000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dirty="0">
                          <a:effectLst/>
                        </a:rPr>
                        <a:t>705.000000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3697392324"/>
                  </a:ext>
                </a:extLst>
              </a:tr>
              <a:tr h="266741">
                <a:tc>
                  <a:txBody>
                    <a:bodyPr/>
                    <a:lstStyle/>
                    <a:p>
                      <a:pPr algn="l" fontAlgn="ctr"/>
                      <a:r>
                        <a:rPr lang="en-IN" sz="800" b="1" dirty="0" err="1">
                          <a:effectLst/>
                        </a:rPr>
                        <a:t>ProductRelated_Duration</a:t>
                      </a:r>
                      <a:endParaRPr lang="en-IN" sz="800" b="1" dirty="0">
                        <a:effectLst/>
                      </a:endParaRP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12330.0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1194.746220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1913.669288</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dirty="0">
                          <a:effectLst/>
                        </a:rPr>
                        <a:t>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dirty="0">
                          <a:effectLst/>
                        </a:rPr>
                        <a:t>184.137500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dirty="0">
                          <a:effectLst/>
                        </a:rPr>
                        <a:t>598.936905</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dirty="0">
                          <a:effectLst/>
                        </a:rPr>
                        <a:t>1464.157214</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dirty="0">
                          <a:effectLst/>
                        </a:rPr>
                        <a:t>63973.522230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86810777"/>
                  </a:ext>
                </a:extLst>
              </a:tr>
              <a:tr h="266741">
                <a:tc>
                  <a:txBody>
                    <a:bodyPr/>
                    <a:lstStyle/>
                    <a:p>
                      <a:pPr algn="l" fontAlgn="ctr"/>
                      <a:r>
                        <a:rPr lang="en-IN" sz="800" b="1" dirty="0" err="1">
                          <a:effectLst/>
                        </a:rPr>
                        <a:t>BounceRates</a:t>
                      </a:r>
                      <a:r>
                        <a:rPr lang="en-IN" sz="800" b="1" dirty="0">
                          <a:effectLst/>
                        </a:rPr>
                        <a:t> in %</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12330.0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0.022191</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0.048488</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dirty="0">
                          <a:effectLst/>
                        </a:rPr>
                        <a:t>0.000000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dirty="0">
                          <a:effectLst/>
                        </a:rPr>
                        <a:t>0.003112</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dirty="0">
                          <a:effectLst/>
                        </a:rPr>
                        <a:t>0.016813</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dirty="0">
                          <a:effectLst/>
                        </a:rPr>
                        <a:t>0.200000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1119207848"/>
                  </a:ext>
                </a:extLst>
              </a:tr>
              <a:tr h="188942">
                <a:tc>
                  <a:txBody>
                    <a:bodyPr/>
                    <a:lstStyle/>
                    <a:p>
                      <a:pPr algn="l" fontAlgn="ctr"/>
                      <a:r>
                        <a:rPr lang="en-IN" sz="800" b="1" dirty="0" err="1">
                          <a:effectLst/>
                        </a:rPr>
                        <a:t>ExitRates</a:t>
                      </a:r>
                      <a:r>
                        <a:rPr lang="en-IN" sz="800" b="1" dirty="0">
                          <a:effectLst/>
                        </a:rPr>
                        <a:t> in %</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12330.0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0.043073</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0.048597</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0.014286</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dirty="0">
                          <a:effectLst/>
                        </a:rPr>
                        <a:t>0.025156</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dirty="0">
                          <a:effectLst/>
                        </a:rPr>
                        <a:t>0.050000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dirty="0">
                          <a:effectLst/>
                        </a:rPr>
                        <a:t>0.200000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2430253628"/>
                  </a:ext>
                </a:extLst>
              </a:tr>
              <a:tr h="188942">
                <a:tc>
                  <a:txBody>
                    <a:bodyPr/>
                    <a:lstStyle/>
                    <a:p>
                      <a:pPr algn="l" fontAlgn="ctr"/>
                      <a:r>
                        <a:rPr lang="en-IN" sz="800" b="1" dirty="0" err="1">
                          <a:effectLst/>
                        </a:rPr>
                        <a:t>PageValues</a:t>
                      </a:r>
                      <a:endParaRPr lang="en-IN" sz="800" b="1" dirty="0">
                        <a:effectLst/>
                      </a:endParaRP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12330.0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5.889258</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18.568437</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0.000000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0.000000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dirty="0">
                          <a:effectLst/>
                        </a:rPr>
                        <a:t>0.000000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dirty="0">
                          <a:effectLst/>
                        </a:rPr>
                        <a:t>361.763742</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3533035217"/>
                  </a:ext>
                </a:extLst>
              </a:tr>
              <a:tr h="344541">
                <a:tc>
                  <a:txBody>
                    <a:bodyPr/>
                    <a:lstStyle/>
                    <a:p>
                      <a:pPr algn="l" fontAlgn="ctr"/>
                      <a:r>
                        <a:rPr lang="en-IN" sz="800" b="1" dirty="0" err="1">
                          <a:effectLst/>
                        </a:rPr>
                        <a:t>SpecialDay</a:t>
                      </a:r>
                      <a:r>
                        <a:rPr lang="en-IN" sz="800" b="1" dirty="0">
                          <a:effectLst/>
                        </a:rPr>
                        <a:t> (probability)</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12330.0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0.061427</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0.198917</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0.000000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0.000000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dirty="0">
                          <a:effectLst/>
                        </a:rPr>
                        <a:t>0.000000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dirty="0">
                          <a:effectLst/>
                        </a:rPr>
                        <a:t>1.000000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2144506428"/>
                  </a:ext>
                </a:extLst>
              </a:tr>
              <a:tr h="266741">
                <a:tc>
                  <a:txBody>
                    <a:bodyPr/>
                    <a:lstStyle/>
                    <a:p>
                      <a:pPr algn="l" fontAlgn="ctr"/>
                      <a:r>
                        <a:rPr lang="en-IN" sz="800" b="1" dirty="0" err="1">
                          <a:effectLst/>
                        </a:rPr>
                        <a:t>OperatingSystems</a:t>
                      </a:r>
                      <a:endParaRPr lang="en-IN" sz="800" b="1" dirty="0">
                        <a:effectLst/>
                      </a:endParaRP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12330.0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2.124006</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0.911325</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1.0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2.000000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2.000000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3.000000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dirty="0">
                          <a:effectLst/>
                        </a:rPr>
                        <a:t>8.000000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2669607236"/>
                  </a:ext>
                </a:extLst>
              </a:tr>
              <a:tr h="188942">
                <a:tc>
                  <a:txBody>
                    <a:bodyPr/>
                    <a:lstStyle/>
                    <a:p>
                      <a:pPr algn="l" fontAlgn="ctr"/>
                      <a:r>
                        <a:rPr lang="en-IN" sz="800" b="1" dirty="0">
                          <a:effectLst/>
                        </a:rPr>
                        <a:t>Browser</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12330.0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2.357097</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1.717277</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1.0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2.000000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2.000000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2.000000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dirty="0">
                          <a:effectLst/>
                        </a:rPr>
                        <a:t>13.000000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937992767"/>
                  </a:ext>
                </a:extLst>
              </a:tr>
              <a:tr h="148369">
                <a:tc>
                  <a:txBody>
                    <a:bodyPr/>
                    <a:lstStyle/>
                    <a:p>
                      <a:pPr algn="l" fontAlgn="ctr"/>
                      <a:r>
                        <a:rPr lang="en-IN" sz="800" b="1" dirty="0">
                          <a:effectLst/>
                        </a:rPr>
                        <a:t>Region</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12330.0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3.147364</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2.401591</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1.0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1.000000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3.000000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4.000000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dirty="0">
                          <a:effectLst/>
                        </a:rPr>
                        <a:t>9.000000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2546150635"/>
                  </a:ext>
                </a:extLst>
              </a:tr>
              <a:tr h="188942">
                <a:tc>
                  <a:txBody>
                    <a:bodyPr/>
                    <a:lstStyle/>
                    <a:p>
                      <a:pPr algn="l" fontAlgn="ctr"/>
                      <a:r>
                        <a:rPr lang="en-IN" sz="800" b="1" dirty="0" err="1">
                          <a:effectLst/>
                        </a:rPr>
                        <a:t>TrafficType</a:t>
                      </a:r>
                      <a:endParaRPr lang="en-IN" sz="800" b="1" dirty="0">
                        <a:effectLst/>
                      </a:endParaRP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12330.0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4.069586</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4.025169</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1.0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2.000000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2.000000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a:effectLst/>
                        </a:rPr>
                        <a:t>4.000000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fontAlgn="ctr"/>
                      <a:r>
                        <a:rPr lang="en-IN" sz="800" dirty="0">
                          <a:effectLst/>
                        </a:rPr>
                        <a:t>20.000000</a:t>
                      </a:r>
                    </a:p>
                  </a:txBody>
                  <a:tcPr marL="35341" marR="35341" marT="17671" marB="17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1243247929"/>
                  </a:ext>
                </a:extLst>
              </a:tr>
            </a:tbl>
          </a:graphicData>
        </a:graphic>
      </p:graphicFrame>
      <p:sp>
        <p:nvSpPr>
          <p:cNvPr id="12" name="Google Shape;92;p2">
            <a:extLst>
              <a:ext uri="{FF2B5EF4-FFF2-40B4-BE49-F238E27FC236}">
                <a16:creationId xmlns:a16="http://schemas.microsoft.com/office/drawing/2014/main" id="{B7B5BAA0-3388-3329-94ED-01B009CC8F70}"/>
              </a:ext>
            </a:extLst>
          </p:cNvPr>
          <p:cNvSpPr txBox="1">
            <a:spLocks noGrp="1"/>
          </p:cNvSpPr>
          <p:nvPr>
            <p:ph type="title"/>
          </p:nvPr>
        </p:nvSpPr>
        <p:spPr>
          <a:xfrm>
            <a:off x="783772" y="509250"/>
            <a:ext cx="4318000" cy="48985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sz="2000" dirty="0">
                <a:solidFill>
                  <a:srgbClr val="00B050"/>
                </a:solidFill>
              </a:rPr>
              <a:t>Data  Description - Stats</a:t>
            </a:r>
            <a:endParaRPr sz="2000" dirty="0">
              <a:solidFill>
                <a:srgbClr val="00B050"/>
              </a:solidFill>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xfrm>
            <a:off x="729450" y="482832"/>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dirty="0">
                <a:solidFill>
                  <a:schemeClr val="accent3"/>
                </a:solidFill>
              </a:rPr>
              <a:t>EDA – TARGET ANALYSIS</a:t>
            </a:r>
            <a:endParaRPr dirty="0">
              <a:solidFill>
                <a:schemeClr val="accent3"/>
              </a:solidFill>
            </a:endParaRPr>
          </a:p>
        </p:txBody>
      </p:sp>
      <p:pic>
        <p:nvPicPr>
          <p:cNvPr id="3074" name="Picture 2">
            <a:extLst>
              <a:ext uri="{FF2B5EF4-FFF2-40B4-BE49-F238E27FC236}">
                <a16:creationId xmlns:a16="http://schemas.microsoft.com/office/drawing/2014/main" id="{EFD99485-D9FC-3F40-EF30-08CE6FB40F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358" y="1309687"/>
            <a:ext cx="2938462" cy="249078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995C51A-513A-15B8-99B5-F2D1DA1A7E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1820" y="1323970"/>
            <a:ext cx="5536405" cy="2395540"/>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111;p5">
            <a:extLst>
              <a:ext uri="{FF2B5EF4-FFF2-40B4-BE49-F238E27FC236}">
                <a16:creationId xmlns:a16="http://schemas.microsoft.com/office/drawing/2014/main" id="{EFD2B815-55BF-1D14-2F8C-BBD69A294A10}"/>
              </a:ext>
            </a:extLst>
          </p:cNvPr>
          <p:cNvSpPr txBox="1">
            <a:spLocks noGrp="1"/>
          </p:cNvSpPr>
          <p:nvPr>
            <p:ph type="body" idx="1"/>
          </p:nvPr>
        </p:nvSpPr>
        <p:spPr>
          <a:xfrm>
            <a:off x="596532" y="3814758"/>
            <a:ext cx="7821618" cy="1342985"/>
          </a:xfrm>
          <a:prstGeom prst="rect">
            <a:avLst/>
          </a:prstGeom>
          <a:noFill/>
          <a:ln>
            <a:noFill/>
          </a:ln>
        </p:spPr>
        <p:txBody>
          <a:bodyPr spcFirstLastPara="1" wrap="square" lIns="91425" tIns="91425" rIns="91425" bIns="91425" anchor="t" anchorCtr="0">
            <a:noAutofit/>
          </a:bodyPr>
          <a:lstStyle/>
          <a:p>
            <a:pPr marL="457200" lvl="0" indent="-301625" algn="l" rtl="0">
              <a:lnSpc>
                <a:spcPct val="100000"/>
              </a:lnSpc>
              <a:spcBef>
                <a:spcPts val="0"/>
              </a:spcBef>
              <a:spcAft>
                <a:spcPts val="0"/>
              </a:spcAft>
              <a:buClr>
                <a:srgbClr val="595858"/>
              </a:buClr>
              <a:buSzPts val="1150"/>
              <a:buFont typeface="Roboto"/>
              <a:buAutoNum type="arabicPeriod"/>
            </a:pPr>
            <a:r>
              <a:rPr lang="en-IN" sz="1200" dirty="0">
                <a:solidFill>
                  <a:srgbClr val="000000"/>
                </a:solidFill>
                <a:latin typeface="Times New Roman"/>
                <a:ea typeface="Times New Roman"/>
                <a:cs typeface="Times New Roman"/>
                <a:sym typeface="Times New Roman"/>
              </a:rPr>
              <a:t>Out of total 12330 transactions only 1908 transactions converted to Revenue generating transactions, which is only 15%.</a:t>
            </a:r>
          </a:p>
          <a:p>
            <a:pPr marL="457200" lvl="0" indent="-301625" algn="l" rtl="0">
              <a:lnSpc>
                <a:spcPct val="100000"/>
              </a:lnSpc>
              <a:spcBef>
                <a:spcPts val="0"/>
              </a:spcBef>
              <a:spcAft>
                <a:spcPts val="0"/>
              </a:spcAft>
              <a:buClr>
                <a:srgbClr val="595858"/>
              </a:buClr>
              <a:buSzPts val="1150"/>
              <a:buFont typeface="Roboto"/>
              <a:buAutoNum type="arabicPeriod"/>
            </a:pPr>
            <a:r>
              <a:rPr lang="en-IN" sz="1200" dirty="0">
                <a:solidFill>
                  <a:srgbClr val="000000"/>
                </a:solidFill>
                <a:latin typeface="Times New Roman"/>
                <a:ea typeface="Times New Roman"/>
                <a:cs typeface="Times New Roman"/>
                <a:sym typeface="Times New Roman"/>
              </a:rPr>
              <a:t>Major chunk of Revenue generated transactions occurred from the transaction visited </a:t>
            </a:r>
            <a:r>
              <a:rPr lang="en-IN" sz="1200" dirty="0" err="1">
                <a:solidFill>
                  <a:srgbClr val="000000"/>
                </a:solidFill>
                <a:latin typeface="Times New Roman"/>
                <a:ea typeface="Times New Roman"/>
                <a:cs typeface="Times New Roman"/>
                <a:sym typeface="Times New Roman"/>
              </a:rPr>
              <a:t>Admn</a:t>
            </a:r>
            <a:r>
              <a:rPr lang="en-IN" sz="1200" dirty="0">
                <a:solidFill>
                  <a:srgbClr val="000000"/>
                </a:solidFill>
                <a:latin typeface="Times New Roman"/>
                <a:ea typeface="Times New Roman"/>
                <a:cs typeface="Times New Roman"/>
                <a:sym typeface="Times New Roman"/>
              </a:rPr>
              <a:t> and Information pages. Which is around 22%.</a:t>
            </a:r>
          </a:p>
          <a:p>
            <a:pPr marL="457200" lvl="0" indent="-301625" algn="l" rtl="0">
              <a:lnSpc>
                <a:spcPct val="100000"/>
              </a:lnSpc>
              <a:spcBef>
                <a:spcPts val="0"/>
              </a:spcBef>
              <a:spcAft>
                <a:spcPts val="0"/>
              </a:spcAft>
              <a:buClr>
                <a:srgbClr val="595858"/>
              </a:buClr>
              <a:buSzPts val="1150"/>
              <a:buFont typeface="Roboto"/>
              <a:buAutoNum type="arabicPeriod"/>
            </a:pPr>
            <a:r>
              <a:rPr lang="en-IN" sz="1200" dirty="0">
                <a:solidFill>
                  <a:srgbClr val="000000"/>
                </a:solidFill>
                <a:latin typeface="Times New Roman"/>
                <a:ea typeface="Times New Roman"/>
                <a:cs typeface="Times New Roman"/>
                <a:sym typeface="Times New Roman"/>
              </a:rPr>
              <a:t>50% i.e., transactions directly visited Product page may be visited from out side </a:t>
            </a:r>
            <a:r>
              <a:rPr lang="en-IN" sz="1200" dirty="0" err="1">
                <a:solidFill>
                  <a:srgbClr val="000000"/>
                </a:solidFill>
                <a:latin typeface="Times New Roman"/>
                <a:ea typeface="Times New Roman"/>
                <a:cs typeface="Times New Roman"/>
                <a:sym typeface="Times New Roman"/>
              </a:rPr>
              <a:t>referal</a:t>
            </a:r>
            <a:r>
              <a:rPr lang="en-IN" sz="1200" dirty="0">
                <a:solidFill>
                  <a:srgbClr val="000000"/>
                </a:solidFill>
                <a:latin typeface="Times New Roman"/>
                <a:ea typeface="Times New Roman"/>
                <a:cs typeface="Times New Roman"/>
                <a:sym typeface="Times New Roman"/>
              </a:rPr>
              <a:t> websites but revenue generated transactions are very low at 8% only.</a:t>
            </a:r>
          </a:p>
          <a:p>
            <a:pPr marL="0" lvl="0" indent="0" algn="l" rtl="0">
              <a:lnSpc>
                <a:spcPct val="100000"/>
              </a:lnSpc>
              <a:spcBef>
                <a:spcPts val="1600"/>
              </a:spcBef>
              <a:spcAft>
                <a:spcPts val="0"/>
              </a:spcAft>
              <a:buSzPts val="1300"/>
              <a:buNone/>
            </a:pPr>
            <a:endParaRPr sz="1150" dirty="0">
              <a:solidFill>
                <a:srgbClr val="000000"/>
              </a:solidFill>
              <a:latin typeface="Times New Roman"/>
              <a:ea typeface="Times New Roman"/>
              <a:cs typeface="Times New Roman"/>
              <a:sym typeface="Times New Roman"/>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xfrm>
            <a:off x="729450" y="482832"/>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dirty="0"/>
              <a:t>EDA – COLLINEARITY</a:t>
            </a:r>
            <a:endParaRPr dirty="0"/>
          </a:p>
        </p:txBody>
      </p:sp>
      <p:pic>
        <p:nvPicPr>
          <p:cNvPr id="4098" name="Picture 2">
            <a:extLst>
              <a:ext uri="{FF2B5EF4-FFF2-40B4-BE49-F238E27FC236}">
                <a16:creationId xmlns:a16="http://schemas.microsoft.com/office/drawing/2014/main" id="{70C7C189-D923-4048-C869-8C64F8272B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206" y="1271588"/>
            <a:ext cx="7972425" cy="178593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4C8EF25A-74EF-477A-A6C8-4A1637CFC0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5" y="3057525"/>
            <a:ext cx="8029575" cy="1895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765643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xfrm>
            <a:off x="729450" y="482832"/>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dirty="0"/>
              <a:t>EDA – UNIVARIATE ANALYSIS</a:t>
            </a:r>
            <a:endParaRPr dirty="0"/>
          </a:p>
        </p:txBody>
      </p:sp>
      <p:pic>
        <p:nvPicPr>
          <p:cNvPr id="8194" name="Picture 2">
            <a:extLst>
              <a:ext uri="{FF2B5EF4-FFF2-40B4-BE49-F238E27FC236}">
                <a16:creationId xmlns:a16="http://schemas.microsoft.com/office/drawing/2014/main" id="{5BA7065C-2DA7-CECF-1D1A-0D0F3C48D7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5" y="1207295"/>
            <a:ext cx="3743326" cy="1778794"/>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4B58C493-3D84-47EA-AA7C-C219FA30D0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1463" y="1207295"/>
            <a:ext cx="3976687" cy="1778794"/>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D5CECE3E-160E-16B1-00D1-D8601AA310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875" y="3064668"/>
            <a:ext cx="3798093" cy="1728788"/>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6B4D7071-C646-D962-7823-68C7F30FA17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1463" y="3064668"/>
            <a:ext cx="3976687" cy="1728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06697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xfrm>
            <a:off x="729450" y="482832"/>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sz="2200" dirty="0"/>
              <a:t>EDA – BI VARIATE ANALYSIS – TARGET VS FEATURE</a:t>
            </a:r>
            <a:endParaRPr sz="2200" dirty="0"/>
          </a:p>
        </p:txBody>
      </p:sp>
      <p:pic>
        <p:nvPicPr>
          <p:cNvPr id="7176" name="Picture 8">
            <a:extLst>
              <a:ext uri="{FF2B5EF4-FFF2-40B4-BE49-F238E27FC236}">
                <a16:creationId xmlns:a16="http://schemas.microsoft.com/office/drawing/2014/main" id="{D520FDB3-52DB-6A3A-98AB-B4881D3483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680" y="1245699"/>
            <a:ext cx="3524251" cy="2176157"/>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a:extLst>
              <a:ext uri="{FF2B5EF4-FFF2-40B4-BE49-F238E27FC236}">
                <a16:creationId xmlns:a16="http://schemas.microsoft.com/office/drawing/2014/main" id="{E9584F24-00D8-C029-5935-05C0FFD79E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0494" y="1245699"/>
            <a:ext cx="4114800" cy="1837134"/>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a:extLst>
              <a:ext uri="{FF2B5EF4-FFF2-40B4-BE49-F238E27FC236}">
                <a16:creationId xmlns:a16="http://schemas.microsoft.com/office/drawing/2014/main" id="{DAAEE704-BC8C-A6ED-95F5-8A7FE877D0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4875" y="3105150"/>
            <a:ext cx="6819900" cy="203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4224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xfrm>
            <a:off x="729450" y="482832"/>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sz="2200" dirty="0"/>
              <a:t>EDA – BI VARIATE ANALYSIS – TARGET VS FEATURE</a:t>
            </a:r>
            <a:endParaRPr sz="2200" dirty="0"/>
          </a:p>
        </p:txBody>
      </p:sp>
      <p:pic>
        <p:nvPicPr>
          <p:cNvPr id="6146" name="Picture 2">
            <a:extLst>
              <a:ext uri="{FF2B5EF4-FFF2-40B4-BE49-F238E27FC236}">
                <a16:creationId xmlns:a16="http://schemas.microsoft.com/office/drawing/2014/main" id="{584201A5-23B6-0D17-11D6-3DFF1DE38B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183" y="1245389"/>
            <a:ext cx="2728912" cy="184785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7D177A69-9403-8565-BCC7-FEC07E88ED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807" y="1245389"/>
            <a:ext cx="2821781" cy="1847856"/>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5A7D9D7D-0884-A3B4-91B2-5E717C49D2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29299" y="1245389"/>
            <a:ext cx="2821781" cy="1847856"/>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C66A7CB6-10A6-FE31-AFD4-1DF2E6442A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314" y="2955132"/>
            <a:ext cx="2821781" cy="2002631"/>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a16="http://schemas.microsoft.com/office/drawing/2014/main" id="{74F98745-B842-AFDB-BD18-5038B8DA090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21807" y="2955132"/>
            <a:ext cx="2821781" cy="1924049"/>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a:extLst>
              <a:ext uri="{FF2B5EF4-FFF2-40B4-BE49-F238E27FC236}">
                <a16:creationId xmlns:a16="http://schemas.microsoft.com/office/drawing/2014/main" id="{13C95821-090D-04AB-0E14-187B1DCF430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98355" y="2955132"/>
            <a:ext cx="2752725" cy="1924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44702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1635</TotalTime>
  <Words>1352</Words>
  <Application>Microsoft Office PowerPoint</Application>
  <PresentationFormat>On-screen Show (16:9)</PresentationFormat>
  <Paragraphs>358</Paragraphs>
  <Slides>15</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Calibri</vt:lpstr>
      <vt:lpstr>Lato</vt:lpstr>
      <vt:lpstr>Raleway</vt:lpstr>
      <vt:lpstr>Times New Roman</vt:lpstr>
      <vt:lpstr>Roboto</vt:lpstr>
      <vt:lpstr>Arial</vt:lpstr>
      <vt:lpstr>Streamline</vt:lpstr>
      <vt:lpstr>Online shoppers Intentions ML PROJECT</vt:lpstr>
      <vt:lpstr>Problem Statement - Objective</vt:lpstr>
      <vt:lpstr>Feature Analysis</vt:lpstr>
      <vt:lpstr>Data  Description - Stats</vt:lpstr>
      <vt:lpstr>EDA – TARGET ANALYSIS</vt:lpstr>
      <vt:lpstr>EDA – COLLINEARITY</vt:lpstr>
      <vt:lpstr>EDA – UNIVARIATE ANALYSIS</vt:lpstr>
      <vt:lpstr>EDA – BI VARIATE ANALYSIS – TARGET VS FEATURE</vt:lpstr>
      <vt:lpstr>EDA – BI VARIATE ANALYSIS – TARGET VS FEATURE</vt:lpstr>
      <vt:lpstr>DATA PREPROCESSING</vt:lpstr>
      <vt:lpstr>MODEL FITTING &amp; PERFORMANCE</vt:lpstr>
      <vt:lpstr>AUC &amp; METRICS</vt:lpstr>
      <vt:lpstr>DATASET OBSERVATIONS</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Inferential Statistics</dc:title>
  <dc:creator>Venu Gopal</dc:creator>
  <cp:lastModifiedBy>Venu Gopal</cp:lastModifiedBy>
  <cp:revision>8</cp:revision>
  <dcterms:modified xsi:type="dcterms:W3CDTF">2023-03-24T12:03:40Z</dcterms:modified>
</cp:coreProperties>
</file>