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9.png" ContentType="image/png"/>
  <Override PartName="/ppt/media/image1.png" ContentType="image/png"/>
  <Override PartName="/ppt/media/image17.jpeg" ContentType="image/jpeg"/>
  <Override PartName="/ppt/media/image3.png" ContentType="image/png"/>
  <Override PartName="/ppt/media/image2.wmf" ContentType="image/x-wmf"/>
  <Override PartName="/ppt/media/image15.wmf" ContentType="image/x-wmf"/>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6.gif" ContentType="image/gif"/>
  <Override PartName="/ppt/media/image18.png" ContentType="image/png"/>
  <Override PartName="/ppt/media/image19.jpeg" ContentType="image/jpeg"/>
  <Override PartName="/ppt/media/image20.png" ContentType="image/png"/>
  <Override PartName="/ppt/media/image21.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777240" y="4777560"/>
            <a:ext cx="6217560" cy="4525920"/>
          </a:xfrm>
          <a:prstGeom prst="rect">
            <a:avLst/>
          </a:prstGeom>
        </p:spPr>
        <p:txBody>
          <a:bodyPr lIns="0" rIns="0" tIns="0" bIns="0"/>
          <a:p>
            <a:r>
              <a:rPr lang="en-US" sz="2000" spc="-1">
                <a:latin typeface="Arial"/>
              </a:rPr>
              <a:t>Click to edit the notes format</a:t>
            </a:r>
            <a:endParaRPr/>
          </a:p>
        </p:txBody>
      </p:sp>
      <p:sp>
        <p:nvSpPr>
          <p:cNvPr id="146" name="PlaceHolder 2"/>
          <p:cNvSpPr>
            <a:spLocks noGrp="1"/>
          </p:cNvSpPr>
          <p:nvPr>
            <p:ph type="hdr"/>
          </p:nvPr>
        </p:nvSpPr>
        <p:spPr>
          <a:xfrm>
            <a:off x="0" y="0"/>
            <a:ext cx="3372840" cy="502560"/>
          </a:xfrm>
          <a:prstGeom prst="rect">
            <a:avLst/>
          </a:prstGeom>
        </p:spPr>
        <p:txBody>
          <a:bodyPr lIns="0" rIns="0" tIns="0" bIns="0"/>
          <a:p>
            <a:r>
              <a:rPr lang="en-US" sz="1400" spc="-1">
                <a:latin typeface="Times New Roman"/>
              </a:rPr>
              <a:t>&lt;header&gt;</a:t>
            </a:r>
            <a:endParaRPr/>
          </a:p>
        </p:txBody>
      </p:sp>
      <p:sp>
        <p:nvSpPr>
          <p:cNvPr id="147" name="PlaceHolder 3"/>
          <p:cNvSpPr>
            <a:spLocks noGrp="1"/>
          </p:cNvSpPr>
          <p:nvPr>
            <p:ph type="dt"/>
          </p:nvPr>
        </p:nvSpPr>
        <p:spPr>
          <a:xfrm>
            <a:off x="4399200" y="0"/>
            <a:ext cx="3372840" cy="502560"/>
          </a:xfrm>
          <a:prstGeom prst="rect">
            <a:avLst/>
          </a:prstGeom>
        </p:spPr>
        <p:txBody>
          <a:bodyPr lIns="0" rIns="0" tIns="0" bIns="0"/>
          <a:p>
            <a:pPr algn="r"/>
            <a:r>
              <a:rPr lang="en-US" sz="1400" spc="-1">
                <a:latin typeface="Times New Roman"/>
              </a:rPr>
              <a:t>&lt;date/time&gt;</a:t>
            </a:r>
            <a:endParaRPr/>
          </a:p>
        </p:txBody>
      </p:sp>
      <p:sp>
        <p:nvSpPr>
          <p:cNvPr id="148" name="PlaceHolder 4"/>
          <p:cNvSpPr>
            <a:spLocks noGrp="1"/>
          </p:cNvSpPr>
          <p:nvPr>
            <p:ph type="ftr"/>
          </p:nvPr>
        </p:nvSpPr>
        <p:spPr>
          <a:xfrm>
            <a:off x="0" y="9555480"/>
            <a:ext cx="3372840" cy="502560"/>
          </a:xfrm>
          <a:prstGeom prst="rect">
            <a:avLst/>
          </a:prstGeom>
        </p:spPr>
        <p:txBody>
          <a:bodyPr lIns="0" rIns="0" tIns="0" bIns="0" anchor="b"/>
          <a:p>
            <a:r>
              <a:rPr lang="en-US" sz="1400" spc="-1">
                <a:latin typeface="Times New Roman"/>
              </a:rPr>
              <a:t>&lt;footer&gt;</a:t>
            </a:r>
            <a:endParaRPr/>
          </a:p>
        </p:txBody>
      </p:sp>
      <p:sp>
        <p:nvSpPr>
          <p:cNvPr id="149" name="PlaceHolder 5"/>
          <p:cNvSpPr>
            <a:spLocks noGrp="1"/>
          </p:cNvSpPr>
          <p:nvPr>
            <p:ph type="sldNum"/>
          </p:nvPr>
        </p:nvSpPr>
        <p:spPr>
          <a:xfrm>
            <a:off x="4399200" y="9555480"/>
            <a:ext cx="3372840" cy="502560"/>
          </a:xfrm>
          <a:prstGeom prst="rect">
            <a:avLst/>
          </a:prstGeom>
        </p:spPr>
        <p:txBody>
          <a:bodyPr lIns="0" rIns="0" tIns="0" bIns="0" anchor="b"/>
          <a:p>
            <a:pPr algn="r"/>
            <a:fld id="{1EBE1E8A-5887-401C-A1A9-1DF2C48D52B3}" type="slidenum">
              <a:rPr lang="en-US" sz="1400" spc="-1">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685800" y="4343400"/>
            <a:ext cx="5485320" cy="4113720"/>
          </a:xfrm>
          <a:prstGeom prst="rect">
            <a:avLst/>
          </a:prstGeom>
        </p:spPr>
        <p:txBody>
          <a:bodyPr lIns="0" rIns="0" tIns="0" bIns="0"/>
          <a:p>
            <a:endParaRPr/>
          </a:p>
        </p:txBody>
      </p:sp>
      <p:sp>
        <p:nvSpPr>
          <p:cNvPr id="20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1EF232C-8D5A-4CE4-B1BF-F096D698C742}" type="slidenum">
              <a:rPr lang="en-US" sz="1400" spc="-1" strike="noStrike">
                <a:solidFill>
                  <a:srgbClr val="000000"/>
                </a:solidFill>
                <a:uFill>
                  <a:solidFill>
                    <a:srgbClr val="ffffff"/>
                  </a:solidFill>
                </a:uFill>
                <a:latin typeface="+mn-lt"/>
                <a:ea typeface="Calibri"/>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685800" y="4343400"/>
            <a:ext cx="5485320" cy="4113720"/>
          </a:xfrm>
          <a:prstGeom prst="rect">
            <a:avLst/>
          </a:prstGeom>
        </p:spPr>
        <p:txBody>
          <a:bodyPr lIns="0" rIns="0" tIns="0" bIns="0"/>
          <a:p>
            <a:endParaRPr/>
          </a:p>
        </p:txBody>
      </p:sp>
      <p:sp>
        <p:nvSpPr>
          <p:cNvPr id="20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7DF8EBA-15D7-4843-9AC3-E0E172D7F2DF}" type="slidenum">
              <a:rPr lang="en-US" sz="1200" spc="-1" strike="noStrike">
                <a:solidFill>
                  <a:srgbClr val="000000"/>
                </a:solidFill>
                <a:uFill>
                  <a:solidFill>
                    <a:srgbClr val="ffffff"/>
                  </a:solidFill>
                </a:u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4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4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5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53" name="" descr=""/>
          <p:cNvPicPr/>
          <p:nvPr/>
        </p:nvPicPr>
        <p:blipFill>
          <a:blip r:embed="rId2"/>
          <a:stretch/>
        </p:blipFill>
        <p:spPr>
          <a:xfrm>
            <a:off x="2079000" y="1604520"/>
            <a:ext cx="4985280" cy="3977280"/>
          </a:xfrm>
          <a:prstGeom prst="rect">
            <a:avLst/>
          </a:prstGeom>
          <a:ln>
            <a:noFill/>
          </a:ln>
        </p:spPr>
      </p:pic>
      <p:pic>
        <p:nvPicPr>
          <p:cNvPr id="54" name="" descr=""/>
          <p:cNvPicPr/>
          <p:nvPr/>
        </p:nvPicPr>
        <p:blipFill>
          <a:blip r:embed="rId3"/>
          <a:stretch/>
        </p:blipFill>
        <p:spPr>
          <a:xfrm>
            <a:off x="2079000" y="1604520"/>
            <a:ext cx="498528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7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7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8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9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9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98" name="" descr=""/>
          <p:cNvPicPr/>
          <p:nvPr/>
        </p:nvPicPr>
        <p:blipFill>
          <a:blip r:embed="rId2"/>
          <a:stretch/>
        </p:blipFill>
        <p:spPr>
          <a:xfrm>
            <a:off x="2079000" y="1604520"/>
            <a:ext cx="4985280" cy="3977280"/>
          </a:xfrm>
          <a:prstGeom prst="rect">
            <a:avLst/>
          </a:prstGeom>
          <a:ln>
            <a:noFill/>
          </a:ln>
        </p:spPr>
      </p:pic>
      <p:pic>
        <p:nvPicPr>
          <p:cNvPr id="99" name="" descr=""/>
          <p:cNvPicPr/>
          <p:nvPr/>
        </p:nvPicPr>
        <p:blipFill>
          <a:blip r:embed="rId3"/>
          <a:stretch/>
        </p:blipFill>
        <p:spPr>
          <a:xfrm>
            <a:off x="2079000" y="1604520"/>
            <a:ext cx="498528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2"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2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3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3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4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43" name="" descr=""/>
          <p:cNvPicPr/>
          <p:nvPr/>
        </p:nvPicPr>
        <p:blipFill>
          <a:blip r:embed="rId2"/>
          <a:stretch/>
        </p:blipFill>
        <p:spPr>
          <a:xfrm>
            <a:off x="2079000" y="1604520"/>
            <a:ext cx="4985280" cy="3977280"/>
          </a:xfrm>
          <a:prstGeom prst="rect">
            <a:avLst/>
          </a:prstGeom>
          <a:ln>
            <a:noFill/>
          </a:ln>
        </p:spPr>
      </p:pic>
      <p:pic>
        <p:nvPicPr>
          <p:cNvPr id="144" name="" descr=""/>
          <p:cNvPicPr/>
          <p:nvPr/>
        </p:nvPicPr>
        <p:blipFill>
          <a:blip r:embed="rId3"/>
          <a:stretch/>
        </p:blipFill>
        <p:spPr>
          <a:xfrm>
            <a:off x="2079000" y="1604520"/>
            <a:ext cx="498528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9"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3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10" descr=""/>
          <p:cNvPicPr/>
          <p:nvPr/>
        </p:nvPicPr>
        <p:blipFill>
          <a:blip r:embed="rId2"/>
          <a:stretch/>
        </p:blipFill>
        <p:spPr>
          <a:xfrm>
            <a:off x="0" y="-19080"/>
            <a:ext cx="9211320" cy="6909480"/>
          </a:xfrm>
          <a:prstGeom prst="rect">
            <a:avLst/>
          </a:prstGeom>
          <a:ln>
            <a:noFill/>
          </a:ln>
        </p:spPr>
      </p:pic>
      <p:sp>
        <p:nvSpPr>
          <p:cNvPr id="1" name="CustomShape 1" hidden="1"/>
          <p:cNvSpPr/>
          <p:nvPr/>
        </p:nvSpPr>
        <p:spPr>
          <a:xfrm>
            <a:off x="1482840" y="5715000"/>
            <a:ext cx="754560" cy="754560"/>
          </a:xfrm>
          <a:prstGeom prst="ellipse">
            <a:avLst/>
          </a:prstGeom>
          <a:noFill/>
          <a:ln w="190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 name="CustomShape 2" hidden="1"/>
          <p:cNvSpPr/>
          <p:nvPr/>
        </p:nvSpPr>
        <p:spPr>
          <a:xfrm>
            <a:off x="-325440" y="5729400"/>
            <a:ext cx="754560" cy="754560"/>
          </a:xfrm>
          <a:prstGeom prst="ellipse">
            <a:avLst/>
          </a:prstGeom>
          <a:noFill/>
          <a:ln w="19080">
            <a:solidFill>
              <a:srgbClr val="588199"/>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3" hidden="1"/>
          <p:cNvSpPr/>
          <p:nvPr/>
        </p:nvSpPr>
        <p:spPr>
          <a:xfrm>
            <a:off x="561960" y="5730840"/>
            <a:ext cx="754560" cy="754560"/>
          </a:xfrm>
          <a:prstGeom prst="ellipse">
            <a:avLst/>
          </a:prstGeom>
          <a:solidFill>
            <a:srgbClr val="7cb6d8">
              <a:alpha val="65000"/>
            </a:srgbClr>
          </a:solidFill>
          <a:ln w="19080">
            <a:solidFill>
              <a:srgbClr val="5e8aa4"/>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4" hidden="1"/>
          <p:cNvSpPr/>
          <p:nvPr/>
        </p:nvSpPr>
        <p:spPr>
          <a:xfrm>
            <a:off x="1482840" y="5748480"/>
            <a:ext cx="933840" cy="607320"/>
          </a:xfrm>
          <a:prstGeom prst="rect">
            <a:avLst/>
          </a:prstGeom>
          <a:noFill/>
          <a:ln>
            <a:noFill/>
          </a:ln>
        </p:spPr>
        <p:style>
          <a:lnRef idx="0"/>
          <a:fillRef idx="0"/>
          <a:effectRef idx="0"/>
          <a:fontRef idx="minor"/>
        </p:style>
        <p:txBody>
          <a:bodyPr lIns="90000" rIns="90000" tIns="45000" bIns="45000"/>
          <a:p>
            <a:pPr>
              <a:lnSpc>
                <a:spcPct val="100000"/>
              </a:lnSpc>
            </a:pPr>
            <a:r>
              <a:rPr lang="en-US" sz="3400" spc="-1" strike="noStrike">
                <a:solidFill>
                  <a:srgbClr val="ffffff"/>
                </a:solidFill>
                <a:uFill>
                  <a:solidFill>
                    <a:srgbClr val="ffffff"/>
                  </a:solidFill>
                </a:uFill>
                <a:latin typeface="Times New Roman"/>
                <a:ea typeface="DejaVu Sans"/>
              </a:rPr>
              <a:t>PK</a:t>
            </a:r>
            <a:endParaRPr/>
          </a:p>
        </p:txBody>
      </p:sp>
      <p:sp>
        <p:nvSpPr>
          <p:cNvPr id="5" name="CustomShape 5" hidden="1"/>
          <p:cNvSpPr/>
          <p:nvPr/>
        </p:nvSpPr>
        <p:spPr>
          <a:xfrm>
            <a:off x="771480" y="6653160"/>
            <a:ext cx="8465040" cy="461880"/>
          </a:xfrm>
          <a:prstGeom prst="rect">
            <a:avLst/>
          </a:prstGeom>
          <a:noFill/>
          <a:ln>
            <a:noFill/>
          </a:ln>
        </p:spPr>
        <p:style>
          <a:lnRef idx="0"/>
          <a:fillRef idx="0"/>
          <a:effectRef idx="0"/>
          <a:fontRef idx="minor"/>
        </p:style>
        <p:txBody>
          <a:bodyPr lIns="90000" rIns="90000" tIns="45000" bIns="45000"/>
          <a:p>
            <a:pPr>
              <a:lnSpc>
                <a:spcPct val="100000"/>
              </a:lnSpc>
            </a:pPr>
            <a:r>
              <a:rPr b="1" lang="en-US" sz="1050" spc="-1" strike="noStrike" baseline="30000" cap="all">
                <a:solidFill>
                  <a:srgbClr val="ffffff"/>
                </a:solidFill>
                <a:uFill>
                  <a:solidFill>
                    <a:srgbClr val="ffffff"/>
                  </a:solidFill>
                </a:uFill>
                <a:latin typeface="Arial"/>
                <a:ea typeface="DejaVu Sans"/>
              </a:rPr>
              <a:t>Copyright © 2014 ProKarma Inc</a:t>
            </a:r>
            <a:r>
              <a:rPr lang="en-US" sz="1050" spc="-1" strike="noStrike" baseline="30000" cap="all">
                <a:solidFill>
                  <a:srgbClr val="ffffff"/>
                </a:solidFill>
                <a:uFill>
                  <a:solidFill>
                    <a:srgbClr val="ffffff"/>
                  </a:solidFill>
                </a:uFill>
                <a:latin typeface="Arial"/>
                <a:ea typeface="DejaVu Sans"/>
              </a:rPr>
              <a:t>.   </a:t>
            </a:r>
            <a:r>
              <a:rPr i="1" lang="en-US" sz="1050" spc="-1" strike="noStrike" baseline="30000">
                <a:solidFill>
                  <a:srgbClr val="ffffff"/>
                </a:solidFill>
                <a:uFill>
                  <a:solidFill>
                    <a:srgbClr val="ffffff"/>
                  </a:solidFill>
                </a:uFill>
                <a:latin typeface="Arial"/>
                <a:ea typeface="DejaVu Sans"/>
              </a:rPr>
              <a:t>Copyrights, trademarks, and registered trademarks for all technology described in this document are owned by the respective companies.</a:t>
            </a:r>
            <a:endParaRPr/>
          </a:p>
          <a:p>
            <a:pPr>
              <a:lnSpc>
                <a:spcPct val="100000"/>
              </a:lnSpc>
            </a:pPr>
            <a:endParaRPr/>
          </a:p>
        </p:txBody>
      </p:sp>
      <p:pic>
        <p:nvPicPr>
          <p:cNvPr id="6" name="Picture 24" descr=""/>
          <p:cNvPicPr/>
          <p:nvPr/>
        </p:nvPicPr>
        <p:blipFill>
          <a:blip r:embed="rId3"/>
          <a:stretch/>
        </p:blipFill>
        <p:spPr>
          <a:xfrm>
            <a:off x="606600" y="530280"/>
            <a:ext cx="2446920" cy="402120"/>
          </a:xfrm>
          <a:prstGeom prst="rect">
            <a:avLst/>
          </a:prstGeom>
          <a:ln>
            <a:noFill/>
          </a:ln>
        </p:spPr>
      </p:pic>
      <p:sp>
        <p:nvSpPr>
          <p:cNvPr id="7" name="CustomShape 6" hidden="1"/>
          <p:cNvSpPr/>
          <p:nvPr/>
        </p:nvSpPr>
        <p:spPr>
          <a:xfrm>
            <a:off x="530280" y="1042920"/>
            <a:ext cx="1392840" cy="410040"/>
          </a:xfrm>
          <a:prstGeom prst="rect">
            <a:avLst/>
          </a:prstGeom>
          <a:noFill/>
          <a:ln>
            <a:noFill/>
          </a:ln>
        </p:spPr>
        <p:style>
          <a:lnRef idx="0"/>
          <a:fillRef idx="0"/>
          <a:effectRef idx="0"/>
          <a:fontRef idx="minor"/>
        </p:style>
        <p:txBody>
          <a:bodyPr lIns="90000" rIns="90000" tIns="45000" bIns="45000"/>
          <a:p>
            <a:pPr>
              <a:lnSpc>
                <a:spcPct val="100000"/>
              </a:lnSpc>
            </a:pPr>
            <a:r>
              <a:rPr lang="en-US" sz="1400" spc="-1" strike="noStrike">
                <a:solidFill>
                  <a:srgbClr val="4a452a"/>
                </a:solidFill>
                <a:uFill>
                  <a:solidFill>
                    <a:srgbClr val="ffffff"/>
                  </a:solidFill>
                </a:uFill>
                <a:latin typeface="Calibri Light"/>
                <a:ea typeface="DejaVu Sans"/>
              </a:rPr>
              <a:t>presented to:</a:t>
            </a:r>
            <a:endParaRPr/>
          </a:p>
        </p:txBody>
      </p:sp>
      <p:pic>
        <p:nvPicPr>
          <p:cNvPr id="8" name="Picture 9" descr=""/>
          <p:cNvPicPr/>
          <p:nvPr/>
        </p:nvPicPr>
        <p:blipFill>
          <a:blip r:embed="rId4"/>
          <a:stretch/>
        </p:blipFill>
        <p:spPr>
          <a:xfrm>
            <a:off x="0" y="0"/>
            <a:ext cx="9211320" cy="6907680"/>
          </a:xfrm>
          <a:prstGeom prst="rect">
            <a:avLst/>
          </a:prstGeom>
          <a:ln>
            <a:noFill/>
          </a:ln>
        </p:spPr>
      </p:pic>
      <p:sp>
        <p:nvSpPr>
          <p:cNvPr id="9" name="CustomShape 7"/>
          <p:cNvSpPr/>
          <p:nvPr/>
        </p:nvSpPr>
        <p:spPr>
          <a:xfrm>
            <a:off x="1482840" y="5715000"/>
            <a:ext cx="754560" cy="754560"/>
          </a:xfrm>
          <a:prstGeom prst="ellipse">
            <a:avLst/>
          </a:prstGeom>
          <a:noFill/>
          <a:ln w="1908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8"/>
          <p:cNvSpPr/>
          <p:nvPr/>
        </p:nvSpPr>
        <p:spPr>
          <a:xfrm>
            <a:off x="-325440" y="5729400"/>
            <a:ext cx="754560" cy="754560"/>
          </a:xfrm>
          <a:prstGeom prst="ellipse">
            <a:avLst/>
          </a:prstGeom>
          <a:noFill/>
          <a:ln w="19080">
            <a:solidFill>
              <a:srgbClr val="588199"/>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 name="CustomShape 9"/>
          <p:cNvSpPr/>
          <p:nvPr/>
        </p:nvSpPr>
        <p:spPr>
          <a:xfrm>
            <a:off x="561960" y="5730840"/>
            <a:ext cx="754560" cy="754560"/>
          </a:xfrm>
          <a:prstGeom prst="ellipse">
            <a:avLst/>
          </a:prstGeom>
          <a:solidFill>
            <a:srgbClr val="7cb6d8">
              <a:alpha val="65000"/>
            </a:srgbClr>
          </a:solidFill>
          <a:ln w="19080">
            <a:solidFill>
              <a:srgbClr val="5e8aa4"/>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 name="CustomShape 10"/>
          <p:cNvSpPr/>
          <p:nvPr/>
        </p:nvSpPr>
        <p:spPr>
          <a:xfrm>
            <a:off x="1482840" y="5748480"/>
            <a:ext cx="933840" cy="607320"/>
          </a:xfrm>
          <a:prstGeom prst="rect">
            <a:avLst/>
          </a:prstGeom>
          <a:noFill/>
          <a:ln>
            <a:noFill/>
          </a:ln>
        </p:spPr>
        <p:style>
          <a:lnRef idx="0"/>
          <a:fillRef idx="0"/>
          <a:effectRef idx="0"/>
          <a:fontRef idx="minor"/>
        </p:style>
        <p:txBody>
          <a:bodyPr lIns="90000" rIns="90000" tIns="45000" bIns="45000"/>
          <a:p>
            <a:pPr>
              <a:lnSpc>
                <a:spcPct val="100000"/>
              </a:lnSpc>
            </a:pPr>
            <a:r>
              <a:rPr lang="en-US" sz="3400" spc="-1" strike="noStrike">
                <a:solidFill>
                  <a:srgbClr val="ffffff"/>
                </a:solidFill>
                <a:uFill>
                  <a:solidFill>
                    <a:srgbClr val="ffffff"/>
                  </a:solidFill>
                </a:uFill>
                <a:latin typeface="Times New Roman"/>
                <a:ea typeface="Calibri"/>
              </a:rPr>
              <a:t>PK</a:t>
            </a:r>
            <a:endParaRPr/>
          </a:p>
        </p:txBody>
      </p:sp>
      <p:sp>
        <p:nvSpPr>
          <p:cNvPr id="13" name="CustomShape 11"/>
          <p:cNvSpPr/>
          <p:nvPr/>
        </p:nvSpPr>
        <p:spPr>
          <a:xfrm>
            <a:off x="771480" y="6653160"/>
            <a:ext cx="8465040" cy="461880"/>
          </a:xfrm>
          <a:prstGeom prst="rect">
            <a:avLst/>
          </a:prstGeom>
          <a:noFill/>
          <a:ln>
            <a:noFill/>
          </a:ln>
        </p:spPr>
        <p:style>
          <a:lnRef idx="0"/>
          <a:fillRef idx="0"/>
          <a:effectRef idx="0"/>
          <a:fontRef idx="minor"/>
        </p:style>
        <p:txBody>
          <a:bodyPr lIns="90000" rIns="90000" tIns="45000" bIns="45000"/>
          <a:p>
            <a:pPr>
              <a:lnSpc>
                <a:spcPct val="100000"/>
              </a:lnSpc>
            </a:pPr>
            <a:r>
              <a:rPr b="1" lang="en-US" sz="1050" spc="-1" strike="noStrike" baseline="30000" cap="all">
                <a:solidFill>
                  <a:srgbClr val="ffffff"/>
                </a:solidFill>
                <a:uFill>
                  <a:solidFill>
                    <a:srgbClr val="ffffff"/>
                  </a:solidFill>
                </a:uFill>
                <a:latin typeface="Calibri"/>
                <a:ea typeface="Calibri"/>
              </a:rPr>
              <a:t>Copyright © 2014 ProKarma Inc</a:t>
            </a:r>
            <a:r>
              <a:rPr lang="en-US" sz="1050" spc="-1" strike="noStrike" baseline="30000" cap="all">
                <a:solidFill>
                  <a:srgbClr val="ffffff"/>
                </a:solidFill>
                <a:uFill>
                  <a:solidFill>
                    <a:srgbClr val="ffffff"/>
                  </a:solidFill>
                </a:uFill>
                <a:latin typeface="Calibri"/>
                <a:ea typeface="Calibri"/>
              </a:rPr>
              <a:t>.   </a:t>
            </a:r>
            <a:r>
              <a:rPr i="1" lang="en-US" sz="1050" spc="-1" strike="noStrike" baseline="30000">
                <a:solidFill>
                  <a:srgbClr val="ffffff"/>
                </a:solidFill>
                <a:uFill>
                  <a:solidFill>
                    <a:srgbClr val="ffffff"/>
                  </a:solidFill>
                </a:uFill>
                <a:latin typeface="Calibri"/>
                <a:ea typeface="Calibri"/>
              </a:rPr>
              <a:t>Copyrights, trademarks, and registered trademarks for all technology described in this document are owned by the respective companies.</a:t>
            </a:r>
            <a:endParaRPr/>
          </a:p>
          <a:p>
            <a:pPr>
              <a:lnSpc>
                <a:spcPct val="100000"/>
              </a:lnSpc>
            </a:pPr>
            <a:endParaRPr/>
          </a:p>
        </p:txBody>
      </p:sp>
      <p:pic>
        <p:nvPicPr>
          <p:cNvPr id="14" name="Picture 18" descr=""/>
          <p:cNvPicPr/>
          <p:nvPr/>
        </p:nvPicPr>
        <p:blipFill>
          <a:blip r:embed="rId5"/>
          <a:stretch/>
        </p:blipFill>
        <p:spPr>
          <a:xfrm>
            <a:off x="8263080" y="5799240"/>
            <a:ext cx="324360" cy="324360"/>
          </a:xfrm>
          <a:prstGeom prst="rect">
            <a:avLst/>
          </a:prstGeom>
          <a:ln>
            <a:noFill/>
          </a:ln>
        </p:spPr>
      </p:pic>
      <p:pic>
        <p:nvPicPr>
          <p:cNvPr id="15" name="Picture 23" descr=""/>
          <p:cNvPicPr/>
          <p:nvPr/>
        </p:nvPicPr>
        <p:blipFill>
          <a:blip r:embed="rId6"/>
          <a:stretch/>
        </p:blipFill>
        <p:spPr>
          <a:xfrm>
            <a:off x="8188200" y="3819600"/>
            <a:ext cx="541800" cy="268920"/>
          </a:xfrm>
          <a:prstGeom prst="rect">
            <a:avLst/>
          </a:prstGeom>
          <a:ln>
            <a:noFill/>
          </a:ln>
        </p:spPr>
      </p:pic>
      <p:pic>
        <p:nvPicPr>
          <p:cNvPr id="16" name="Picture 25" descr=""/>
          <p:cNvPicPr/>
          <p:nvPr/>
        </p:nvPicPr>
        <p:blipFill>
          <a:blip r:embed="rId7"/>
          <a:stretch/>
        </p:blipFill>
        <p:spPr>
          <a:xfrm>
            <a:off x="7062840" y="4659480"/>
            <a:ext cx="692640" cy="587880"/>
          </a:xfrm>
          <a:prstGeom prst="rect">
            <a:avLst/>
          </a:prstGeom>
          <a:ln>
            <a:noFill/>
          </a:ln>
        </p:spPr>
      </p:pic>
      <p:pic>
        <p:nvPicPr>
          <p:cNvPr id="17" name="Picture 26" descr=""/>
          <p:cNvPicPr/>
          <p:nvPr/>
        </p:nvPicPr>
        <p:blipFill>
          <a:blip r:embed="rId8"/>
          <a:stretch/>
        </p:blipFill>
        <p:spPr>
          <a:xfrm>
            <a:off x="8093160" y="4649760"/>
            <a:ext cx="686160" cy="581400"/>
          </a:xfrm>
          <a:prstGeom prst="rect">
            <a:avLst/>
          </a:prstGeom>
          <a:ln>
            <a:noFill/>
          </a:ln>
        </p:spPr>
      </p:pic>
      <p:pic>
        <p:nvPicPr>
          <p:cNvPr id="18" name="Picture 11" descr=""/>
          <p:cNvPicPr/>
          <p:nvPr/>
        </p:nvPicPr>
        <p:blipFill>
          <a:blip r:embed="rId9"/>
          <a:stretch/>
        </p:blipFill>
        <p:spPr>
          <a:xfrm>
            <a:off x="7102080" y="5702400"/>
            <a:ext cx="632880" cy="535680"/>
          </a:xfrm>
          <a:prstGeom prst="rect">
            <a:avLst/>
          </a:prstGeom>
          <a:ln>
            <a:noFill/>
          </a:ln>
        </p:spPr>
      </p:pic>
      <p:sp>
        <p:nvSpPr>
          <p:cNvPr id="19" name="PlaceHolder 12"/>
          <p:cNvSpPr>
            <a:spLocks noGrp="1"/>
          </p:cNvSpPr>
          <p:nvPr>
            <p:ph type="title"/>
          </p:nvPr>
        </p:nvSpPr>
        <p:spPr>
          <a:xfrm>
            <a:off x="457200" y="273600"/>
            <a:ext cx="8229240" cy="1144800"/>
          </a:xfrm>
          <a:prstGeom prst="rect">
            <a:avLst/>
          </a:prstGeom>
        </p:spPr>
        <p:txBody>
          <a:bodyPr lIns="0" rIns="0" tIns="0" bIns="0" anchor="ctr"/>
          <a:p>
            <a:pPr algn="ctr"/>
            <a:r>
              <a:rPr lang="en-US" sz="4400" spc="-1">
                <a:latin typeface="Arial"/>
              </a:rPr>
              <a:t>Click to edit the title text format</a:t>
            </a:r>
            <a:endParaRPr/>
          </a:p>
        </p:txBody>
      </p:sp>
      <p:sp>
        <p:nvSpPr>
          <p:cNvPr id="20" name="PlaceHolder 13"/>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n-US" sz="3200" spc="-1">
                <a:latin typeface="Arial"/>
              </a:rPr>
              <a:t>Click to edit the outline text format</a:t>
            </a:r>
            <a:endParaRPr/>
          </a:p>
          <a:p>
            <a:pPr lvl="1" marL="864000" indent="-324000">
              <a:buClr>
                <a:srgbClr val="ffffff"/>
              </a:buClr>
              <a:buSzPct val="75000"/>
              <a:buFont typeface="StarSymbol"/>
              <a:buChar char=""/>
            </a:pPr>
            <a:r>
              <a:rPr lang="en-US" sz="2800" spc="-1">
                <a:latin typeface="Arial"/>
              </a:rPr>
              <a:t>Second Outline Level</a:t>
            </a:r>
            <a:endParaRPr/>
          </a:p>
          <a:p>
            <a:pPr lvl="2" marL="1296000" indent="-288000">
              <a:buClr>
                <a:srgbClr val="ffffff"/>
              </a:buClr>
              <a:buSzPct val="45000"/>
              <a:buFont typeface="StarSymbol"/>
              <a:buChar char=""/>
            </a:pPr>
            <a:r>
              <a:rPr lang="en-US" sz="2400" spc="-1">
                <a:latin typeface="Arial"/>
              </a:rPr>
              <a:t>Third Outline Level</a:t>
            </a:r>
            <a:endParaRPr/>
          </a:p>
          <a:p>
            <a:pPr lvl="3" marL="1728000" indent="-216000">
              <a:buClr>
                <a:srgbClr val="ffffff"/>
              </a:buClr>
              <a:buSzPct val="75000"/>
              <a:buFont typeface="StarSymbol"/>
              <a:buChar char=""/>
            </a:pPr>
            <a:r>
              <a:rPr lang="en-US" sz="2000" spc="-1">
                <a:latin typeface="Arial"/>
              </a:rPr>
              <a:t>Fourth Outline Level</a:t>
            </a:r>
            <a:endParaRPr/>
          </a:p>
          <a:p>
            <a:pPr lvl="4" marL="2160000" indent="-216000">
              <a:buClr>
                <a:srgbClr val="ffffff"/>
              </a:buClr>
              <a:buSzPct val="45000"/>
              <a:buFont typeface="StarSymbol"/>
              <a:buChar char=""/>
            </a:pPr>
            <a:r>
              <a:rPr lang="en-US" sz="2000" spc="-1">
                <a:latin typeface="Arial"/>
              </a:rPr>
              <a:t>Fifth Outline Level</a:t>
            </a:r>
            <a:endParaRPr/>
          </a:p>
          <a:p>
            <a:pPr lvl="5" marL="2592000" indent="-216000">
              <a:buClr>
                <a:srgbClr val="ffffff"/>
              </a:buClr>
              <a:buSzPct val="45000"/>
              <a:buFont typeface="StarSymbol"/>
              <a:buChar char=""/>
            </a:pPr>
            <a:r>
              <a:rPr lang="en-US" sz="2000" spc="-1">
                <a:latin typeface="Arial"/>
              </a:rPr>
              <a:t>Sixth Outline Level</a:t>
            </a:r>
            <a:endParaRPr/>
          </a:p>
          <a:p>
            <a:pPr lvl="6" marL="3024000" indent="-216000">
              <a:buClr>
                <a:srgbClr val="ffffff"/>
              </a:buClr>
              <a:buSzPct val="45000"/>
              <a:buFont typeface="StarSymbol"/>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5" name="CustomShape 1"/>
          <p:cNvSpPr/>
          <p:nvPr/>
        </p:nvSpPr>
        <p:spPr>
          <a:xfrm>
            <a:off x="-17640" y="0"/>
            <a:ext cx="9204840" cy="600480"/>
          </a:xfrm>
          <a:prstGeom prst="rect">
            <a:avLst/>
          </a:prstGeom>
          <a:solidFill>
            <a:srgbClr val="6fa0a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endParaRPr/>
          </a:p>
          <a:p>
            <a:pPr algn="ctr">
              <a:lnSpc>
                <a:spcPct val="100000"/>
              </a:lnSpc>
            </a:pPr>
            <a:endParaRPr/>
          </a:p>
        </p:txBody>
      </p:sp>
      <p:sp>
        <p:nvSpPr>
          <p:cNvPr id="56" name="CustomShape 2"/>
          <p:cNvSpPr/>
          <p:nvPr/>
        </p:nvSpPr>
        <p:spPr>
          <a:xfrm>
            <a:off x="1736640" y="6489720"/>
            <a:ext cx="6890400" cy="621720"/>
          </a:xfrm>
          <a:prstGeom prst="rect">
            <a:avLst/>
          </a:prstGeom>
          <a:noFill/>
          <a:ln>
            <a:noFill/>
          </a:ln>
        </p:spPr>
        <p:style>
          <a:lnRef idx="0"/>
          <a:fillRef idx="0"/>
          <a:effectRef idx="0"/>
          <a:fontRef idx="minor"/>
        </p:style>
        <p:txBody>
          <a:bodyPr lIns="90000" rIns="90000" tIns="45000" bIns="45000"/>
          <a:p>
            <a:r>
              <a:rPr b="1" i="1" lang="en-US" sz="1050" spc="-1" strike="noStrike" baseline="30000" cap="all">
                <a:solidFill>
                  <a:srgbClr val="93d1d9"/>
                </a:solidFill>
                <a:uFill>
                  <a:solidFill>
                    <a:srgbClr val="ffffff"/>
                  </a:solidFill>
                </a:uFill>
                <a:latin typeface="Calibri"/>
                <a:ea typeface="Calibri"/>
              </a:rPr>
              <a:t>Copyright © 2014 ProKarma Inc</a:t>
            </a:r>
            <a:r>
              <a:rPr b="1" lang="en-US" sz="1050" spc="-1" strike="noStrike" baseline="30000" cap="all">
                <a:solidFill>
                  <a:srgbClr val="93d1d9"/>
                </a:solidFill>
                <a:uFill>
                  <a:solidFill>
                    <a:srgbClr val="ffffff"/>
                  </a:solidFill>
                </a:uFill>
                <a:latin typeface="Calibri"/>
                <a:ea typeface="Calibri"/>
              </a:rPr>
              <a:t>.  </a:t>
            </a:r>
            <a:endParaRPr/>
          </a:p>
          <a:p>
            <a:pPr>
              <a:lnSpc>
                <a:spcPct val="100000"/>
              </a:lnSpc>
            </a:pPr>
            <a:r>
              <a:rPr lang="en-US" sz="1050" spc="-1" strike="noStrike" baseline="30000">
                <a:solidFill>
                  <a:srgbClr val="93d1d9"/>
                </a:solidFill>
                <a:uFill>
                  <a:solidFill>
                    <a:srgbClr val="ffffff"/>
                  </a:solidFill>
                </a:uFill>
                <a:latin typeface="Calibri"/>
                <a:ea typeface="Calibri"/>
              </a:rPr>
              <a:t>Copyrights, trademarks, and registered trademarks for all technology described in this document are owned by the respective companies.</a:t>
            </a:r>
            <a:endParaRPr/>
          </a:p>
          <a:p>
            <a:pPr>
              <a:lnSpc>
                <a:spcPct val="100000"/>
              </a:lnSpc>
            </a:pPr>
            <a:endParaRPr/>
          </a:p>
        </p:txBody>
      </p:sp>
      <p:sp>
        <p:nvSpPr>
          <p:cNvPr id="57" name="CustomShape 3"/>
          <p:cNvSpPr/>
          <p:nvPr/>
        </p:nvSpPr>
        <p:spPr>
          <a:xfrm>
            <a:off x="-210960" y="6413400"/>
            <a:ext cx="373680" cy="373680"/>
          </a:xfrm>
          <a:prstGeom prst="ellipse">
            <a:avLst/>
          </a:prstGeom>
          <a:solidFill>
            <a:srgbClr val="96c44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 name="CustomShape 4"/>
          <p:cNvSpPr/>
          <p:nvPr/>
        </p:nvSpPr>
        <p:spPr>
          <a:xfrm>
            <a:off x="233280" y="6405480"/>
            <a:ext cx="371880" cy="373680"/>
          </a:xfrm>
          <a:prstGeom prst="ellipse">
            <a:avLst/>
          </a:prstGeom>
          <a:noFill/>
          <a:ln w="1260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 name="CustomShape 5"/>
          <p:cNvSpPr/>
          <p:nvPr/>
        </p:nvSpPr>
        <p:spPr>
          <a:xfrm>
            <a:off x="244440" y="6413400"/>
            <a:ext cx="373680" cy="373680"/>
          </a:xfrm>
          <a:prstGeom prst="ellipse">
            <a:avLst/>
          </a:prstGeom>
          <a:noFill/>
          <a:ln w="12600">
            <a:solidFill>
              <a:srgbClr val="588199"/>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 name="CustomShape 6"/>
          <p:cNvSpPr/>
          <p:nvPr/>
        </p:nvSpPr>
        <p:spPr>
          <a:xfrm>
            <a:off x="1173240" y="6413400"/>
            <a:ext cx="373680" cy="373680"/>
          </a:xfrm>
          <a:prstGeom prst="ellipse">
            <a:avLst/>
          </a:prstGeom>
          <a:solidFill>
            <a:srgbClr val="8cb73e">
              <a:alpha val="83000"/>
            </a:srgbClr>
          </a:solidFill>
          <a:ln w="12600">
            <a:solidFill>
              <a:srgbClr val="7cb6d8"/>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 name="CustomShape 7"/>
          <p:cNvSpPr/>
          <p:nvPr/>
        </p:nvSpPr>
        <p:spPr>
          <a:xfrm>
            <a:off x="701640" y="6413400"/>
            <a:ext cx="373680" cy="373680"/>
          </a:xfrm>
          <a:prstGeom prst="ellipse">
            <a:avLst/>
          </a:prstGeom>
          <a:solidFill>
            <a:srgbClr val="7cb6d8">
              <a:alpha val="81000"/>
            </a:srgbClr>
          </a:solidFill>
          <a:ln w="12600">
            <a:solidFill>
              <a:srgbClr val="5e8aa4"/>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8"/>
          <p:cNvSpPr/>
          <p:nvPr/>
        </p:nvSpPr>
        <p:spPr>
          <a:xfrm>
            <a:off x="208080" y="6413400"/>
            <a:ext cx="462600" cy="333000"/>
          </a:xfrm>
          <a:prstGeom prst="rect">
            <a:avLst/>
          </a:prstGeom>
          <a:noFill/>
          <a:ln>
            <a:noFill/>
          </a:ln>
        </p:spPr>
        <p:style>
          <a:lnRef idx="0"/>
          <a:fillRef idx="0"/>
          <a:effectRef idx="0"/>
          <a:fontRef idx="minor"/>
        </p:style>
        <p:txBody>
          <a:bodyPr lIns="90000" rIns="90000" tIns="45000" bIns="45000"/>
          <a:p>
            <a:pPr>
              <a:lnSpc>
                <a:spcPct val="100000"/>
              </a:lnSpc>
            </a:pPr>
            <a:r>
              <a:rPr lang="en-US" sz="1600" spc="-1" strike="noStrike">
                <a:solidFill>
                  <a:srgbClr val="6ea0a7"/>
                </a:solidFill>
                <a:uFill>
                  <a:solidFill>
                    <a:srgbClr val="ffffff"/>
                  </a:solidFill>
                </a:uFill>
                <a:latin typeface="Times New Roman"/>
                <a:ea typeface="Calibri"/>
              </a:rPr>
              <a:t>PK</a:t>
            </a:r>
            <a:endParaRPr/>
          </a:p>
        </p:txBody>
      </p:sp>
      <p:sp>
        <p:nvSpPr>
          <p:cNvPr id="63" name="Line 9"/>
          <p:cNvSpPr/>
          <p:nvPr/>
        </p:nvSpPr>
        <p:spPr>
          <a:xfrm>
            <a:off x="126720" y="6324480"/>
            <a:ext cx="8918640" cy="0"/>
          </a:xfrm>
          <a:prstGeom prst="line">
            <a:avLst/>
          </a:prstGeom>
          <a:ln w="648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4" name="PlaceHolder 10"/>
          <p:cNvSpPr>
            <a:spLocks noGrp="1"/>
          </p:cNvSpPr>
          <p:nvPr>
            <p:ph type="title"/>
          </p:nvPr>
        </p:nvSpPr>
        <p:spPr>
          <a:xfrm>
            <a:off x="457200" y="273600"/>
            <a:ext cx="8229240" cy="1144800"/>
          </a:xfrm>
          <a:prstGeom prst="rect">
            <a:avLst/>
          </a:prstGeom>
        </p:spPr>
        <p:txBody>
          <a:bodyPr lIns="0" rIns="0" tIns="0" bIns="0" anchor="ctr"/>
          <a:p>
            <a:pPr algn="ctr"/>
            <a:r>
              <a:rPr lang="en-US" sz="4400" spc="-1">
                <a:latin typeface="Arial"/>
              </a:rPr>
              <a:t>Click to edit the title text format</a:t>
            </a:r>
            <a:endParaRPr/>
          </a:p>
        </p:txBody>
      </p:sp>
      <p:sp>
        <p:nvSpPr>
          <p:cNvPr id="65"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n-US" sz="3200" spc="-1">
                <a:latin typeface="Arial"/>
              </a:rPr>
              <a:t>Click to edit the outline text format</a:t>
            </a:r>
            <a:endParaRPr/>
          </a:p>
          <a:p>
            <a:pPr lvl="1" marL="864000" indent="-324000">
              <a:buClr>
                <a:srgbClr val="ffffff"/>
              </a:buClr>
              <a:buSzPct val="75000"/>
              <a:buFont typeface="StarSymbol"/>
              <a:buChar char=""/>
            </a:pPr>
            <a:r>
              <a:rPr lang="en-US" sz="2800" spc="-1">
                <a:latin typeface="Arial"/>
              </a:rPr>
              <a:t>Second Outline Level</a:t>
            </a:r>
            <a:endParaRPr/>
          </a:p>
          <a:p>
            <a:pPr lvl="2" marL="1296000" indent="-288000">
              <a:buClr>
                <a:srgbClr val="ffffff"/>
              </a:buClr>
              <a:buSzPct val="45000"/>
              <a:buFont typeface="StarSymbol"/>
              <a:buChar char=""/>
            </a:pPr>
            <a:r>
              <a:rPr lang="en-US" sz="2400" spc="-1">
                <a:latin typeface="Arial"/>
              </a:rPr>
              <a:t>Third Outline Level</a:t>
            </a:r>
            <a:endParaRPr/>
          </a:p>
          <a:p>
            <a:pPr lvl="3" marL="1728000" indent="-216000">
              <a:buClr>
                <a:srgbClr val="ffffff"/>
              </a:buClr>
              <a:buSzPct val="75000"/>
              <a:buFont typeface="StarSymbol"/>
              <a:buChar char=""/>
            </a:pPr>
            <a:r>
              <a:rPr lang="en-US" sz="2000" spc="-1">
                <a:latin typeface="Arial"/>
              </a:rPr>
              <a:t>Fourth Outline Level</a:t>
            </a:r>
            <a:endParaRPr/>
          </a:p>
          <a:p>
            <a:pPr lvl="4" marL="2160000" indent="-216000">
              <a:buClr>
                <a:srgbClr val="ffffff"/>
              </a:buClr>
              <a:buSzPct val="45000"/>
              <a:buFont typeface="StarSymbol"/>
              <a:buChar char=""/>
            </a:pPr>
            <a:r>
              <a:rPr lang="en-US" sz="2000" spc="-1">
                <a:latin typeface="Arial"/>
              </a:rPr>
              <a:t>Fifth Outline Level</a:t>
            </a:r>
            <a:endParaRPr/>
          </a:p>
          <a:p>
            <a:pPr lvl="5" marL="2592000" indent="-216000">
              <a:buClr>
                <a:srgbClr val="ffffff"/>
              </a:buClr>
              <a:buSzPct val="45000"/>
              <a:buFont typeface="StarSymbol"/>
              <a:buChar char=""/>
            </a:pPr>
            <a:r>
              <a:rPr lang="en-US" sz="2000" spc="-1">
                <a:latin typeface="Arial"/>
              </a:rPr>
              <a:t>Sixth Outline Level</a:t>
            </a:r>
            <a:endParaRPr/>
          </a:p>
          <a:p>
            <a:pPr lvl="6" marL="3024000" indent="-216000">
              <a:buClr>
                <a:srgbClr val="ffffff"/>
              </a:buClr>
              <a:buSzPct val="45000"/>
              <a:buFont typeface="StarSymbol"/>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0" name="CustomShape 1"/>
          <p:cNvSpPr/>
          <p:nvPr/>
        </p:nvSpPr>
        <p:spPr>
          <a:xfrm>
            <a:off x="-17640" y="0"/>
            <a:ext cx="9204840" cy="600480"/>
          </a:xfrm>
          <a:prstGeom prst="rect">
            <a:avLst/>
          </a:prstGeom>
          <a:solidFill>
            <a:srgbClr val="6fa0a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endParaRPr/>
          </a:p>
          <a:p>
            <a:pPr algn="ctr">
              <a:lnSpc>
                <a:spcPct val="100000"/>
              </a:lnSpc>
            </a:pPr>
            <a:endParaRPr/>
          </a:p>
        </p:txBody>
      </p:sp>
      <p:sp>
        <p:nvSpPr>
          <p:cNvPr id="101" name="CustomShape 2"/>
          <p:cNvSpPr/>
          <p:nvPr/>
        </p:nvSpPr>
        <p:spPr>
          <a:xfrm>
            <a:off x="1736640" y="6489720"/>
            <a:ext cx="6890400" cy="621720"/>
          </a:xfrm>
          <a:prstGeom prst="rect">
            <a:avLst/>
          </a:prstGeom>
          <a:noFill/>
          <a:ln>
            <a:noFill/>
          </a:ln>
        </p:spPr>
        <p:style>
          <a:lnRef idx="0"/>
          <a:fillRef idx="0"/>
          <a:effectRef idx="0"/>
          <a:fontRef idx="minor"/>
        </p:style>
        <p:txBody>
          <a:bodyPr lIns="90000" rIns="90000" tIns="45000" bIns="45000"/>
          <a:p>
            <a:r>
              <a:rPr b="1" i="1" lang="en-US" sz="1050" spc="-1" strike="noStrike" baseline="30000" cap="all">
                <a:solidFill>
                  <a:srgbClr val="93d1d9"/>
                </a:solidFill>
                <a:uFill>
                  <a:solidFill>
                    <a:srgbClr val="ffffff"/>
                  </a:solidFill>
                </a:uFill>
                <a:latin typeface="Calibri"/>
                <a:ea typeface="Calibri"/>
              </a:rPr>
              <a:t>Copyright © 2014 ProKarma Inc</a:t>
            </a:r>
            <a:r>
              <a:rPr b="1" lang="en-US" sz="1050" spc="-1" strike="noStrike" baseline="30000" cap="all">
                <a:solidFill>
                  <a:srgbClr val="93d1d9"/>
                </a:solidFill>
                <a:uFill>
                  <a:solidFill>
                    <a:srgbClr val="ffffff"/>
                  </a:solidFill>
                </a:uFill>
                <a:latin typeface="Calibri"/>
                <a:ea typeface="Calibri"/>
              </a:rPr>
              <a:t>.  </a:t>
            </a:r>
            <a:endParaRPr/>
          </a:p>
          <a:p>
            <a:pPr>
              <a:lnSpc>
                <a:spcPct val="100000"/>
              </a:lnSpc>
            </a:pPr>
            <a:r>
              <a:rPr lang="en-US" sz="1050" spc="-1" strike="noStrike" baseline="30000">
                <a:solidFill>
                  <a:srgbClr val="93d1d9"/>
                </a:solidFill>
                <a:uFill>
                  <a:solidFill>
                    <a:srgbClr val="ffffff"/>
                  </a:solidFill>
                </a:uFill>
                <a:latin typeface="Calibri"/>
                <a:ea typeface="Calibri"/>
              </a:rPr>
              <a:t>Copyrights, trademarks, and registered trademarks for all technology described in this document are owned by the respective companies.</a:t>
            </a:r>
            <a:endParaRPr/>
          </a:p>
          <a:p>
            <a:pPr>
              <a:lnSpc>
                <a:spcPct val="100000"/>
              </a:lnSpc>
            </a:pPr>
            <a:endParaRPr/>
          </a:p>
        </p:txBody>
      </p:sp>
      <p:sp>
        <p:nvSpPr>
          <p:cNvPr id="102" name="CustomShape 3"/>
          <p:cNvSpPr/>
          <p:nvPr/>
        </p:nvSpPr>
        <p:spPr>
          <a:xfrm>
            <a:off x="-210960" y="6413400"/>
            <a:ext cx="373680" cy="373680"/>
          </a:xfrm>
          <a:prstGeom prst="ellipse">
            <a:avLst/>
          </a:prstGeom>
          <a:solidFill>
            <a:srgbClr val="96c44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3" name="CustomShape 4"/>
          <p:cNvSpPr/>
          <p:nvPr/>
        </p:nvSpPr>
        <p:spPr>
          <a:xfrm>
            <a:off x="233280" y="6405480"/>
            <a:ext cx="371880" cy="373680"/>
          </a:xfrm>
          <a:prstGeom prst="ellipse">
            <a:avLst/>
          </a:prstGeom>
          <a:noFill/>
          <a:ln w="12600">
            <a:solidFill>
              <a:schemeClr val="bg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4" name="CustomShape 5"/>
          <p:cNvSpPr/>
          <p:nvPr/>
        </p:nvSpPr>
        <p:spPr>
          <a:xfrm>
            <a:off x="244440" y="6413400"/>
            <a:ext cx="373680" cy="373680"/>
          </a:xfrm>
          <a:prstGeom prst="ellipse">
            <a:avLst/>
          </a:prstGeom>
          <a:noFill/>
          <a:ln w="12600">
            <a:solidFill>
              <a:srgbClr val="588199"/>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 name="CustomShape 6"/>
          <p:cNvSpPr/>
          <p:nvPr/>
        </p:nvSpPr>
        <p:spPr>
          <a:xfrm>
            <a:off x="1173240" y="6413400"/>
            <a:ext cx="373680" cy="373680"/>
          </a:xfrm>
          <a:prstGeom prst="ellipse">
            <a:avLst/>
          </a:prstGeom>
          <a:solidFill>
            <a:srgbClr val="8cb73e">
              <a:alpha val="83000"/>
            </a:srgbClr>
          </a:solidFill>
          <a:ln w="12600">
            <a:solidFill>
              <a:srgbClr val="7cb6d8"/>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6" name="CustomShape 7"/>
          <p:cNvSpPr/>
          <p:nvPr/>
        </p:nvSpPr>
        <p:spPr>
          <a:xfrm>
            <a:off x="701640" y="6413400"/>
            <a:ext cx="373680" cy="373680"/>
          </a:xfrm>
          <a:prstGeom prst="ellipse">
            <a:avLst/>
          </a:prstGeom>
          <a:solidFill>
            <a:srgbClr val="7cb6d8">
              <a:alpha val="81000"/>
            </a:srgbClr>
          </a:solidFill>
          <a:ln w="12600">
            <a:solidFill>
              <a:srgbClr val="5e8aa4"/>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7" name="CustomShape 8"/>
          <p:cNvSpPr/>
          <p:nvPr/>
        </p:nvSpPr>
        <p:spPr>
          <a:xfrm>
            <a:off x="208080" y="6413400"/>
            <a:ext cx="462600" cy="333000"/>
          </a:xfrm>
          <a:prstGeom prst="rect">
            <a:avLst/>
          </a:prstGeom>
          <a:noFill/>
          <a:ln>
            <a:noFill/>
          </a:ln>
        </p:spPr>
        <p:style>
          <a:lnRef idx="0"/>
          <a:fillRef idx="0"/>
          <a:effectRef idx="0"/>
          <a:fontRef idx="minor"/>
        </p:style>
        <p:txBody>
          <a:bodyPr lIns="90000" rIns="90000" tIns="45000" bIns="45000"/>
          <a:p>
            <a:pPr>
              <a:lnSpc>
                <a:spcPct val="100000"/>
              </a:lnSpc>
            </a:pPr>
            <a:r>
              <a:rPr lang="en-US" sz="1600" spc="-1" strike="noStrike">
                <a:solidFill>
                  <a:srgbClr val="6ea0a7"/>
                </a:solidFill>
                <a:uFill>
                  <a:solidFill>
                    <a:srgbClr val="ffffff"/>
                  </a:solidFill>
                </a:uFill>
                <a:latin typeface="Times New Roman"/>
                <a:ea typeface="Calibri"/>
              </a:rPr>
              <a:t>PK</a:t>
            </a:r>
            <a:endParaRPr/>
          </a:p>
        </p:txBody>
      </p:sp>
      <p:sp>
        <p:nvSpPr>
          <p:cNvPr id="108" name="Line 9"/>
          <p:cNvSpPr/>
          <p:nvPr/>
        </p:nvSpPr>
        <p:spPr>
          <a:xfrm>
            <a:off x="126720" y="6324480"/>
            <a:ext cx="8918640" cy="0"/>
          </a:xfrm>
          <a:prstGeom prst="line">
            <a:avLst/>
          </a:prstGeom>
          <a:ln w="648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09" name="PlaceHolder 10"/>
          <p:cNvSpPr>
            <a:spLocks noGrp="1"/>
          </p:cNvSpPr>
          <p:nvPr>
            <p:ph type="title"/>
          </p:nvPr>
        </p:nvSpPr>
        <p:spPr>
          <a:xfrm>
            <a:off x="457200" y="273600"/>
            <a:ext cx="8229240" cy="1144800"/>
          </a:xfrm>
          <a:prstGeom prst="rect">
            <a:avLst/>
          </a:prstGeom>
        </p:spPr>
        <p:txBody>
          <a:bodyPr lIns="0" rIns="0" tIns="0" bIns="0" anchor="ctr"/>
          <a:p>
            <a:pPr algn="ctr"/>
            <a:r>
              <a:rPr lang="en-US" sz="4400" spc="-1">
                <a:latin typeface="Arial"/>
              </a:rPr>
              <a:t>Click to edit the title text format</a:t>
            </a:r>
            <a:endParaRPr/>
          </a:p>
        </p:txBody>
      </p:sp>
      <p:sp>
        <p:nvSpPr>
          <p:cNvPr id="110"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n-US" sz="3200" spc="-1">
                <a:latin typeface="Arial"/>
              </a:rPr>
              <a:t>Click to edit the outline text format</a:t>
            </a:r>
            <a:endParaRPr/>
          </a:p>
          <a:p>
            <a:pPr lvl="1" marL="864000" indent="-324000">
              <a:buClr>
                <a:srgbClr val="ffffff"/>
              </a:buClr>
              <a:buSzPct val="75000"/>
              <a:buFont typeface="StarSymbol"/>
              <a:buChar char=""/>
            </a:pPr>
            <a:r>
              <a:rPr lang="en-US" sz="2800" spc="-1">
                <a:latin typeface="Arial"/>
              </a:rPr>
              <a:t>Second Outline Level</a:t>
            </a:r>
            <a:endParaRPr/>
          </a:p>
          <a:p>
            <a:pPr lvl="2" marL="1296000" indent="-288000">
              <a:buClr>
                <a:srgbClr val="ffffff"/>
              </a:buClr>
              <a:buSzPct val="45000"/>
              <a:buFont typeface="StarSymbol"/>
              <a:buChar char=""/>
            </a:pPr>
            <a:r>
              <a:rPr lang="en-US" sz="2400" spc="-1">
                <a:latin typeface="Arial"/>
              </a:rPr>
              <a:t>Third Outline Level</a:t>
            </a:r>
            <a:endParaRPr/>
          </a:p>
          <a:p>
            <a:pPr lvl="3" marL="1728000" indent="-216000">
              <a:buClr>
                <a:srgbClr val="ffffff"/>
              </a:buClr>
              <a:buSzPct val="75000"/>
              <a:buFont typeface="StarSymbol"/>
              <a:buChar char=""/>
            </a:pPr>
            <a:r>
              <a:rPr lang="en-US" sz="2000" spc="-1">
                <a:latin typeface="Arial"/>
              </a:rPr>
              <a:t>Fourth Outline Level</a:t>
            </a:r>
            <a:endParaRPr/>
          </a:p>
          <a:p>
            <a:pPr lvl="4" marL="2160000" indent="-216000">
              <a:buClr>
                <a:srgbClr val="ffffff"/>
              </a:buClr>
              <a:buSzPct val="45000"/>
              <a:buFont typeface="StarSymbol"/>
              <a:buChar char=""/>
            </a:pPr>
            <a:r>
              <a:rPr lang="en-US" sz="2000" spc="-1">
                <a:latin typeface="Arial"/>
              </a:rPr>
              <a:t>Fifth Outline Level</a:t>
            </a:r>
            <a:endParaRPr/>
          </a:p>
          <a:p>
            <a:pPr lvl="5" marL="2592000" indent="-216000">
              <a:buClr>
                <a:srgbClr val="ffffff"/>
              </a:buClr>
              <a:buSzPct val="45000"/>
              <a:buFont typeface="StarSymbol"/>
              <a:buChar char=""/>
            </a:pPr>
            <a:r>
              <a:rPr lang="en-US" sz="2000" spc="-1">
                <a:latin typeface="Arial"/>
              </a:rPr>
              <a:t>Sixth Outline Level</a:t>
            </a:r>
            <a:endParaRPr/>
          </a:p>
          <a:p>
            <a:pPr lvl="6" marL="3024000" indent="-216000">
              <a:buClr>
                <a:srgbClr val="ffffff"/>
              </a:buClr>
              <a:buSzPct val="45000"/>
              <a:buFont typeface="StarSymbol"/>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6.gif"/><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0" name="Picture 3" descr=""/>
          <p:cNvPicPr/>
          <p:nvPr/>
        </p:nvPicPr>
        <p:blipFill>
          <a:blip r:embed="rId1"/>
          <a:stretch/>
        </p:blipFill>
        <p:spPr>
          <a:xfrm>
            <a:off x="606600" y="724320"/>
            <a:ext cx="2748240" cy="403560"/>
          </a:xfrm>
          <a:prstGeom prst="rect">
            <a:avLst/>
          </a:prstGeom>
          <a:ln>
            <a:noFill/>
          </a:ln>
        </p:spPr>
      </p:pic>
      <p:sp>
        <p:nvSpPr>
          <p:cNvPr id="151" name="CustomShape 1"/>
          <p:cNvSpPr/>
          <p:nvPr/>
        </p:nvSpPr>
        <p:spPr>
          <a:xfrm>
            <a:off x="-525600" y="546120"/>
            <a:ext cx="183240" cy="36720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457200" y="91440"/>
            <a:ext cx="8411760" cy="111348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Choosing the right implementation</a:t>
            </a:r>
            <a:endParaRPr/>
          </a:p>
        </p:txBody>
      </p:sp>
      <p:sp>
        <p:nvSpPr>
          <p:cNvPr id="172" name="CustomShape 2"/>
          <p:cNvSpPr/>
          <p:nvPr/>
        </p:nvSpPr>
        <p:spPr>
          <a:xfrm>
            <a:off x="2895480" y="2743200"/>
            <a:ext cx="2332440" cy="1323000"/>
          </a:xfrm>
          <a:prstGeom prst="rect">
            <a:avLst/>
          </a:prstGeom>
          <a:blipFill>
            <a:blip r:embed="rId1"/>
            <a:stretch>
              <a:fillRect/>
            </a:stretch>
          </a:blipFill>
          <a:ln>
            <a:noFill/>
          </a:ln>
        </p:spPr>
        <p:style>
          <a:lnRef idx="0"/>
          <a:fillRef idx="0"/>
          <a:effectRef idx="0"/>
          <a:fontRef idx="minor"/>
        </p:style>
      </p:sp>
      <p:sp>
        <p:nvSpPr>
          <p:cNvPr id="173" name="CustomShape 3"/>
          <p:cNvSpPr/>
          <p:nvPr/>
        </p:nvSpPr>
        <p:spPr>
          <a:xfrm>
            <a:off x="2011680" y="4297680"/>
            <a:ext cx="4686480" cy="601920"/>
          </a:xfrm>
          <a:prstGeom prst="rect">
            <a:avLst/>
          </a:prstGeom>
          <a:noFill/>
          <a:ln>
            <a:noFill/>
          </a:ln>
        </p:spPr>
        <p:style>
          <a:lnRef idx="0"/>
          <a:fillRef idx="0"/>
          <a:effectRef idx="0"/>
          <a:fontRef idx="minor"/>
        </p:style>
        <p:txBody>
          <a:bodyPr lIns="90000" rIns="90000" tIns="45000" bIns="45000"/>
          <a:p>
            <a:pPr algn="ctr">
              <a:lnSpc>
                <a:spcPct val="100000"/>
              </a:lnSpc>
            </a:pPr>
            <a:r>
              <a:rPr i="1" lang="en-US" sz="3600" spc="-1" strike="noStrike">
                <a:solidFill>
                  <a:srgbClr val="000000"/>
                </a:solidFill>
                <a:uFill>
                  <a:solidFill>
                    <a:srgbClr val="ffffff"/>
                  </a:solidFill>
                </a:uFill>
                <a:latin typeface="Arial"/>
                <a:ea typeface="Arial"/>
              </a:rPr>
              <a:t>Performance</a:t>
            </a:r>
            <a:r>
              <a:rPr lang="en-US" sz="2400" spc="-1" strike="noStrike">
                <a:solidFill>
                  <a:srgbClr val="000000"/>
                </a:solidFill>
                <a:uFill>
                  <a:solidFill>
                    <a:srgbClr val="ffffff"/>
                  </a:solidFill>
                </a:uFill>
                <a:latin typeface="Arial"/>
                <a:ea typeface="Arial"/>
              </a:rPr>
              <a:t> </a:t>
            </a:r>
            <a:r>
              <a:rPr lang="en-US" sz="3600" spc="-1" strike="noStrike">
                <a:solidFill>
                  <a:srgbClr val="000000"/>
                </a:solidFill>
                <a:uFill>
                  <a:solidFill>
                    <a:srgbClr val="ffffff"/>
                  </a:solidFill>
                </a:uFill>
                <a:latin typeface="Arial"/>
                <a:ea typeface="Arial"/>
              </a:rPr>
              <a:t>MaTtErS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182880" y="0"/>
            <a:ext cx="8228880" cy="100512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Choosing the right implementation</a:t>
            </a:r>
            <a:endParaRPr/>
          </a:p>
        </p:txBody>
      </p:sp>
      <p:sp>
        <p:nvSpPr>
          <p:cNvPr id="175" name="CustomShape 2"/>
          <p:cNvSpPr/>
          <p:nvPr/>
        </p:nvSpPr>
        <p:spPr>
          <a:xfrm>
            <a:off x="457200" y="1295280"/>
            <a:ext cx="7161840" cy="472320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Choosing an implementation of Set</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HashSet is what the doctor orders, provided the </a:t>
            </a:r>
            <a:r>
              <a:rPr i="1" lang="en-US" sz="2800" spc="-1" strike="noStrike">
                <a:solidFill>
                  <a:srgbClr val="000000"/>
                </a:solidFill>
                <a:uFill>
                  <a:solidFill>
                    <a:srgbClr val="ffffff"/>
                  </a:solidFill>
                </a:uFill>
                <a:latin typeface="Arial"/>
                <a:ea typeface="Arial"/>
              </a:rPr>
              <a:t>rodre</a:t>
            </a:r>
            <a:r>
              <a:rPr lang="en-US" sz="2800" spc="-1" strike="noStrike">
                <a:solidFill>
                  <a:srgbClr val="000000"/>
                </a:solidFill>
                <a:uFill>
                  <a:solidFill>
                    <a:srgbClr val="ffffff"/>
                  </a:solidFill>
                </a:uFill>
                <a:latin typeface="Arial"/>
                <a:ea typeface="Arial"/>
              </a:rPr>
              <a:t> of iteration is NOT so important. </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LinkedHashSet can be useful if we would like to maintain the insertion </a:t>
            </a:r>
            <a:r>
              <a:rPr i="1" lang="en-US" sz="2800" spc="-1" strike="noStrike">
                <a:solidFill>
                  <a:srgbClr val="000000"/>
                </a:solidFill>
                <a:uFill>
                  <a:solidFill>
                    <a:srgbClr val="ffffff"/>
                  </a:solidFill>
                </a:uFill>
                <a:latin typeface="Arial"/>
                <a:ea typeface="Arial"/>
              </a:rPr>
              <a:t>order, </a:t>
            </a:r>
            <a:r>
              <a:rPr lang="en-US" sz="2800" spc="-1" strike="noStrike">
                <a:solidFill>
                  <a:srgbClr val="000000"/>
                </a:solidFill>
                <a:uFill>
                  <a:solidFill>
                    <a:srgbClr val="ffffff"/>
                  </a:solidFill>
                </a:uFill>
                <a:latin typeface="Arial"/>
                <a:ea typeface="Arial"/>
              </a:rPr>
              <a:t>but, we have to forego little performance</a:t>
            </a:r>
            <a:r>
              <a:rPr i="1" lang="en-US" sz="2800" spc="-1" strike="noStrike">
                <a:solidFill>
                  <a:srgbClr val="000000"/>
                </a:solidFill>
                <a:uFill>
                  <a:solidFill>
                    <a:srgbClr val="ffffff"/>
                  </a:solidFill>
                </a:uFill>
                <a:latin typeface="Arial"/>
                <a:ea typeface="Arial"/>
              </a:rPr>
              <a:t>.</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TreeSet, the slowest, comes to the rescue when we need a sorted set.</a:t>
            </a:r>
            <a:endParaRPr/>
          </a:p>
          <a:p>
            <a:pPr>
              <a:lnSpc>
                <a:spcPct val="100000"/>
              </a:lnSpc>
            </a:pPr>
            <a:endParaRPr/>
          </a:p>
        </p:txBody>
      </p:sp>
      <p:sp>
        <p:nvSpPr>
          <p:cNvPr id="176" name="CustomShape 3"/>
          <p:cNvSpPr/>
          <p:nvPr/>
        </p:nvSpPr>
        <p:spPr>
          <a:xfrm>
            <a:off x="7506000" y="1676520"/>
            <a:ext cx="1636920" cy="1437120"/>
          </a:xfrm>
          <a:prstGeom prst="rect">
            <a:avLst/>
          </a:prstGeom>
          <a:blipFill>
            <a:blip r:embed="rId1"/>
            <a:stretch>
              <a:fillRect/>
            </a:stretch>
          </a:blipFill>
          <a:ln>
            <a:noFill/>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457200" y="91440"/>
            <a:ext cx="6125760" cy="111348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Choosing the right implementation</a:t>
            </a:r>
            <a:endParaRPr/>
          </a:p>
        </p:txBody>
      </p:sp>
      <p:sp>
        <p:nvSpPr>
          <p:cNvPr id="178" name="CustomShape 2"/>
          <p:cNvSpPr/>
          <p:nvPr/>
        </p:nvSpPr>
        <p:spPr>
          <a:xfrm>
            <a:off x="457200" y="1406160"/>
            <a:ext cx="8076240" cy="472320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Choosing an implementation of List</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We choose the ArrayList in most cases, which offers </a:t>
            </a:r>
            <a:r>
              <a:rPr i="1" lang="en-US" sz="2800" spc="-1" strike="noStrike">
                <a:solidFill>
                  <a:srgbClr val="000000"/>
                </a:solidFill>
                <a:uFill>
                  <a:solidFill>
                    <a:srgbClr val="ffffff"/>
                  </a:solidFill>
                </a:uFill>
                <a:latin typeface="Arial"/>
                <a:ea typeface="Arial"/>
              </a:rPr>
              <a:t>constant-time</a:t>
            </a:r>
            <a:r>
              <a:rPr lang="en-US" sz="2800" spc="-1" strike="noStrike">
                <a:solidFill>
                  <a:srgbClr val="000000"/>
                </a:solidFill>
                <a:uFill>
                  <a:solidFill>
                    <a:srgbClr val="ffffff"/>
                  </a:solidFill>
                </a:uFill>
                <a:latin typeface="Arial"/>
                <a:ea typeface="Arial"/>
              </a:rPr>
              <a:t> positional access.</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LinkedList is preferred if it is imperative for us to frequently – </a:t>
            </a:r>
            <a:endParaRPr/>
          </a:p>
          <a:p>
            <a:pPr lvl="2" marL="1143000" indent="-227520">
              <a:lnSpc>
                <a:spcPct val="100000"/>
              </a:lnSpc>
              <a:buFont typeface="Arial"/>
              <a:buChar char="•"/>
            </a:pPr>
            <a:r>
              <a:rPr lang="en-US" sz="2400" spc="-1" strike="noStrike">
                <a:solidFill>
                  <a:srgbClr val="000000"/>
                </a:solidFill>
                <a:uFill>
                  <a:solidFill>
                    <a:srgbClr val="ffffff"/>
                  </a:solidFill>
                </a:uFill>
                <a:latin typeface="Arial"/>
                <a:ea typeface="Arial"/>
              </a:rPr>
              <a:t>add elements to the beginning of the list</a:t>
            </a:r>
            <a:endParaRPr/>
          </a:p>
          <a:p>
            <a:pPr lvl="2" marL="1143000" indent="-227520">
              <a:lnSpc>
                <a:spcPct val="100000"/>
              </a:lnSpc>
              <a:buFont typeface="Arial"/>
              <a:buChar char="•"/>
            </a:pPr>
            <a:r>
              <a:rPr lang="en-US" sz="2400" spc="-1" strike="noStrike">
                <a:solidFill>
                  <a:srgbClr val="000000"/>
                </a:solidFill>
                <a:uFill>
                  <a:solidFill>
                    <a:srgbClr val="ffffff"/>
                  </a:solidFill>
                </a:uFill>
                <a:latin typeface="Arial"/>
                <a:ea typeface="Arial"/>
              </a:rPr>
              <a:t>remove elements from the list while iterating</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LinkedList offers </a:t>
            </a:r>
            <a:r>
              <a:rPr i="1" lang="en-US" sz="2800" spc="-1" strike="noStrike">
                <a:solidFill>
                  <a:srgbClr val="000000"/>
                </a:solidFill>
                <a:uFill>
                  <a:solidFill>
                    <a:srgbClr val="ffffff"/>
                  </a:solidFill>
                </a:uFill>
                <a:latin typeface="Arial"/>
                <a:ea typeface="Arial"/>
              </a:rPr>
              <a:t>constant-time</a:t>
            </a:r>
            <a:r>
              <a:rPr lang="en-US" sz="2800" spc="-1" strike="noStrike">
                <a:solidFill>
                  <a:srgbClr val="000000"/>
                </a:solidFill>
                <a:uFill>
                  <a:solidFill>
                    <a:srgbClr val="ffffff"/>
                  </a:solidFill>
                </a:uFill>
                <a:latin typeface="Arial"/>
                <a:ea typeface="Arial"/>
              </a:rPr>
              <a:t> for the above operations and </a:t>
            </a:r>
            <a:r>
              <a:rPr i="1" lang="en-US" sz="2800" spc="-1" strike="noStrike">
                <a:solidFill>
                  <a:srgbClr val="000000"/>
                </a:solidFill>
                <a:uFill>
                  <a:solidFill>
                    <a:srgbClr val="ffffff"/>
                  </a:solidFill>
                </a:uFill>
                <a:latin typeface="Arial"/>
                <a:ea typeface="Arial"/>
              </a:rPr>
              <a:t>linear-time</a:t>
            </a:r>
            <a:r>
              <a:rPr lang="en-US" sz="2800" spc="-1" strike="noStrike">
                <a:solidFill>
                  <a:srgbClr val="000000"/>
                </a:solidFill>
                <a:uFill>
                  <a:solidFill>
                    <a:srgbClr val="ffffff"/>
                  </a:solidFill>
                </a:uFill>
                <a:latin typeface="Arial"/>
                <a:ea typeface="Arial"/>
              </a:rPr>
              <a:t> for positional access and hence choosing it can cost us a lot.</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457200" y="91440"/>
            <a:ext cx="7954560" cy="111348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Choosing the right implementation</a:t>
            </a:r>
            <a:endParaRPr/>
          </a:p>
        </p:txBody>
      </p:sp>
      <p:sp>
        <p:nvSpPr>
          <p:cNvPr id="180" name="CustomShape 2"/>
          <p:cNvSpPr/>
          <p:nvPr/>
        </p:nvSpPr>
        <p:spPr>
          <a:xfrm>
            <a:off x="457200" y="1295280"/>
            <a:ext cx="8076240" cy="472320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Choosing an implementation of Queue</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a:t>
            </a:r>
            <a:r>
              <a:rPr lang="en-US" sz="2800" spc="-1" strike="noStrike">
                <a:solidFill>
                  <a:srgbClr val="000000"/>
                </a:solidFill>
                <a:uFill>
                  <a:solidFill>
                    <a:srgbClr val="ffffff"/>
                  </a:solidFill>
                </a:uFill>
                <a:latin typeface="Arial"/>
                <a:ea typeface="Arial"/>
              </a:rPr>
              <a:t>FIFO’ is the acronym that strikes first in our head if we think of a ‘Queue’.</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LinkedList is also a </a:t>
            </a:r>
            <a:r>
              <a:rPr i="1" lang="en-US" sz="2800" spc="-1" strike="noStrike">
                <a:solidFill>
                  <a:srgbClr val="000000"/>
                </a:solidFill>
                <a:uFill>
                  <a:solidFill>
                    <a:srgbClr val="ffffff"/>
                  </a:solidFill>
                </a:uFill>
                <a:latin typeface="Arial"/>
                <a:ea typeface="Arial"/>
              </a:rPr>
              <a:t>Queue,</a:t>
            </a:r>
            <a:r>
              <a:rPr lang="en-US" sz="2800" spc="-1" strike="noStrike">
                <a:solidFill>
                  <a:srgbClr val="000000"/>
                </a:solidFill>
                <a:uFill>
                  <a:solidFill>
                    <a:srgbClr val="ffffff"/>
                  </a:solidFill>
                </a:uFill>
                <a:latin typeface="Arial"/>
                <a:ea typeface="Arial"/>
              </a:rPr>
              <a:t> besides being </a:t>
            </a:r>
            <a:r>
              <a:rPr i="1" lang="en-US" sz="2800" spc="-1" strike="noStrike">
                <a:solidFill>
                  <a:srgbClr val="000000"/>
                </a:solidFill>
                <a:uFill>
                  <a:solidFill>
                    <a:srgbClr val="ffffff"/>
                  </a:solidFill>
                </a:uFill>
                <a:latin typeface="Arial"/>
                <a:ea typeface="Arial"/>
              </a:rPr>
              <a:t>List,</a:t>
            </a:r>
            <a:r>
              <a:rPr lang="en-US" sz="2800" spc="-1" strike="noStrike">
                <a:solidFill>
                  <a:srgbClr val="000000"/>
                </a:solidFill>
                <a:uFill>
                  <a:solidFill>
                    <a:srgbClr val="ffffff"/>
                  </a:solidFill>
                </a:uFill>
                <a:latin typeface="Arial"/>
                <a:ea typeface="Arial"/>
              </a:rPr>
              <a:t> which accords to FIFO principle.</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If we would like to define a ‘priority’ following which the elements have to be removed from the queue, we choose PriorityQueue.</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PriorityQueue is a heap-based implementation.</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457200" y="91440"/>
            <a:ext cx="8137440" cy="111348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Choosing the right implementation</a:t>
            </a:r>
            <a:endParaRPr/>
          </a:p>
        </p:txBody>
      </p:sp>
      <p:sp>
        <p:nvSpPr>
          <p:cNvPr id="182" name="CustomShape 2"/>
          <p:cNvSpPr/>
          <p:nvPr/>
        </p:nvSpPr>
        <p:spPr>
          <a:xfrm>
            <a:off x="457200" y="1295280"/>
            <a:ext cx="8076240" cy="472320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Choosing an implementation of Map</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Choosing the implementation of Map is analogous to what we have done with Set.</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HashMap is mostly chosen and is relatively faster than the other implementations.</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LinkedHashMap ensures the order of iteration, which isn’t the case with HashMap, but, the performance is a concern.</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TreeMap, as its Set counterpart TreeSet, is chosen if we like the set to be sorted.</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CustomShape 1"/>
          <p:cNvSpPr/>
          <p:nvPr/>
        </p:nvSpPr>
        <p:spPr>
          <a:xfrm>
            <a:off x="457200" y="91440"/>
            <a:ext cx="6125760" cy="601560"/>
          </a:xfrm>
          <a:prstGeom prst="rect">
            <a:avLst/>
          </a:prstGeom>
          <a:noFill/>
          <a:ln>
            <a:noFill/>
          </a:ln>
        </p:spPr>
        <p:style>
          <a:lnRef idx="0"/>
          <a:fillRef idx="0"/>
          <a:effectRef idx="0"/>
          <a:fontRef idx="minor"/>
        </p:style>
        <p:txBody>
          <a:bodyPr lIns="90000" rIns="90000" tIns="45000" bIns="45000"/>
          <a:p>
            <a:r>
              <a:rPr lang="en-US" sz="3600" spc="-1" strike="noStrike">
                <a:solidFill>
                  <a:srgbClr val="f2f2f2"/>
                </a:solidFill>
                <a:uFill>
                  <a:solidFill>
                    <a:srgbClr val="ffffff"/>
                  </a:solidFill>
                </a:uFill>
                <a:latin typeface="Arial"/>
                <a:ea typeface="Arial"/>
              </a:rPr>
              <a:t>Iterating a collection</a:t>
            </a:r>
            <a:endParaRPr/>
          </a:p>
        </p:txBody>
      </p:sp>
      <p:sp>
        <p:nvSpPr>
          <p:cNvPr id="184" name="CustomShape 2"/>
          <p:cNvSpPr/>
          <p:nvPr/>
        </p:nvSpPr>
        <p:spPr>
          <a:xfrm>
            <a:off x="426960" y="960480"/>
            <a:ext cx="8076240" cy="479952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We can iterate over a collection in two ways-</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Using a for-each construct</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Using the iterator provided by the collection.</a:t>
            </a:r>
            <a:endParaRPr/>
          </a:p>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Any class that implements ‘Iterable’ interface, can be iterated using a for-each construct. Arrays and all collections are ‘</a:t>
            </a:r>
            <a:r>
              <a:rPr i="1" lang="en-US" sz="3200" spc="-1" strike="noStrike">
                <a:solidFill>
                  <a:srgbClr val="000000"/>
                </a:solidFill>
                <a:uFill>
                  <a:solidFill>
                    <a:srgbClr val="ffffff"/>
                  </a:solidFill>
                </a:uFill>
                <a:latin typeface="Arial"/>
                <a:ea typeface="Arial"/>
              </a:rPr>
              <a:t>iterable’</a:t>
            </a:r>
            <a:r>
              <a:rPr lang="en-US" sz="3200" spc="-1" strike="noStrike">
                <a:solidFill>
                  <a:srgbClr val="000000"/>
                </a:solidFill>
                <a:uFill>
                  <a:solidFill>
                    <a:srgbClr val="ffffff"/>
                  </a:solidFill>
                </a:uFill>
                <a:latin typeface="Arial"/>
                <a:ea typeface="Arial"/>
              </a:rPr>
              <a:t>.</a:t>
            </a:r>
            <a:endParaRPr/>
          </a:p>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a:t>
            </a:r>
            <a:r>
              <a:rPr lang="en-US" sz="3200" spc="-1" strike="noStrike">
                <a:solidFill>
                  <a:srgbClr val="000000"/>
                </a:solidFill>
                <a:uFill>
                  <a:solidFill>
                    <a:srgbClr val="ffffff"/>
                  </a:solidFill>
                </a:uFill>
                <a:latin typeface="Arial"/>
                <a:ea typeface="Arial"/>
              </a:rPr>
              <a:t>for-each’ is the way to go if we don’t intend to delete elements from the collection while in iteration. </a:t>
            </a:r>
            <a:endParaRPr/>
          </a:p>
          <a:p>
            <a:pPr>
              <a:lnSpc>
                <a:spcPct val="100000"/>
              </a:lnSpc>
            </a:pP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457200" y="91440"/>
            <a:ext cx="6125760" cy="601560"/>
          </a:xfrm>
          <a:prstGeom prst="rect">
            <a:avLst/>
          </a:prstGeom>
          <a:noFill/>
          <a:ln>
            <a:noFill/>
          </a:ln>
        </p:spPr>
        <p:style>
          <a:lnRef idx="0"/>
          <a:fillRef idx="0"/>
          <a:effectRef idx="0"/>
          <a:fontRef idx="minor"/>
        </p:style>
        <p:txBody>
          <a:bodyPr lIns="90000" rIns="90000" tIns="45000" bIns="45000"/>
          <a:p>
            <a:r>
              <a:rPr lang="en-US" sz="3600" spc="-1" strike="noStrike">
                <a:solidFill>
                  <a:srgbClr val="f2f2f2"/>
                </a:solidFill>
                <a:uFill>
                  <a:solidFill>
                    <a:srgbClr val="ffffff"/>
                  </a:solidFill>
                </a:uFill>
                <a:latin typeface="Arial"/>
                <a:ea typeface="Arial"/>
              </a:rPr>
              <a:t>Iterating a collection</a:t>
            </a:r>
            <a:endParaRPr/>
          </a:p>
        </p:txBody>
      </p:sp>
      <p:sp>
        <p:nvSpPr>
          <p:cNvPr id="186" name="CustomShape 2"/>
          <p:cNvSpPr/>
          <p:nvPr/>
        </p:nvSpPr>
        <p:spPr>
          <a:xfrm>
            <a:off x="457200" y="1295280"/>
            <a:ext cx="8076240" cy="1141920"/>
          </a:xfrm>
          <a:prstGeom prst="rect">
            <a:avLst/>
          </a:prstGeom>
          <a:noFill/>
          <a:ln>
            <a:noFill/>
          </a:ln>
        </p:spPr>
        <p:style>
          <a:lnRef idx="0"/>
          <a:fillRef idx="0"/>
          <a:effectRef idx="0"/>
          <a:fontRef idx="minor"/>
        </p:style>
        <p:txBody>
          <a:bodyPr lIns="90000" rIns="90000" tIns="45000" bIns="45000"/>
          <a:p>
            <a:endParaRPr/>
          </a:p>
          <a:p>
            <a:pPr marL="343080" indent="-342000">
              <a:lnSpc>
                <a:spcPct val="100000"/>
              </a:lnSpc>
            </a:pPr>
            <a:endParaRPr/>
          </a:p>
          <a:p>
            <a:pPr marL="343080" indent="-342000">
              <a:lnSpc>
                <a:spcPct val="100000"/>
              </a:lnSpc>
            </a:pPr>
            <a:endParaRPr/>
          </a:p>
          <a:p>
            <a:pPr marL="343080" indent="-342000">
              <a:lnSpc>
                <a:spcPct val="100000"/>
              </a:lnSpc>
            </a:pPr>
            <a:endParaRPr/>
          </a:p>
          <a:p>
            <a:pPr marL="343080" indent="-342000">
              <a:lnSpc>
                <a:spcPct val="100000"/>
              </a:lnSpc>
            </a:pPr>
            <a:endParaRPr/>
          </a:p>
        </p:txBody>
      </p:sp>
      <p:sp>
        <p:nvSpPr>
          <p:cNvPr id="187" name="CustomShape 3"/>
          <p:cNvSpPr/>
          <p:nvPr/>
        </p:nvSpPr>
        <p:spPr>
          <a:xfrm>
            <a:off x="457200" y="1295280"/>
            <a:ext cx="8076240" cy="1141920"/>
          </a:xfrm>
          <a:prstGeom prst="rect">
            <a:avLst/>
          </a:prstGeom>
          <a:noFill/>
          <a:ln>
            <a:noFill/>
          </a:ln>
        </p:spPr>
        <p:style>
          <a:lnRef idx="0"/>
          <a:fillRef idx="0"/>
          <a:effectRef idx="0"/>
          <a:fontRef idx="minor"/>
        </p:style>
        <p:txBody>
          <a:bodyPr lIns="90000" rIns="90000" tIns="45000" bIns="45000"/>
          <a:p>
            <a:endParaRPr/>
          </a:p>
          <a:p>
            <a:pPr marL="343080" indent="-342000">
              <a:lnSpc>
                <a:spcPct val="100000"/>
              </a:lnSpc>
            </a:pPr>
            <a:endParaRPr/>
          </a:p>
          <a:p>
            <a:pPr marL="343080" indent="-342000">
              <a:lnSpc>
                <a:spcPct val="100000"/>
              </a:lnSpc>
            </a:pPr>
            <a:endParaRPr/>
          </a:p>
          <a:p>
            <a:pPr marL="343080" indent="-342000">
              <a:lnSpc>
                <a:spcPct val="100000"/>
              </a:lnSpc>
            </a:pPr>
            <a:endParaRPr/>
          </a:p>
          <a:p>
            <a:pPr marL="343080" indent="-342000">
              <a:lnSpc>
                <a:spcPct val="100000"/>
              </a:lnSpc>
            </a:pPr>
            <a:endParaRPr/>
          </a:p>
        </p:txBody>
      </p:sp>
      <p:sp>
        <p:nvSpPr>
          <p:cNvPr id="188" name="CustomShape 4"/>
          <p:cNvSpPr/>
          <p:nvPr/>
        </p:nvSpPr>
        <p:spPr>
          <a:xfrm>
            <a:off x="299160" y="1371600"/>
            <a:ext cx="8844120" cy="1001520"/>
          </a:xfrm>
          <a:prstGeom prst="rect">
            <a:avLst/>
          </a:prstGeom>
          <a:noFill/>
          <a:ln>
            <a:noFill/>
          </a:ln>
        </p:spPr>
        <p:style>
          <a:lnRef idx="0"/>
          <a:fillRef idx="0"/>
          <a:effectRef idx="0"/>
          <a:fontRef idx="minor"/>
        </p:style>
        <p:txBody>
          <a:bodyPr lIns="90000" rIns="90000" tIns="45000" bIns="45000"/>
          <a:p>
            <a:pPr>
              <a:lnSpc>
                <a:spcPct val="100000"/>
              </a:lnSpc>
            </a:pPr>
            <a:r>
              <a:rPr lang="en-US" sz="3200" spc="-1" strike="noStrike">
                <a:solidFill>
                  <a:srgbClr val="000000"/>
                </a:solidFill>
                <a:uFill>
                  <a:solidFill>
                    <a:srgbClr val="ffffff"/>
                  </a:solidFill>
                </a:uFill>
                <a:latin typeface="Arial"/>
                <a:ea typeface="Arial"/>
              </a:rPr>
              <a:t>‘</a:t>
            </a:r>
            <a:r>
              <a:rPr lang="en-US" sz="3200" spc="-1" strike="noStrike">
                <a:solidFill>
                  <a:srgbClr val="000000"/>
                </a:solidFill>
                <a:uFill>
                  <a:solidFill>
                    <a:srgbClr val="ffffff"/>
                  </a:solidFill>
                </a:uFill>
                <a:latin typeface="Arial"/>
                <a:ea typeface="Arial"/>
              </a:rPr>
              <a:t>Iterator’ helps us to delete the elements while in iteration.</a:t>
            </a:r>
            <a:endParaRPr/>
          </a:p>
        </p:txBody>
      </p:sp>
      <p:sp>
        <p:nvSpPr>
          <p:cNvPr id="189" name="CustomShape 5"/>
          <p:cNvSpPr/>
          <p:nvPr/>
        </p:nvSpPr>
        <p:spPr>
          <a:xfrm>
            <a:off x="609480" y="2819520"/>
            <a:ext cx="7314120" cy="2132640"/>
          </a:xfrm>
          <a:prstGeom prst="rect">
            <a:avLst/>
          </a:prstGeom>
          <a:blipFill>
            <a:blip r:embed="rId1"/>
            <a:stretch>
              <a:fillRect/>
            </a:stretch>
          </a:blipFill>
          <a:ln>
            <a:noFill/>
          </a:ln>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457200" y="91440"/>
            <a:ext cx="6125760" cy="601560"/>
          </a:xfrm>
          <a:prstGeom prst="rect">
            <a:avLst/>
          </a:prstGeom>
          <a:noFill/>
          <a:ln>
            <a:noFill/>
          </a:ln>
        </p:spPr>
        <p:style>
          <a:lnRef idx="0"/>
          <a:fillRef idx="0"/>
          <a:effectRef idx="0"/>
          <a:fontRef idx="minor"/>
        </p:style>
        <p:txBody>
          <a:bodyPr lIns="90000" rIns="90000" tIns="45000" bIns="45000"/>
          <a:p>
            <a:r>
              <a:rPr lang="en-US" sz="3600" spc="-1" strike="noStrike">
                <a:solidFill>
                  <a:srgbClr val="f2f2f2"/>
                </a:solidFill>
                <a:uFill>
                  <a:solidFill>
                    <a:srgbClr val="ffffff"/>
                  </a:solidFill>
                </a:uFill>
                <a:latin typeface="Arial"/>
                <a:ea typeface="Arial"/>
              </a:rPr>
              <a:t>Demo Programs</a:t>
            </a:r>
            <a:endParaRPr/>
          </a:p>
        </p:txBody>
      </p:sp>
      <p:sp>
        <p:nvSpPr>
          <p:cNvPr id="191" name="CustomShape 2"/>
          <p:cNvSpPr/>
          <p:nvPr/>
        </p:nvSpPr>
        <p:spPr>
          <a:xfrm>
            <a:off x="457200" y="1295280"/>
            <a:ext cx="8076240" cy="1141920"/>
          </a:xfrm>
          <a:prstGeom prst="rect">
            <a:avLst/>
          </a:prstGeom>
          <a:noFill/>
          <a:ln>
            <a:noFill/>
          </a:ln>
        </p:spPr>
        <p:style>
          <a:lnRef idx="0"/>
          <a:fillRef idx="0"/>
          <a:effectRef idx="0"/>
          <a:fontRef idx="minor"/>
        </p:style>
        <p:txBody>
          <a:bodyPr lIns="90000" rIns="90000" tIns="45000" bIns="45000"/>
          <a:p>
            <a:endParaRPr/>
          </a:p>
          <a:p>
            <a:pPr marL="343080" indent="-342000">
              <a:lnSpc>
                <a:spcPct val="100000"/>
              </a:lnSpc>
            </a:pPr>
            <a:endParaRPr/>
          </a:p>
          <a:p>
            <a:pPr marL="343080" indent="-342000">
              <a:lnSpc>
                <a:spcPct val="100000"/>
              </a:lnSpc>
            </a:pPr>
            <a:endParaRPr/>
          </a:p>
          <a:p>
            <a:pPr marL="343080" indent="-342000">
              <a:lnSpc>
                <a:spcPct val="100000"/>
              </a:lnSpc>
            </a:pPr>
            <a:endParaRPr/>
          </a:p>
          <a:p>
            <a:pPr marL="343080" indent="-342000">
              <a:lnSpc>
                <a:spcPct val="100000"/>
              </a:lnSpc>
            </a:pPr>
            <a:endParaRPr/>
          </a:p>
        </p:txBody>
      </p:sp>
      <p:sp>
        <p:nvSpPr>
          <p:cNvPr id="192" name="CustomShape 3"/>
          <p:cNvSpPr/>
          <p:nvPr/>
        </p:nvSpPr>
        <p:spPr>
          <a:xfrm>
            <a:off x="457200" y="1295280"/>
            <a:ext cx="8076240" cy="1141920"/>
          </a:xfrm>
          <a:prstGeom prst="rect">
            <a:avLst/>
          </a:prstGeom>
          <a:noFill/>
          <a:ln>
            <a:noFill/>
          </a:ln>
        </p:spPr>
        <p:style>
          <a:lnRef idx="0"/>
          <a:fillRef idx="0"/>
          <a:effectRef idx="0"/>
          <a:fontRef idx="minor"/>
        </p:style>
        <p:txBody>
          <a:bodyPr lIns="90000" rIns="90000" tIns="45000" bIns="45000"/>
          <a:p>
            <a:endParaRPr/>
          </a:p>
          <a:p>
            <a:pPr marL="343080" indent="-342000">
              <a:lnSpc>
                <a:spcPct val="100000"/>
              </a:lnSpc>
            </a:pPr>
            <a:endParaRPr/>
          </a:p>
          <a:p>
            <a:pPr marL="343080" indent="-342000">
              <a:lnSpc>
                <a:spcPct val="100000"/>
              </a:lnSpc>
            </a:pPr>
            <a:endParaRPr/>
          </a:p>
          <a:p>
            <a:pPr marL="343080" indent="-342000">
              <a:lnSpc>
                <a:spcPct val="100000"/>
              </a:lnSpc>
            </a:pPr>
            <a:endParaRPr/>
          </a:p>
          <a:p>
            <a:pPr marL="343080" indent="-342000">
              <a:lnSpc>
                <a:spcPct val="100000"/>
              </a:lnSpc>
            </a:pPr>
            <a:endParaRPr/>
          </a:p>
        </p:txBody>
      </p:sp>
      <p:sp>
        <p:nvSpPr>
          <p:cNvPr id="193" name="CustomShape 4"/>
          <p:cNvSpPr/>
          <p:nvPr/>
        </p:nvSpPr>
        <p:spPr>
          <a:xfrm>
            <a:off x="457200" y="1295280"/>
            <a:ext cx="8076240" cy="342792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Programs demonstrating use of</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HashSet, LinkedHashSet and TreeSet</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ArrayList and LinkedList</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PriorityQueue and LinkedList(as Queue implementation)</a:t>
            </a:r>
            <a:endParaRPr/>
          </a:p>
          <a:p>
            <a:pPr lvl="1" marL="743040" indent="-284760">
              <a:lnSpc>
                <a:spcPct val="100000"/>
              </a:lnSpc>
              <a:buSzPct val="101000"/>
              <a:buFont typeface="Arial"/>
              <a:buChar char="•"/>
            </a:pPr>
            <a:r>
              <a:rPr lang="en-US" sz="2800" spc="-1" strike="noStrike">
                <a:solidFill>
                  <a:srgbClr val="000000"/>
                </a:solidFill>
                <a:uFill>
                  <a:solidFill>
                    <a:srgbClr val="ffffff"/>
                  </a:solidFill>
                </a:uFill>
                <a:latin typeface="Arial"/>
                <a:ea typeface="Arial"/>
              </a:rPr>
              <a:t>HashMap, LinkedHashMap and TreeMap</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457200" y="91440"/>
            <a:ext cx="7954560" cy="1113480"/>
          </a:xfrm>
          <a:prstGeom prst="rect">
            <a:avLst/>
          </a:prstGeom>
          <a:noFill/>
          <a:ln>
            <a:noFill/>
          </a:ln>
        </p:spPr>
        <p:style>
          <a:lnRef idx="0"/>
          <a:fillRef idx="0"/>
          <a:effectRef idx="0"/>
          <a:fontRef idx="minor"/>
        </p:style>
        <p:txBody>
          <a:bodyPr lIns="90000" rIns="90000" tIns="45000" bIns="45000"/>
          <a:p>
            <a:r>
              <a:rPr lang="en-US" sz="3600" spc="-1" strike="noStrike">
                <a:solidFill>
                  <a:srgbClr val="f2f2f2"/>
                </a:solidFill>
                <a:uFill>
                  <a:solidFill>
                    <a:srgbClr val="ffffff"/>
                  </a:solidFill>
                </a:uFill>
                <a:latin typeface="Arial"/>
                <a:ea typeface="Arial"/>
              </a:rPr>
              <a:t>Overriding ‘equals’ and ‘hashCode’</a:t>
            </a:r>
            <a:endParaRPr/>
          </a:p>
        </p:txBody>
      </p:sp>
      <p:sp>
        <p:nvSpPr>
          <p:cNvPr id="195" name="CustomShape 2"/>
          <p:cNvSpPr/>
          <p:nvPr/>
        </p:nvSpPr>
        <p:spPr>
          <a:xfrm>
            <a:off x="457200" y="1295280"/>
            <a:ext cx="8076240" cy="1141920"/>
          </a:xfrm>
          <a:prstGeom prst="rect">
            <a:avLst/>
          </a:prstGeom>
          <a:noFill/>
          <a:ln>
            <a:noFill/>
          </a:ln>
        </p:spPr>
        <p:style>
          <a:lnRef idx="0"/>
          <a:fillRef idx="0"/>
          <a:effectRef idx="0"/>
          <a:fontRef idx="minor"/>
        </p:style>
        <p:txBody>
          <a:bodyPr lIns="90000" rIns="90000" tIns="45000" bIns="45000"/>
          <a:p>
            <a:endParaRPr/>
          </a:p>
          <a:p>
            <a:pPr marL="343080" indent="-342000">
              <a:lnSpc>
                <a:spcPct val="100000"/>
              </a:lnSpc>
            </a:pPr>
            <a:endParaRPr/>
          </a:p>
          <a:p>
            <a:pPr marL="343080" indent="-342000">
              <a:lnSpc>
                <a:spcPct val="100000"/>
              </a:lnSpc>
            </a:pPr>
            <a:endParaRPr/>
          </a:p>
          <a:p>
            <a:pPr marL="343080" indent="-342000">
              <a:lnSpc>
                <a:spcPct val="100000"/>
              </a:lnSpc>
            </a:pPr>
            <a:endParaRPr/>
          </a:p>
          <a:p>
            <a:pPr marL="343080" indent="-342000">
              <a:lnSpc>
                <a:spcPct val="100000"/>
              </a:lnSpc>
            </a:pPr>
            <a:endParaRPr/>
          </a:p>
        </p:txBody>
      </p:sp>
      <p:sp>
        <p:nvSpPr>
          <p:cNvPr id="196" name="CustomShape 3"/>
          <p:cNvSpPr/>
          <p:nvPr/>
        </p:nvSpPr>
        <p:spPr>
          <a:xfrm>
            <a:off x="457200" y="822960"/>
            <a:ext cx="8076240" cy="533628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The demo programs might have illustrated the features of different types of collection implementations perfectly, provided we have used the ‘String’ objects or the objects of wrapper classes(Integer, Long etc.) of primitive types.</a:t>
            </a:r>
            <a:endParaRPr/>
          </a:p>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Try the demo programs again with a custom class, say ‘Person’ with a couple of instance fields ‘name’ and ‘age’.</a:t>
            </a: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457200" y="91440"/>
            <a:ext cx="7863120" cy="1113480"/>
          </a:xfrm>
          <a:prstGeom prst="rect">
            <a:avLst/>
          </a:prstGeom>
          <a:noFill/>
          <a:ln>
            <a:noFill/>
          </a:ln>
        </p:spPr>
        <p:style>
          <a:lnRef idx="0"/>
          <a:fillRef idx="0"/>
          <a:effectRef idx="0"/>
          <a:fontRef idx="minor"/>
        </p:style>
        <p:txBody>
          <a:bodyPr lIns="90000" rIns="90000" tIns="45000" bIns="45000"/>
          <a:p>
            <a:r>
              <a:rPr lang="en-US" sz="3600" spc="-1" strike="noStrike">
                <a:solidFill>
                  <a:srgbClr val="f2f2f2"/>
                </a:solidFill>
                <a:uFill>
                  <a:solidFill>
                    <a:srgbClr val="ffffff"/>
                  </a:solidFill>
                </a:uFill>
                <a:latin typeface="Arial"/>
                <a:ea typeface="Arial"/>
              </a:rPr>
              <a:t>Overriding ‘equals’ and ‘hashCode’</a:t>
            </a:r>
            <a:endParaRPr/>
          </a:p>
        </p:txBody>
      </p:sp>
      <p:sp>
        <p:nvSpPr>
          <p:cNvPr id="198" name="CustomShape 2"/>
          <p:cNvSpPr/>
          <p:nvPr/>
        </p:nvSpPr>
        <p:spPr>
          <a:xfrm>
            <a:off x="457200" y="1295280"/>
            <a:ext cx="8076240" cy="1141920"/>
          </a:xfrm>
          <a:prstGeom prst="rect">
            <a:avLst/>
          </a:prstGeom>
          <a:noFill/>
          <a:ln>
            <a:noFill/>
          </a:ln>
        </p:spPr>
        <p:style>
          <a:lnRef idx="0"/>
          <a:fillRef idx="0"/>
          <a:effectRef idx="0"/>
          <a:fontRef idx="minor"/>
        </p:style>
        <p:txBody>
          <a:bodyPr lIns="90000" rIns="90000" tIns="45000" bIns="45000"/>
          <a:p>
            <a:endParaRPr/>
          </a:p>
          <a:p>
            <a:pPr marL="343080" indent="-342000">
              <a:lnSpc>
                <a:spcPct val="100000"/>
              </a:lnSpc>
            </a:pPr>
            <a:endParaRPr/>
          </a:p>
          <a:p>
            <a:pPr marL="343080" indent="-342000">
              <a:lnSpc>
                <a:spcPct val="100000"/>
              </a:lnSpc>
            </a:pPr>
            <a:endParaRPr/>
          </a:p>
          <a:p>
            <a:pPr marL="343080" indent="-342000">
              <a:lnSpc>
                <a:spcPct val="100000"/>
              </a:lnSpc>
            </a:pPr>
            <a:endParaRPr/>
          </a:p>
          <a:p>
            <a:pPr marL="343080" indent="-342000">
              <a:lnSpc>
                <a:spcPct val="100000"/>
              </a:lnSpc>
            </a:pPr>
            <a:endParaRPr/>
          </a:p>
        </p:txBody>
      </p:sp>
      <p:sp>
        <p:nvSpPr>
          <p:cNvPr id="199" name="CustomShape 3"/>
          <p:cNvSpPr/>
          <p:nvPr/>
        </p:nvSpPr>
        <p:spPr>
          <a:xfrm>
            <a:off x="457200" y="822960"/>
            <a:ext cx="8411760" cy="537480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Overriding ‘equals’ method is imperative for the classes whose objects have to be used in collections.</a:t>
            </a:r>
            <a:endParaRPr/>
          </a:p>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Overriding ‘hashCode’ method is imperative for the classes whose objects have to be used in hash-based collections like HashSet, LinkedHashSet, HashMap, LinkedHashMap.</a:t>
            </a:r>
            <a:endParaRPr/>
          </a:p>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Tweak the demo programs to manifest the above concepts.</a:t>
            </a:r>
            <a:endParaRPr/>
          </a:p>
          <a:p>
            <a:pPr>
              <a:lnSpc>
                <a:spcPct val="100000"/>
              </a:lnSpc>
            </a:pP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274320" y="1463040"/>
            <a:ext cx="8043120" cy="1645200"/>
          </a:xfrm>
          <a:prstGeom prst="rect">
            <a:avLst/>
          </a:prstGeom>
          <a:solidFill>
            <a:srgbClr val="999999"/>
          </a:solidFill>
          <a:ln w="25560">
            <a:solidFill>
              <a:srgbClr val="0a2c4c"/>
            </a:solidFill>
            <a:round/>
          </a:ln>
        </p:spPr>
        <p:style>
          <a:lnRef idx="0"/>
          <a:fillRef idx="0"/>
          <a:effectRef idx="0"/>
          <a:fontRef idx="minor"/>
        </p:style>
        <p:txBody>
          <a:bodyPr lIns="90000" rIns="90000" tIns="45000" bIns="45000"/>
          <a:p>
            <a:pPr marL="432000" indent="-323280">
              <a:lnSpc>
                <a:spcPct val="100000"/>
              </a:lnSpc>
              <a:buClr>
                <a:srgbClr val="ffffff"/>
              </a:buClr>
              <a:buSzPct val="45000"/>
              <a:buFont typeface="StarSymbol"/>
              <a:buChar char="l"/>
            </a:pPr>
            <a:r>
              <a:rPr b="1" lang="en-US" sz="4400" spc="-1" strike="noStrike">
                <a:solidFill>
                  <a:srgbClr val="000000"/>
                </a:solidFill>
                <a:uFill>
                  <a:solidFill>
                    <a:srgbClr val="ffffff"/>
                  </a:solidFill>
                </a:uFill>
                <a:latin typeface="Calibri"/>
                <a:ea typeface="DejaVu Sans"/>
              </a:rPr>
              <a:t>Collections in Java </a:t>
            </a:r>
            <a:endParaRPr/>
          </a:p>
        </p:txBody>
      </p:sp>
      <p:sp>
        <p:nvSpPr>
          <p:cNvPr id="153" name="CustomShape 2"/>
          <p:cNvSpPr/>
          <p:nvPr/>
        </p:nvSpPr>
        <p:spPr>
          <a:xfrm>
            <a:off x="3931920" y="4480560"/>
            <a:ext cx="4525560" cy="1157400"/>
          </a:xfrm>
          <a:prstGeom prst="rect">
            <a:avLst/>
          </a:prstGeom>
          <a:noFill/>
          <a:ln>
            <a:noFill/>
          </a:ln>
        </p:spPr>
        <p:style>
          <a:lnRef idx="0"/>
          <a:fillRef idx="0"/>
          <a:effectRef idx="0"/>
          <a:fontRef idx="minor"/>
        </p:style>
        <p:txBody>
          <a:bodyPr lIns="90000" rIns="90000" tIns="45000" bIns="45000"/>
          <a:p>
            <a:pPr>
              <a:lnSpc>
                <a:spcPct val="100000"/>
              </a:lnSpc>
            </a:pPr>
            <a:r>
              <a:rPr lang="en-US" sz="2800" spc="-1" strike="noStrike">
                <a:solidFill>
                  <a:srgbClr val="888888"/>
                </a:solidFill>
                <a:uFill>
                  <a:solidFill>
                    <a:srgbClr val="ffffff"/>
                  </a:solidFill>
                </a:uFill>
                <a:latin typeface="Arial"/>
                <a:ea typeface="Arial"/>
              </a:rPr>
              <a:t>Presented by: </a:t>
            </a:r>
            <a:r>
              <a:rPr b="1" lang="en-US" sz="2800" spc="-1" strike="noStrike">
                <a:solidFill>
                  <a:srgbClr val="366092"/>
                </a:solidFill>
                <a:uFill>
                  <a:solidFill>
                    <a:srgbClr val="ffffff"/>
                  </a:solidFill>
                </a:uFill>
                <a:latin typeface="Arial"/>
                <a:ea typeface="Arial"/>
              </a:rPr>
              <a:t>Bala K and Subba Reddy A</a:t>
            </a:r>
            <a:endParaRPr/>
          </a:p>
          <a:p>
            <a:pPr>
              <a:lnSpc>
                <a:spcPct val="100000"/>
              </a:lnSpc>
            </a:pPr>
            <a:r>
              <a:rPr lang="en-US" sz="2800" spc="-1" strike="noStrike">
                <a:solidFill>
                  <a:srgbClr val="888888"/>
                </a:solidFill>
                <a:uFill>
                  <a:solidFill>
                    <a:srgbClr val="ffffff"/>
                  </a:solidFill>
                </a:uFill>
                <a:latin typeface="Arial"/>
                <a:ea typeface="Arial"/>
              </a:rPr>
              <a:t>Date: </a:t>
            </a:r>
            <a:r>
              <a:rPr b="1" lang="en-US" sz="2800" spc="-1" strike="noStrike">
                <a:solidFill>
                  <a:srgbClr val="366092"/>
                </a:solidFill>
                <a:uFill>
                  <a:solidFill>
                    <a:srgbClr val="ffffff"/>
                  </a:solidFill>
                </a:uFill>
                <a:latin typeface="Arial"/>
                <a:ea typeface="Arial"/>
              </a:rPr>
              <a:t>28-June-2016</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457200" y="91440"/>
            <a:ext cx="6125760" cy="601560"/>
          </a:xfrm>
          <a:prstGeom prst="rect">
            <a:avLst/>
          </a:prstGeom>
          <a:noFill/>
          <a:ln>
            <a:noFill/>
          </a:ln>
        </p:spPr>
        <p:style>
          <a:lnRef idx="0"/>
          <a:fillRef idx="0"/>
          <a:effectRef idx="0"/>
          <a:fontRef idx="minor"/>
        </p:style>
        <p:txBody>
          <a:bodyPr lIns="90000" rIns="90000" tIns="45000" bIns="45000"/>
          <a:p>
            <a:r>
              <a:rPr lang="en-US" sz="3600" spc="-1" strike="noStrike">
                <a:solidFill>
                  <a:srgbClr val="f2f2f2"/>
                </a:solidFill>
                <a:uFill>
                  <a:solidFill>
                    <a:srgbClr val="ffffff"/>
                  </a:solidFill>
                </a:uFill>
                <a:latin typeface="Arial"/>
                <a:ea typeface="Arial"/>
              </a:rPr>
              <a:t>Comparable/Comparator</a:t>
            </a:r>
            <a:endParaRPr/>
          </a:p>
        </p:txBody>
      </p:sp>
      <p:sp>
        <p:nvSpPr>
          <p:cNvPr id="201" name="CustomShape 2"/>
          <p:cNvSpPr/>
          <p:nvPr/>
        </p:nvSpPr>
        <p:spPr>
          <a:xfrm>
            <a:off x="457200" y="1295280"/>
            <a:ext cx="8076240" cy="1141920"/>
          </a:xfrm>
          <a:prstGeom prst="rect">
            <a:avLst/>
          </a:prstGeom>
          <a:noFill/>
          <a:ln>
            <a:noFill/>
          </a:ln>
        </p:spPr>
        <p:style>
          <a:lnRef idx="0"/>
          <a:fillRef idx="0"/>
          <a:effectRef idx="0"/>
          <a:fontRef idx="minor"/>
        </p:style>
        <p:txBody>
          <a:bodyPr lIns="90000" rIns="90000" tIns="45000" bIns="45000"/>
          <a:p>
            <a:endParaRPr/>
          </a:p>
          <a:p>
            <a:pPr marL="343080" indent="-342000">
              <a:lnSpc>
                <a:spcPct val="100000"/>
              </a:lnSpc>
            </a:pPr>
            <a:endParaRPr/>
          </a:p>
          <a:p>
            <a:pPr marL="343080" indent="-342000">
              <a:lnSpc>
                <a:spcPct val="100000"/>
              </a:lnSpc>
            </a:pPr>
            <a:endParaRPr/>
          </a:p>
          <a:p>
            <a:pPr marL="343080" indent="-342000">
              <a:lnSpc>
                <a:spcPct val="100000"/>
              </a:lnSpc>
            </a:pPr>
            <a:endParaRPr/>
          </a:p>
          <a:p>
            <a:pPr marL="343080" indent="-342000">
              <a:lnSpc>
                <a:spcPct val="100000"/>
              </a:lnSpc>
            </a:pPr>
            <a:endParaRPr/>
          </a:p>
        </p:txBody>
      </p:sp>
      <p:sp>
        <p:nvSpPr>
          <p:cNvPr id="202" name="CustomShape 3"/>
          <p:cNvSpPr/>
          <p:nvPr/>
        </p:nvSpPr>
        <p:spPr>
          <a:xfrm>
            <a:off x="564120" y="822960"/>
            <a:ext cx="7939080" cy="484560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Things get worse tweaking the demo programs of sorted collections to use the custom class like ‘Person’.</a:t>
            </a:r>
            <a:endParaRPr/>
          </a:p>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Comparable/Comparator comes to the rescue when sorting the collections.</a:t>
            </a:r>
            <a:endParaRPr/>
          </a:p>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Fingers crossed until we use them in the next presentation.</a:t>
            </a:r>
            <a:endParaRPr/>
          </a:p>
          <a:p>
            <a:pPr>
              <a:lnSpc>
                <a:spcPct val="100000"/>
              </a:lnSpc>
            </a:pP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274320" y="731520"/>
            <a:ext cx="7344720" cy="614160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Design goal of collections</a:t>
            </a:r>
            <a:endParaRPr/>
          </a:p>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Collections hierarchy in Java</a:t>
            </a:r>
            <a:endParaRPr/>
          </a:p>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Choosing the right interface</a:t>
            </a:r>
            <a:endParaRPr/>
          </a:p>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Choosing the right implementation</a:t>
            </a:r>
            <a:endParaRPr/>
          </a:p>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Iterating a collection</a:t>
            </a:r>
            <a:endParaRPr/>
          </a:p>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Making the collections work the way we expect them to...</a:t>
            </a:r>
            <a:endParaRPr/>
          </a:p>
          <a:p>
            <a:pPr lvl="1" marL="743040" indent="-284760">
              <a:lnSpc>
                <a:spcPct val="100000"/>
              </a:lnSpc>
              <a:buSzPct val="108000"/>
              <a:buFont typeface="Arial"/>
              <a:buChar char="•"/>
            </a:pPr>
            <a:r>
              <a:rPr lang="en-US" sz="2600" spc="-1" strike="noStrike">
                <a:solidFill>
                  <a:srgbClr val="000000"/>
                </a:solidFill>
                <a:uFill>
                  <a:solidFill>
                    <a:srgbClr val="ffffff"/>
                  </a:solidFill>
                </a:uFill>
                <a:latin typeface="Arial"/>
                <a:ea typeface="Arial"/>
              </a:rPr>
              <a:t>Overriding ‘equals’ and ‘hashCode’ methods</a:t>
            </a:r>
            <a:endParaRPr/>
          </a:p>
          <a:p>
            <a:pPr lvl="1" marL="743040" indent="-284760">
              <a:lnSpc>
                <a:spcPct val="100000"/>
              </a:lnSpc>
              <a:buSzPct val="108000"/>
              <a:buFont typeface="Arial"/>
              <a:buChar char="•"/>
            </a:pPr>
            <a:r>
              <a:rPr lang="en-US" sz="2600" spc="-1" strike="noStrike">
                <a:solidFill>
                  <a:srgbClr val="000000"/>
                </a:solidFill>
                <a:uFill>
                  <a:solidFill>
                    <a:srgbClr val="ffffff"/>
                  </a:solidFill>
                </a:uFill>
                <a:latin typeface="Arial"/>
                <a:ea typeface="Arial"/>
              </a:rPr>
              <a:t>A note on Comparable/Comparator interfaces</a:t>
            </a:r>
            <a:endParaRPr/>
          </a:p>
        </p:txBody>
      </p:sp>
      <p:sp>
        <p:nvSpPr>
          <p:cNvPr id="155" name="CustomShape 2"/>
          <p:cNvSpPr/>
          <p:nvPr/>
        </p:nvSpPr>
        <p:spPr>
          <a:xfrm>
            <a:off x="457200" y="91440"/>
            <a:ext cx="6125760" cy="60156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Presentation Agenda</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457200" y="91440"/>
            <a:ext cx="6125760" cy="60156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Our goals today</a:t>
            </a:r>
            <a:endParaRPr/>
          </a:p>
        </p:txBody>
      </p:sp>
      <p:sp>
        <p:nvSpPr>
          <p:cNvPr id="157" name="CustomShape 2"/>
          <p:cNvSpPr/>
          <p:nvPr/>
        </p:nvSpPr>
        <p:spPr>
          <a:xfrm>
            <a:off x="457200" y="731520"/>
            <a:ext cx="8046000" cy="490572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Should be able to choose the right collection implementation.</a:t>
            </a:r>
            <a:endParaRPr/>
          </a:p>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Should be able to iterate over a given collection using iterator/foreach</a:t>
            </a:r>
            <a:endParaRPr/>
          </a:p>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Should be knowing the importance of over-riding ‘equals’ and ‘hashCode’ methods</a:t>
            </a:r>
            <a:endParaRPr/>
          </a:p>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Should be able to override the equals() and hashCode() methods maintaining the contract between them, as established in the java specification.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457200" y="91440"/>
            <a:ext cx="6125760" cy="60156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Design goal of collections</a:t>
            </a:r>
            <a:endParaRPr/>
          </a:p>
        </p:txBody>
      </p:sp>
      <p:sp>
        <p:nvSpPr>
          <p:cNvPr id="159" name="CustomShape 2"/>
          <p:cNvSpPr/>
          <p:nvPr/>
        </p:nvSpPr>
        <p:spPr>
          <a:xfrm>
            <a:off x="365760" y="731520"/>
            <a:ext cx="8228520" cy="482976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Any high-level programming language like Java tries to provide as many utilities/features as possible to help the developer concentrate on the business logic rather than on the complex algorithms to build data structures.</a:t>
            </a:r>
            <a:endParaRPr/>
          </a:p>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In object-oriented terms, substitute ‘classes/interfaces’ for ‘utilities/features’ in the above statement.</a:t>
            </a:r>
            <a:endParaRPr/>
          </a:p>
          <a:p>
            <a:pPr marL="343080" indent="-342000">
              <a:lnSpc>
                <a:spcPct val="100000"/>
              </a:lnSpc>
              <a:buSzPct val="105000"/>
              <a:buFont typeface="Arial"/>
              <a:buChar char="•"/>
            </a:pPr>
            <a:r>
              <a:rPr lang="en-US" sz="2950" spc="-1" strike="noStrike">
                <a:solidFill>
                  <a:srgbClr val="000000"/>
                </a:solidFill>
                <a:uFill>
                  <a:solidFill>
                    <a:srgbClr val="ffffff"/>
                  </a:solidFill>
                </a:uFill>
                <a:latin typeface="Arial"/>
                <a:ea typeface="Arial"/>
              </a:rPr>
              <a:t>Java has rich set of interfaces and their respective implementations that can cater to developing/enhancing most of the data structures.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457200" y="91440"/>
            <a:ext cx="6125760" cy="60156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Collection hierarchy inJava</a:t>
            </a:r>
            <a:endParaRPr/>
          </a:p>
        </p:txBody>
      </p:sp>
      <p:sp>
        <p:nvSpPr>
          <p:cNvPr id="161" name="CustomShape 2"/>
          <p:cNvSpPr/>
          <p:nvPr/>
        </p:nvSpPr>
        <p:spPr>
          <a:xfrm>
            <a:off x="931680" y="1371600"/>
            <a:ext cx="7466400" cy="4342320"/>
          </a:xfrm>
          <a:prstGeom prst="rect">
            <a:avLst/>
          </a:prstGeom>
          <a:blipFill>
            <a:blip r:embed="rId1"/>
            <a:stretch>
              <a:fillRect/>
            </a:stretch>
          </a:blipFill>
          <a:ln>
            <a:noFill/>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457200" y="91440"/>
            <a:ext cx="6125760" cy="60156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Collection hierarchy inJava</a:t>
            </a:r>
            <a:endParaRPr/>
          </a:p>
        </p:txBody>
      </p:sp>
      <p:sp>
        <p:nvSpPr>
          <p:cNvPr id="163" name="CustomShape 2"/>
          <p:cNvSpPr/>
          <p:nvPr/>
        </p:nvSpPr>
        <p:spPr>
          <a:xfrm>
            <a:off x="1371960" y="2895480"/>
            <a:ext cx="7390440" cy="114192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98000"/>
              <a:buFont typeface="Arial"/>
              <a:buChar char="•"/>
            </a:pPr>
            <a:r>
              <a:rPr lang="en-US" sz="3200" spc="-1" strike="noStrike">
                <a:solidFill>
                  <a:srgbClr val="000000"/>
                </a:solidFill>
                <a:uFill>
                  <a:solidFill>
                    <a:srgbClr val="ffffff"/>
                  </a:solidFill>
                </a:uFill>
                <a:latin typeface="Arial"/>
                <a:ea typeface="Arial"/>
              </a:rPr>
              <a:t>Take a note – Map is NOT A java.util.Collection</a:t>
            </a:r>
            <a:endParaRPr/>
          </a:p>
          <a:p>
            <a:pPr>
              <a:lnSpc>
                <a:spcPct val="100000"/>
              </a:lnSpc>
            </a:pPr>
            <a:endParaRPr/>
          </a:p>
        </p:txBody>
      </p:sp>
      <p:sp>
        <p:nvSpPr>
          <p:cNvPr id="164" name="CustomShape 3"/>
          <p:cNvSpPr/>
          <p:nvPr/>
        </p:nvSpPr>
        <p:spPr>
          <a:xfrm>
            <a:off x="533520" y="3124080"/>
            <a:ext cx="532440" cy="608400"/>
          </a:xfrm>
          <a:prstGeom prst="rect">
            <a:avLst/>
          </a:prstGeom>
          <a:blipFill>
            <a:blip r:embed="rId1"/>
            <a:stretch>
              <a:fillRect/>
            </a:stretch>
          </a:blipFill>
          <a:ln>
            <a:noFill/>
          </a:ln>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457200" y="91440"/>
            <a:ext cx="7040520" cy="60156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Collection Implementations</a:t>
            </a:r>
            <a:endParaRPr/>
          </a:p>
        </p:txBody>
      </p:sp>
      <p:pic>
        <p:nvPicPr>
          <p:cNvPr id="166" name="" descr=""/>
          <p:cNvPicPr/>
          <p:nvPr/>
        </p:nvPicPr>
        <p:blipFill>
          <a:blip r:embed="rId1"/>
          <a:stretch/>
        </p:blipFill>
        <p:spPr>
          <a:xfrm rot="69600">
            <a:off x="610200" y="2774880"/>
            <a:ext cx="7787880" cy="1442520"/>
          </a:xfrm>
          <a:prstGeom prst="rect">
            <a:avLst/>
          </a:prstGeom>
          <a:ln>
            <a:noFill/>
          </a:ln>
        </p:spPr>
      </p:pic>
      <p:sp>
        <p:nvSpPr>
          <p:cNvPr id="167" name="CustomShape 2"/>
          <p:cNvSpPr/>
          <p:nvPr/>
        </p:nvSpPr>
        <p:spPr>
          <a:xfrm>
            <a:off x="457200" y="1295280"/>
            <a:ext cx="7161840" cy="472320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98000"/>
              <a:buFont typeface="Arial"/>
              <a:buChar char="•"/>
            </a:pPr>
            <a:r>
              <a:rPr lang="en-US" sz="2800" spc="-1" strike="noStrike">
                <a:solidFill>
                  <a:srgbClr val="000000"/>
                </a:solidFill>
                <a:uFill>
                  <a:solidFill>
                    <a:srgbClr val="ffffff"/>
                  </a:solidFill>
                </a:uFill>
                <a:latin typeface="Arial"/>
                <a:ea typeface="Arial"/>
              </a:rPr>
              <a:t> </a:t>
            </a:r>
            <a:endParaRPr/>
          </a:p>
          <a:p>
            <a:pPr>
              <a:lnSpc>
                <a:spcPct val="100000"/>
              </a:lnSpc>
            </a:pPr>
            <a:endParaRPr/>
          </a:p>
        </p:txBody>
      </p:sp>
      <p:sp>
        <p:nvSpPr>
          <p:cNvPr id="168" name="CustomShape 3"/>
          <p:cNvSpPr/>
          <p:nvPr/>
        </p:nvSpPr>
        <p:spPr>
          <a:xfrm>
            <a:off x="640080" y="1463040"/>
            <a:ext cx="8320680" cy="601920"/>
          </a:xfrm>
          <a:prstGeom prst="rect">
            <a:avLst/>
          </a:prstGeom>
          <a:noFill/>
          <a:ln>
            <a:noFill/>
          </a:ln>
        </p:spPr>
        <p:style>
          <a:lnRef idx="0"/>
          <a:fillRef idx="0"/>
          <a:effectRef idx="0"/>
          <a:fontRef idx="minor"/>
        </p:style>
        <p:txBody>
          <a:bodyPr lIns="90000" rIns="90000" tIns="45000" bIns="45000"/>
          <a:p>
            <a:r>
              <a:rPr lang="en-US" sz="1800" spc="-1" strike="noStrike">
                <a:uFill>
                  <a:solidFill>
                    <a:srgbClr val="ffffff"/>
                  </a:solidFill>
                </a:uFill>
                <a:latin typeface="Arial"/>
              </a:rPr>
              <a:t>Classes that implement the collection interfaces typically have names in the form of &lt;Implementation-style&gt;&lt;Interface&gt;</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457200" y="91440"/>
            <a:ext cx="7771680" cy="1113480"/>
          </a:xfrm>
          <a:prstGeom prst="rect">
            <a:avLst/>
          </a:prstGeom>
          <a:noFill/>
          <a:ln>
            <a:noFill/>
          </a:ln>
        </p:spPr>
        <p:style>
          <a:lnRef idx="0"/>
          <a:fillRef idx="0"/>
          <a:effectRef idx="0"/>
          <a:fontRef idx="minor"/>
        </p:style>
        <p:txBody>
          <a:bodyPr lIns="90000" rIns="90000" tIns="45000" bIns="45000"/>
          <a:p>
            <a:r>
              <a:rPr b="1" lang="en-US" sz="3600" spc="-1" strike="noStrike">
                <a:solidFill>
                  <a:srgbClr val="f2f2f2"/>
                </a:solidFill>
                <a:uFill>
                  <a:solidFill>
                    <a:srgbClr val="ffffff"/>
                  </a:solidFill>
                </a:uFill>
                <a:latin typeface="Arial"/>
                <a:ea typeface="Arial"/>
              </a:rPr>
              <a:t>Choosing the right interface</a:t>
            </a:r>
            <a:endParaRPr/>
          </a:p>
        </p:txBody>
      </p:sp>
      <p:sp>
        <p:nvSpPr>
          <p:cNvPr id="170" name="CustomShape 2"/>
          <p:cNvSpPr/>
          <p:nvPr/>
        </p:nvSpPr>
        <p:spPr>
          <a:xfrm>
            <a:off x="457560" y="1697400"/>
            <a:ext cx="8228520" cy="4723200"/>
          </a:xfrm>
          <a:prstGeom prst="rect">
            <a:avLst/>
          </a:prstGeom>
          <a:noFill/>
          <a:ln>
            <a:noFill/>
          </a:ln>
        </p:spPr>
        <p:style>
          <a:lnRef idx="0"/>
          <a:fillRef idx="0"/>
          <a:effectRef idx="0"/>
          <a:fontRef idx="minor"/>
        </p:style>
        <p:txBody>
          <a:bodyPr lIns="90000" rIns="90000" tIns="45000" bIns="45000"/>
          <a:p>
            <a:pPr marL="343080" indent="-342000">
              <a:lnSpc>
                <a:spcPct val="100000"/>
              </a:lnSpc>
              <a:buSzPct val="126000"/>
              <a:buFont typeface="Arial"/>
              <a:buChar char="•"/>
            </a:pPr>
            <a:r>
              <a:rPr lang="en-US" sz="2500" spc="-1" strike="noStrike">
                <a:solidFill>
                  <a:srgbClr val="000000"/>
                </a:solidFill>
                <a:uFill>
                  <a:solidFill>
                    <a:srgbClr val="ffffff"/>
                  </a:solidFill>
                </a:uFill>
                <a:latin typeface="Arial"/>
                <a:ea typeface="Arial"/>
              </a:rPr>
              <a:t>Choosing an interface</a:t>
            </a:r>
            <a:endParaRPr/>
          </a:p>
          <a:p>
            <a:pPr lvl="1" marL="743040" indent="-284760">
              <a:lnSpc>
                <a:spcPct val="100000"/>
              </a:lnSpc>
              <a:buSzPct val="128000"/>
              <a:buFont typeface="Arial"/>
              <a:buChar char="•"/>
            </a:pPr>
            <a:r>
              <a:rPr lang="en-US" sz="2150" spc="-1" strike="noStrike">
                <a:solidFill>
                  <a:srgbClr val="000000"/>
                </a:solidFill>
                <a:uFill>
                  <a:solidFill>
                    <a:srgbClr val="ffffff"/>
                  </a:solidFill>
                </a:uFill>
                <a:latin typeface="Arial"/>
                <a:ea typeface="Arial"/>
              </a:rPr>
              <a:t>Should the elements be unique?</a:t>
            </a:r>
            <a:endParaRPr/>
          </a:p>
          <a:p>
            <a:pPr lvl="2" marL="1143000" indent="-227520">
              <a:lnSpc>
                <a:spcPct val="100000"/>
              </a:lnSpc>
              <a:buSzPct val="127000"/>
              <a:buFont typeface="Arial"/>
              <a:buChar char="•"/>
            </a:pPr>
            <a:r>
              <a:rPr lang="en-US" sz="1850" spc="-1" strike="noStrike">
                <a:solidFill>
                  <a:srgbClr val="000000"/>
                </a:solidFill>
                <a:uFill>
                  <a:solidFill>
                    <a:srgbClr val="ffffff"/>
                  </a:solidFill>
                </a:uFill>
                <a:latin typeface="Arial"/>
                <a:ea typeface="Arial"/>
              </a:rPr>
              <a:t>Choose : Set</a:t>
            </a:r>
            <a:endParaRPr/>
          </a:p>
          <a:p>
            <a:pPr lvl="1" marL="743040" indent="-284760">
              <a:lnSpc>
                <a:spcPct val="100000"/>
              </a:lnSpc>
              <a:buSzPct val="128000"/>
              <a:buFont typeface="Arial"/>
              <a:buChar char="•"/>
            </a:pPr>
            <a:r>
              <a:rPr lang="en-US" sz="2150" spc="-1" strike="noStrike">
                <a:solidFill>
                  <a:srgbClr val="000000"/>
                </a:solidFill>
                <a:uFill>
                  <a:solidFill>
                    <a:srgbClr val="ffffff"/>
                  </a:solidFill>
                </a:uFill>
                <a:latin typeface="Arial"/>
                <a:ea typeface="Arial"/>
              </a:rPr>
              <a:t>Should the elements be unique and also sorted? </a:t>
            </a:r>
            <a:endParaRPr/>
          </a:p>
          <a:p>
            <a:pPr lvl="2" marL="1143000" indent="-227520">
              <a:lnSpc>
                <a:spcPct val="100000"/>
              </a:lnSpc>
              <a:buSzPct val="127000"/>
              <a:buFont typeface="Arial"/>
              <a:buChar char="•"/>
            </a:pPr>
            <a:r>
              <a:rPr lang="en-US" sz="1850" spc="-1" strike="noStrike">
                <a:solidFill>
                  <a:srgbClr val="000000"/>
                </a:solidFill>
                <a:uFill>
                  <a:solidFill>
                    <a:srgbClr val="ffffff"/>
                  </a:solidFill>
                </a:uFill>
                <a:latin typeface="Arial"/>
                <a:ea typeface="Arial"/>
              </a:rPr>
              <a:t>Choose : SortedSet</a:t>
            </a:r>
            <a:endParaRPr/>
          </a:p>
          <a:p>
            <a:pPr lvl="1" marL="743040" indent="-284760">
              <a:lnSpc>
                <a:spcPct val="100000"/>
              </a:lnSpc>
              <a:buSzPct val="128000"/>
              <a:buFont typeface="Arial"/>
              <a:buChar char="•"/>
            </a:pPr>
            <a:r>
              <a:rPr lang="en-US" sz="2150" spc="-1" strike="noStrike">
                <a:solidFill>
                  <a:srgbClr val="000000"/>
                </a:solidFill>
                <a:uFill>
                  <a:solidFill>
                    <a:srgbClr val="ffffff"/>
                  </a:solidFill>
                </a:uFill>
                <a:latin typeface="Arial"/>
                <a:ea typeface="Arial"/>
              </a:rPr>
              <a:t>Is the order of the elements important?</a:t>
            </a:r>
            <a:endParaRPr/>
          </a:p>
          <a:p>
            <a:pPr lvl="2" marL="1143000" indent="-227520">
              <a:lnSpc>
                <a:spcPct val="100000"/>
              </a:lnSpc>
              <a:buSzPct val="127000"/>
              <a:buFont typeface="Arial"/>
              <a:buChar char="•"/>
            </a:pPr>
            <a:r>
              <a:rPr lang="en-US" sz="1850" spc="-1" strike="noStrike">
                <a:solidFill>
                  <a:srgbClr val="000000"/>
                </a:solidFill>
                <a:uFill>
                  <a:solidFill>
                    <a:srgbClr val="ffffff"/>
                  </a:solidFill>
                </a:uFill>
                <a:latin typeface="Arial"/>
                <a:ea typeface="Arial"/>
              </a:rPr>
              <a:t>Choose : List</a:t>
            </a:r>
            <a:endParaRPr/>
          </a:p>
          <a:p>
            <a:pPr lvl="1" marL="743040" indent="-284760">
              <a:lnSpc>
                <a:spcPct val="100000"/>
              </a:lnSpc>
              <a:buSzPct val="128000"/>
              <a:buFont typeface="Arial"/>
              <a:buChar char="•"/>
            </a:pPr>
            <a:r>
              <a:rPr lang="en-US" sz="2150" spc="-1" strike="noStrike">
                <a:solidFill>
                  <a:srgbClr val="000000"/>
                </a:solidFill>
                <a:uFill>
                  <a:solidFill>
                    <a:srgbClr val="ffffff"/>
                  </a:solidFill>
                </a:uFill>
                <a:latin typeface="Arial"/>
                <a:ea typeface="Arial"/>
              </a:rPr>
              <a:t>Is there a mandate on the elements’ insertion and deletion point?</a:t>
            </a:r>
            <a:endParaRPr/>
          </a:p>
          <a:p>
            <a:pPr lvl="2" marL="1143000" indent="-227520">
              <a:lnSpc>
                <a:spcPct val="100000"/>
              </a:lnSpc>
              <a:buSzPct val="127000"/>
              <a:buFont typeface="Arial"/>
              <a:buChar char="•"/>
            </a:pPr>
            <a:r>
              <a:rPr lang="en-US" sz="1850" spc="-1" strike="noStrike">
                <a:solidFill>
                  <a:srgbClr val="000000"/>
                </a:solidFill>
                <a:uFill>
                  <a:solidFill>
                    <a:srgbClr val="ffffff"/>
                  </a:solidFill>
                </a:uFill>
                <a:latin typeface="Arial"/>
                <a:ea typeface="Arial"/>
              </a:rPr>
              <a:t>Choose: Queue</a:t>
            </a:r>
            <a:endParaRPr/>
          </a:p>
          <a:p>
            <a:pPr lvl="1" marL="743040" indent="-284760">
              <a:lnSpc>
                <a:spcPct val="100000"/>
              </a:lnSpc>
              <a:buSzPct val="128000"/>
              <a:buFont typeface="Arial"/>
              <a:buChar char="•"/>
            </a:pPr>
            <a:r>
              <a:rPr lang="en-US" sz="2150" spc="-1" strike="noStrike">
                <a:solidFill>
                  <a:srgbClr val="000000"/>
                </a:solidFill>
                <a:uFill>
                  <a:solidFill>
                    <a:srgbClr val="ffffff"/>
                  </a:solidFill>
                </a:uFill>
                <a:latin typeface="Arial"/>
                <a:ea typeface="Arial"/>
              </a:rPr>
              <a:t>Do we need to store data of key/value kind?</a:t>
            </a:r>
            <a:endParaRPr/>
          </a:p>
          <a:p>
            <a:pPr lvl="2" marL="1143000" indent="-227520">
              <a:lnSpc>
                <a:spcPct val="100000"/>
              </a:lnSpc>
              <a:buSzPct val="127000"/>
              <a:buFont typeface="Arial"/>
              <a:buChar char="•"/>
            </a:pPr>
            <a:r>
              <a:rPr lang="en-US" sz="1850" spc="-1" strike="noStrike">
                <a:solidFill>
                  <a:srgbClr val="000000"/>
                </a:solidFill>
                <a:uFill>
                  <a:solidFill>
                    <a:srgbClr val="ffffff"/>
                  </a:solidFill>
                </a:uFill>
                <a:latin typeface="Arial"/>
                <a:ea typeface="Arial"/>
              </a:rPr>
              <a:t>Choose: Map</a:t>
            </a:r>
            <a:endParaRPr/>
          </a:p>
          <a:p>
            <a:pPr lvl="1" marL="743040" indent="-284760">
              <a:lnSpc>
                <a:spcPct val="100000"/>
              </a:lnSpc>
              <a:buSzPct val="128000"/>
              <a:buFont typeface="Arial"/>
              <a:buChar char="•"/>
            </a:pPr>
            <a:r>
              <a:rPr lang="en-US" sz="2150" spc="-1" strike="noStrike">
                <a:solidFill>
                  <a:srgbClr val="000000"/>
                </a:solidFill>
                <a:uFill>
                  <a:solidFill>
                    <a:srgbClr val="ffffff"/>
                  </a:solidFill>
                </a:uFill>
                <a:latin typeface="Arial"/>
                <a:ea typeface="Arial"/>
              </a:rPr>
              <a:t>Do we need to store data of key/value kind, keys being sorted?</a:t>
            </a:r>
            <a:endParaRPr/>
          </a:p>
          <a:p>
            <a:pPr lvl="2" marL="1143000" indent="-227520">
              <a:lnSpc>
                <a:spcPct val="100000"/>
              </a:lnSpc>
              <a:buSzPct val="127000"/>
              <a:buFont typeface="Arial"/>
              <a:buChar char="•"/>
            </a:pPr>
            <a:r>
              <a:rPr lang="en-US" sz="1850" spc="-1" strike="noStrike">
                <a:solidFill>
                  <a:srgbClr val="000000"/>
                </a:solidFill>
                <a:uFill>
                  <a:solidFill>
                    <a:srgbClr val="ffffff"/>
                  </a:solidFill>
                </a:uFill>
                <a:latin typeface="Arial"/>
                <a:ea typeface="Arial"/>
              </a:rPr>
              <a:t>Choose : SortedMap</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51079</TotalTime>
  <Application>LibreOffice/5.0.0.5$Windows_x86 LibreOffice_project/1b1a90865e348b492231e1c451437d7a15bb262b</Application>
  <Paragraphs>2</Paragraphs>
  <Company>prokarma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2016-06-20T03:52:21Z</dcterms:created>
  <dc:language>en-US</dc:language>
  <cp:lastPrinted>2014-10-20T22:02:22Z</cp:lastPrinted>
  <dcterms:modified xsi:type="dcterms:W3CDTF">2016-06-20T06:55:26Z</dcterms:modified>
  <cp:revision>794</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prokarma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vt:i4>
  </property>
</Properties>
</file>