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3" type="hdr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0" type="dt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755650" y="5078412"/>
            <a:ext cx="6046800" cy="481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55650" y="5078412"/>
            <a:ext cx="6046799" cy="4810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06487" y="812800"/>
            <a:ext cx="5343600" cy="4006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066800" y="2743200"/>
            <a:ext cx="73913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066800" y="4267200"/>
            <a:ext cx="7391399" cy="1371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85750" lvl="0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6609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1604962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x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95400"/>
            <a:ext cx="8228012" cy="4829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hyperlink" Target="http://www.prokarmasoftech.com/" TargetMode="External"/><Relationship Id="rId4" Type="http://schemas.openxmlformats.org/officeDocument/2006/relationships/image" Target="../media/image02.png"/><Relationship Id="rId5" Type="http://schemas.openxmlformats.org/officeDocument/2006/relationships/hyperlink" Target="http://www.prokarma.com/" TargetMode="External"/><Relationship Id="rId6" Type="http://schemas.openxmlformats.org/officeDocument/2006/relationships/slideLayout" Target="../slideLayouts/slideLayout1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hyperlink" Target="http://www.prokarmasoftech.com/" TargetMode="Externa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6350"/>
            <a:ext cx="9144000" cy="686911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8382000" y="6424612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" name="Shape 12"/>
          <p:cNvSpPr/>
          <p:nvPr/>
        </p:nvSpPr>
        <p:spPr>
          <a:xfrm>
            <a:off x="457200" y="6294437"/>
            <a:ext cx="1846261" cy="3047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2743200" y="6264275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August 5, 2010</a:t>
            </a:r>
          </a:p>
        </p:txBody>
      </p:sp>
      <p:sp>
        <p:nvSpPr>
          <p:cNvPr id="14" name="Shape 14"/>
          <p:cNvSpPr/>
          <p:nvPr/>
        </p:nvSpPr>
        <p:spPr>
          <a:xfrm>
            <a:off x="4648200" y="6416675"/>
            <a:ext cx="3581398" cy="38100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ProKarma | All Rights Reserved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 |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www.prokarma.com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-11112"/>
            <a:ext cx="9144000" cy="6869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1066800" y="2743200"/>
            <a:ext cx="7389811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4648200" y="6416675"/>
            <a:ext cx="3581398" cy="38100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ProKarma | All Rights Reserved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 |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www.prokarma.com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8382000" y="6424612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62000" y="6096000"/>
            <a:ext cx="3503610" cy="458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ProKarma Recognized by </a:t>
            </a:r>
            <a:r>
              <a:rPr b="1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Inc. Magazine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</a:t>
            </a:r>
            <a:b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"Fastest-Growing IT Services Company in America”</a:t>
            </a:r>
          </a:p>
        </p:txBody>
      </p:sp>
      <p:sp>
        <p:nvSpPr>
          <p:cNvPr id="20" name="Shape 20"/>
          <p:cNvSpPr/>
          <p:nvPr/>
        </p:nvSpPr>
        <p:spPr>
          <a:xfrm>
            <a:off x="5029200" y="1143000"/>
            <a:ext cx="3429000" cy="56514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4962"/>
            <a:ext cx="8228012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-6350"/>
            <a:ext cx="9144000" cy="686911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8382000" y="6424612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9" name="Shape 29"/>
          <p:cNvSpPr/>
          <p:nvPr/>
        </p:nvSpPr>
        <p:spPr>
          <a:xfrm>
            <a:off x="457200" y="6294437"/>
            <a:ext cx="1846261" cy="30479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2743200" y="6264275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August 5, 2010</a:t>
            </a:r>
          </a:p>
        </p:txBody>
      </p:sp>
      <p:sp>
        <p:nvSpPr>
          <p:cNvPr id="31" name="Shape 31"/>
          <p:cNvSpPr/>
          <p:nvPr/>
        </p:nvSpPr>
        <p:spPr>
          <a:xfrm>
            <a:off x="4648200" y="6416675"/>
            <a:ext cx="3581398" cy="381000"/>
          </a:xfrm>
          <a:prstGeom prst="roundRect">
            <a:avLst>
              <a:gd fmla="val 3600" name="adj"/>
            </a:avLst>
          </a:prstGeom>
          <a:solidFill>
            <a:srgbClr val="FFFFFF"/>
          </a:solidFill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ProKarma | All Rights Reserved 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 |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www.prokarma.com</a:t>
            </a:r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152400" y="76200"/>
            <a:ext cx="700881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/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95400"/>
            <a:ext cx="8228012" cy="4829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jpg"/><Relationship Id="rId4" Type="http://schemas.openxmlformats.org/officeDocument/2006/relationships/image" Target="../media/image10.jpg"/><Relationship Id="rId5" Type="http://schemas.openxmlformats.org/officeDocument/2006/relationships/image" Target="../media/image0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martinfowler.com/articles/mocksArentStub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greach@prokarma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066800" y="2743200"/>
            <a:ext cx="73913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 with JUnit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1066800" y="4267200"/>
            <a:ext cx="7391399" cy="1371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b="1" i="0" lang="en-US" sz="28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&lt;Srinivas Chellapilla&gt;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Date: &lt;1</a:t>
            </a:r>
            <a:r>
              <a:rPr lang="en-US" sz="2800">
                <a:solidFill>
                  <a:srgbClr val="888888"/>
                </a:solidFill>
              </a:rPr>
              <a:t>4</a:t>
            </a: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/06/201</a:t>
            </a:r>
            <a:r>
              <a:rPr lang="en-US" sz="2800">
                <a:solidFill>
                  <a:srgbClr val="888888"/>
                </a:solidFill>
              </a:rPr>
              <a:t>6</a:t>
            </a: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JUnit test lifecycle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lifecycle has 4 phases: Setup, exercise,verify, teardown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setUp()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test() -&gt; exercise, verify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tearDown()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Annotations..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@BeforeClass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@AfterClass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@Before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@Test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@After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Assertions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159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assertTrue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assertFalse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assertEquals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assertNull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assertNotNull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these assertions come with a flavor of optional Assertion Message when assertion fails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Asserting for double values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delta when testing expected "double" type values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Testing in Waterfall and Agile models</a:t>
            </a:r>
          </a:p>
        </p:txBody>
      </p:sp>
      <p:sp>
        <p:nvSpPr>
          <p:cNvPr id="153" name="Shape 153"/>
          <p:cNvSpPr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 Driven Development</a:t>
            </a:r>
          </a:p>
        </p:txBody>
      </p:sp>
      <p:sp>
        <p:nvSpPr>
          <p:cNvPr id="161" name="Shape 161"/>
          <p:cNvSpPr/>
          <p:nvPr/>
        </p:nvSpPr>
        <p:spPr>
          <a:xfrm>
            <a:off x="2895600" y="1447800"/>
            <a:ext cx="3146425" cy="3809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2895600" y="1447800"/>
            <a:ext cx="3146425" cy="3809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TDD explained..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Test first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code to make the test pass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Benefits of TDD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you find defects early and Cost of Testing is reduced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code design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System Under Test (SUT)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159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only SUT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Verification by Asserting expected values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 Verification - by verifying expected interactions of SUT with depended-on-components (DOC)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Testing Exceptions with JUnit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Try, Catch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Expecting Exception( Use with care!)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Exception rule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About Me (Srinivas Chellapilla)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Manager</a:t>
            </a:r>
          </a:p>
          <a:p>
            <a:pPr indent="3286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GatewayConnect, FTP Spoof, Enterprise Message Handler,XML solutions for PSTechnolgy and REM</a:t>
            </a:r>
          </a:p>
          <a:p>
            <a:pPr indent="3286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Associated with Prokarma for past 10 yrs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part of the development team which delivered one of the 1st projects for Prokarma (previously eSymbiosis)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 Exceptions using try,catch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921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{			 </a:t>
            </a:r>
          </a:p>
          <a:p>
            <a:pPr indent="3921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//Call the metod to be tested</a:t>
            </a:r>
          </a:p>
          <a:p>
            <a:pPr indent="3921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fail("exception expected");/* don't forget to fail if you mandatorily expect exception here.*/</a:t>
            </a:r>
          </a:p>
          <a:p>
            <a:pPr indent="3921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 catch (XXXException e) {						Assert.assertEquals("expected message", e.getMessage());</a:t>
            </a:r>
          </a:p>
          <a:p>
            <a:pPr indent="3921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Expecting Exceptions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@Test(expected=xxxException.class)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care is recommended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The tests may pass even when exceptions of expected type being thrown from elsewhere in code where you don't expect.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ex:@Test(expected=NullPointerException.class) //bad usage.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 Exceptions using Junit Rule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@Rule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public ExpectedException thrown = ExpectedException.none();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test method specify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3750"/>
              <a:buFont typeface="Arial"/>
              <a:buChar char="o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exception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ex:thrown.expect(XXXException.class);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3750"/>
              <a:buFont typeface="Arial"/>
              <a:buChar char="o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exception message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ex:thrown.expectMessage("expected");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2F2F2"/>
                </a:solidFill>
              </a:rPr>
              <a:t>Parameterized Tests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5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/>
              <a:t>Helps in repeating a series of tests executing the same method with different sets if test input data.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 Doubles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159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Dummy objects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Stubs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Analogy body doubles..</a:t>
            </a:r>
          </a:p>
        </p:txBody>
      </p:sp>
      <p:sp>
        <p:nvSpPr>
          <p:cNvPr id="242" name="Shape 242"/>
          <p:cNvSpPr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914400" y="4383087"/>
            <a:ext cx="2628899" cy="1743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076950" y="4378325"/>
            <a:ext cx="2609848" cy="1752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543300" y="941387"/>
            <a:ext cx="2533650" cy="344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Mocking frameworks for Java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159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EasyMock, JMock, Mockito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Primer using mocking frameworks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Verify if certain interactions with dependencies occured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verify the exact number of interactions with dependencies 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the order in which interactions happen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Primer using mocking frameworks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stub methods?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when(mock.doSomeThing()).thenReturn()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Primer using mocking frameworks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Methods stubbing can also be chained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when(mock.doSomeThing()).thenReturn().thenReturn().......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PRESENTATION AGENDA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JUnit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Test Case lifecycle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and TDD approaches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test cases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Mocking frameworks for Unit 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Primer using mocking frameworks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stub void methods?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when(mock.doSomeThing()).thenAnswer()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when(mock.doSomeThing()).thenDoNothing()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(Rarely used as mocks by default don't do anything with void methods)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Primer using mocking frameworks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matchers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52400" y="76200"/>
            <a:ext cx="7010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Primer using mocking frameworks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57200" y="1295400"/>
            <a:ext cx="8229600" cy="48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captors can be used to test the state of arguments(helpful in testing void methods)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Best practices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032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should exercise only a single path of code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in Isolation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which interact with database should not ideally make any permanent changes to database.(Use rollback)</a:t>
            </a:r>
          </a:p>
          <a:p>
            <a:pPr indent="3032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comment out tests. There is a way to disable tests! – use @Ignore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 naming conventions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159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describe input conditions and expected outcome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Test code reuse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159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OOP best practices like reuse should be followed for tests too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Code coverage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01613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EclEmma tool in eclipse</a:t>
            </a:r>
          </a:p>
          <a:p>
            <a:pPr indent="201613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coverage</a:t>
            </a:r>
          </a:p>
          <a:p>
            <a:pPr indent="201613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 coverage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Code coverage myths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01613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100% code coverage. So is my code error free?</a:t>
            </a:r>
          </a:p>
        </p:txBody>
      </p:sp>
      <p:sp>
        <p:nvSpPr>
          <p:cNvPr id="342" name="Shape 342"/>
          <p:cNvSpPr/>
          <p:nvPr/>
        </p:nvSpPr>
        <p:spPr>
          <a:xfrm>
            <a:off x="2133600" y="2590800"/>
            <a:ext cx="4646612" cy="3081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testing pitfalls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01613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happy path scenarios tested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DbUnit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01613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Thumb rule – Database original state shouldn’t be modified after running unit tests - why because…?</a:t>
            </a:r>
          </a:p>
          <a:p>
            <a:pPr indent="201613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Unit Test your code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Unit?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Procedural language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119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Oriented language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Test a Unit?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DbUnit - features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57200" y="132445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01612" lvl="0" marL="115887" rtl="0">
              <a:spcBef>
                <a:spcPts val="0"/>
              </a:spcBef>
              <a:buClr>
                <a:schemeClr val="dk1"/>
              </a:buClr>
              <a:buSzPct val="98958"/>
              <a:buChar char="•"/>
            </a:pPr>
            <a:r>
              <a:rPr lang="en-US" sz="3200">
                <a:solidFill>
                  <a:schemeClr val="dk1"/>
                </a:solidFill>
              </a:rPr>
              <a:t>Extract data from database into XML dataset</a:t>
            </a:r>
          </a:p>
          <a:p>
            <a:pPr indent="199495" lvl="0" marL="115887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</a:rPr>
              <a:t>Restore DB to original state after every test.</a:t>
            </a:r>
          </a:p>
          <a:p>
            <a:pPr indent="201612" lvl="0" marL="115887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Further reading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01613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http://martinfowler.com/articles/mocksArentStubs.html</a:t>
            </a:r>
          </a:p>
          <a:p>
            <a:pPr indent="201612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Xunit Test patterns – Gerald Meszaros</a:t>
            </a:r>
          </a:p>
          <a:p>
            <a:pPr indent="199495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/>
              <a:t>http://www.mkyong.com/unittest/junit-4-tutorial-6-parameterized-test/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201613" lvl="0" marL="1158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assertTrue (“Unit testing is developer’s responsibility”)</a:t>
            </a:r>
          </a:p>
          <a:p>
            <a:pPr indent="201613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assertFalse(“100% code coverage means error free code)</a:t>
            </a:r>
          </a:p>
          <a:p>
            <a:pPr indent="201613" lvl="0" marL="1158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assertTrue(“Each test should test only one path of code”)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066800" y="2743200"/>
            <a:ext cx="73913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Reach Me @</a:t>
            </a:r>
          </a:p>
        </p:txBody>
      </p:sp>
      <p:sp>
        <p:nvSpPr>
          <p:cNvPr id="390" name="Shape 390"/>
          <p:cNvSpPr txBox="1"/>
          <p:nvPr>
            <p:ph idx="1" type="subTitle"/>
          </p:nvPr>
        </p:nvSpPr>
        <p:spPr>
          <a:xfrm>
            <a:off x="1066800" y="4267200"/>
            <a:ext cx="7391399" cy="1371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greach@prokarma.com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817-914-3058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risk in highly complex projects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documentation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you to come up with good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Myth Buster</a:t>
            </a:r>
          </a:p>
        </p:txBody>
      </p:sp>
      <p:sp>
        <p:nvSpPr>
          <p:cNvPr id="85" name="Shape 85"/>
          <p:cNvSpPr/>
          <p:nvPr/>
        </p:nvSpPr>
        <p:spPr>
          <a:xfrm>
            <a:off x="2133600" y="2667000"/>
            <a:ext cx="5410200" cy="3047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133600" y="2667000"/>
            <a:ext cx="5410200" cy="30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85800" y="914400"/>
            <a:ext cx="7180262" cy="1766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Developer’s view :- 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Why should I test my code? </a:t>
            </a:r>
          </a:p>
          <a:p>
            <a:pPr indent="341313" lvl="0" marL="15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That’s what QA is paid for !!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Developers Vs. Testers</a:t>
            </a:r>
          </a:p>
        </p:txBody>
      </p:sp>
      <p:sp>
        <p:nvSpPr>
          <p:cNvPr id="95" name="Shape 95"/>
          <p:cNvSpPr/>
          <p:nvPr/>
        </p:nvSpPr>
        <p:spPr>
          <a:xfrm>
            <a:off x="304800" y="2667000"/>
            <a:ext cx="4483098" cy="37560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04800" y="2667000"/>
            <a:ext cx="4483098" cy="37560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679950" y="1295400"/>
            <a:ext cx="4464049" cy="2743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Some Unit Testing frameworks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15913" lvl="0" marL="1412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-JUnit , TestNG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     -cUnit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- cpUnit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Fortran - FUnit</a:t>
            </a:r>
          </a:p>
          <a:p>
            <a:pPr indent="315913" lvl="0" marL="1412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2916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 to be known as xUnit frameworks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52400" y="76200"/>
            <a:ext cx="7010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Introduction to JUnit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341313" lvl="0" marL="1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958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 set up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