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DB074-CAB1-4485-B33C-9D34AAA493A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FC92E-150F-487F-9EA8-ED5A74CD8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3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1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0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24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2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8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6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8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E273-05D9-49A9-BEF7-A2B172BE3EE4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9B03-4B64-4A47-A104-6FA718A1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6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388" y="1976718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623" y="4500445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89212" y="3684494"/>
            <a:ext cx="9117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7483" y="460770"/>
            <a:ext cx="4419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nt* p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2894" y="1595718"/>
            <a:ext cx="860612" cy="23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*p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312894" y="1848970"/>
            <a:ext cx="860612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#456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73506" y="4309783"/>
            <a:ext cx="927847" cy="6992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173506" y="5009030"/>
            <a:ext cx="94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#456</a:t>
            </a:r>
            <a:endParaRPr lang="en-IN" sz="1400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2743200" y="2454088"/>
            <a:ext cx="430306" cy="185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13847" y="935125"/>
            <a:ext cx="2931460" cy="306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51494" y="2394362"/>
            <a:ext cx="860612" cy="23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*</a:t>
            </a:r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351494" y="2634167"/>
            <a:ext cx="860612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380940" y="2387315"/>
            <a:ext cx="4419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nt* p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8214" y="1121940"/>
            <a:ext cx="14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mem1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51494" y="1930439"/>
            <a:ext cx="14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327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662" y="4348288"/>
            <a:ext cx="208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Execution terminates here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1492751" y="2461564"/>
            <a:ext cx="97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EXITS</a:t>
            </a:r>
            <a:endParaRPr lang="en-IN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91673" y="984433"/>
            <a:ext cx="11398620" cy="3902742"/>
            <a:chOff x="497542" y="271739"/>
            <a:chExt cx="11398620" cy="3902742"/>
          </a:xfrm>
        </p:grpSpPr>
        <p:sp>
          <p:nvSpPr>
            <p:cNvPr id="4" name="Double Brace 3"/>
            <p:cNvSpPr/>
            <p:nvPr/>
          </p:nvSpPr>
          <p:spPr>
            <a:xfrm>
              <a:off x="726141" y="847165"/>
              <a:ext cx="2837329" cy="211118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------fun1()------</a:t>
              </a:r>
            </a:p>
            <a:p>
              <a:pPr algn="ctr"/>
              <a:r>
                <a:rPr lang="en-US" dirty="0" smtClean="0"/>
                <a:t>-----------------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</a:t>
              </a:r>
              <a:endParaRPr lang="en-IN" dirty="0"/>
            </a:p>
          </p:txBody>
        </p:sp>
        <p:sp>
          <p:nvSpPr>
            <p:cNvPr id="5" name="Double Brace 4"/>
            <p:cNvSpPr/>
            <p:nvPr/>
          </p:nvSpPr>
          <p:spPr>
            <a:xfrm>
              <a:off x="4643717" y="847165"/>
              <a:ext cx="2837329" cy="211118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----fun2()-----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</a:t>
              </a:r>
              <a:endParaRPr lang="en-IN" dirty="0"/>
            </a:p>
          </p:txBody>
        </p:sp>
        <p:sp>
          <p:nvSpPr>
            <p:cNvPr id="6" name="Double Brace 5"/>
            <p:cNvSpPr/>
            <p:nvPr/>
          </p:nvSpPr>
          <p:spPr>
            <a:xfrm>
              <a:off x="8561293" y="847165"/>
              <a:ext cx="2837329" cy="211118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</a:t>
              </a:r>
              <a:r>
                <a:rPr lang="en-US" sz="1400" dirty="0" smtClean="0"/>
                <a:t>exception-</a:t>
              </a:r>
              <a:r>
                <a:rPr lang="en-US" dirty="0" smtClean="0"/>
                <a:t>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3314" y="3301715"/>
              <a:ext cx="106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main()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31222" y="3315162"/>
              <a:ext cx="106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fun1()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19130" y="3315162"/>
              <a:ext cx="106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fun2()</a:t>
              </a:r>
              <a:endParaRPr lang="en-IN" dirty="0"/>
            </a:p>
          </p:txBody>
        </p:sp>
        <p:sp>
          <p:nvSpPr>
            <p:cNvPr id="10" name="Down Arrow 9"/>
            <p:cNvSpPr/>
            <p:nvPr/>
          </p:nvSpPr>
          <p:spPr>
            <a:xfrm rot="19006518">
              <a:off x="497542" y="309281"/>
              <a:ext cx="322730" cy="5378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Down Arrow 10"/>
            <p:cNvSpPr/>
            <p:nvPr/>
          </p:nvSpPr>
          <p:spPr>
            <a:xfrm rot="2563418">
              <a:off x="564776" y="3095052"/>
              <a:ext cx="322730" cy="5378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78" y="271739"/>
              <a:ext cx="1761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Execution starts here</a:t>
              </a:r>
              <a:endParaRPr lang="en-IN" sz="1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443314" y="1116106"/>
              <a:ext cx="0" cy="76648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320779" y="1839632"/>
              <a:ext cx="1527029" cy="310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5298866" y="2150237"/>
              <a:ext cx="1527029" cy="310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Arrow Connector 16"/>
            <p:cNvCxnSpPr>
              <a:stCxn id="15" idx="6"/>
            </p:cNvCxnSpPr>
            <p:nvPr/>
          </p:nvCxnSpPr>
          <p:spPr>
            <a:xfrm flipV="1">
              <a:off x="2847808" y="1151779"/>
              <a:ext cx="2584804" cy="84315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9265025" y="1274896"/>
              <a:ext cx="26893" cy="7200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613740" y="1151779"/>
              <a:ext cx="2839542" cy="110943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0647857" y="2140676"/>
              <a:ext cx="1248305" cy="6719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432612" y="1383755"/>
              <a:ext cx="0" cy="76648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298866" y="2305539"/>
              <a:ext cx="4483" cy="51834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825251" y="3805149"/>
              <a:ext cx="247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</a:rPr>
                <a:t>Dis-graceful termination</a:t>
              </a:r>
              <a:endParaRPr lang="en-IN" i="1" dirty="0">
                <a:solidFill>
                  <a:srgbClr val="0070C0"/>
                </a:solidFill>
              </a:endParaRPr>
            </a:p>
          </p:txBody>
        </p:sp>
        <p:sp>
          <p:nvSpPr>
            <p:cNvPr id="27" name="Explosion 2 26"/>
            <p:cNvSpPr/>
            <p:nvPr/>
          </p:nvSpPr>
          <p:spPr>
            <a:xfrm>
              <a:off x="9058833" y="2033667"/>
              <a:ext cx="1842247" cy="497541"/>
            </a:xfrm>
            <a:prstGeom prst="irregularSeal2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7-Point Star 27"/>
            <p:cNvSpPr/>
            <p:nvPr/>
          </p:nvSpPr>
          <p:spPr>
            <a:xfrm>
              <a:off x="9193303" y="2336050"/>
              <a:ext cx="1573305" cy="800708"/>
            </a:xfrm>
            <a:prstGeom prst="star7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skipped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7-Point Star 31"/>
            <p:cNvSpPr/>
            <p:nvPr/>
          </p:nvSpPr>
          <p:spPr>
            <a:xfrm>
              <a:off x="5252590" y="2284784"/>
              <a:ext cx="1573305" cy="800708"/>
            </a:xfrm>
            <a:prstGeom prst="star7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skipped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7-Point Star 32"/>
            <p:cNvSpPr/>
            <p:nvPr/>
          </p:nvSpPr>
          <p:spPr>
            <a:xfrm>
              <a:off x="1304367" y="2093245"/>
              <a:ext cx="1573305" cy="800708"/>
            </a:xfrm>
            <a:prstGeom prst="star7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skipped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61598" y="0"/>
            <a:ext cx="414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EXCEPTION HANDLING….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22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388" y="1976718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623" y="4500445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89212" y="3684494"/>
            <a:ext cx="9117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7483" y="460770"/>
            <a:ext cx="4419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nt* p = (int *)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2894" y="1595718"/>
            <a:ext cx="860612" cy="23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*p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12894" y="1848970"/>
            <a:ext cx="860612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173506" y="4309783"/>
            <a:ext cx="927847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173506" y="5009030"/>
            <a:ext cx="94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bytes</a:t>
            </a:r>
            <a:endParaRPr lang="en-IN" sz="1400" dirty="0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2743200" y="2454088"/>
            <a:ext cx="430306" cy="185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39789" y="4325804"/>
            <a:ext cx="833717" cy="6832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Book keeping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2553" y="5046393"/>
            <a:ext cx="94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bytes</a:t>
            </a:r>
            <a:endParaRPr lang="en-IN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13847" y="935125"/>
            <a:ext cx="2931460" cy="306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15519" y="2549545"/>
            <a:ext cx="5058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 p1 = (char *)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51494" y="2394362"/>
            <a:ext cx="860612" cy="23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*p1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351494" y="2634167"/>
            <a:ext cx="860612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7061200" y="4325803"/>
            <a:ext cx="241300" cy="72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227483" y="4343498"/>
            <a:ext cx="833717" cy="6832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Book keeping</a:t>
            </a:r>
            <a:endParaRPr lang="en-IN" sz="12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8" idx="2"/>
          </p:cNvCxnSpPr>
          <p:nvPr/>
        </p:nvCxnSpPr>
        <p:spPr>
          <a:xfrm>
            <a:off x="6781800" y="3239285"/>
            <a:ext cx="279400" cy="110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094069" y="2862520"/>
            <a:ext cx="504535" cy="109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985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BOOK KEEPING OVERHEAD FOR DYNAMIC MEMORY ALLOCATIONS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105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8941" y="1987613"/>
            <a:ext cx="9923930" cy="4571846"/>
            <a:chOff x="282388" y="1570756"/>
            <a:chExt cx="9923930" cy="4571846"/>
          </a:xfrm>
        </p:grpSpPr>
        <p:sp>
          <p:nvSpPr>
            <p:cNvPr id="4" name="TextBox 3"/>
            <p:cNvSpPr txBox="1"/>
            <p:nvPr/>
          </p:nvSpPr>
          <p:spPr>
            <a:xfrm>
              <a:off x="282388" y="1976718"/>
              <a:ext cx="79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5835" y="5773270"/>
              <a:ext cx="79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IN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089212" y="3684494"/>
              <a:ext cx="9117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523253" y="1570756"/>
              <a:ext cx="722406" cy="733149"/>
              <a:chOff x="2245659" y="1595720"/>
              <a:chExt cx="722406" cy="73314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45659" y="1595720"/>
                <a:ext cx="722406" cy="3023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owner</a:t>
                </a:r>
                <a:endParaRPr lang="en-IN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45659" y="1893344"/>
                <a:ext cx="722406" cy="435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245659" y="4029635"/>
              <a:ext cx="7960659" cy="151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2453" y="5619381"/>
              <a:ext cx="941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200 bytes</a:t>
              </a:r>
              <a:endParaRPr lang="en-IN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11942" y="4029634"/>
              <a:ext cx="833717" cy="151055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Book keeping</a:t>
              </a:r>
              <a:endParaRPr lang="en-IN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13809" y="5577551"/>
              <a:ext cx="941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 bytes</a:t>
              </a:r>
              <a:endParaRPr lang="en-IN" sz="14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68282" y="1595718"/>
              <a:ext cx="1062318" cy="733149"/>
              <a:chOff x="2245659" y="1595720"/>
              <a:chExt cx="722406" cy="73314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245659" y="1595720"/>
                <a:ext cx="722406" cy="3023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location</a:t>
                </a:r>
                <a:endParaRPr lang="en-IN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45659" y="1893344"/>
                <a:ext cx="722406" cy="435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41500" y="2161383"/>
              <a:ext cx="404159" cy="1868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4" idx="2"/>
            </p:cNvCxnSpPr>
            <p:nvPr/>
          </p:nvCxnSpPr>
          <p:spPr>
            <a:xfrm>
              <a:off x="2999441" y="2328867"/>
              <a:ext cx="828114" cy="170076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108885" y="2868109"/>
              <a:ext cx="496047" cy="553032"/>
              <a:chOff x="2245659" y="1595720"/>
              <a:chExt cx="722406" cy="73314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2245659" y="1595720"/>
                <a:ext cx="722406" cy="3023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p1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45659" y="1893344"/>
                <a:ext cx="722406" cy="43552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2260600" y="4032724"/>
              <a:ext cx="800100" cy="48022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CA</a:t>
              </a:r>
              <a:endParaRPr lang="en-IN" sz="1400" b="1" dirty="0"/>
            </a:p>
          </p:txBody>
        </p:sp>
        <p:cxnSp>
          <p:nvCxnSpPr>
            <p:cNvPr id="21" name="Straight Arrow Connector 20"/>
            <p:cNvCxnSpPr>
              <a:stCxn id="38" idx="2"/>
            </p:cNvCxnSpPr>
            <p:nvPr/>
          </p:nvCxnSpPr>
          <p:spPr>
            <a:xfrm flipH="1">
              <a:off x="2468282" y="3421141"/>
              <a:ext cx="888627" cy="60849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3060700" y="4032724"/>
              <a:ext cx="800100" cy="48022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CB</a:t>
              </a:r>
              <a:endParaRPr lang="en-IN" sz="1400" b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751356" y="2894543"/>
              <a:ext cx="496047" cy="553032"/>
              <a:chOff x="2245659" y="1595720"/>
              <a:chExt cx="722406" cy="73314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2245659" y="1595720"/>
                <a:ext cx="722406" cy="3023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p2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45659" y="1893344"/>
                <a:ext cx="722406" cy="43552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408955" y="2900332"/>
              <a:ext cx="496047" cy="553032"/>
              <a:chOff x="2245659" y="1595720"/>
              <a:chExt cx="722406" cy="73314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2245659" y="1595720"/>
                <a:ext cx="722406" cy="3023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p3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45659" y="1893344"/>
                <a:ext cx="722406" cy="43552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Rounded Rectangle 47"/>
            <p:cNvSpPr/>
            <p:nvPr/>
          </p:nvSpPr>
          <p:spPr>
            <a:xfrm>
              <a:off x="3875741" y="4032724"/>
              <a:ext cx="800100" cy="48022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CA</a:t>
              </a:r>
              <a:endParaRPr lang="en-IN" sz="1400" b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902261" y="3474009"/>
              <a:ext cx="773580" cy="5820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177304" y="2920977"/>
              <a:ext cx="496047" cy="553032"/>
              <a:chOff x="2245659" y="1595720"/>
              <a:chExt cx="722406" cy="73314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2" name="Rectangle 51"/>
              <p:cNvSpPr/>
              <p:nvPr/>
            </p:nvSpPr>
            <p:spPr>
              <a:xfrm>
                <a:off x="2245659" y="1595720"/>
                <a:ext cx="722406" cy="3023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p4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45659" y="1893344"/>
                <a:ext cx="722406" cy="43552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H="1">
              <a:off x="3283323" y="3474009"/>
              <a:ext cx="2116978" cy="5820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801968" y="2105"/>
            <a:ext cx="524659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 owner = (char *)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(200));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 location = owner;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CA* p1 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(location) CA;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CA* p2 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(location) CA;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(CA);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 p2;   //DON’T DO THIS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//RECYLE THE MEMORY POINTED TO BY p2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//we assume size of CA and CB types are equal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//call destructor explicitly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p2-&gt;CA::~CA();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CB* p4 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(p2) CB;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 =NULL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//Final cleaning of the heap memory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(owner);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38243" y="363907"/>
            <a:ext cx="412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PLACEMENT NEW OPERATOR FUNCTION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052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765300"/>
            <a:ext cx="12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SEGMENT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13200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2950" y="3187700"/>
            <a:ext cx="9061450" cy="889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587500" y="3733800"/>
            <a:ext cx="9398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&lt;int&gt;</a:t>
            </a:r>
          </a:p>
          <a:p>
            <a:pPr algn="ctr"/>
            <a:r>
              <a:rPr lang="en-US" dirty="0" smtClean="0"/>
              <a:t>obj1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667000" y="3733800"/>
            <a:ext cx="9398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&lt;int&gt;</a:t>
            </a:r>
          </a:p>
          <a:p>
            <a:pPr algn="ctr"/>
            <a:r>
              <a:rPr lang="en-US" dirty="0" smtClean="0"/>
              <a:t>obj2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556500" y="374015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&lt;double&gt;</a:t>
            </a:r>
          </a:p>
          <a:p>
            <a:pPr algn="ctr"/>
            <a:r>
              <a:rPr lang="en-US" sz="1400" dirty="0" smtClean="0"/>
              <a:t>obj5</a:t>
            </a:r>
            <a:endParaRPr lang="en-IN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8636000" y="374015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&lt;double&gt;</a:t>
            </a:r>
          </a:p>
          <a:p>
            <a:pPr algn="ctr"/>
            <a:r>
              <a:rPr lang="en-US" sz="1400" dirty="0" smtClean="0"/>
              <a:t>obj6</a:t>
            </a:r>
            <a:endParaRPr lang="en-IN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425950" y="3779619"/>
            <a:ext cx="939800" cy="54610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&lt;float&gt;</a:t>
            </a:r>
          </a:p>
          <a:p>
            <a:pPr algn="ctr"/>
            <a:r>
              <a:rPr lang="en-US" dirty="0" smtClean="0"/>
              <a:t>obj3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477000" y="3761938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&lt;double&gt;</a:t>
            </a:r>
          </a:p>
          <a:p>
            <a:pPr algn="ctr"/>
            <a:r>
              <a:rPr lang="en-US" sz="1400" dirty="0" smtClean="0"/>
              <a:t>obj4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1574800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CA&lt;</a:t>
            </a:r>
            <a:r>
              <a:rPr 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sz="1600" dirty="0" smtClean="0">
                <a:solidFill>
                  <a:schemeClr val="tx1"/>
                </a:solidFill>
              </a:rPr>
              <a:t>&gt;::b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7400" y="1981200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59300" y="1574800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CA&lt;float&gt;::b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9300" y="1981200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13650" y="1600200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CA&lt;double&gt;::b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13650" y="2006600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5" idx="2"/>
            <a:endCxn id="8" idx="0"/>
          </p:cNvCxnSpPr>
          <p:nvPr/>
        </p:nvCxnSpPr>
        <p:spPr>
          <a:xfrm flipH="1">
            <a:off x="2057400" y="2438400"/>
            <a:ext cx="666750" cy="1295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9" idx="0"/>
          </p:cNvCxnSpPr>
          <p:nvPr/>
        </p:nvCxnSpPr>
        <p:spPr>
          <a:xfrm>
            <a:off x="2724150" y="2438400"/>
            <a:ext cx="412750" cy="1295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2" idx="0"/>
          </p:cNvCxnSpPr>
          <p:nvPr/>
        </p:nvCxnSpPr>
        <p:spPr>
          <a:xfrm flipH="1">
            <a:off x="4895850" y="2438400"/>
            <a:ext cx="409575" cy="13412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2" idx="0"/>
          </p:cNvCxnSpPr>
          <p:nvPr/>
        </p:nvCxnSpPr>
        <p:spPr>
          <a:xfrm flipH="1">
            <a:off x="4895850" y="2438400"/>
            <a:ext cx="409575" cy="13412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3" idx="0"/>
          </p:cNvCxnSpPr>
          <p:nvPr/>
        </p:nvCxnSpPr>
        <p:spPr>
          <a:xfrm flipH="1">
            <a:off x="6946900" y="2463800"/>
            <a:ext cx="1314450" cy="129813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0"/>
          </p:cNvCxnSpPr>
          <p:nvPr/>
        </p:nvCxnSpPr>
        <p:spPr>
          <a:xfrm flipH="1">
            <a:off x="6946900" y="2463800"/>
            <a:ext cx="1314450" cy="129813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0"/>
          </p:cNvCxnSpPr>
          <p:nvPr/>
        </p:nvCxnSpPr>
        <p:spPr>
          <a:xfrm flipH="1">
            <a:off x="8026400" y="2481481"/>
            <a:ext cx="469900" cy="12586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2"/>
            <a:endCxn id="11" idx="0"/>
          </p:cNvCxnSpPr>
          <p:nvPr/>
        </p:nvCxnSpPr>
        <p:spPr>
          <a:xfrm>
            <a:off x="8280400" y="2463800"/>
            <a:ext cx="825500" cy="12763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90900" y="404852"/>
            <a:ext cx="448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STATIC DATA MEMBER IN A GENERIC 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7653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13200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2950" y="3187700"/>
            <a:ext cx="9061450" cy="889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792287" y="5099050"/>
            <a:ext cx="530225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6007100" y="46609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IN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924800" y="3463488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067300" y="381771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1485900" y="1574800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stack&lt;</a:t>
            </a:r>
            <a:r>
              <a:rPr 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sz="1600" dirty="0" smtClean="0">
                <a:solidFill>
                  <a:schemeClr val="tx1"/>
                </a:solidFill>
              </a:rPr>
              <a:t>&gt;::s1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5900" y="1981200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10250" y="1499632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list&lt;</a:t>
            </a: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&gt;::ls1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0250" y="1906032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2287" y="4806950"/>
            <a:ext cx="530225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IN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789112" y="4514850"/>
            <a:ext cx="530225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IN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776411" y="3671669"/>
            <a:ext cx="530225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789111" y="3968750"/>
            <a:ext cx="530225" cy="5397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31" idx="0"/>
          </p:cNvCxnSpPr>
          <p:nvPr/>
        </p:nvCxnSpPr>
        <p:spPr>
          <a:xfrm flipH="1">
            <a:off x="2041524" y="2134632"/>
            <a:ext cx="66676" cy="153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454900" y="52451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IN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8129587" y="4413250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73675" y="2134632"/>
            <a:ext cx="1063625" cy="168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0" idx="0"/>
          </p:cNvCxnSpPr>
          <p:nvPr/>
        </p:nvCxnSpPr>
        <p:spPr>
          <a:xfrm rot="16200000" flipH="1">
            <a:off x="5911502" y="4095402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  <a:endCxn id="13" idx="2"/>
          </p:cNvCxnSpPr>
          <p:nvPr/>
        </p:nvCxnSpPr>
        <p:spPr>
          <a:xfrm rot="10800000">
            <a:off x="5537200" y="4363820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33" idx="0"/>
          </p:cNvCxnSpPr>
          <p:nvPr/>
        </p:nvCxnSpPr>
        <p:spPr>
          <a:xfrm>
            <a:off x="6946900" y="493395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3" idx="1"/>
            <a:endCxn id="10" idx="2"/>
          </p:cNvCxnSpPr>
          <p:nvPr/>
        </p:nvCxnSpPr>
        <p:spPr>
          <a:xfrm rot="10800000">
            <a:off x="6477000" y="520700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129587" y="3999803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0"/>
            <a:endCxn id="11" idx="2"/>
          </p:cNvCxnSpPr>
          <p:nvPr/>
        </p:nvCxnSpPr>
        <p:spPr>
          <a:xfrm flipV="1">
            <a:off x="8394700" y="4009588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3" idx="3"/>
            <a:endCxn id="36" idx="2"/>
          </p:cNvCxnSpPr>
          <p:nvPr/>
        </p:nvCxnSpPr>
        <p:spPr>
          <a:xfrm flipV="1">
            <a:off x="8394700" y="4953000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6" idx="3"/>
            <a:endCxn id="33" idx="3"/>
          </p:cNvCxnSpPr>
          <p:nvPr/>
        </p:nvCxnSpPr>
        <p:spPr>
          <a:xfrm flipH="1">
            <a:off x="8394700" y="4683125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57500" y="281116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Hypothetical view of container class objects containing info or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8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824" y="154233"/>
            <a:ext cx="225014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class CA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public:</a:t>
            </a:r>
          </a:p>
          <a:p>
            <a:endParaRPr lang="en-IN" sz="1400" dirty="0"/>
          </a:p>
          <a:p>
            <a:r>
              <a:rPr lang="en-IN" sz="1400" dirty="0"/>
              <a:t>  void fun(){...}</a:t>
            </a:r>
          </a:p>
          <a:p>
            <a:r>
              <a:rPr lang="en-IN" sz="1400" dirty="0"/>
              <a:t>  void fun(</a:t>
            </a:r>
            <a:r>
              <a:rPr lang="en-IN" sz="1400" dirty="0" err="1"/>
              <a:t>int</a:t>
            </a:r>
            <a:r>
              <a:rPr lang="en-IN" sz="1400" dirty="0"/>
              <a:t> x){...}</a:t>
            </a:r>
          </a:p>
          <a:p>
            <a:r>
              <a:rPr lang="en-IN" sz="1400" dirty="0"/>
              <a:t>};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56130" y="2185558"/>
            <a:ext cx="1210235" cy="739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 obj1;</a:t>
            </a:r>
            <a:endParaRPr lang="en-IN" dirty="0"/>
          </a:p>
        </p:txBody>
      </p:sp>
      <p:sp>
        <p:nvSpPr>
          <p:cNvPr id="6" name="Smiley Face 5"/>
          <p:cNvSpPr/>
          <p:nvPr/>
        </p:nvSpPr>
        <p:spPr>
          <a:xfrm>
            <a:off x="98612" y="3906371"/>
            <a:ext cx="788894" cy="766482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miley Face 6"/>
          <p:cNvSpPr/>
          <p:nvPr/>
        </p:nvSpPr>
        <p:spPr>
          <a:xfrm>
            <a:off x="1277471" y="3906371"/>
            <a:ext cx="788894" cy="766482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miley Face 7"/>
          <p:cNvSpPr/>
          <p:nvPr/>
        </p:nvSpPr>
        <p:spPr>
          <a:xfrm>
            <a:off x="2590801" y="3906371"/>
            <a:ext cx="788894" cy="766482"/>
          </a:xfrm>
          <a:prstGeom prst="smileyFac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24753" y="6017558"/>
            <a:ext cx="216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Class consumers….</a:t>
            </a:r>
            <a:endParaRPr lang="en-IN" b="1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93059" y="2925145"/>
            <a:ext cx="968189" cy="9812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461248" y="2925145"/>
            <a:ext cx="161365" cy="100119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1461248" y="2925145"/>
            <a:ext cx="1524001" cy="100119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712" y="3629938"/>
            <a:ext cx="293594" cy="27643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</a:t>
            </a:r>
            <a:endParaRPr lang="en-IN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54207" y="3606508"/>
            <a:ext cx="33617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</a:t>
            </a:r>
            <a:endParaRPr lang="en-IN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3519" y="3593060"/>
            <a:ext cx="33617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3</a:t>
            </a:r>
            <a:endParaRPr lang="en-IN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69107" y="552348"/>
            <a:ext cx="497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Consumer-2 Demands a ‘fun’ with ‘double parameter {A consumer specific requirement}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7189695" y="2185558"/>
            <a:ext cx="1210235" cy="739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 obj1;</a:t>
            </a:r>
            <a:endParaRPr lang="en-IN" dirty="0"/>
          </a:p>
        </p:txBody>
      </p:sp>
      <p:sp>
        <p:nvSpPr>
          <p:cNvPr id="21" name="Smiley Face 20"/>
          <p:cNvSpPr/>
          <p:nvPr/>
        </p:nvSpPr>
        <p:spPr>
          <a:xfrm>
            <a:off x="6432177" y="3906371"/>
            <a:ext cx="788894" cy="766482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miley Face 21"/>
          <p:cNvSpPr/>
          <p:nvPr/>
        </p:nvSpPr>
        <p:spPr>
          <a:xfrm>
            <a:off x="7635692" y="5106501"/>
            <a:ext cx="788894" cy="766482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miley Face 22"/>
          <p:cNvSpPr/>
          <p:nvPr/>
        </p:nvSpPr>
        <p:spPr>
          <a:xfrm>
            <a:off x="9858937" y="5106501"/>
            <a:ext cx="788894" cy="766482"/>
          </a:xfrm>
          <a:prstGeom prst="smileyFac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158318" y="6017558"/>
            <a:ext cx="216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Class consumers….</a:t>
            </a:r>
            <a:endParaRPr lang="en-IN" b="1" dirty="0"/>
          </a:p>
        </p:txBody>
      </p:sp>
      <p:cxnSp>
        <p:nvCxnSpPr>
          <p:cNvPr id="25" name="Straight Arrow Connector 24"/>
          <p:cNvCxnSpPr>
            <a:stCxn id="20" idx="2"/>
            <a:endCxn id="21" idx="0"/>
          </p:cNvCxnSpPr>
          <p:nvPr/>
        </p:nvCxnSpPr>
        <p:spPr>
          <a:xfrm flipH="1">
            <a:off x="6826624" y="2925145"/>
            <a:ext cx="968189" cy="9812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7794813" y="2925145"/>
            <a:ext cx="161365" cy="100119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</p:cNvCxnSpPr>
          <p:nvPr/>
        </p:nvCxnSpPr>
        <p:spPr>
          <a:xfrm>
            <a:off x="7794813" y="2925145"/>
            <a:ext cx="1524001" cy="100119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0277" y="3629938"/>
            <a:ext cx="293594" cy="27643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</a:t>
            </a:r>
            <a:endParaRPr lang="en-IN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566213" y="4809485"/>
            <a:ext cx="33617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</a:t>
            </a:r>
            <a:endParaRPr lang="en-IN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347517" y="4777723"/>
            <a:ext cx="33617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3</a:t>
            </a:r>
            <a:endParaRPr lang="en-IN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993779" y="387316"/>
            <a:ext cx="22501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class CA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public:</a:t>
            </a:r>
          </a:p>
          <a:p>
            <a:endParaRPr lang="en-IN" sz="1400" dirty="0"/>
          </a:p>
          <a:p>
            <a:r>
              <a:rPr lang="en-IN" sz="1400" dirty="0"/>
              <a:t>  void fun(){...}</a:t>
            </a:r>
          </a:p>
          <a:p>
            <a:r>
              <a:rPr lang="en-IN" sz="1400" dirty="0"/>
              <a:t>  void fun(</a:t>
            </a:r>
            <a:r>
              <a:rPr lang="en-IN" sz="1400" dirty="0" err="1"/>
              <a:t>int</a:t>
            </a:r>
            <a:r>
              <a:rPr lang="en-IN" sz="1400" dirty="0"/>
              <a:t> x</a:t>
            </a:r>
            <a:r>
              <a:rPr lang="en-IN" sz="1400" dirty="0" smtClean="0"/>
              <a:t>){...}</a:t>
            </a:r>
          </a:p>
          <a:p>
            <a:r>
              <a:rPr lang="en-IN" sz="1400" dirty="0" smtClean="0"/>
              <a:t>};</a:t>
            </a:r>
          </a:p>
          <a:p>
            <a:endParaRPr lang="en-US" sz="1400" dirty="0" smtClean="0"/>
          </a:p>
          <a:p>
            <a:r>
              <a:rPr lang="en-IN" sz="1400" dirty="0"/>
              <a:t>class </a:t>
            </a:r>
            <a:r>
              <a:rPr lang="en-IN" sz="1400" dirty="0" smtClean="0"/>
              <a:t>CB: public CA</a:t>
            </a:r>
            <a:endParaRPr lang="en-IN" sz="1400" dirty="0"/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public</a:t>
            </a:r>
            <a:r>
              <a:rPr lang="en-IN" sz="1400" dirty="0" smtClean="0"/>
              <a:t>:</a:t>
            </a:r>
          </a:p>
          <a:p>
            <a:r>
              <a:rPr lang="en-US" sz="1400" dirty="0" smtClean="0"/>
              <a:t>  void fun(double x){ }</a:t>
            </a:r>
            <a:endParaRPr lang="en-US" sz="1400" dirty="0"/>
          </a:p>
          <a:p>
            <a:r>
              <a:rPr lang="en-US" sz="1400" dirty="0" smtClean="0"/>
              <a:t>};</a:t>
            </a:r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smtClean="0"/>
              <a:t>CC: </a:t>
            </a:r>
            <a:r>
              <a:rPr lang="en-IN" sz="1400" dirty="0"/>
              <a:t>public CA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public:</a:t>
            </a:r>
          </a:p>
          <a:p>
            <a:r>
              <a:rPr lang="en-US" sz="1400" dirty="0"/>
              <a:t>  void fun(double x){ }</a:t>
            </a:r>
          </a:p>
          <a:p>
            <a:r>
              <a:rPr lang="en-US" sz="1400" dirty="0"/>
              <a:t>};</a:t>
            </a:r>
            <a:endParaRPr lang="en-IN" sz="1400" dirty="0"/>
          </a:p>
          <a:p>
            <a:endParaRPr lang="en-US" sz="1400" dirty="0"/>
          </a:p>
          <a:p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1" y="4989466"/>
            <a:ext cx="497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Consumer-3 Demands a ‘fun’ with ‘double parameter {A consumer specific requirement}</a:t>
            </a:r>
            <a:endParaRPr lang="en-IN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7425021" y="3926338"/>
            <a:ext cx="1210235" cy="7395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CB obj2;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>
            <a:off x="8030139" y="4665925"/>
            <a:ext cx="42579" cy="50059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949024" y="3917895"/>
            <a:ext cx="1210235" cy="73958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 obj3;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23" idx="0"/>
          </p:cNvCxnSpPr>
          <p:nvPr/>
        </p:nvCxnSpPr>
        <p:spPr>
          <a:xfrm>
            <a:off x="9611290" y="4605904"/>
            <a:ext cx="642094" cy="50059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28566" y="-2111"/>
            <a:ext cx="28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PUBLICIZER TECHNIQUE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54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68941" y="1116102"/>
            <a:ext cx="10921219" cy="5475842"/>
            <a:chOff x="268941" y="147918"/>
            <a:chExt cx="10921219" cy="547584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28800" y="2756647"/>
              <a:ext cx="921123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68941" y="1008529"/>
              <a:ext cx="95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STACK</a:t>
              </a:r>
              <a:endParaRPr lang="en-IN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8941" y="4038600"/>
              <a:ext cx="95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HEAP</a:t>
              </a:r>
              <a:endParaRPr lang="en-IN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2141" y="147918"/>
              <a:ext cx="61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Multiple requests for an object should refer to the same object.</a:t>
              </a:r>
              <a:endParaRPr lang="en-IN" i="1" dirty="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828800" y="332584"/>
              <a:ext cx="632012" cy="58181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12141" y="1377861"/>
              <a:ext cx="484094" cy="424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IN" dirty="0"/>
            </a:p>
          </p:txBody>
        </p:sp>
        <p:cxnSp>
          <p:nvCxnSpPr>
            <p:cNvPr id="13" name="Straight Arrow Connector 12"/>
            <p:cNvCxnSpPr>
              <a:stCxn id="10" idx="2"/>
            </p:cNvCxnSpPr>
            <p:nvPr/>
          </p:nvCxnSpPr>
          <p:spPr>
            <a:xfrm>
              <a:off x="3254188" y="1801906"/>
              <a:ext cx="2010336" cy="223669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eft-Right Arrow 13"/>
            <p:cNvSpPr/>
            <p:nvPr/>
          </p:nvSpPr>
          <p:spPr>
            <a:xfrm rot="2282950">
              <a:off x="2322580" y="1109900"/>
              <a:ext cx="726142" cy="13167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6461313" y="517250"/>
              <a:ext cx="632012" cy="581816"/>
            </a:xfrm>
            <a:prstGeom prst="smileyFac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01553" y="1175737"/>
              <a:ext cx="484094" cy="42404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IN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5264524" y="1599782"/>
              <a:ext cx="679076" cy="2438818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-Right Arrow 19"/>
            <p:cNvSpPr/>
            <p:nvPr/>
          </p:nvSpPr>
          <p:spPr>
            <a:xfrm rot="7992294">
              <a:off x="6364003" y="1182966"/>
              <a:ext cx="368984" cy="228420"/>
            </a:xfrm>
            <a:prstGeom prst="left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8498541" y="564688"/>
              <a:ext cx="632012" cy="581816"/>
            </a:xfrm>
            <a:prstGeom prst="smileyFac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38781" y="1223175"/>
              <a:ext cx="484094" cy="42404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IN" dirty="0"/>
            </a:p>
          </p:txBody>
        </p:sp>
        <p:sp>
          <p:nvSpPr>
            <p:cNvPr id="23" name="Left-Right Arrow 22"/>
            <p:cNvSpPr/>
            <p:nvPr/>
          </p:nvSpPr>
          <p:spPr>
            <a:xfrm rot="7992294" flipV="1">
              <a:off x="8272638" y="1172683"/>
              <a:ext cx="451805" cy="196827"/>
            </a:xfrm>
            <a:prstGeom prst="left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5264524" y="1647220"/>
              <a:ext cx="2689411" cy="239138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388254" y="1122728"/>
              <a:ext cx="18019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 single user ever realize that they are all pointing to the same instance</a:t>
              </a:r>
              <a:endParaRPr lang="en-IN" sz="1400" dirty="0"/>
            </a:p>
          </p:txBody>
        </p:sp>
        <p:sp>
          <p:nvSpPr>
            <p:cNvPr id="27" name="Vertical Scroll 26"/>
            <p:cNvSpPr/>
            <p:nvPr/>
          </p:nvSpPr>
          <p:spPr>
            <a:xfrm>
              <a:off x="7738781" y="3240741"/>
              <a:ext cx="986150" cy="982525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31357" y="4260341"/>
              <a:ext cx="2256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70C0"/>
                  </a:solidFill>
                </a:rPr>
                <a:t>Reference count info</a:t>
              </a:r>
              <a:endParaRPr lang="en-IN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585447" y="4038600"/>
              <a:ext cx="1358153" cy="89647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Arrow Connector 2"/>
            <p:cNvCxnSpPr>
              <a:stCxn id="10" idx="3"/>
              <a:endCxn id="27" idx="1"/>
            </p:cNvCxnSpPr>
            <p:nvPr/>
          </p:nvCxnSpPr>
          <p:spPr>
            <a:xfrm>
              <a:off x="3496235" y="1589884"/>
              <a:ext cx="4365362" cy="214212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3"/>
              <a:endCxn id="27" idx="1"/>
            </p:cNvCxnSpPr>
            <p:nvPr/>
          </p:nvCxnSpPr>
          <p:spPr>
            <a:xfrm>
              <a:off x="6185647" y="1387760"/>
              <a:ext cx="1675950" cy="23442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7" idx="0"/>
            </p:cNvCxnSpPr>
            <p:nvPr/>
          </p:nvCxnSpPr>
          <p:spPr>
            <a:xfrm flipH="1">
              <a:off x="8231856" y="1647220"/>
              <a:ext cx="374262" cy="159352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3"/>
            </p:cNvCxnSpPr>
            <p:nvPr/>
          </p:nvCxnSpPr>
          <p:spPr>
            <a:xfrm>
              <a:off x="8222875" y="1435198"/>
              <a:ext cx="383243" cy="21202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68611" y="5038985"/>
              <a:ext cx="1791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70C0"/>
                  </a:solidFill>
                </a:rPr>
                <a:t>Memory Expensive resource</a:t>
              </a:r>
              <a:endParaRPr lang="en-IN" sz="1600" b="1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65177" y="164954"/>
            <a:ext cx="435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REFERENCE COUNTING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467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3071" y="833717"/>
            <a:ext cx="11454653" cy="5335344"/>
            <a:chOff x="161365" y="0"/>
            <a:chExt cx="11454653" cy="5335344"/>
          </a:xfrm>
        </p:grpSpPr>
        <p:sp>
          <p:nvSpPr>
            <p:cNvPr id="4" name="Rectangle 3"/>
            <p:cNvSpPr/>
            <p:nvPr/>
          </p:nvSpPr>
          <p:spPr>
            <a:xfrm>
              <a:off x="542367" y="3783858"/>
              <a:ext cx="2904564" cy="578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55061" y="1538199"/>
              <a:ext cx="739588" cy="497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IN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42367" y="2035740"/>
              <a:ext cx="1082488" cy="174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446931" y="1538198"/>
              <a:ext cx="739588" cy="4975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365" y="0"/>
              <a:ext cx="51771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double* p1 = new double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int* p2 = reinterpret_cast&lt;int*&gt;(p1)</a:t>
              </a:r>
              <a:endParaRPr lang="en-IN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flipH="1">
              <a:off x="542367" y="2035739"/>
              <a:ext cx="3274358" cy="17481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55814" y="3844370"/>
              <a:ext cx="1452282" cy="4639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79546" y="3919081"/>
              <a:ext cx="125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 byte offset</a:t>
              </a:r>
              <a:endParaRPr lang="en-IN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9175" y="3883608"/>
              <a:ext cx="125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 byte offset</a:t>
              </a:r>
              <a:endParaRPr lang="en-IN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54906" y="4226859"/>
              <a:ext cx="2904564" cy="5782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467600" y="1981200"/>
              <a:ext cx="739588" cy="497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IN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6754906" y="2478741"/>
              <a:ext cx="1082488" cy="174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659470" y="1981199"/>
              <a:ext cx="739588" cy="4975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IN" dirty="0"/>
            </a:p>
          </p:txBody>
        </p:sp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 flipH="1">
              <a:off x="6754906" y="2478740"/>
              <a:ext cx="3274358" cy="17481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781800" y="4260477"/>
              <a:ext cx="1452282" cy="5109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92085" y="4362082"/>
              <a:ext cx="125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 byte offset</a:t>
              </a:r>
              <a:endParaRPr lang="en-IN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25502" y="4340056"/>
              <a:ext cx="125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 byte offset</a:t>
              </a:r>
              <a:endParaRPr lang="en-IN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2542" y="183810"/>
              <a:ext cx="54034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int* p1 = new int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double* p2 = reinterpret_cast&lt;double*&gt;(p1)</a:t>
              </a:r>
              <a:endParaRPr lang="en-IN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57950" y="2698691"/>
              <a:ext cx="992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 8 bytes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35303" y="3087785"/>
              <a:ext cx="992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 4 bytes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141" y="4771465"/>
              <a:ext cx="2078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Allocates 8 bytes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89961" y="4966012"/>
              <a:ext cx="2078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Allocates 4 bytes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7555" y="2207556"/>
              <a:ext cx="992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 8 bytes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4494" y="2586633"/>
              <a:ext cx="992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 4 bytes</a:t>
              </a:r>
              <a:endParaRPr lang="en-IN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80596" y="132435"/>
            <a:ext cx="3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REINTERPRET_CAST [casting]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65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3412" y="1307163"/>
            <a:ext cx="11398622" cy="4305307"/>
            <a:chOff x="0" y="271739"/>
            <a:chExt cx="11398622" cy="4305307"/>
          </a:xfrm>
        </p:grpSpPr>
        <p:sp>
          <p:nvSpPr>
            <p:cNvPr id="4" name="Double Brace 3"/>
            <p:cNvSpPr/>
            <p:nvPr/>
          </p:nvSpPr>
          <p:spPr>
            <a:xfrm>
              <a:off x="726141" y="847165"/>
              <a:ext cx="2837329" cy="211118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------fun1()------</a:t>
              </a:r>
            </a:p>
            <a:p>
              <a:pPr algn="ctr"/>
              <a:r>
                <a:rPr lang="en-US" dirty="0" smtClean="0"/>
                <a:t>-----------------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</a:t>
              </a:r>
              <a:endParaRPr lang="en-IN" dirty="0"/>
            </a:p>
          </p:txBody>
        </p:sp>
        <p:sp>
          <p:nvSpPr>
            <p:cNvPr id="5" name="Double Brace 4"/>
            <p:cNvSpPr/>
            <p:nvPr/>
          </p:nvSpPr>
          <p:spPr>
            <a:xfrm>
              <a:off x="4643717" y="847165"/>
              <a:ext cx="2837329" cy="211118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----fun2()-----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</a:t>
              </a:r>
              <a:endParaRPr lang="en-IN" dirty="0"/>
            </a:p>
          </p:txBody>
        </p:sp>
        <p:sp>
          <p:nvSpPr>
            <p:cNvPr id="6" name="Double Brace 5"/>
            <p:cNvSpPr/>
            <p:nvPr/>
          </p:nvSpPr>
          <p:spPr>
            <a:xfrm>
              <a:off x="8561293" y="847165"/>
              <a:ext cx="2837329" cy="211118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-----------------</a:t>
              </a:r>
            </a:p>
            <a:p>
              <a:pPr algn="ctr"/>
              <a:r>
                <a:rPr lang="en-US" dirty="0" smtClean="0"/>
                <a:t>----------------</a:t>
              </a:r>
            </a:p>
            <a:p>
              <a:pPr algn="ctr"/>
              <a:r>
                <a:rPr lang="en-US" dirty="0" smtClean="0"/>
                <a:t>---------------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3314" y="3301715"/>
              <a:ext cx="106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main()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31222" y="3315162"/>
              <a:ext cx="106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fun1()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19130" y="3315162"/>
              <a:ext cx="106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fun2()</a:t>
              </a:r>
              <a:endParaRPr lang="en-IN" dirty="0"/>
            </a:p>
          </p:txBody>
        </p:sp>
        <p:sp>
          <p:nvSpPr>
            <p:cNvPr id="10" name="Down Arrow 9"/>
            <p:cNvSpPr/>
            <p:nvPr/>
          </p:nvSpPr>
          <p:spPr>
            <a:xfrm rot="19006518">
              <a:off x="497542" y="309281"/>
              <a:ext cx="322730" cy="5378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Down Arrow 10"/>
            <p:cNvSpPr/>
            <p:nvPr/>
          </p:nvSpPr>
          <p:spPr>
            <a:xfrm rot="2563418">
              <a:off x="564776" y="3095052"/>
              <a:ext cx="322730" cy="5378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78" y="271739"/>
              <a:ext cx="1761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Execution starts here</a:t>
              </a:r>
              <a:endParaRPr lang="en-IN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3684494"/>
              <a:ext cx="2084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Execution terminates here</a:t>
              </a:r>
              <a:endParaRPr lang="en-IN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43314" y="1116106"/>
              <a:ext cx="0" cy="76648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320779" y="1839632"/>
              <a:ext cx="1527029" cy="310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5298866" y="2150237"/>
              <a:ext cx="1527029" cy="310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Arrow Connector 17"/>
            <p:cNvCxnSpPr>
              <a:stCxn id="16" idx="6"/>
            </p:cNvCxnSpPr>
            <p:nvPr/>
          </p:nvCxnSpPr>
          <p:spPr>
            <a:xfrm flipV="1">
              <a:off x="2847808" y="1151779"/>
              <a:ext cx="2584804" cy="84315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9265024" y="1274896"/>
              <a:ext cx="26894" cy="154898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613740" y="1151779"/>
              <a:ext cx="2839542" cy="110943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593540" y="2460842"/>
              <a:ext cx="2671485" cy="36304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32612" y="1383755"/>
              <a:ext cx="0" cy="76648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298866" y="2305539"/>
              <a:ext cx="4483" cy="51834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2684927" y="2267580"/>
              <a:ext cx="2670361" cy="5563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385151" y="2318788"/>
              <a:ext cx="4483" cy="51834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477871" y="4207714"/>
              <a:ext cx="247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Graceful termination</a:t>
              </a:r>
              <a:endParaRPr lang="en-IN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61598" y="0"/>
            <a:ext cx="414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EXCEPTION HANDLING….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05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592</Words>
  <Application>Microsoft Office PowerPoint</Application>
  <PresentationFormat>Widescreen</PresentationFormat>
  <Paragraphs>235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</dc:creator>
  <cp:lastModifiedBy>Ganesh</cp:lastModifiedBy>
  <cp:revision>37</cp:revision>
  <dcterms:created xsi:type="dcterms:W3CDTF">2020-09-25T04:15:48Z</dcterms:created>
  <dcterms:modified xsi:type="dcterms:W3CDTF">2020-12-08T11:17:12Z</dcterms:modified>
</cp:coreProperties>
</file>