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89F2-1843-704C-FAD8-FADF83D2E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925C7-860B-AD5F-8237-ADA0D70FA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3889-4B00-6E23-CE22-DCC71460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ED93-0C65-A025-695A-A3F6030A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A52E-80C8-CA1C-7B9A-0CB0ECEA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5097-0346-E01A-792E-1658EA8B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F7C89-6B0C-8385-0BD5-B293C866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595D-C8FE-DAA7-AE2F-1772E1D4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28ED-73A2-6404-BFFA-A02577C9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01D2F-E733-5BBF-6BDB-6C3BCC2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1FB52-3CBB-5CF8-F22B-A356D6463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030A5-09A7-D6E3-CC6A-237A926F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C032-3B19-403B-AA46-DA40838E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37C7-E200-CEB8-8AE4-718D80CA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6481-D0D1-3032-D0F0-59196F7A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06F-293A-3149-8852-5DDC7B1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17E5-15A6-6F25-3068-26507A8E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5419-D885-DA12-6297-A8B4995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761D-E556-5A1B-A2E5-57495036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513E-AF31-0BE8-6546-5CF4A30C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6C48-2C03-1B88-5C74-1F350F19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B7CAB-C6E9-C3BB-6BF2-826F67AC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A0CF-4591-3E1C-EBA0-24D39C3F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6F88-9784-DC17-A83F-38B991BB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DD18-BAAC-BD00-26BD-553C0FB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7C62-A44C-64AC-9C00-EE8E8F90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EF1A-BB6A-95F9-80B0-86406BB6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FC97B-4C98-E755-5188-8ACF02AE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1971-4870-4C60-9670-254101A4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A2CD3-1487-154B-CFE1-F4EF11E3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2540-D8DA-E89D-3750-795FD238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32E7-D20E-22BC-2572-E4E4DF1F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38F9-1C69-1E31-3556-EDBC45B6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6B794-1F53-B5A4-4EB9-B6985A97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17151-1F96-7CC5-B61B-8E260A777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FEFC5-6511-07D7-A325-05CD29E59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6DAE8-75AD-8144-D98F-88ED855D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03DC3-1899-493A-8B78-540AD5C8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213BA-FF38-3C81-C0DC-247F37F4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A59C-68E1-69AA-3723-16373AA1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66BD-59AD-E2B4-E48D-600362B8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A274-6140-E2A6-DB7E-D01B93DB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B2476-7AA9-07CE-A095-8714151E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7E354-B659-D12D-2C2C-2374C6E4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8BD8B-BAA0-D16C-3E0F-FEEB6B65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C4FD7-49FF-A833-2DD5-ECB35BB4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E64C-1CDA-B499-FE1C-3321FCE8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AEEA-B579-E5E2-D0DE-2FC4EEFF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F682A-12C1-6BC1-9829-B43AD247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A625-F70B-3A3A-C6E5-6F12317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289C-81A8-30C2-352B-71EA571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5A40-C40C-8DB8-7CA0-6EF2BBAE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F9A8-2A9C-DA82-2F44-6AA4E201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3DE0-A18F-1CA3-5EEE-672DB6C41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09068-A016-1F19-A7AF-65332793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51BA0-A89F-8BF2-262D-DFFB69C3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AFA77-A3A1-847C-AF60-B30EC72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13CE-08B0-7C02-71D3-940ECB20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DD0C9-4BCA-7310-A426-188FC45B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9A9E-093B-9D43-0A38-7DE186E82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6367-BD5A-A78B-EAA1-A79761C47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E782B-8D7A-4CC2-B1B4-F2960DA6F2F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1C52-67FE-8846-8B48-7276B317D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CC74F-8983-1B6F-3E8F-8E0B00FFA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5CD9-E576-4C86-8B98-89C27CD2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77BB-07AF-C996-0673-8BC51A33F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Fundamentals -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1708B-F40A-DC69-708D-7AC087340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Lokesh Shukla</a:t>
            </a:r>
          </a:p>
        </p:txBody>
      </p:sp>
    </p:spTree>
    <p:extLst>
      <p:ext uri="{BB962C8B-B14F-4D97-AF65-F5344CB8AC3E}">
        <p14:creationId xmlns:p14="http://schemas.microsoft.com/office/powerpoint/2010/main" val="416258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5CA9-D885-63D5-2DDB-34792261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Watch Alarm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38F7-0D18-3098-6631-513F4DEB9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03F4-F1C5-FA9C-2D5A-134F4D37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dirty="0"/>
              <a:t>Billing Alerts are only enabled in the North Virginia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9E42-6B17-CAD6-7E81-60008AF8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>
                <a:solidFill>
                  <a:srgbClr val="FFFFFF"/>
                </a:solidFill>
                <a:latin typeface="AAAAA B+ PSTT Commons"/>
              </a:rPr>
              <a:t>Billing alerts are only enabled in the North Virginia region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9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3369-0C9A-1ED3-4BA2-323FF28A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7449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9BC84B"/>
                </a:solidFill>
                <a:latin typeface="AAAAA B+ PSTT Commons"/>
              </a:rPr>
              <a:t>Identity and Access Management (IAM) </a:t>
            </a:r>
            <a:br>
              <a:rPr lang="en-US" sz="2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br>
              <a:rPr lang="en-US" sz="2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r>
              <a:rPr lang="en-US" sz="2800" b="0" i="0" u="none" strike="noStrike" baseline="0" dirty="0">
                <a:solidFill>
                  <a:srgbClr val="212121"/>
                </a:solidFill>
                <a:latin typeface="AAAAA C+ PSTT Commons"/>
              </a:rPr>
              <a:t>Service to configure authentication and access for user accounts.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847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DA1-287D-8304-C7FE-21A2B24E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Account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9BAE-7561-27CB-DAF4-9160278C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Administer all services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Modify billing information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Manage users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7BEB-F0D7-49CF-15BB-CED5E56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292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  <a:t>Multi-factor Authentication </a:t>
            </a: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r>
              <a:rPr lang="en-US" sz="1800" b="0" i="0" u="none" strike="noStrike" baseline="0" dirty="0" err="1">
                <a:solidFill>
                  <a:srgbClr val="212121"/>
                </a:solidFill>
                <a:latin typeface="AAAAA C+ PSTT Commons"/>
              </a:rPr>
              <a:t>Authentication</a:t>
            </a: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 that requires more than one factor to authenticate.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03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711C-654A-AFA7-243B-3FEAB3C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0" i="0" u="none" strike="noStrike" baseline="0" dirty="0">
                <a:solidFill>
                  <a:srgbClr val="212121"/>
                </a:solidFill>
                <a:latin typeface="AAAAA B+ PSTT Commons"/>
              </a:rPr>
              <a:t>Policy Statement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8264-33A5-2C8D-A9C5-6EA697F3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rgbClr val="92D050"/>
                </a:solidFill>
                <a:latin typeface="AAAAA C+ PSTT Commons"/>
              </a:rPr>
              <a:t>Effect</a:t>
            </a:r>
            <a:r>
              <a:rPr lang="en-US" sz="2800" b="0" i="0" u="none" strike="noStrike" baseline="0" dirty="0">
                <a:solidFill>
                  <a:srgbClr val="212121"/>
                </a:solidFill>
                <a:latin typeface="AAAAA C+ PSTT Commons"/>
              </a:rPr>
              <a:t> “Allow” or “Deny”</a:t>
            </a:r>
          </a:p>
          <a:p>
            <a:r>
              <a:rPr lang="en-US" sz="2800" b="0" i="0" u="none" strike="noStrike" baseline="0" dirty="0">
                <a:solidFill>
                  <a:srgbClr val="6559A7"/>
                </a:solidFill>
                <a:latin typeface="AAAAA E+ PSTT Commons"/>
              </a:rPr>
              <a:t>Action </a:t>
            </a:r>
            <a:r>
              <a:rPr lang="en-US" sz="2800" b="0" i="0" u="none" strike="noStrike" baseline="0" dirty="0">
                <a:solidFill>
                  <a:srgbClr val="212121"/>
                </a:solidFill>
                <a:latin typeface="AAAAA C+ PSTT Commons"/>
              </a:rPr>
              <a:t>Operation user can perform on services</a:t>
            </a:r>
          </a:p>
          <a:p>
            <a:r>
              <a:rPr lang="en-US" sz="2800" b="0" i="0" u="none" strike="noStrike" baseline="0" dirty="0">
                <a:solidFill>
                  <a:srgbClr val="A62C5A"/>
                </a:solidFill>
                <a:latin typeface="AAAAA E+ PSTT Commons"/>
              </a:rPr>
              <a:t>Resource </a:t>
            </a:r>
            <a:r>
              <a:rPr lang="en-US" sz="2800" b="0" i="0" u="none" strike="noStrike" baseline="0" dirty="0">
                <a:solidFill>
                  <a:srgbClr val="212121"/>
                </a:solidFill>
                <a:latin typeface="AAAAA C+ PSTT Commons"/>
              </a:rPr>
              <a:t>Speci</a:t>
            </a:r>
            <a:r>
              <a:rPr lang="en-US" sz="2800" b="0" i="0" u="none" strike="noStrike" baseline="0" dirty="0">
                <a:solidFill>
                  <a:srgbClr val="212121"/>
                </a:solidFill>
                <a:latin typeface="AAAAA G+ PSTT Commons"/>
              </a:rPr>
              <a:t>fi</a:t>
            </a:r>
            <a:r>
              <a:rPr lang="en-US" sz="2800" b="0" i="0" u="none" strike="noStrike" baseline="0" dirty="0">
                <a:solidFill>
                  <a:srgbClr val="212121"/>
                </a:solidFill>
                <a:latin typeface="AAAAA C+ PSTT Commons"/>
              </a:rPr>
              <a:t>c resources user can perform action 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89EE-660A-DFA9-62B8-577D6136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7F3F-3458-4FDF-1093-1AEC9CDC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AWS Managed Policy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Customer Managed Policy</a:t>
            </a:r>
          </a:p>
          <a:p>
            <a:endParaRPr lang="en-US" sz="1800" dirty="0">
              <a:solidFill>
                <a:srgbClr val="212121"/>
              </a:solidFill>
              <a:latin typeface="AAAAA C+ PSTT Commons"/>
            </a:endParaRPr>
          </a:p>
          <a:p>
            <a:endParaRPr lang="en-US" sz="1800" dirty="0">
              <a:solidFill>
                <a:srgbClr val="212121"/>
              </a:solidFill>
              <a:latin typeface="AAAAA C+ PSTT Commons"/>
            </a:endParaRPr>
          </a:p>
          <a:p>
            <a:r>
              <a:rPr lang="en-US" sz="1800" b="0" i="0" u="none" strike="noStrike" baseline="0" dirty="0">
                <a:solidFill>
                  <a:srgbClr val="289FBC"/>
                </a:solidFill>
                <a:latin typeface="AAAAA B+ PSTT Commons"/>
              </a:rPr>
              <a:t>Use policies to give permissions </a:t>
            </a:r>
            <a:endParaRPr lang="en-US" sz="1800" b="0" i="0" u="none" strike="noStrike" baseline="0" dirty="0">
              <a:solidFill>
                <a:srgbClr val="212121"/>
              </a:solidFill>
              <a:latin typeface="AAAAA C+ PSTT Commons"/>
            </a:endParaRPr>
          </a:p>
          <a:p>
            <a:r>
              <a:rPr lang="en-US" sz="1800" dirty="0">
                <a:solidFill>
                  <a:srgbClr val="212121"/>
                </a:solidFill>
                <a:latin typeface="AAAAA C+ PSTT Commons"/>
              </a:rPr>
              <a:t>Create Users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9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8018-7ED6-A30E-BA16-5C277365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3623"/>
          </a:xfrm>
        </p:spPr>
        <p:txBody>
          <a:bodyPr/>
          <a:lstStyle/>
          <a:p>
            <a:r>
              <a:rPr lang="en-US" sz="2800" b="0" i="0" u="none" strike="noStrike" baseline="0" dirty="0">
                <a:solidFill>
                  <a:srgbClr val="9BC84B"/>
                </a:solidFill>
                <a:latin typeface="AAAAA B+ PSTT Commons"/>
              </a:rPr>
              <a:t>Elastic Compute Cloud </a:t>
            </a: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Virtual machine service that runs software of your choice.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6700D-28BA-9056-CB95-BEDC8683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857250"/>
            <a:ext cx="9705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B78F4-2210-FF34-F3C6-0A1D3C44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942975"/>
            <a:ext cx="6962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1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1890-ED4E-79EC-0E10-067FF88E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F05826"/>
                </a:solidFill>
                <a:latin typeface="AAAAA E+ PSTT Commons"/>
              </a:rPr>
              <a:t>Local Development &amp; AWS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7AED-CE43-FE6C-A3B5-FA2F5D837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u="none" strike="noStrike" baseline="0" dirty="0">
                <a:solidFill>
                  <a:srgbClr val="9BC84E"/>
                </a:solidFill>
                <a:latin typeface="AAAAA E+ PSTT Commons"/>
              </a:rPr>
              <a:t>Local Development </a:t>
            </a:r>
          </a:p>
          <a:p>
            <a:pPr marL="0" indent="0" algn="r">
              <a:buNone/>
            </a:pPr>
            <a:r>
              <a:rPr lang="en-US" sz="2400" b="0" i="0" u="none" strike="noStrike" baseline="0" dirty="0">
                <a:solidFill>
                  <a:srgbClr val="212121"/>
                </a:solidFill>
                <a:latin typeface="AAAAA E+ PSTT Commons"/>
              </a:rPr>
              <a:t>Everything runs locally on same machine </a:t>
            </a:r>
          </a:p>
          <a:p>
            <a:pPr marL="0" indent="0" algn="r">
              <a:buNone/>
            </a:pPr>
            <a:r>
              <a:rPr lang="en-US" sz="2400" b="0" i="0" u="none" strike="noStrike" baseline="0" dirty="0">
                <a:solidFill>
                  <a:srgbClr val="212121"/>
                </a:solidFill>
                <a:latin typeface="AAAAA E+ PSTT Commons"/>
              </a:rPr>
              <a:t>Files stored on server </a:t>
            </a:r>
          </a:p>
          <a:p>
            <a:pPr marL="0" indent="0" algn="r">
              <a:buNone/>
            </a:pPr>
            <a:r>
              <a:rPr lang="en-US" sz="2400" b="0" i="0" u="none" strike="noStrike" baseline="0" dirty="0">
                <a:solidFill>
                  <a:srgbClr val="212121"/>
                </a:solidFill>
                <a:latin typeface="AAAAA E+ PSTT Commons"/>
              </a:rPr>
              <a:t>Database on same server as application </a:t>
            </a:r>
          </a:p>
          <a:p>
            <a:pPr marL="0" indent="0" algn="r">
              <a:buNone/>
            </a:pPr>
            <a:r>
              <a:rPr lang="en-US" sz="2400" b="0" i="0" u="none" strike="noStrike" baseline="0" dirty="0">
                <a:solidFill>
                  <a:srgbClr val="212121"/>
                </a:solidFill>
                <a:latin typeface="AAAAA E+ PSTT Commons"/>
              </a:rPr>
              <a:t>Connections done manually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AC1A-7A67-6797-35BD-169F26E3C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9BC84E"/>
                </a:solidFill>
                <a:latin typeface="AAAAA E+ PSTT Commons"/>
              </a:rPr>
              <a:t>AWS Development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12121"/>
                </a:solidFill>
                <a:latin typeface="AAAAA E+ PSTT Commons"/>
              </a:rPr>
              <a:t>One service = One responsibility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12121"/>
                </a:solidFill>
                <a:latin typeface="AAAAA E+ PSTT Commons"/>
              </a:rPr>
              <a:t>Files served from S3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12121"/>
                </a:solidFill>
                <a:latin typeface="AAAAA E+ PSTT Commons"/>
              </a:rPr>
              <a:t>Database as a Service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AAAA E+ PSTT Commons"/>
              </a:rPr>
              <a:t>C</a:t>
            </a:r>
            <a:r>
              <a:rPr lang="en-US" sz="2400" b="0" i="0" u="none" strike="noStrike" baseline="0" dirty="0">
                <a:solidFill>
                  <a:srgbClr val="212121"/>
                </a:solidFill>
                <a:latin typeface="AAAAA E+ PSTT Commons"/>
              </a:rPr>
              <a:t>onnections done with AWS SDK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24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B831-8A77-1888-363E-D59DADD1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0040"/>
          </a:xfrm>
        </p:spPr>
        <p:txBody>
          <a:bodyPr/>
          <a:lstStyle/>
          <a:p>
            <a:r>
              <a:rPr lang="en-US" sz="2400" b="0" i="0" u="none" strike="noStrike" baseline="0" dirty="0">
                <a:solidFill>
                  <a:srgbClr val="A62C5A"/>
                </a:solidFill>
                <a:latin typeface="AAAAA B+ PSTT Commons"/>
              </a:rPr>
              <a:t>Security Group </a:t>
            </a:r>
            <a:br>
              <a:rPr lang="en-US" sz="1800" b="0" i="0" u="none" strike="noStrike" baseline="0" dirty="0">
                <a:solidFill>
                  <a:srgbClr val="A62C5A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A62C5A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Defines allowed incoming/outgoing IP addresses and ports. Kind of like a mini-firewall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3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66F7B-CF44-7AB8-0C62-E7BE3837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23912"/>
            <a:ext cx="89725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E2DFC-B3FD-C582-5734-72CAD1BA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847725"/>
            <a:ext cx="8553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6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9638A-A2FE-EB44-C561-91643EA9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95350"/>
            <a:ext cx="89439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66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EAA-A292-7899-D350-0A40B5E5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Cloud Compute (EC2)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8D45A-3E7C-832D-2DBE-816060CAF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4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1A0-AE46-C1A7-F194-77B4E91E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525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  <a:t>Amazon Machine Image (AMI) </a:t>
            </a: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Operating system and software installed on an EC2 instance.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F516-767A-7B84-2541-A3CE0D9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12121"/>
                </a:solidFill>
                <a:latin typeface="AAAAA B+ PSTT Commons"/>
              </a:rPr>
              <a:t>EC2 Instance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6EF1-E6D2-D229-9889-E9C74642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General purpose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Compute optimized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Memory optimized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Storage optimized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46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4EC-C8FC-850C-8F03-CBB6DEF4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188"/>
          </a:xfrm>
        </p:spPr>
        <p:txBody>
          <a:bodyPr/>
          <a:lstStyle/>
          <a:p>
            <a:r>
              <a:rPr lang="en-US" sz="2800" b="0" i="0" u="none" strike="noStrike" baseline="0" dirty="0">
                <a:solidFill>
                  <a:srgbClr val="F15928"/>
                </a:solidFill>
                <a:latin typeface="AAAAA B+ PSTT Commons"/>
              </a:rPr>
              <a:t>Elastic Block Store </a:t>
            </a:r>
            <a:br>
              <a:rPr lang="en-US" sz="1800" b="0" i="0" u="none" strike="noStrike" baseline="0" dirty="0">
                <a:solidFill>
                  <a:srgbClr val="F15928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Independent storage volumes used with EC2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0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C7F8-72A4-B894-2D44-3CF2B8CD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397"/>
          </a:xfrm>
        </p:spPr>
        <p:txBody>
          <a:bodyPr/>
          <a:lstStyle/>
          <a:p>
            <a:r>
              <a:rPr lang="en-US" sz="2800" b="0" i="0" u="none" strike="noStrike" baseline="0" dirty="0">
                <a:solidFill>
                  <a:srgbClr val="9BC84B"/>
                </a:solidFill>
                <a:latin typeface="AAAAA B+ PSTT Commons"/>
              </a:rPr>
              <a:t>Elastic IP </a:t>
            </a: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Public IP addresses that are created, destroyed, and assigned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5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2C-A75F-251C-08FD-6F362FE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996F-F734-DA93-E78E-3F1147A4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rgbClr val="FFFFFF"/>
                </a:solidFill>
                <a:highlight>
                  <a:srgbClr val="000000"/>
                </a:highlight>
                <a:latin typeface="AAAAA B+ PSTT Commons"/>
              </a:rPr>
              <a:t>With custom AMIs, an EC2 instance can be saved as a snapshot and replicated</a:t>
            </a:r>
            <a:endParaRPr lang="en-US" sz="32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112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B16A-F507-0641-0F78-18644D1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Management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38ED-45EF-2563-A833-C1A0C0C7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Configure &amp; create resources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Each service has its own dashboard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Dashboards are similar to each 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6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7750-D7B1-137C-F13D-098929D7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87605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A62C5A"/>
                </a:solidFill>
                <a:latin typeface="AAAAA B+ PSTT Commons"/>
              </a:rPr>
              <a:t>Auto Scaling Group </a:t>
            </a:r>
            <a:br>
              <a:rPr lang="en-US" sz="1800" b="0" i="0" u="none" strike="noStrike" baseline="0" dirty="0">
                <a:solidFill>
                  <a:srgbClr val="A62C5A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A62C5A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AAAAA C+ PSTT Commons"/>
              </a:rPr>
              <a:t>Expands or shrinks a pool of instances based on pre-defined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94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2738-B0A7-EF19-1B2D-5C4757FA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2736"/>
          </a:xfrm>
        </p:spPr>
        <p:txBody>
          <a:bodyPr/>
          <a:lstStyle/>
          <a:p>
            <a:r>
              <a:rPr lang="en-US" sz="2800" b="0" i="0" u="none" strike="noStrike" baseline="0" dirty="0">
                <a:solidFill>
                  <a:srgbClr val="9BC84E"/>
                </a:solidFill>
                <a:latin typeface="AAAAA B+ PSTT Commons"/>
              </a:rPr>
              <a:t>Load Balancer</a:t>
            </a:r>
            <a:r>
              <a:rPr lang="en-US" sz="1800" b="0" i="0" u="none" strike="noStrike" baseline="0" dirty="0">
                <a:solidFill>
                  <a:srgbClr val="9BC84E"/>
                </a:solidFill>
                <a:latin typeface="AAAAA B+ PSTT Commons"/>
              </a:rPr>
              <a:t> </a:t>
            </a:r>
            <a:br>
              <a:rPr lang="en-US" sz="1800" b="0" i="0" u="none" strike="noStrike" baseline="0" dirty="0">
                <a:solidFill>
                  <a:srgbClr val="9BC84E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9BC84E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Routing appliance that maintains a consistent DNS entry and balances requests to multiple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02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30B1-7025-61C6-0270-4396AD47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14110"/>
          </a:xfrm>
        </p:spPr>
        <p:txBody>
          <a:bodyPr/>
          <a:lstStyle/>
          <a:p>
            <a:r>
              <a:rPr lang="en-US" sz="3200" b="0" i="0" u="none" strike="noStrike" baseline="0" dirty="0">
                <a:solidFill>
                  <a:srgbClr val="9BC84B"/>
                </a:solidFill>
                <a:latin typeface="AAAAA B+ PSTT Commons"/>
              </a:rPr>
              <a:t>Simple Storage Service </a:t>
            </a: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AAAAA C+ PSTT Commons"/>
              </a:rPr>
              <a:t>AWS service for storing files.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AAAA C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S3 stores Objects in the Region you specify</a:t>
            </a:r>
            <a:b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</a:br>
            <a:r>
              <a:rPr lang="en-US" sz="1800" b="0" i="0" u="none" strike="noStrike" baseline="0" dirty="0">
                <a:solidFill>
                  <a:srgbClr val="A62C5A"/>
                </a:solidFill>
                <a:latin typeface="AAAAA B+ PSTT Commons"/>
              </a:rPr>
              <a:t>The maximum object size in S3 is 5 terabytes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9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6B3B7-02EA-0891-8D08-96EBB62C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976312"/>
            <a:ext cx="58674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EDB4-1C23-978E-E504-F03CF62A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12121"/>
                </a:solidFill>
                <a:latin typeface="AAAAA B+ PSTT Commons"/>
              </a:rPr>
              <a:t>S3 Object Key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1E7B-B554-09C4-B6C3-7037978B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87C98"/>
                </a:solidFill>
                <a:latin typeface="AAAAA C+ PSTT Commons"/>
              </a:rPr>
              <a:t>Filename: image.png </a:t>
            </a:r>
          </a:p>
          <a:p>
            <a:r>
              <a:rPr lang="en-US" sz="1800" b="0" i="0" u="none" strike="noStrike" baseline="0" dirty="0">
                <a:solidFill>
                  <a:srgbClr val="289FBC"/>
                </a:solidFill>
                <a:latin typeface="AAAAA C+ PSTT Commons"/>
              </a:rPr>
              <a:t>Folder Name: images </a:t>
            </a:r>
          </a:p>
          <a:p>
            <a:r>
              <a:rPr lang="en-US" sz="1800" b="0" i="0" u="none" strike="noStrike" baseline="0" dirty="0">
                <a:solidFill>
                  <a:srgbClr val="47B5CF"/>
                </a:solidFill>
                <a:latin typeface="AAAAA C+ PSTT Commons"/>
              </a:rPr>
              <a:t>Object Key: images/image.png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90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47A3-AF83-2E00-2557-CAC4805F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397"/>
          </a:xfrm>
        </p:spPr>
        <p:txBody>
          <a:bodyPr/>
          <a:lstStyle/>
          <a:p>
            <a:r>
              <a:rPr lang="en-US" sz="2800" b="0" i="0" u="none" strike="noStrike" baseline="0" dirty="0">
                <a:solidFill>
                  <a:srgbClr val="9BC84B"/>
                </a:solidFill>
                <a:latin typeface="AAAAA B+ PSTT Commons"/>
              </a:rPr>
              <a:t>Relational Database Service </a:t>
            </a: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Managed database instances in AWS running on EC2.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2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8E16-EFBE-7F0E-913C-99E8017B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212121"/>
                </a:solidFill>
                <a:latin typeface="AAAAA B+ PSTT Commons"/>
              </a:rPr>
              <a:t>RDS Managed Task Examples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B45C-FD06-F5AA-6308-4EB9C770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u="none" strike="noStrike" baseline="0" dirty="0">
                <a:solidFill>
                  <a:srgbClr val="4B427C"/>
                </a:solidFill>
                <a:latin typeface="AAAAA C+ PSTT Commons"/>
              </a:rPr>
              <a:t>Software upgrades </a:t>
            </a:r>
          </a:p>
          <a:p>
            <a:pPr marL="0" indent="0" algn="ctr">
              <a:buNone/>
            </a:pPr>
            <a:r>
              <a:rPr lang="en-US" sz="2400" b="0" i="0" u="none" strike="noStrike" baseline="0" dirty="0">
                <a:solidFill>
                  <a:srgbClr val="6559A7"/>
                </a:solidFill>
                <a:latin typeface="AAAAA C+ PSTT Commons"/>
              </a:rPr>
              <a:t>Nightly database backups </a:t>
            </a:r>
          </a:p>
          <a:p>
            <a:pPr marL="0" indent="0" algn="ctr">
              <a:buNone/>
            </a:pPr>
            <a:r>
              <a:rPr lang="en-US" sz="2400" b="0" i="0" u="none" strike="noStrike" baseline="0" dirty="0">
                <a:solidFill>
                  <a:srgbClr val="A49DCA"/>
                </a:solidFill>
                <a:latin typeface="AAAAA C+ PSTT Commons"/>
              </a:rPr>
              <a:t>Monitoring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377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5F19-B745-AB84-BBA3-0268EA6B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212121"/>
                </a:solidFill>
                <a:latin typeface="AAAAA B+ PSTT Commons"/>
              </a:rPr>
              <a:t>RDS Backups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F8CD-325A-ADA7-6893-493904A4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0" i="0" u="none" strike="noStrike" baseline="0" dirty="0">
                <a:solidFill>
                  <a:srgbClr val="F15928"/>
                </a:solidFill>
                <a:latin typeface="AAAAA E+ PSTT Commons"/>
              </a:rPr>
              <a:t>Occurs daily </a:t>
            </a:r>
          </a:p>
          <a:p>
            <a:pPr marL="0" indent="0" algn="ctr">
              <a:buNone/>
            </a:pPr>
            <a:r>
              <a:rPr lang="en-US" sz="2800" b="0" i="0" u="none" strike="noStrike" baseline="0" dirty="0">
                <a:solidFill>
                  <a:srgbClr val="289FBC"/>
                </a:solidFill>
                <a:latin typeface="AAAAA E+ PSTT Commons"/>
              </a:rPr>
              <a:t>Con</a:t>
            </a:r>
            <a:r>
              <a:rPr lang="en-US" sz="2800" b="0" i="0" u="none" strike="noStrike" baseline="0" dirty="0">
                <a:solidFill>
                  <a:srgbClr val="289FBC"/>
                </a:solidFill>
                <a:latin typeface="AAAAA F+ PSTT Commons"/>
              </a:rPr>
              <a:t>fi</a:t>
            </a:r>
            <a:r>
              <a:rPr lang="en-US" sz="2800" b="0" i="0" u="none" strike="noStrike" baseline="0" dirty="0">
                <a:solidFill>
                  <a:srgbClr val="289FBC"/>
                </a:solidFill>
                <a:latin typeface="AAAAA E+ PSTT Commons"/>
              </a:rPr>
              <a:t>gurable backup window </a:t>
            </a:r>
          </a:p>
          <a:p>
            <a:pPr marL="0" indent="0" algn="ctr">
              <a:buNone/>
            </a:pPr>
            <a:r>
              <a:rPr lang="en-US" sz="2800" b="0" i="0" u="none" strike="noStrike" baseline="0" dirty="0">
                <a:solidFill>
                  <a:srgbClr val="A62C5A"/>
                </a:solidFill>
                <a:latin typeface="AAAAA E+ PSTT Commons"/>
              </a:rPr>
              <a:t>Backups stored 1 - 35 days </a:t>
            </a:r>
          </a:p>
          <a:p>
            <a:pPr marL="0" indent="0" algn="ctr">
              <a:buNone/>
            </a:pPr>
            <a:r>
              <a:rPr lang="en-US" sz="2800" b="0" i="0" u="none" strike="noStrike" baseline="0" dirty="0">
                <a:solidFill>
                  <a:srgbClr val="6559A7"/>
                </a:solidFill>
                <a:latin typeface="AAAAA E+ PSTT Commons"/>
              </a:rPr>
              <a:t>Restore database from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20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03DC-C744-577C-FF38-BF720D70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Multi-AZ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0B60-A9C5-1688-F22C-8D968D0B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801E45"/>
                </a:solidFill>
                <a:latin typeface="AAAAA E+ PSTT Commons"/>
              </a:rPr>
              <a:t>Database replication to different Availability Zone </a:t>
            </a:r>
          </a:p>
          <a:p>
            <a:r>
              <a:rPr lang="en-US" sz="1800" b="0" i="0" u="none" strike="noStrike" baseline="0" dirty="0">
                <a:solidFill>
                  <a:srgbClr val="4B427C"/>
                </a:solidFill>
                <a:latin typeface="AAAAA E+ PSTT Commons"/>
              </a:rPr>
              <a:t>Automatic failover in case of catastrophic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4F53-7C92-3BC6-A690-205FD323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RDS Database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F38F-6BF9-9D3B-53B6-6876C3B7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52587"/>
            <a:ext cx="75819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530-35F9-368E-E6BD-06EC0758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AWS CLI and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D096-EF4E-2232-368D-A9EB2167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solidFill>
                <a:srgbClr val="9BC84E"/>
              </a:solidFill>
              <a:latin typeface="AAAAA B+ PSTT Commons"/>
            </a:endParaRPr>
          </a:p>
          <a:p>
            <a:pPr marL="0" indent="0">
              <a:buNone/>
            </a:pPr>
            <a:endParaRPr lang="en-US" sz="1800" dirty="0">
              <a:solidFill>
                <a:srgbClr val="9BC84E"/>
              </a:solidFill>
              <a:latin typeface="AAAAA B+ PSTT Commons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9BC84E"/>
              </a:solidFill>
              <a:latin typeface="AAAAA B+ PSTT Commons"/>
            </a:endParaRPr>
          </a:p>
          <a:p>
            <a:pPr marL="0" indent="0" algn="ctr">
              <a:buNone/>
            </a:pPr>
            <a:r>
              <a:rPr lang="en-US" sz="3200" b="0" i="0" u="none" strike="noStrike" baseline="0" dirty="0">
                <a:solidFill>
                  <a:srgbClr val="9BC84E"/>
                </a:solidFill>
                <a:latin typeface="AAAAA B+ PSTT Commons"/>
              </a:rPr>
              <a:t>AWS Access Key gives access for SDK and CLI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95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87DA-3FE7-360C-F550-0EDD6034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12121"/>
                </a:solidFill>
                <a:latin typeface="AAAAA B+ PSTT Commons"/>
              </a:rPr>
              <a:t>Database Services in AWS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5654-1F36-B152-DC4C-C7403E99F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0" i="0" u="none" strike="noStrike" baseline="0" dirty="0">
                <a:solidFill>
                  <a:srgbClr val="7AA03C"/>
                </a:solidFill>
                <a:latin typeface="AAAAA E+ PSTT Commons"/>
              </a:rPr>
              <a:t>RDS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35EF-1718-39E9-8DC9-DAC36562C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0" i="0" u="none" strike="noStrike" baseline="0" dirty="0">
                <a:solidFill>
                  <a:srgbClr val="9BC84E"/>
                </a:solidFill>
                <a:latin typeface="AAAAA C+ PSTT Commons"/>
              </a:rPr>
              <a:t>Relational SQL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B9C1F-33C0-40D6-B1F7-361D42C89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b="0" i="0" u="none" strike="noStrike" baseline="0" dirty="0">
                <a:solidFill>
                  <a:srgbClr val="087C98"/>
                </a:solidFill>
                <a:latin typeface="AAAAA E+ PSTT Commons"/>
              </a:rPr>
              <a:t>DynamoDB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9DFBD-2806-022F-52E0-3EFA1E0962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0" i="0" u="none" strike="noStrike" baseline="0" dirty="0">
                <a:solidFill>
                  <a:srgbClr val="289FBC"/>
                </a:solidFill>
                <a:latin typeface="AAAAA C+ PSTT Commons"/>
              </a:rPr>
              <a:t>Non-relational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63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23E0-09BD-2933-7EB7-249A1013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99640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  <a:t>CloudFormation </a:t>
            </a: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br>
              <a:rPr lang="en-US" sz="1800" b="0" i="0" u="none" strike="noStrike" baseline="0" dirty="0">
                <a:solidFill>
                  <a:srgbClr val="9BC84B"/>
                </a:solidFill>
                <a:latin typeface="AAAAA B+ PSTT Commons"/>
              </a:rPr>
            </a:b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Service to provision resources using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11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E195-5F6E-4A1F-50E6-50F0A065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Formation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6E57-0006-FF85-65A9-413EC348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JSON document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Contains configuration for resources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Can be used in version control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No limit to amount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06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3899-5FA3-88E5-1097-0EA3FA10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12121"/>
                </a:solidFill>
                <a:latin typeface="AAAAA B+ PSTT Commons"/>
              </a:rPr>
              <a:t>Elastic Beanstalk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3D79-1656-7882-BFB1-2F9E46D2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Scaling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Monitoring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Resource 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2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9F1D-AA9F-7B2C-A309-277B2AB6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ABE4F-3D9C-1870-73BA-46BD3AF40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solidFill>
                  <a:srgbClr val="A62C5A"/>
                </a:solidFill>
                <a:latin typeface="AAAAA E+ PSTT Commons"/>
              </a:rPr>
              <a:t>CloudFormation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C225B-91FC-79D4-1898-807251999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rgbClr val="212121"/>
                </a:solidFill>
                <a:latin typeface="AAAAA C+ PSTT Commons"/>
              </a:rPr>
              <a:t>Only provisions resources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D6354-89E2-4A0F-834B-984A8C817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solidFill>
                  <a:srgbClr val="9BC84E"/>
                </a:solidFill>
                <a:latin typeface="AAAAA E+ PSTT Commons"/>
              </a:rPr>
              <a:t>Elastic Beanstalk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B1BA1-8839-CC20-F827-5AC9B4D1A0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rgbClr val="212121"/>
                </a:solidFill>
                <a:latin typeface="AAAAA C+ PSTT Commons"/>
              </a:rPr>
              <a:t>Provisions resources and runs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92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9C53-A87D-171A-73F4-A214101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 Beanstalk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F22A-02F0-4A3A-F527-990FA869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Represents a logical application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Runs a single platform (</a:t>
            </a:r>
            <a:r>
              <a:rPr lang="en-US" sz="1800" b="0" i="0" u="none" strike="noStrike" baseline="0" dirty="0" err="1">
                <a:solidFill>
                  <a:srgbClr val="212121"/>
                </a:solidFill>
                <a:latin typeface="AAAAA E+ PSTT Commons"/>
              </a:rPr>
              <a:t>eg.</a:t>
            </a:r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 Node.js, Java) </a:t>
            </a:r>
          </a:p>
          <a:p>
            <a:r>
              <a:rPr lang="en-US" sz="1800" b="0" i="0" u="none" strike="noStrike" baseline="0" dirty="0">
                <a:solidFill>
                  <a:srgbClr val="212121"/>
                </a:solidFill>
                <a:latin typeface="AAAAA E+ PSTT Commons"/>
              </a:rPr>
              <a:t>Has one or more application versions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08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3DBD-A57D-78C4-CF01-E81B2158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212121"/>
                </a:solidFill>
                <a:latin typeface="AAAAA B+ PSTT Commons"/>
              </a:rPr>
              <a:t>Application Deployment Steps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78E9-5FBD-8F5D-A653-C1CF552FA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0" i="0" u="none" strike="noStrike" baseline="0" dirty="0">
                <a:solidFill>
                  <a:srgbClr val="F05826"/>
                </a:solidFill>
                <a:latin typeface="AAAAA E+ PSTT Commons"/>
              </a:rPr>
              <a:t>Manual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12FD-62A8-A795-1119-0F825C7069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rgbClr val="212121"/>
                </a:solidFill>
                <a:latin typeface="AAAAA E+ PSTT Commons"/>
              </a:rPr>
              <a:t>Upload new code to EC2 instance</a:t>
            </a:r>
          </a:p>
          <a:p>
            <a:r>
              <a:rPr lang="en-US" sz="2800" b="0" i="0" u="none" strike="noStrike" baseline="0" dirty="0">
                <a:solidFill>
                  <a:srgbClr val="212121"/>
                </a:solidFill>
                <a:latin typeface="AAAAA E+ PSTT Commons"/>
              </a:rPr>
              <a:t>Create AMI </a:t>
            </a:r>
          </a:p>
          <a:p>
            <a:r>
              <a:rPr lang="en-US" sz="2800" b="0" i="0" u="none" strike="noStrike" baseline="0" dirty="0">
                <a:solidFill>
                  <a:srgbClr val="212121"/>
                </a:solidFill>
                <a:latin typeface="AAAAA E+ PSTT Commons"/>
              </a:rPr>
              <a:t>Update launch template </a:t>
            </a:r>
          </a:p>
          <a:p>
            <a:r>
              <a:rPr lang="en-US" sz="2800" b="0" i="0" u="none" strike="noStrike" baseline="0" dirty="0">
                <a:solidFill>
                  <a:srgbClr val="212121"/>
                </a:solidFill>
                <a:latin typeface="AAAAA E+ PSTT Commons"/>
              </a:rPr>
              <a:t>Update Auto Scaling Group</a:t>
            </a:r>
          </a:p>
          <a:p>
            <a:r>
              <a:rPr lang="en-US" sz="2800" b="0" i="0" u="none" strike="noStrike" baseline="0" dirty="0">
                <a:solidFill>
                  <a:srgbClr val="212121"/>
                </a:solidFill>
                <a:latin typeface="AAAAA E+ PSTT Commons"/>
              </a:rPr>
              <a:t>Terminate out-of-date instances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21A5E-EC70-17EA-09BF-F9AA7EF8A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b="0" i="0" u="none" strike="noStrike" baseline="0" dirty="0">
                <a:solidFill>
                  <a:srgbClr val="F05826"/>
                </a:solidFill>
                <a:latin typeface="AAAAA E+ PSTT Commons"/>
              </a:rPr>
              <a:t>Elastic Beanstalk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4600C-FCA1-FAF8-0A30-4B992E9BBD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rgbClr val="212121"/>
                </a:solidFill>
                <a:latin typeface="AAAAA E+ PSTT Commons"/>
              </a:rPr>
              <a:t>Upload new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0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E8C5-7B32-6E13-0DE4-DCE3FACD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Streams – An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6105E-9FA2-9EAB-39BE-78BAC8D40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0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83-66D8-4AC6-0731-B088BF9B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and Cloud Watch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28B6-8BD9-3F44-8886-2249839D0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953F-926F-ABF2-BC12-768B3758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E39E-C039-0DA7-3895-606FE47A2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/>
            <a:r>
              <a:rPr lang="en-US" sz="1800" b="0" i="0" u="none" strike="noStrike" baseline="0" dirty="0">
                <a:solidFill>
                  <a:srgbClr val="FEFFFE"/>
                </a:solidFill>
                <a:highlight>
                  <a:srgbClr val="000000"/>
                </a:highlight>
                <a:latin typeface="AAAAA E+ PSTT Commons"/>
              </a:rPr>
              <a:t>CloudWatch</a:t>
            </a:r>
          </a:p>
          <a:p>
            <a:pPr algn="r"/>
            <a:endParaRPr lang="en-US" sz="1800" dirty="0">
              <a:solidFill>
                <a:srgbClr val="FEFFFE"/>
              </a:solidFill>
              <a:highlight>
                <a:srgbClr val="000000"/>
              </a:highlight>
              <a:latin typeface="AAAAA E+ PSTT Commons"/>
            </a:endParaRPr>
          </a:p>
          <a:p>
            <a:pPr algn="r"/>
            <a:r>
              <a:rPr lang="en-US" sz="1800" b="0" i="0" u="none" strike="noStrike" baseline="0" dirty="0">
                <a:solidFill>
                  <a:srgbClr val="FEFFFE"/>
                </a:solidFill>
                <a:highlight>
                  <a:srgbClr val="000000"/>
                </a:highlight>
                <a:latin typeface="AAAAA E+ PSTT Commons"/>
              </a:rPr>
              <a:t>Set Alarms and Noti</a:t>
            </a:r>
            <a:r>
              <a:rPr lang="en-US" sz="1800" b="0" i="0" u="none" strike="noStrike" baseline="0" dirty="0">
                <a:solidFill>
                  <a:srgbClr val="FEFFFE"/>
                </a:solidFill>
                <a:highlight>
                  <a:srgbClr val="000000"/>
                </a:highlight>
                <a:latin typeface="AAAAA F+ PSTT Commons"/>
              </a:rPr>
              <a:t>fi</a:t>
            </a:r>
            <a:r>
              <a:rPr lang="en-US" sz="1800" b="0" i="0" u="none" strike="noStrike" baseline="0" dirty="0">
                <a:solidFill>
                  <a:srgbClr val="FEFFFE"/>
                </a:solidFill>
                <a:highlight>
                  <a:srgbClr val="000000"/>
                </a:highlight>
                <a:latin typeface="AAAAA E+ PSTT Commons"/>
              </a:rPr>
              <a:t>cations in Response to Events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15271-DE26-06F9-59A3-4CB3E2220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highlight>
                  <a:srgbClr val="000000"/>
                </a:highlight>
                <a:latin typeface="AAAAA C+ PSTT Commons"/>
              </a:rPr>
              <a:t>IAM</a:t>
            </a:r>
          </a:p>
          <a:p>
            <a:pPr marL="0" indent="0">
              <a:buNone/>
            </a:pPr>
            <a:endParaRPr lang="en-US" sz="1800" dirty="0">
              <a:solidFill>
                <a:srgbClr val="212121"/>
              </a:solidFill>
              <a:highlight>
                <a:srgbClr val="000000"/>
              </a:highlight>
              <a:latin typeface="AAAAA C+ PSTT Commons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12121"/>
                </a:solidFill>
                <a:highlight>
                  <a:srgbClr val="000000"/>
                </a:highlight>
                <a:latin typeface="AAAAA C+ PSTT Commons"/>
              </a:rPr>
              <a:t> </a:t>
            </a:r>
            <a:r>
              <a:rPr lang="en-US" sz="1800" b="0" i="0" u="none" strike="noStrike" baseline="0" dirty="0">
                <a:solidFill>
                  <a:srgbClr val="FEFFFE"/>
                </a:solidFill>
                <a:highlight>
                  <a:srgbClr val="000000"/>
                </a:highlight>
                <a:latin typeface="AAAAA E+ PSTT Commons"/>
              </a:rPr>
              <a:t>Simple User and Access Management</a:t>
            </a:r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005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DC2-8351-7D8F-E712-ECA35D10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9BC84B"/>
                </a:solidFill>
                <a:latin typeface="AAAAA B+ PSTT Commons"/>
              </a:rPr>
              <a:t>CloudWatch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5DEF-4ECE-6E53-D72F-94F17FFD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olidFill>
                <a:srgbClr val="9BC84B"/>
              </a:solidFill>
              <a:latin typeface="AAAAA B+ PSTT Commons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212121"/>
                </a:solidFill>
                <a:latin typeface="AAAAA C+ PSTT Commons"/>
              </a:rPr>
              <a:t>Service to set alarms based on service metric thresholds.</a:t>
            </a:r>
          </a:p>
          <a:p>
            <a:pPr marL="0" indent="0">
              <a:buNone/>
            </a:pPr>
            <a:endParaRPr lang="en-US" sz="1800" dirty="0">
              <a:solidFill>
                <a:srgbClr val="212121"/>
              </a:solidFill>
              <a:latin typeface="AAAAA C+ PSTT Commons"/>
            </a:endParaRPr>
          </a:p>
          <a:p>
            <a:pPr marL="0" indent="0">
              <a:buNone/>
            </a:pPr>
            <a:endParaRPr lang="en-US" sz="1800" dirty="0">
              <a:solidFill>
                <a:srgbClr val="212121"/>
              </a:solidFill>
              <a:latin typeface="AAAAA C+ PSTT Commons"/>
            </a:endParaRPr>
          </a:p>
        </p:txBody>
      </p:sp>
    </p:spTree>
    <p:extLst>
      <p:ext uri="{BB962C8B-B14F-4D97-AF65-F5344CB8AC3E}">
        <p14:creationId xmlns:p14="http://schemas.microsoft.com/office/powerpoint/2010/main" val="300424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28D96-ADF0-DB36-0BE5-2D310E3B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285875"/>
            <a:ext cx="8334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E8B7-D143-50CF-C096-1E669A21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Notification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92DA5-35B6-D829-C469-E8A21A524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405856"/>
            <a:ext cx="7848600" cy="3190875"/>
          </a:xfrm>
        </p:spPr>
      </p:pic>
    </p:spTree>
    <p:extLst>
      <p:ext uri="{BB962C8B-B14F-4D97-AF65-F5344CB8AC3E}">
        <p14:creationId xmlns:p14="http://schemas.microsoft.com/office/powerpoint/2010/main" val="169618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604</Words>
  <Application>Microsoft Office PowerPoint</Application>
  <PresentationFormat>Widescreen</PresentationFormat>
  <Paragraphs>119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AAAAA B+ PSTT Commons</vt:lpstr>
      <vt:lpstr>AAAAA C+ PSTT Commons</vt:lpstr>
      <vt:lpstr>AAAAA E+ PSTT Commons</vt:lpstr>
      <vt:lpstr>AAAAA F+ PSTT Commons</vt:lpstr>
      <vt:lpstr>AAAAA G+ PSTT Commons</vt:lpstr>
      <vt:lpstr>Arial</vt:lpstr>
      <vt:lpstr>Calibri</vt:lpstr>
      <vt:lpstr>Calibri Light</vt:lpstr>
      <vt:lpstr>Office Theme</vt:lpstr>
      <vt:lpstr>Cloud Fundamentals - AWS</vt:lpstr>
      <vt:lpstr>Local Development &amp; AWS Development</vt:lpstr>
      <vt:lpstr>AWS Management Console</vt:lpstr>
      <vt:lpstr>AWS CLI and SDK</vt:lpstr>
      <vt:lpstr>IAM and Cloud Watch</vt:lpstr>
      <vt:lpstr>PowerPoint Presentation</vt:lpstr>
      <vt:lpstr>CloudWatch </vt:lpstr>
      <vt:lpstr>PowerPoint Presentation</vt:lpstr>
      <vt:lpstr>Simple Notification Services</vt:lpstr>
      <vt:lpstr>Cloud Watch Alarm</vt:lpstr>
      <vt:lpstr>Billing Alerts are only enabled in the North Virginia region</vt:lpstr>
      <vt:lpstr>Identity and Access Management (IAM)   Service to configure authentication and access for user accounts. </vt:lpstr>
      <vt:lpstr>Root Account Permissions</vt:lpstr>
      <vt:lpstr>Multi-factor Authentication    Authentication that requires more than one factor to authenticate. </vt:lpstr>
      <vt:lpstr>Policy Statement Properties</vt:lpstr>
      <vt:lpstr>IAM Policy Types</vt:lpstr>
      <vt:lpstr>Elastic Compute Cloud   Virtual machine service that runs software of your choice. </vt:lpstr>
      <vt:lpstr>PowerPoint Presentation</vt:lpstr>
      <vt:lpstr>PowerPoint Presentation</vt:lpstr>
      <vt:lpstr>Security Group   Defines allowed incoming/outgoing IP addresses and ports. Kind of like a mini-firewall </vt:lpstr>
      <vt:lpstr>PowerPoint Presentation</vt:lpstr>
      <vt:lpstr>PowerPoint Presentation</vt:lpstr>
      <vt:lpstr>PowerPoint Presentation</vt:lpstr>
      <vt:lpstr>Elastic Cloud Compute (EC2)</vt:lpstr>
      <vt:lpstr>Amazon Machine Image (AMI)  Operating system and software installed on an EC2 instance. </vt:lpstr>
      <vt:lpstr>EC2 Instance Types</vt:lpstr>
      <vt:lpstr>Elastic Block Store  Independent storage volumes used with EC2 instances</vt:lpstr>
      <vt:lpstr>Elastic IP   Public IP addresses that are created, destroyed, and assigned independently.</vt:lpstr>
      <vt:lpstr>PowerPoint Presentation</vt:lpstr>
      <vt:lpstr>Auto Scaling Group   Expands or shrinks a pool of instances based on pre-defined rules.</vt:lpstr>
      <vt:lpstr>Load Balancer   Routing appliance that maintains a consistent DNS entry and balances requests to multiple instances.</vt:lpstr>
      <vt:lpstr>Simple Storage Service   AWS service for storing files. S3 stores Objects in the Region you specify The maximum object size in S3 is 5 terabytes</vt:lpstr>
      <vt:lpstr>PowerPoint Presentation</vt:lpstr>
      <vt:lpstr>S3 Object Key Example</vt:lpstr>
      <vt:lpstr>Relational Database Service   Managed database instances in AWS running on EC2.</vt:lpstr>
      <vt:lpstr>RDS Managed Task Examples</vt:lpstr>
      <vt:lpstr>RDS Backups</vt:lpstr>
      <vt:lpstr>Multi-AZ Deployment</vt:lpstr>
      <vt:lpstr>RDS Database Options</vt:lpstr>
      <vt:lpstr>Database Services in AWS</vt:lpstr>
      <vt:lpstr>CloudFormation   Service to provision resources using templates.</vt:lpstr>
      <vt:lpstr>Cloud Formation Templates</vt:lpstr>
      <vt:lpstr>Elastic Beanstalk</vt:lpstr>
      <vt:lpstr>PowerPoint Presentation</vt:lpstr>
      <vt:lpstr>Elastic  Beanstalk Application</vt:lpstr>
      <vt:lpstr>Application Deployment Steps</vt:lpstr>
      <vt:lpstr>Kinesis Streams – An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Shukla</dc:creator>
  <cp:lastModifiedBy>Lokesh Shukla</cp:lastModifiedBy>
  <cp:revision>18</cp:revision>
  <dcterms:created xsi:type="dcterms:W3CDTF">2022-11-08T09:59:12Z</dcterms:created>
  <dcterms:modified xsi:type="dcterms:W3CDTF">2022-11-08T10:50:57Z</dcterms:modified>
</cp:coreProperties>
</file>