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31"/>
  </p:notesMasterIdLst>
  <p:sldIdLst>
    <p:sldId id="332" r:id="rId12"/>
    <p:sldId id="318" r:id="rId13"/>
    <p:sldId id="319" r:id="rId14"/>
    <p:sldId id="327" r:id="rId15"/>
    <p:sldId id="321" r:id="rId16"/>
    <p:sldId id="322" r:id="rId17"/>
    <p:sldId id="320" r:id="rId18"/>
    <p:sldId id="323" r:id="rId19"/>
    <p:sldId id="324" r:id="rId20"/>
    <p:sldId id="326" r:id="rId21"/>
    <p:sldId id="325" r:id="rId22"/>
    <p:sldId id="333" r:id="rId23"/>
    <p:sldId id="334" r:id="rId24"/>
    <p:sldId id="335" r:id="rId25"/>
    <p:sldId id="337" r:id="rId26"/>
    <p:sldId id="328" r:id="rId27"/>
    <p:sldId id="329" r:id="rId28"/>
    <p:sldId id="330"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Pavani Nemuri" initials="PN [2]" lastIdx="1" clrIdx="0">
    <p:extLst>
      <p:ext uri="{19B8F6BF-5375-455C-9EA6-DF929625EA0E}">
        <p15:presenceInfo xmlns:p15="http://schemas.microsoft.com/office/powerpoint/2012/main" userId="S-1-5-21-2414005191-2431363525-1628603290-18667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061" autoAdjust="0"/>
  </p:normalViewPr>
  <p:slideViewPr>
    <p:cSldViewPr snapToGrid="0" snapToObjects="1">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2CA93-6BB8-498F-BB7C-AD50347C3F3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C25DF36-9F9A-4C26-BAE0-B00BD6F85FA4}">
      <dgm:prSet/>
      <dgm:spPr/>
      <dgm:t>
        <a:bodyPr/>
        <a:lstStyle/>
        <a:p>
          <a:r>
            <a:rPr lang="en-US" b="0" i="0" baseline="0"/>
            <a:t>In agile and lean the value delivered to the customer is often emphasized.</a:t>
          </a:r>
          <a:endParaRPr lang="en-US"/>
        </a:p>
      </dgm:t>
    </dgm:pt>
    <dgm:pt modelId="{BD76BE47-DFBB-4F3E-92A1-BA81AB5127F4}" type="parTrans" cxnId="{60CC3FF7-E1E2-49E3-AB52-71735C12ADC9}">
      <dgm:prSet/>
      <dgm:spPr/>
      <dgm:t>
        <a:bodyPr/>
        <a:lstStyle/>
        <a:p>
          <a:endParaRPr lang="en-US"/>
        </a:p>
      </dgm:t>
    </dgm:pt>
    <dgm:pt modelId="{11E6098B-BB64-4B95-8B94-1C6031038EE7}" type="sibTrans" cxnId="{60CC3FF7-E1E2-49E3-AB52-71735C12ADC9}">
      <dgm:prSet/>
      <dgm:spPr/>
      <dgm:t>
        <a:bodyPr/>
        <a:lstStyle/>
        <a:p>
          <a:endParaRPr lang="en-US"/>
        </a:p>
      </dgm:t>
    </dgm:pt>
    <dgm:pt modelId="{38325E96-6147-4B80-BE17-70E548A6623F}">
      <dgm:prSet/>
      <dgm:spPr/>
      <dgm:t>
        <a:bodyPr/>
        <a:lstStyle/>
        <a:p>
          <a:r>
            <a:rPr lang="en-US" b="0" i="0" baseline="0"/>
            <a:t>If the first sprint or two are used to create an architecture design, there is no value delivered to the customer</a:t>
          </a:r>
          <a:endParaRPr lang="en-US"/>
        </a:p>
      </dgm:t>
    </dgm:pt>
    <dgm:pt modelId="{5B9BEB9A-D885-40D9-9918-FD62BBD4BBD3}" type="parTrans" cxnId="{B605CE42-29D3-45F9-AC3E-9C86DDA74D91}">
      <dgm:prSet/>
      <dgm:spPr/>
      <dgm:t>
        <a:bodyPr/>
        <a:lstStyle/>
        <a:p>
          <a:endParaRPr lang="en-US"/>
        </a:p>
      </dgm:t>
    </dgm:pt>
    <dgm:pt modelId="{9A3360A5-9BE3-4541-8F8E-1E4EC9426B2F}" type="sibTrans" cxnId="{B605CE42-29D3-45F9-AC3E-9C86DDA74D91}">
      <dgm:prSet/>
      <dgm:spPr/>
      <dgm:t>
        <a:bodyPr/>
        <a:lstStyle/>
        <a:p>
          <a:endParaRPr lang="en-US"/>
        </a:p>
      </dgm:t>
    </dgm:pt>
    <dgm:pt modelId="{567A2526-400A-4F42-B055-1D574DC6B957}">
      <dgm:prSet/>
      <dgm:spPr/>
      <dgm:t>
        <a:bodyPr/>
        <a:lstStyle/>
        <a:p>
          <a:r>
            <a:rPr lang="en-US"/>
            <a:t>Ag</a:t>
          </a:r>
          <a:r>
            <a:rPr lang="en-US" b="0" i="0" baseline="0"/>
            <a:t>ile often fails to value up-front design </a:t>
          </a:r>
          <a:endParaRPr lang="en-US"/>
        </a:p>
      </dgm:t>
    </dgm:pt>
    <dgm:pt modelId="{87388D1D-4E93-4B51-9942-20E1E32B4AA8}" type="parTrans" cxnId="{7DA42DDB-175A-4CD6-A3A3-9B9E85D707DD}">
      <dgm:prSet/>
      <dgm:spPr/>
      <dgm:t>
        <a:bodyPr/>
        <a:lstStyle/>
        <a:p>
          <a:endParaRPr lang="en-US"/>
        </a:p>
      </dgm:t>
    </dgm:pt>
    <dgm:pt modelId="{FCD9BE9A-3A53-487D-B70C-F6E0FE28826A}" type="sibTrans" cxnId="{7DA42DDB-175A-4CD6-A3A3-9B9E85D707DD}">
      <dgm:prSet/>
      <dgm:spPr/>
      <dgm:t>
        <a:bodyPr/>
        <a:lstStyle/>
        <a:p>
          <a:endParaRPr lang="en-US"/>
        </a:p>
      </dgm:t>
    </dgm:pt>
    <dgm:pt modelId="{60CC8F2F-F6BA-4077-8B34-8277D0D2A36C}">
      <dgm:prSet/>
      <dgm:spPr/>
      <dgm:t>
        <a:bodyPr/>
        <a:lstStyle/>
        <a:p>
          <a:r>
            <a:rPr lang="en-US"/>
            <a:t>A</a:t>
          </a:r>
          <a:r>
            <a:rPr lang="en-US" b="0" i="0" baseline="0"/>
            <a:t>gile does not provide tools to carry out software architecture work. </a:t>
          </a:r>
          <a:endParaRPr lang="en-US"/>
        </a:p>
      </dgm:t>
    </dgm:pt>
    <dgm:pt modelId="{0ECE9DBF-15EB-4715-A837-B536D77A1987}" type="parTrans" cxnId="{C2807A9A-7D92-4E8C-8940-9D8979400678}">
      <dgm:prSet/>
      <dgm:spPr/>
      <dgm:t>
        <a:bodyPr/>
        <a:lstStyle/>
        <a:p>
          <a:endParaRPr lang="en-US"/>
        </a:p>
      </dgm:t>
    </dgm:pt>
    <dgm:pt modelId="{1B63614D-B1B9-42B3-89E6-F4F31EB3B12A}" type="sibTrans" cxnId="{C2807A9A-7D92-4E8C-8940-9D8979400678}">
      <dgm:prSet/>
      <dgm:spPr/>
      <dgm:t>
        <a:bodyPr/>
        <a:lstStyle/>
        <a:p>
          <a:endParaRPr lang="en-US"/>
        </a:p>
      </dgm:t>
    </dgm:pt>
    <dgm:pt modelId="{F7D5C698-56E8-46DE-9184-C8409401198D}">
      <dgm:prSet/>
      <dgm:spPr/>
      <dgm:t>
        <a:bodyPr/>
        <a:lstStyle/>
        <a:p>
          <a:r>
            <a:rPr lang="en-US" b="0" i="0" baseline="0"/>
            <a:t>Agile does not say how to identify architecturally significant requirements or carry out iterative design. </a:t>
          </a:r>
          <a:endParaRPr lang="en-US"/>
        </a:p>
      </dgm:t>
    </dgm:pt>
    <dgm:pt modelId="{9B4B1777-7439-4370-A00E-F9238AE245F2}" type="parTrans" cxnId="{2F6FBA79-8F4C-4184-90C2-DD1A3251BBEA}">
      <dgm:prSet/>
      <dgm:spPr/>
      <dgm:t>
        <a:bodyPr/>
        <a:lstStyle/>
        <a:p>
          <a:endParaRPr lang="en-US"/>
        </a:p>
      </dgm:t>
    </dgm:pt>
    <dgm:pt modelId="{2FE2BB5D-DFB2-42AB-894A-2D74CC210C0B}" type="sibTrans" cxnId="{2F6FBA79-8F4C-4184-90C2-DD1A3251BBEA}">
      <dgm:prSet/>
      <dgm:spPr/>
      <dgm:t>
        <a:bodyPr/>
        <a:lstStyle/>
        <a:p>
          <a:endParaRPr lang="en-US"/>
        </a:p>
      </dgm:t>
    </dgm:pt>
    <dgm:pt modelId="{091E613D-0FCF-496B-A36A-9FAA3A8F6E93}">
      <dgm:prSet/>
      <dgm:spPr/>
      <dgm:t>
        <a:bodyPr/>
        <a:lstStyle/>
        <a:p>
          <a:r>
            <a:rPr lang="en-US" b="0" i="0" baseline="0"/>
            <a:t>There is no guidance on software architecture evaluation in agile and Scrum</a:t>
          </a:r>
          <a:endParaRPr lang="en-US"/>
        </a:p>
      </dgm:t>
    </dgm:pt>
    <dgm:pt modelId="{AAEC60C6-73AB-4A3D-A902-383069986AD3}" type="parTrans" cxnId="{F37AE300-4660-48D3-BDBA-075778838A76}">
      <dgm:prSet/>
      <dgm:spPr/>
      <dgm:t>
        <a:bodyPr/>
        <a:lstStyle/>
        <a:p>
          <a:endParaRPr lang="en-US"/>
        </a:p>
      </dgm:t>
    </dgm:pt>
    <dgm:pt modelId="{08BA333A-FA03-4E43-A824-07E5FCD5A433}" type="sibTrans" cxnId="{F37AE300-4660-48D3-BDBA-075778838A76}">
      <dgm:prSet/>
      <dgm:spPr/>
      <dgm:t>
        <a:bodyPr/>
        <a:lstStyle/>
        <a:p>
          <a:endParaRPr lang="en-US"/>
        </a:p>
      </dgm:t>
    </dgm:pt>
    <dgm:pt modelId="{572D5175-851F-44CC-B802-58700C5BAF86}">
      <dgm:prSet/>
      <dgm:spPr/>
      <dgm:t>
        <a:bodyPr/>
        <a:lstStyle/>
        <a:p>
          <a:r>
            <a:rPr lang="en-US" b="0" i="0" baseline="0"/>
            <a:t>There is a plethora of methods and tools for software architecture work, but most of them are attuned for waterfall development</a:t>
          </a:r>
          <a:endParaRPr lang="en-US"/>
        </a:p>
      </dgm:t>
    </dgm:pt>
    <dgm:pt modelId="{E7A10EA7-2058-4E41-BFC2-5E07097DDCE0}" type="parTrans" cxnId="{029A96E9-EFD5-4A87-9AEE-C5BAB456EF3F}">
      <dgm:prSet/>
      <dgm:spPr/>
      <dgm:t>
        <a:bodyPr/>
        <a:lstStyle/>
        <a:p>
          <a:endParaRPr lang="en-US"/>
        </a:p>
      </dgm:t>
    </dgm:pt>
    <dgm:pt modelId="{89D3474C-5706-4440-A1B7-51012509B3C4}" type="sibTrans" cxnId="{029A96E9-EFD5-4A87-9AEE-C5BAB456EF3F}">
      <dgm:prSet/>
      <dgm:spPr/>
      <dgm:t>
        <a:bodyPr/>
        <a:lstStyle/>
        <a:p>
          <a:endParaRPr lang="en-US"/>
        </a:p>
      </dgm:t>
    </dgm:pt>
    <dgm:pt modelId="{DC07B4F5-DB8C-48BB-B582-F6A8B11ED9EE}">
      <dgm:prSet/>
      <dgm:spPr/>
      <dgm:t>
        <a:bodyPr/>
        <a:lstStyle/>
        <a:p>
          <a:r>
            <a:rPr lang="en-US"/>
            <a:t>D</a:t>
          </a:r>
          <a:r>
            <a:rPr lang="en-US" b="0" i="0" baseline="0"/>
            <a:t>ifferent organizations use different approaches to align agile and software architecture</a:t>
          </a:r>
          <a:endParaRPr lang="en-US"/>
        </a:p>
      </dgm:t>
    </dgm:pt>
    <dgm:pt modelId="{FAF3E7A8-E2F0-4B2E-991D-C8D13CADE876}" type="parTrans" cxnId="{6B92082F-371E-4130-B7AA-79E0D3E42F1B}">
      <dgm:prSet/>
      <dgm:spPr/>
      <dgm:t>
        <a:bodyPr/>
        <a:lstStyle/>
        <a:p>
          <a:endParaRPr lang="en-US"/>
        </a:p>
      </dgm:t>
    </dgm:pt>
    <dgm:pt modelId="{0F514C8A-BECA-48AD-BF30-D6F5D955A6AA}" type="sibTrans" cxnId="{6B92082F-371E-4130-B7AA-79E0D3E42F1B}">
      <dgm:prSet/>
      <dgm:spPr/>
      <dgm:t>
        <a:bodyPr/>
        <a:lstStyle/>
        <a:p>
          <a:endParaRPr lang="en-US"/>
        </a:p>
      </dgm:t>
    </dgm:pt>
    <dgm:pt modelId="{D3168AD7-FE60-4EC3-A5D0-53FDE039C88C}" type="pres">
      <dgm:prSet presAssocID="{A402CA93-6BB8-498F-BB7C-AD50347C3F3D}" presName="diagram" presStyleCnt="0">
        <dgm:presLayoutVars>
          <dgm:dir/>
          <dgm:resizeHandles val="exact"/>
        </dgm:presLayoutVars>
      </dgm:prSet>
      <dgm:spPr/>
    </dgm:pt>
    <dgm:pt modelId="{3DB0F18F-F4C4-4BCC-8B1D-E7A6FFE262E5}" type="pres">
      <dgm:prSet presAssocID="{FC25DF36-9F9A-4C26-BAE0-B00BD6F85FA4}" presName="node" presStyleLbl="node1" presStyleIdx="0" presStyleCnt="8">
        <dgm:presLayoutVars>
          <dgm:bulletEnabled val="1"/>
        </dgm:presLayoutVars>
      </dgm:prSet>
      <dgm:spPr/>
    </dgm:pt>
    <dgm:pt modelId="{A05A58D9-FDE7-4BEA-AD31-D99DA26D0DDE}" type="pres">
      <dgm:prSet presAssocID="{11E6098B-BB64-4B95-8B94-1C6031038EE7}" presName="sibTrans" presStyleCnt="0"/>
      <dgm:spPr/>
    </dgm:pt>
    <dgm:pt modelId="{225E0E99-AC01-4477-8CE0-578E3E12EBC2}" type="pres">
      <dgm:prSet presAssocID="{38325E96-6147-4B80-BE17-70E548A6623F}" presName="node" presStyleLbl="node1" presStyleIdx="1" presStyleCnt="8">
        <dgm:presLayoutVars>
          <dgm:bulletEnabled val="1"/>
        </dgm:presLayoutVars>
      </dgm:prSet>
      <dgm:spPr/>
    </dgm:pt>
    <dgm:pt modelId="{0BD7B9A8-B6B4-438A-91F9-DF5104C316A2}" type="pres">
      <dgm:prSet presAssocID="{9A3360A5-9BE3-4541-8F8E-1E4EC9426B2F}" presName="sibTrans" presStyleCnt="0"/>
      <dgm:spPr/>
    </dgm:pt>
    <dgm:pt modelId="{D10C0528-F3ED-4761-B9E1-976922184A08}" type="pres">
      <dgm:prSet presAssocID="{567A2526-400A-4F42-B055-1D574DC6B957}" presName="node" presStyleLbl="node1" presStyleIdx="2" presStyleCnt="8">
        <dgm:presLayoutVars>
          <dgm:bulletEnabled val="1"/>
        </dgm:presLayoutVars>
      </dgm:prSet>
      <dgm:spPr/>
    </dgm:pt>
    <dgm:pt modelId="{FA7AE013-6894-4E15-ACCB-3AF9A365D3A6}" type="pres">
      <dgm:prSet presAssocID="{FCD9BE9A-3A53-487D-B70C-F6E0FE28826A}" presName="sibTrans" presStyleCnt="0"/>
      <dgm:spPr/>
    </dgm:pt>
    <dgm:pt modelId="{FA37FD72-1655-4FC5-A60E-00FC5F9C68F9}" type="pres">
      <dgm:prSet presAssocID="{60CC8F2F-F6BA-4077-8B34-8277D0D2A36C}" presName="node" presStyleLbl="node1" presStyleIdx="3" presStyleCnt="8">
        <dgm:presLayoutVars>
          <dgm:bulletEnabled val="1"/>
        </dgm:presLayoutVars>
      </dgm:prSet>
      <dgm:spPr/>
    </dgm:pt>
    <dgm:pt modelId="{822F4182-EAEC-403E-A4F6-6C603531EBD0}" type="pres">
      <dgm:prSet presAssocID="{1B63614D-B1B9-42B3-89E6-F4F31EB3B12A}" presName="sibTrans" presStyleCnt="0"/>
      <dgm:spPr/>
    </dgm:pt>
    <dgm:pt modelId="{23DF49F5-D36A-4CAF-AF78-A272FCD03253}" type="pres">
      <dgm:prSet presAssocID="{F7D5C698-56E8-46DE-9184-C8409401198D}" presName="node" presStyleLbl="node1" presStyleIdx="4" presStyleCnt="8">
        <dgm:presLayoutVars>
          <dgm:bulletEnabled val="1"/>
        </dgm:presLayoutVars>
      </dgm:prSet>
      <dgm:spPr/>
    </dgm:pt>
    <dgm:pt modelId="{991FBC90-518F-43B2-94E2-4DB75D85806F}" type="pres">
      <dgm:prSet presAssocID="{2FE2BB5D-DFB2-42AB-894A-2D74CC210C0B}" presName="sibTrans" presStyleCnt="0"/>
      <dgm:spPr/>
    </dgm:pt>
    <dgm:pt modelId="{ADCF672C-7D5E-42F2-8827-A424A6E1D4E9}" type="pres">
      <dgm:prSet presAssocID="{091E613D-0FCF-496B-A36A-9FAA3A8F6E93}" presName="node" presStyleLbl="node1" presStyleIdx="5" presStyleCnt="8">
        <dgm:presLayoutVars>
          <dgm:bulletEnabled val="1"/>
        </dgm:presLayoutVars>
      </dgm:prSet>
      <dgm:spPr/>
    </dgm:pt>
    <dgm:pt modelId="{A962AD40-53A0-41EA-AFD2-50852CEF832B}" type="pres">
      <dgm:prSet presAssocID="{08BA333A-FA03-4E43-A824-07E5FCD5A433}" presName="sibTrans" presStyleCnt="0"/>
      <dgm:spPr/>
    </dgm:pt>
    <dgm:pt modelId="{4EDA5794-EC9E-43F0-B5AA-52ADED74A572}" type="pres">
      <dgm:prSet presAssocID="{572D5175-851F-44CC-B802-58700C5BAF86}" presName="node" presStyleLbl="node1" presStyleIdx="6" presStyleCnt="8">
        <dgm:presLayoutVars>
          <dgm:bulletEnabled val="1"/>
        </dgm:presLayoutVars>
      </dgm:prSet>
      <dgm:spPr/>
    </dgm:pt>
    <dgm:pt modelId="{935B5923-C2EC-4CD7-9DE3-2ABCF6E6C140}" type="pres">
      <dgm:prSet presAssocID="{89D3474C-5706-4440-A1B7-51012509B3C4}" presName="sibTrans" presStyleCnt="0"/>
      <dgm:spPr/>
    </dgm:pt>
    <dgm:pt modelId="{3646A9AF-77EC-4786-8800-FFE7ACBFC0AD}" type="pres">
      <dgm:prSet presAssocID="{DC07B4F5-DB8C-48BB-B582-F6A8B11ED9EE}" presName="node" presStyleLbl="node1" presStyleIdx="7" presStyleCnt="8">
        <dgm:presLayoutVars>
          <dgm:bulletEnabled val="1"/>
        </dgm:presLayoutVars>
      </dgm:prSet>
      <dgm:spPr/>
    </dgm:pt>
  </dgm:ptLst>
  <dgm:cxnLst>
    <dgm:cxn modelId="{24674200-9057-4442-8B2B-83CCCF893312}" type="presOf" srcId="{091E613D-0FCF-496B-A36A-9FAA3A8F6E93}" destId="{ADCF672C-7D5E-42F2-8827-A424A6E1D4E9}" srcOrd="0" destOrd="0" presId="urn:microsoft.com/office/officeart/2005/8/layout/default"/>
    <dgm:cxn modelId="{F37AE300-4660-48D3-BDBA-075778838A76}" srcId="{A402CA93-6BB8-498F-BB7C-AD50347C3F3D}" destId="{091E613D-0FCF-496B-A36A-9FAA3A8F6E93}" srcOrd="5" destOrd="0" parTransId="{AAEC60C6-73AB-4A3D-A902-383069986AD3}" sibTransId="{08BA333A-FA03-4E43-A824-07E5FCD5A433}"/>
    <dgm:cxn modelId="{3DB0270D-38E3-41A5-8323-2432096FD5B5}" type="presOf" srcId="{F7D5C698-56E8-46DE-9184-C8409401198D}" destId="{23DF49F5-D36A-4CAF-AF78-A272FCD03253}" srcOrd="0" destOrd="0" presId="urn:microsoft.com/office/officeart/2005/8/layout/default"/>
    <dgm:cxn modelId="{D4D9B210-467A-40A5-A954-8E34C910C809}" type="presOf" srcId="{38325E96-6147-4B80-BE17-70E548A6623F}" destId="{225E0E99-AC01-4477-8CE0-578E3E12EBC2}" srcOrd="0" destOrd="0" presId="urn:microsoft.com/office/officeart/2005/8/layout/default"/>
    <dgm:cxn modelId="{6B92082F-371E-4130-B7AA-79E0D3E42F1B}" srcId="{A402CA93-6BB8-498F-BB7C-AD50347C3F3D}" destId="{DC07B4F5-DB8C-48BB-B582-F6A8B11ED9EE}" srcOrd="7" destOrd="0" parTransId="{FAF3E7A8-E2F0-4B2E-991D-C8D13CADE876}" sibTransId="{0F514C8A-BECA-48AD-BF30-D6F5D955A6AA}"/>
    <dgm:cxn modelId="{C40A0D5B-C443-4A5A-B78A-06E43D38353C}" type="presOf" srcId="{60CC8F2F-F6BA-4077-8B34-8277D0D2A36C}" destId="{FA37FD72-1655-4FC5-A60E-00FC5F9C68F9}" srcOrd="0" destOrd="0" presId="urn:microsoft.com/office/officeart/2005/8/layout/default"/>
    <dgm:cxn modelId="{9C161560-9485-4543-962D-6932223BBE00}" type="presOf" srcId="{DC07B4F5-DB8C-48BB-B582-F6A8B11ED9EE}" destId="{3646A9AF-77EC-4786-8800-FFE7ACBFC0AD}" srcOrd="0" destOrd="0" presId="urn:microsoft.com/office/officeart/2005/8/layout/default"/>
    <dgm:cxn modelId="{B605CE42-29D3-45F9-AC3E-9C86DDA74D91}" srcId="{A402CA93-6BB8-498F-BB7C-AD50347C3F3D}" destId="{38325E96-6147-4B80-BE17-70E548A6623F}" srcOrd="1" destOrd="0" parTransId="{5B9BEB9A-D885-40D9-9918-FD62BBD4BBD3}" sibTransId="{9A3360A5-9BE3-4541-8F8E-1E4EC9426B2F}"/>
    <dgm:cxn modelId="{2F6FBA79-8F4C-4184-90C2-DD1A3251BBEA}" srcId="{A402CA93-6BB8-498F-BB7C-AD50347C3F3D}" destId="{F7D5C698-56E8-46DE-9184-C8409401198D}" srcOrd="4" destOrd="0" parTransId="{9B4B1777-7439-4370-A00E-F9238AE245F2}" sibTransId="{2FE2BB5D-DFB2-42AB-894A-2D74CC210C0B}"/>
    <dgm:cxn modelId="{4DBD2D7A-86E1-4718-8C41-6C7A22FBC8DC}" type="presOf" srcId="{572D5175-851F-44CC-B802-58700C5BAF86}" destId="{4EDA5794-EC9E-43F0-B5AA-52ADED74A572}" srcOrd="0" destOrd="0" presId="urn:microsoft.com/office/officeart/2005/8/layout/default"/>
    <dgm:cxn modelId="{C2807A9A-7D92-4E8C-8940-9D8979400678}" srcId="{A402CA93-6BB8-498F-BB7C-AD50347C3F3D}" destId="{60CC8F2F-F6BA-4077-8B34-8277D0D2A36C}" srcOrd="3" destOrd="0" parTransId="{0ECE9DBF-15EB-4715-A837-B536D77A1987}" sibTransId="{1B63614D-B1B9-42B3-89E6-F4F31EB3B12A}"/>
    <dgm:cxn modelId="{866656B1-F429-45AE-9F44-B1DCC44EE19E}" type="presOf" srcId="{FC25DF36-9F9A-4C26-BAE0-B00BD6F85FA4}" destId="{3DB0F18F-F4C4-4BCC-8B1D-E7A6FFE262E5}" srcOrd="0" destOrd="0" presId="urn:microsoft.com/office/officeart/2005/8/layout/default"/>
    <dgm:cxn modelId="{F17706D7-077B-43B4-A6D1-87B61F038AC3}" type="presOf" srcId="{567A2526-400A-4F42-B055-1D574DC6B957}" destId="{D10C0528-F3ED-4761-B9E1-976922184A08}" srcOrd="0" destOrd="0" presId="urn:microsoft.com/office/officeart/2005/8/layout/default"/>
    <dgm:cxn modelId="{7DA42DDB-175A-4CD6-A3A3-9B9E85D707DD}" srcId="{A402CA93-6BB8-498F-BB7C-AD50347C3F3D}" destId="{567A2526-400A-4F42-B055-1D574DC6B957}" srcOrd="2" destOrd="0" parTransId="{87388D1D-4E93-4B51-9942-20E1E32B4AA8}" sibTransId="{FCD9BE9A-3A53-487D-B70C-F6E0FE28826A}"/>
    <dgm:cxn modelId="{F002D5E1-23DB-43E0-A72F-A92F97BA5712}" type="presOf" srcId="{A402CA93-6BB8-498F-BB7C-AD50347C3F3D}" destId="{D3168AD7-FE60-4EC3-A5D0-53FDE039C88C}" srcOrd="0" destOrd="0" presId="urn:microsoft.com/office/officeart/2005/8/layout/default"/>
    <dgm:cxn modelId="{029A96E9-EFD5-4A87-9AEE-C5BAB456EF3F}" srcId="{A402CA93-6BB8-498F-BB7C-AD50347C3F3D}" destId="{572D5175-851F-44CC-B802-58700C5BAF86}" srcOrd="6" destOrd="0" parTransId="{E7A10EA7-2058-4E41-BFC2-5E07097DDCE0}" sibTransId="{89D3474C-5706-4440-A1B7-51012509B3C4}"/>
    <dgm:cxn modelId="{60CC3FF7-E1E2-49E3-AB52-71735C12ADC9}" srcId="{A402CA93-6BB8-498F-BB7C-AD50347C3F3D}" destId="{FC25DF36-9F9A-4C26-BAE0-B00BD6F85FA4}" srcOrd="0" destOrd="0" parTransId="{BD76BE47-DFBB-4F3E-92A1-BA81AB5127F4}" sibTransId="{11E6098B-BB64-4B95-8B94-1C6031038EE7}"/>
    <dgm:cxn modelId="{9931EB62-1BE9-4BB7-BAE2-2706F79D75D2}" type="presParOf" srcId="{D3168AD7-FE60-4EC3-A5D0-53FDE039C88C}" destId="{3DB0F18F-F4C4-4BCC-8B1D-E7A6FFE262E5}" srcOrd="0" destOrd="0" presId="urn:microsoft.com/office/officeart/2005/8/layout/default"/>
    <dgm:cxn modelId="{55B52EDA-0B05-46A9-8125-3B1EF8D8C946}" type="presParOf" srcId="{D3168AD7-FE60-4EC3-A5D0-53FDE039C88C}" destId="{A05A58D9-FDE7-4BEA-AD31-D99DA26D0DDE}" srcOrd="1" destOrd="0" presId="urn:microsoft.com/office/officeart/2005/8/layout/default"/>
    <dgm:cxn modelId="{C847E7C9-115F-43C1-AC03-FB537ACA5692}" type="presParOf" srcId="{D3168AD7-FE60-4EC3-A5D0-53FDE039C88C}" destId="{225E0E99-AC01-4477-8CE0-578E3E12EBC2}" srcOrd="2" destOrd="0" presId="urn:microsoft.com/office/officeart/2005/8/layout/default"/>
    <dgm:cxn modelId="{D9E5A6AB-E514-48FA-8B3C-4B51309610C5}" type="presParOf" srcId="{D3168AD7-FE60-4EC3-A5D0-53FDE039C88C}" destId="{0BD7B9A8-B6B4-438A-91F9-DF5104C316A2}" srcOrd="3" destOrd="0" presId="urn:microsoft.com/office/officeart/2005/8/layout/default"/>
    <dgm:cxn modelId="{8E7970B4-1CC6-4F43-A419-ABCA1A387FC2}" type="presParOf" srcId="{D3168AD7-FE60-4EC3-A5D0-53FDE039C88C}" destId="{D10C0528-F3ED-4761-B9E1-976922184A08}" srcOrd="4" destOrd="0" presId="urn:microsoft.com/office/officeart/2005/8/layout/default"/>
    <dgm:cxn modelId="{82C177FD-7881-4370-A35F-2343389E6F33}" type="presParOf" srcId="{D3168AD7-FE60-4EC3-A5D0-53FDE039C88C}" destId="{FA7AE013-6894-4E15-ACCB-3AF9A365D3A6}" srcOrd="5" destOrd="0" presId="urn:microsoft.com/office/officeart/2005/8/layout/default"/>
    <dgm:cxn modelId="{E84DC6B9-CEC3-4A7A-BFEB-E85FE416DB5E}" type="presParOf" srcId="{D3168AD7-FE60-4EC3-A5D0-53FDE039C88C}" destId="{FA37FD72-1655-4FC5-A60E-00FC5F9C68F9}" srcOrd="6" destOrd="0" presId="urn:microsoft.com/office/officeart/2005/8/layout/default"/>
    <dgm:cxn modelId="{ED23E28E-781E-4A44-BDFA-ED114EAC3170}" type="presParOf" srcId="{D3168AD7-FE60-4EC3-A5D0-53FDE039C88C}" destId="{822F4182-EAEC-403E-A4F6-6C603531EBD0}" srcOrd="7" destOrd="0" presId="urn:microsoft.com/office/officeart/2005/8/layout/default"/>
    <dgm:cxn modelId="{08D142D0-9D7D-4C8A-B90F-2B7835D28B4E}" type="presParOf" srcId="{D3168AD7-FE60-4EC3-A5D0-53FDE039C88C}" destId="{23DF49F5-D36A-4CAF-AF78-A272FCD03253}" srcOrd="8" destOrd="0" presId="urn:microsoft.com/office/officeart/2005/8/layout/default"/>
    <dgm:cxn modelId="{BB287D44-90E6-4BC6-B858-4259778AAFDC}" type="presParOf" srcId="{D3168AD7-FE60-4EC3-A5D0-53FDE039C88C}" destId="{991FBC90-518F-43B2-94E2-4DB75D85806F}" srcOrd="9" destOrd="0" presId="urn:microsoft.com/office/officeart/2005/8/layout/default"/>
    <dgm:cxn modelId="{4DC09545-F73B-472D-AB45-21B93348C167}" type="presParOf" srcId="{D3168AD7-FE60-4EC3-A5D0-53FDE039C88C}" destId="{ADCF672C-7D5E-42F2-8827-A424A6E1D4E9}" srcOrd="10" destOrd="0" presId="urn:microsoft.com/office/officeart/2005/8/layout/default"/>
    <dgm:cxn modelId="{3B603E33-B76B-4923-AE5B-781727AD1E6E}" type="presParOf" srcId="{D3168AD7-FE60-4EC3-A5D0-53FDE039C88C}" destId="{A962AD40-53A0-41EA-AFD2-50852CEF832B}" srcOrd="11" destOrd="0" presId="urn:microsoft.com/office/officeart/2005/8/layout/default"/>
    <dgm:cxn modelId="{DA40B241-0EB2-44BE-8177-B6792EA6EB85}" type="presParOf" srcId="{D3168AD7-FE60-4EC3-A5D0-53FDE039C88C}" destId="{4EDA5794-EC9E-43F0-B5AA-52ADED74A572}" srcOrd="12" destOrd="0" presId="urn:microsoft.com/office/officeart/2005/8/layout/default"/>
    <dgm:cxn modelId="{171ED0F6-42E1-4CCA-B0B8-44405F9EFA30}" type="presParOf" srcId="{D3168AD7-FE60-4EC3-A5D0-53FDE039C88C}" destId="{935B5923-C2EC-4CD7-9DE3-2ABCF6E6C140}" srcOrd="13" destOrd="0" presId="urn:microsoft.com/office/officeart/2005/8/layout/default"/>
    <dgm:cxn modelId="{76AB4086-79B2-4E8A-A14F-F02465EC8F89}" type="presParOf" srcId="{D3168AD7-FE60-4EC3-A5D0-53FDE039C88C}" destId="{3646A9AF-77EC-4786-8800-FFE7ACBFC0AD}"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73FE4-9F57-4588-97DA-5B1D0178D9E4}"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C292473A-33EA-4BFE-BC3E-62628F494453}">
      <dgm:prSet/>
      <dgm:spPr/>
      <dgm:t>
        <a:bodyPr/>
        <a:lstStyle/>
        <a:p>
          <a:r>
            <a:rPr lang="en-US"/>
            <a:t>BUFA is typically used in companies that are building very complex real-time embedded control systems</a:t>
          </a:r>
        </a:p>
      </dgm:t>
    </dgm:pt>
    <dgm:pt modelId="{B63B8467-7084-4889-AF76-AD3812E4137D}" type="parTrans" cxnId="{9CE43187-DE25-40E5-AF98-B98D78E13DC6}">
      <dgm:prSet/>
      <dgm:spPr/>
      <dgm:t>
        <a:bodyPr/>
        <a:lstStyle/>
        <a:p>
          <a:endParaRPr lang="en-US"/>
        </a:p>
      </dgm:t>
    </dgm:pt>
    <dgm:pt modelId="{DB49C6B8-234A-4B47-967B-1C7CDE391AC4}" type="sibTrans" cxnId="{9CE43187-DE25-40E5-AF98-B98D78E13DC6}">
      <dgm:prSet/>
      <dgm:spPr/>
      <dgm:t>
        <a:bodyPr/>
        <a:lstStyle/>
        <a:p>
          <a:endParaRPr lang="en-US"/>
        </a:p>
      </dgm:t>
    </dgm:pt>
    <dgm:pt modelId="{046BB40A-F024-48F6-BA11-BF822864322F}">
      <dgm:prSet/>
      <dgm:spPr/>
      <dgm:t>
        <a:bodyPr/>
        <a:lstStyle/>
        <a:p>
          <a:r>
            <a:rPr lang="en-US"/>
            <a:t>Systems are huge in terms of lines of code</a:t>
          </a:r>
        </a:p>
      </dgm:t>
    </dgm:pt>
    <dgm:pt modelId="{173B619B-9E75-4A47-AAA5-96CC25F25902}" type="parTrans" cxnId="{4928824F-FAF0-4D2A-955C-052888537E1D}">
      <dgm:prSet/>
      <dgm:spPr/>
      <dgm:t>
        <a:bodyPr/>
        <a:lstStyle/>
        <a:p>
          <a:endParaRPr lang="en-US"/>
        </a:p>
      </dgm:t>
    </dgm:pt>
    <dgm:pt modelId="{2683AE53-A5FC-4E17-839C-61576F62A551}" type="sibTrans" cxnId="{4928824F-FAF0-4D2A-955C-052888537E1D}">
      <dgm:prSet/>
      <dgm:spPr/>
      <dgm:t>
        <a:bodyPr/>
        <a:lstStyle/>
        <a:p>
          <a:endParaRPr lang="en-US"/>
        </a:p>
      </dgm:t>
    </dgm:pt>
    <dgm:pt modelId="{982F8F57-FFF3-41CA-A3D2-11281EA87AEC}">
      <dgm:prSet/>
      <dgm:spPr/>
      <dgm:t>
        <a:bodyPr/>
        <a:lstStyle/>
        <a:p>
          <a:r>
            <a:rPr lang="en-US"/>
            <a:t>Companies typically has a proprietary platform that is used to build specific products and working machines.</a:t>
          </a:r>
        </a:p>
      </dgm:t>
    </dgm:pt>
    <dgm:pt modelId="{D9F961F3-7429-4D6E-A036-3910CDB3D20A}" type="parTrans" cxnId="{6C04E50B-D44F-499B-8A78-BBE4D69634E6}">
      <dgm:prSet/>
      <dgm:spPr/>
      <dgm:t>
        <a:bodyPr/>
        <a:lstStyle/>
        <a:p>
          <a:endParaRPr lang="en-US"/>
        </a:p>
      </dgm:t>
    </dgm:pt>
    <dgm:pt modelId="{30536687-CBB7-46C8-AA98-5A0F71222156}" type="sibTrans" cxnId="{6C04E50B-D44F-499B-8A78-BBE4D69634E6}">
      <dgm:prSet/>
      <dgm:spPr/>
      <dgm:t>
        <a:bodyPr/>
        <a:lstStyle/>
        <a:p>
          <a:endParaRPr lang="en-US"/>
        </a:p>
      </dgm:t>
    </dgm:pt>
    <dgm:pt modelId="{DB656362-D4BC-4868-A06C-62332477CF07}">
      <dgm:prSet/>
      <dgm:spPr/>
      <dgm:t>
        <a:bodyPr/>
        <a:lstStyle/>
        <a:p>
          <a:r>
            <a:rPr lang="en-US"/>
            <a:t>In many cases, there is a long analysis phase where requirements are gathered, and architecture is designed.</a:t>
          </a:r>
        </a:p>
      </dgm:t>
    </dgm:pt>
    <dgm:pt modelId="{D29E663E-8C78-4A60-B842-6146DB9FA64A}" type="parTrans" cxnId="{FB6DDD70-CE13-4778-8836-07BCA4C8F13D}">
      <dgm:prSet/>
      <dgm:spPr/>
      <dgm:t>
        <a:bodyPr/>
        <a:lstStyle/>
        <a:p>
          <a:endParaRPr lang="en-US"/>
        </a:p>
      </dgm:t>
    </dgm:pt>
    <dgm:pt modelId="{52798582-2388-487F-A458-F4A037C906E4}" type="sibTrans" cxnId="{FB6DDD70-CE13-4778-8836-07BCA4C8F13D}">
      <dgm:prSet/>
      <dgm:spPr/>
      <dgm:t>
        <a:bodyPr/>
        <a:lstStyle/>
        <a:p>
          <a:endParaRPr lang="en-US"/>
        </a:p>
      </dgm:t>
    </dgm:pt>
    <dgm:pt modelId="{21E822A2-0450-4C85-BF3B-70632CE51317}">
      <dgm:prSet/>
      <dgm:spPr/>
      <dgm:t>
        <a:bodyPr/>
        <a:lstStyle/>
        <a:p>
          <a:r>
            <a:rPr lang="en-US"/>
            <a:t>The Product architecture needs serious design effort. The analysis phase might last for six months.</a:t>
          </a:r>
        </a:p>
      </dgm:t>
    </dgm:pt>
    <dgm:pt modelId="{103A2177-29D2-4E39-820B-A03203F9C779}" type="parTrans" cxnId="{B8A911B2-99AE-4686-8532-DF68B73DCBD3}">
      <dgm:prSet/>
      <dgm:spPr/>
      <dgm:t>
        <a:bodyPr/>
        <a:lstStyle/>
        <a:p>
          <a:endParaRPr lang="en-US"/>
        </a:p>
      </dgm:t>
    </dgm:pt>
    <dgm:pt modelId="{6E63D89A-2903-4946-98EF-0E852760ABCF}" type="sibTrans" cxnId="{B8A911B2-99AE-4686-8532-DF68B73DCBD3}">
      <dgm:prSet/>
      <dgm:spPr/>
      <dgm:t>
        <a:bodyPr/>
        <a:lstStyle/>
        <a:p>
          <a:endParaRPr lang="en-US"/>
        </a:p>
      </dgm:t>
    </dgm:pt>
    <dgm:pt modelId="{F0A78E3A-FF63-484F-B041-BD3D1FC1F30E}">
      <dgm:prSet/>
      <dgm:spPr/>
      <dgm:t>
        <a:bodyPr/>
        <a:lstStyle/>
        <a:p>
          <a:r>
            <a:rPr lang="en-US" dirty="0"/>
            <a:t>Once most of the architecture is in place, the development starts</a:t>
          </a:r>
        </a:p>
      </dgm:t>
    </dgm:pt>
    <dgm:pt modelId="{772D440F-CB36-44BF-8648-6C9E25B0047F}" type="parTrans" cxnId="{9B70267E-0D7F-4C0B-9FA5-7563E0C8CBDD}">
      <dgm:prSet/>
      <dgm:spPr/>
      <dgm:t>
        <a:bodyPr/>
        <a:lstStyle/>
        <a:p>
          <a:endParaRPr lang="en-US"/>
        </a:p>
      </dgm:t>
    </dgm:pt>
    <dgm:pt modelId="{BD938614-F600-4FD7-82DC-C42CD8AA199A}" type="sibTrans" cxnId="{9B70267E-0D7F-4C0B-9FA5-7563E0C8CBDD}">
      <dgm:prSet/>
      <dgm:spPr/>
      <dgm:t>
        <a:bodyPr/>
        <a:lstStyle/>
        <a:p>
          <a:endParaRPr lang="en-US"/>
        </a:p>
      </dgm:t>
    </dgm:pt>
    <dgm:pt modelId="{4E02E496-783C-4782-BBB2-2724F839135A}">
      <dgm:prSet/>
      <dgm:spPr/>
      <dgm:t>
        <a:bodyPr/>
        <a:lstStyle/>
        <a:p>
          <a:r>
            <a:rPr lang="en-US"/>
            <a:t>Changes are typically handled by the  architect or architecture team that designed the original architecture up-front - The Scrum teams do not make architectural decisions at any stage.</a:t>
          </a:r>
        </a:p>
      </dgm:t>
    </dgm:pt>
    <dgm:pt modelId="{FF785F99-31C3-4DC1-9F5B-F560F4C3ECED}" type="parTrans" cxnId="{DFA75C30-E4F0-42BE-A334-C67C34CECE44}">
      <dgm:prSet/>
      <dgm:spPr/>
      <dgm:t>
        <a:bodyPr/>
        <a:lstStyle/>
        <a:p>
          <a:endParaRPr lang="en-US"/>
        </a:p>
      </dgm:t>
    </dgm:pt>
    <dgm:pt modelId="{33301F73-932F-41BC-B231-8CD972050464}" type="sibTrans" cxnId="{DFA75C30-E4F0-42BE-A334-C67C34CECE44}">
      <dgm:prSet/>
      <dgm:spPr/>
      <dgm:t>
        <a:bodyPr/>
        <a:lstStyle/>
        <a:p>
          <a:endParaRPr lang="en-US"/>
        </a:p>
      </dgm:t>
    </dgm:pt>
    <dgm:pt modelId="{1A95FB2B-8C59-4FE3-AB08-70803E42C5E1}">
      <dgm:prSet/>
      <dgm:spPr/>
      <dgm:t>
        <a:bodyPr/>
        <a:lstStyle/>
        <a:p>
          <a:r>
            <a:rPr lang="en-US" dirty="0"/>
            <a:t>Survey reported that typically the features are so big that it is almost impossible to implement them in one sprint</a:t>
          </a:r>
        </a:p>
      </dgm:t>
    </dgm:pt>
    <dgm:pt modelId="{42D094DD-F12A-437F-B250-8F7F368F1FE6}" type="parTrans" cxnId="{08E8661C-255F-42F2-858B-E929BFD61E67}">
      <dgm:prSet/>
      <dgm:spPr/>
      <dgm:t>
        <a:bodyPr/>
        <a:lstStyle/>
        <a:p>
          <a:endParaRPr lang="en-US"/>
        </a:p>
      </dgm:t>
    </dgm:pt>
    <dgm:pt modelId="{2B14EC51-9C41-44A4-A9C9-9790376521CA}" type="sibTrans" cxnId="{08E8661C-255F-42F2-858B-E929BFD61E67}">
      <dgm:prSet/>
      <dgm:spPr/>
      <dgm:t>
        <a:bodyPr/>
        <a:lstStyle/>
        <a:p>
          <a:endParaRPr lang="en-US"/>
        </a:p>
      </dgm:t>
    </dgm:pt>
    <dgm:pt modelId="{03E2096A-B91C-4E2E-9982-69468A487542}">
      <dgm:prSet/>
      <dgm:spPr/>
      <dgm:t>
        <a:bodyPr/>
        <a:lstStyle/>
        <a:p>
          <a:r>
            <a:rPr lang="en-US" dirty="0"/>
            <a:t> Some companies did prototype as well in the up-front design phase. They experimented with different approaches and technologies, and implemented the basic building blocks of the architecture</a:t>
          </a:r>
        </a:p>
      </dgm:t>
    </dgm:pt>
    <dgm:pt modelId="{64BB5A8C-9B12-43E3-993C-6E22E5E9D273}" type="parTrans" cxnId="{E0C5E3AB-90D3-42F3-A952-CC40596516BC}">
      <dgm:prSet/>
      <dgm:spPr/>
      <dgm:t>
        <a:bodyPr/>
        <a:lstStyle/>
        <a:p>
          <a:endParaRPr lang="en-US"/>
        </a:p>
      </dgm:t>
    </dgm:pt>
    <dgm:pt modelId="{382A1534-EEA4-417B-8491-92C3BA7428B8}" type="sibTrans" cxnId="{E0C5E3AB-90D3-42F3-A952-CC40596516BC}">
      <dgm:prSet/>
      <dgm:spPr/>
      <dgm:t>
        <a:bodyPr/>
        <a:lstStyle/>
        <a:p>
          <a:endParaRPr lang="en-US"/>
        </a:p>
      </dgm:t>
    </dgm:pt>
    <dgm:pt modelId="{99F18C92-3C2E-4793-A314-05CF2FEE4003}" type="pres">
      <dgm:prSet presAssocID="{98473FE4-9F57-4588-97DA-5B1D0178D9E4}" presName="vert0" presStyleCnt="0">
        <dgm:presLayoutVars>
          <dgm:dir/>
          <dgm:animOne val="branch"/>
          <dgm:animLvl val="lvl"/>
        </dgm:presLayoutVars>
      </dgm:prSet>
      <dgm:spPr/>
    </dgm:pt>
    <dgm:pt modelId="{870B7A7A-B7D0-47CE-996D-E930A5F4574E}" type="pres">
      <dgm:prSet presAssocID="{C292473A-33EA-4BFE-BC3E-62628F494453}" presName="thickLine" presStyleLbl="alignNode1" presStyleIdx="0" presStyleCnt="9"/>
      <dgm:spPr/>
    </dgm:pt>
    <dgm:pt modelId="{BA08D206-BE14-449B-8203-8C84123814F0}" type="pres">
      <dgm:prSet presAssocID="{C292473A-33EA-4BFE-BC3E-62628F494453}" presName="horz1" presStyleCnt="0"/>
      <dgm:spPr/>
    </dgm:pt>
    <dgm:pt modelId="{143D6475-67DD-43C1-BB5B-6FBC776573BD}" type="pres">
      <dgm:prSet presAssocID="{C292473A-33EA-4BFE-BC3E-62628F494453}" presName="tx1" presStyleLbl="revTx" presStyleIdx="0" presStyleCnt="9"/>
      <dgm:spPr/>
    </dgm:pt>
    <dgm:pt modelId="{C97706E9-9CB7-433E-8882-C744EEF35DB5}" type="pres">
      <dgm:prSet presAssocID="{C292473A-33EA-4BFE-BC3E-62628F494453}" presName="vert1" presStyleCnt="0"/>
      <dgm:spPr/>
    </dgm:pt>
    <dgm:pt modelId="{5409814C-5ED3-40A5-A9BC-0AF811FA489F}" type="pres">
      <dgm:prSet presAssocID="{046BB40A-F024-48F6-BA11-BF822864322F}" presName="thickLine" presStyleLbl="alignNode1" presStyleIdx="1" presStyleCnt="9"/>
      <dgm:spPr/>
    </dgm:pt>
    <dgm:pt modelId="{C2BD0A17-7928-4E00-94DB-60BF0A91C7CA}" type="pres">
      <dgm:prSet presAssocID="{046BB40A-F024-48F6-BA11-BF822864322F}" presName="horz1" presStyleCnt="0"/>
      <dgm:spPr/>
    </dgm:pt>
    <dgm:pt modelId="{72233AF1-9242-4B70-A4C3-885C7FCCEEC0}" type="pres">
      <dgm:prSet presAssocID="{046BB40A-F024-48F6-BA11-BF822864322F}" presName="tx1" presStyleLbl="revTx" presStyleIdx="1" presStyleCnt="9"/>
      <dgm:spPr/>
    </dgm:pt>
    <dgm:pt modelId="{8D3C87EA-A3AA-4C0C-82A1-48F1A2D2D658}" type="pres">
      <dgm:prSet presAssocID="{046BB40A-F024-48F6-BA11-BF822864322F}" presName="vert1" presStyleCnt="0"/>
      <dgm:spPr/>
    </dgm:pt>
    <dgm:pt modelId="{DA36A1D5-C3F7-4E2F-8DFE-D3AE7EF06DC9}" type="pres">
      <dgm:prSet presAssocID="{982F8F57-FFF3-41CA-A3D2-11281EA87AEC}" presName="thickLine" presStyleLbl="alignNode1" presStyleIdx="2" presStyleCnt="9"/>
      <dgm:spPr/>
    </dgm:pt>
    <dgm:pt modelId="{6C6DDAA7-A9A0-42E5-BF42-E22AF4D46BDB}" type="pres">
      <dgm:prSet presAssocID="{982F8F57-FFF3-41CA-A3D2-11281EA87AEC}" presName="horz1" presStyleCnt="0"/>
      <dgm:spPr/>
    </dgm:pt>
    <dgm:pt modelId="{59B8F0D5-5CAD-4697-9504-D5BC24FC28E0}" type="pres">
      <dgm:prSet presAssocID="{982F8F57-FFF3-41CA-A3D2-11281EA87AEC}" presName="tx1" presStyleLbl="revTx" presStyleIdx="2" presStyleCnt="9"/>
      <dgm:spPr/>
    </dgm:pt>
    <dgm:pt modelId="{65AB7985-70FA-45BA-AE58-AAC1DB7447B7}" type="pres">
      <dgm:prSet presAssocID="{982F8F57-FFF3-41CA-A3D2-11281EA87AEC}" presName="vert1" presStyleCnt="0"/>
      <dgm:spPr/>
    </dgm:pt>
    <dgm:pt modelId="{5D7CAD22-F927-41C0-A788-84A8B04BEECB}" type="pres">
      <dgm:prSet presAssocID="{DB656362-D4BC-4868-A06C-62332477CF07}" presName="thickLine" presStyleLbl="alignNode1" presStyleIdx="3" presStyleCnt="9"/>
      <dgm:spPr/>
    </dgm:pt>
    <dgm:pt modelId="{53A12862-AD43-4F8F-8E61-16BFFFDB2CED}" type="pres">
      <dgm:prSet presAssocID="{DB656362-D4BC-4868-A06C-62332477CF07}" presName="horz1" presStyleCnt="0"/>
      <dgm:spPr/>
    </dgm:pt>
    <dgm:pt modelId="{530139E3-F563-49CC-B650-C947ACDBBC44}" type="pres">
      <dgm:prSet presAssocID="{DB656362-D4BC-4868-A06C-62332477CF07}" presName="tx1" presStyleLbl="revTx" presStyleIdx="3" presStyleCnt="9"/>
      <dgm:spPr/>
    </dgm:pt>
    <dgm:pt modelId="{AD21877D-BFFC-4E05-A7C0-2F49D3BDE5B5}" type="pres">
      <dgm:prSet presAssocID="{DB656362-D4BC-4868-A06C-62332477CF07}" presName="vert1" presStyleCnt="0"/>
      <dgm:spPr/>
    </dgm:pt>
    <dgm:pt modelId="{14974619-5ADA-4F44-BAA8-297C1E9F0A43}" type="pres">
      <dgm:prSet presAssocID="{21E822A2-0450-4C85-BF3B-70632CE51317}" presName="thickLine" presStyleLbl="alignNode1" presStyleIdx="4" presStyleCnt="9"/>
      <dgm:spPr/>
    </dgm:pt>
    <dgm:pt modelId="{E0D66F39-A82D-4F5F-BC0C-4B6E3A5DBFFA}" type="pres">
      <dgm:prSet presAssocID="{21E822A2-0450-4C85-BF3B-70632CE51317}" presName="horz1" presStyleCnt="0"/>
      <dgm:spPr/>
    </dgm:pt>
    <dgm:pt modelId="{D23072DB-C17C-4580-8DF1-B72BEAD649A2}" type="pres">
      <dgm:prSet presAssocID="{21E822A2-0450-4C85-BF3B-70632CE51317}" presName="tx1" presStyleLbl="revTx" presStyleIdx="4" presStyleCnt="9"/>
      <dgm:spPr/>
    </dgm:pt>
    <dgm:pt modelId="{49120D58-ADE0-4C0E-B1FD-0F5FD3F30E4A}" type="pres">
      <dgm:prSet presAssocID="{21E822A2-0450-4C85-BF3B-70632CE51317}" presName="vert1" presStyleCnt="0"/>
      <dgm:spPr/>
    </dgm:pt>
    <dgm:pt modelId="{C209D179-6C10-4E95-A64A-E62C21215409}" type="pres">
      <dgm:prSet presAssocID="{F0A78E3A-FF63-484F-B041-BD3D1FC1F30E}" presName="thickLine" presStyleLbl="alignNode1" presStyleIdx="5" presStyleCnt="9"/>
      <dgm:spPr/>
    </dgm:pt>
    <dgm:pt modelId="{F03B1416-8F49-43D8-A312-5C201B89314C}" type="pres">
      <dgm:prSet presAssocID="{F0A78E3A-FF63-484F-B041-BD3D1FC1F30E}" presName="horz1" presStyleCnt="0"/>
      <dgm:spPr/>
    </dgm:pt>
    <dgm:pt modelId="{2F925FDB-11D8-4C63-9C21-318A9CC3F61A}" type="pres">
      <dgm:prSet presAssocID="{F0A78E3A-FF63-484F-B041-BD3D1FC1F30E}" presName="tx1" presStyleLbl="revTx" presStyleIdx="5" presStyleCnt="9"/>
      <dgm:spPr/>
    </dgm:pt>
    <dgm:pt modelId="{A8A7F937-4B33-4CE2-89E6-474B1DC166D0}" type="pres">
      <dgm:prSet presAssocID="{F0A78E3A-FF63-484F-B041-BD3D1FC1F30E}" presName="vert1" presStyleCnt="0"/>
      <dgm:spPr/>
    </dgm:pt>
    <dgm:pt modelId="{40A67414-F70A-4D7F-8720-B7755F794385}" type="pres">
      <dgm:prSet presAssocID="{4E02E496-783C-4782-BBB2-2724F839135A}" presName="thickLine" presStyleLbl="alignNode1" presStyleIdx="6" presStyleCnt="9"/>
      <dgm:spPr/>
    </dgm:pt>
    <dgm:pt modelId="{9987941A-947E-4F1E-970F-B49ACAC1C64A}" type="pres">
      <dgm:prSet presAssocID="{4E02E496-783C-4782-BBB2-2724F839135A}" presName="horz1" presStyleCnt="0"/>
      <dgm:spPr/>
    </dgm:pt>
    <dgm:pt modelId="{CF11687B-F722-4C29-9BD1-02A9B1AEC135}" type="pres">
      <dgm:prSet presAssocID="{4E02E496-783C-4782-BBB2-2724F839135A}" presName="tx1" presStyleLbl="revTx" presStyleIdx="6" presStyleCnt="9"/>
      <dgm:spPr/>
    </dgm:pt>
    <dgm:pt modelId="{1F731A0E-CAF0-423A-AAF3-2143840FAD93}" type="pres">
      <dgm:prSet presAssocID="{4E02E496-783C-4782-BBB2-2724F839135A}" presName="vert1" presStyleCnt="0"/>
      <dgm:spPr/>
    </dgm:pt>
    <dgm:pt modelId="{49FF545A-033D-46AF-8148-9D6638213C9A}" type="pres">
      <dgm:prSet presAssocID="{1A95FB2B-8C59-4FE3-AB08-70803E42C5E1}" presName="thickLine" presStyleLbl="alignNode1" presStyleIdx="7" presStyleCnt="9"/>
      <dgm:spPr/>
    </dgm:pt>
    <dgm:pt modelId="{ECD8EAD6-3C0A-4602-BBD5-362C35120667}" type="pres">
      <dgm:prSet presAssocID="{1A95FB2B-8C59-4FE3-AB08-70803E42C5E1}" presName="horz1" presStyleCnt="0"/>
      <dgm:spPr/>
    </dgm:pt>
    <dgm:pt modelId="{9655F96B-084F-4C60-8548-40E777AE4DD8}" type="pres">
      <dgm:prSet presAssocID="{1A95FB2B-8C59-4FE3-AB08-70803E42C5E1}" presName="tx1" presStyleLbl="revTx" presStyleIdx="7" presStyleCnt="9"/>
      <dgm:spPr/>
    </dgm:pt>
    <dgm:pt modelId="{0FDEA210-FA62-40EB-95C2-D4D6F74C2A43}" type="pres">
      <dgm:prSet presAssocID="{1A95FB2B-8C59-4FE3-AB08-70803E42C5E1}" presName="vert1" presStyleCnt="0"/>
      <dgm:spPr/>
    </dgm:pt>
    <dgm:pt modelId="{58371E9E-A226-46C1-888E-216B98C8BABF}" type="pres">
      <dgm:prSet presAssocID="{03E2096A-B91C-4E2E-9982-69468A487542}" presName="thickLine" presStyleLbl="alignNode1" presStyleIdx="8" presStyleCnt="9"/>
      <dgm:spPr/>
    </dgm:pt>
    <dgm:pt modelId="{97E79105-DB59-4065-80BB-0AFDD51FB5A6}" type="pres">
      <dgm:prSet presAssocID="{03E2096A-B91C-4E2E-9982-69468A487542}" presName="horz1" presStyleCnt="0"/>
      <dgm:spPr/>
    </dgm:pt>
    <dgm:pt modelId="{14DF755A-E81D-4688-A409-8C5F281472EA}" type="pres">
      <dgm:prSet presAssocID="{03E2096A-B91C-4E2E-9982-69468A487542}" presName="tx1" presStyleLbl="revTx" presStyleIdx="8" presStyleCnt="9"/>
      <dgm:spPr/>
    </dgm:pt>
    <dgm:pt modelId="{BC08B1EB-0DA1-4F29-AE05-D71BBD9DDC0C}" type="pres">
      <dgm:prSet presAssocID="{03E2096A-B91C-4E2E-9982-69468A487542}" presName="vert1" presStyleCnt="0"/>
      <dgm:spPr/>
    </dgm:pt>
  </dgm:ptLst>
  <dgm:cxnLst>
    <dgm:cxn modelId="{EF8A330A-AFF8-4DA0-BC9D-F5ADC6FA1544}" type="presOf" srcId="{1A95FB2B-8C59-4FE3-AB08-70803E42C5E1}" destId="{9655F96B-084F-4C60-8548-40E777AE4DD8}" srcOrd="0" destOrd="0" presId="urn:microsoft.com/office/officeart/2008/layout/LinedList"/>
    <dgm:cxn modelId="{AAE8970B-6420-4E45-93CE-FE6800D57D5E}" type="presOf" srcId="{DB656362-D4BC-4868-A06C-62332477CF07}" destId="{530139E3-F563-49CC-B650-C947ACDBBC44}" srcOrd="0" destOrd="0" presId="urn:microsoft.com/office/officeart/2008/layout/LinedList"/>
    <dgm:cxn modelId="{6C04E50B-D44F-499B-8A78-BBE4D69634E6}" srcId="{98473FE4-9F57-4588-97DA-5B1D0178D9E4}" destId="{982F8F57-FFF3-41CA-A3D2-11281EA87AEC}" srcOrd="2" destOrd="0" parTransId="{D9F961F3-7429-4D6E-A036-3910CDB3D20A}" sibTransId="{30536687-CBB7-46C8-AA98-5A0F71222156}"/>
    <dgm:cxn modelId="{E791290C-FF2D-4C5F-B2ED-5FFFFA71B6C6}" type="presOf" srcId="{98473FE4-9F57-4588-97DA-5B1D0178D9E4}" destId="{99F18C92-3C2E-4793-A314-05CF2FEE4003}" srcOrd="0" destOrd="0" presId="urn:microsoft.com/office/officeart/2008/layout/LinedList"/>
    <dgm:cxn modelId="{08E8661C-255F-42F2-858B-E929BFD61E67}" srcId="{98473FE4-9F57-4588-97DA-5B1D0178D9E4}" destId="{1A95FB2B-8C59-4FE3-AB08-70803E42C5E1}" srcOrd="7" destOrd="0" parTransId="{42D094DD-F12A-437F-B250-8F7F368F1FE6}" sibTransId="{2B14EC51-9C41-44A4-A9C9-9790376521CA}"/>
    <dgm:cxn modelId="{DFA75C30-E4F0-42BE-A334-C67C34CECE44}" srcId="{98473FE4-9F57-4588-97DA-5B1D0178D9E4}" destId="{4E02E496-783C-4782-BBB2-2724F839135A}" srcOrd="6" destOrd="0" parTransId="{FF785F99-31C3-4DC1-9F5B-F560F4C3ECED}" sibTransId="{33301F73-932F-41BC-B231-8CD972050464}"/>
    <dgm:cxn modelId="{200F944C-AE39-4BED-BB71-7900B1ED1032}" type="presOf" srcId="{03E2096A-B91C-4E2E-9982-69468A487542}" destId="{14DF755A-E81D-4688-A409-8C5F281472EA}" srcOrd="0" destOrd="0" presId="urn:microsoft.com/office/officeart/2008/layout/LinedList"/>
    <dgm:cxn modelId="{4118C44E-C598-44D8-B8CA-55526874F121}" type="presOf" srcId="{F0A78E3A-FF63-484F-B041-BD3D1FC1F30E}" destId="{2F925FDB-11D8-4C63-9C21-318A9CC3F61A}" srcOrd="0" destOrd="0" presId="urn:microsoft.com/office/officeart/2008/layout/LinedList"/>
    <dgm:cxn modelId="{4928824F-FAF0-4D2A-955C-052888537E1D}" srcId="{98473FE4-9F57-4588-97DA-5B1D0178D9E4}" destId="{046BB40A-F024-48F6-BA11-BF822864322F}" srcOrd="1" destOrd="0" parTransId="{173B619B-9E75-4A47-AAA5-96CC25F25902}" sibTransId="{2683AE53-A5FC-4E17-839C-61576F62A551}"/>
    <dgm:cxn modelId="{FB6DDD70-CE13-4778-8836-07BCA4C8F13D}" srcId="{98473FE4-9F57-4588-97DA-5B1D0178D9E4}" destId="{DB656362-D4BC-4868-A06C-62332477CF07}" srcOrd="3" destOrd="0" parTransId="{D29E663E-8C78-4A60-B842-6146DB9FA64A}" sibTransId="{52798582-2388-487F-A458-F4A037C906E4}"/>
    <dgm:cxn modelId="{8DBB0958-6F6B-4A6F-A5F7-5FB501479862}" type="presOf" srcId="{4E02E496-783C-4782-BBB2-2724F839135A}" destId="{CF11687B-F722-4C29-9BD1-02A9B1AEC135}" srcOrd="0" destOrd="0" presId="urn:microsoft.com/office/officeart/2008/layout/LinedList"/>
    <dgm:cxn modelId="{9B70267E-0D7F-4C0B-9FA5-7563E0C8CBDD}" srcId="{98473FE4-9F57-4588-97DA-5B1D0178D9E4}" destId="{F0A78E3A-FF63-484F-B041-BD3D1FC1F30E}" srcOrd="5" destOrd="0" parTransId="{772D440F-CB36-44BF-8648-6C9E25B0047F}" sibTransId="{BD938614-F600-4FD7-82DC-C42CD8AA199A}"/>
    <dgm:cxn modelId="{9CE43187-DE25-40E5-AF98-B98D78E13DC6}" srcId="{98473FE4-9F57-4588-97DA-5B1D0178D9E4}" destId="{C292473A-33EA-4BFE-BC3E-62628F494453}" srcOrd="0" destOrd="0" parTransId="{B63B8467-7084-4889-AF76-AD3812E4137D}" sibTransId="{DB49C6B8-234A-4B47-967B-1C7CDE391AC4}"/>
    <dgm:cxn modelId="{C6A83796-0063-4DC9-ADCD-296038FD7E91}" type="presOf" srcId="{C292473A-33EA-4BFE-BC3E-62628F494453}" destId="{143D6475-67DD-43C1-BB5B-6FBC776573BD}" srcOrd="0" destOrd="0" presId="urn:microsoft.com/office/officeart/2008/layout/LinedList"/>
    <dgm:cxn modelId="{E54A339E-647E-4DB7-93D0-5AB7941C9937}" type="presOf" srcId="{982F8F57-FFF3-41CA-A3D2-11281EA87AEC}" destId="{59B8F0D5-5CAD-4697-9504-D5BC24FC28E0}" srcOrd="0" destOrd="0" presId="urn:microsoft.com/office/officeart/2008/layout/LinedList"/>
    <dgm:cxn modelId="{AEEF92A7-6859-45B6-B909-7BDB611328F7}" type="presOf" srcId="{046BB40A-F024-48F6-BA11-BF822864322F}" destId="{72233AF1-9242-4B70-A4C3-885C7FCCEEC0}" srcOrd="0" destOrd="0" presId="urn:microsoft.com/office/officeart/2008/layout/LinedList"/>
    <dgm:cxn modelId="{E0C5E3AB-90D3-42F3-A952-CC40596516BC}" srcId="{98473FE4-9F57-4588-97DA-5B1D0178D9E4}" destId="{03E2096A-B91C-4E2E-9982-69468A487542}" srcOrd="8" destOrd="0" parTransId="{64BB5A8C-9B12-43E3-993C-6E22E5E9D273}" sibTransId="{382A1534-EEA4-417B-8491-92C3BA7428B8}"/>
    <dgm:cxn modelId="{B8A911B2-99AE-4686-8532-DF68B73DCBD3}" srcId="{98473FE4-9F57-4588-97DA-5B1D0178D9E4}" destId="{21E822A2-0450-4C85-BF3B-70632CE51317}" srcOrd="4" destOrd="0" parTransId="{103A2177-29D2-4E39-820B-A03203F9C779}" sibTransId="{6E63D89A-2903-4946-98EF-0E852760ABCF}"/>
    <dgm:cxn modelId="{5DAC60CB-0782-411F-BFCE-5B7F957CF383}" type="presOf" srcId="{21E822A2-0450-4C85-BF3B-70632CE51317}" destId="{D23072DB-C17C-4580-8DF1-B72BEAD649A2}" srcOrd="0" destOrd="0" presId="urn:microsoft.com/office/officeart/2008/layout/LinedList"/>
    <dgm:cxn modelId="{8AE71CB0-C345-4882-92C9-D4AB964B7B55}" type="presParOf" srcId="{99F18C92-3C2E-4793-A314-05CF2FEE4003}" destId="{870B7A7A-B7D0-47CE-996D-E930A5F4574E}" srcOrd="0" destOrd="0" presId="urn:microsoft.com/office/officeart/2008/layout/LinedList"/>
    <dgm:cxn modelId="{F90938C9-8A8E-4D01-806E-CBFA881A8788}" type="presParOf" srcId="{99F18C92-3C2E-4793-A314-05CF2FEE4003}" destId="{BA08D206-BE14-449B-8203-8C84123814F0}" srcOrd="1" destOrd="0" presId="urn:microsoft.com/office/officeart/2008/layout/LinedList"/>
    <dgm:cxn modelId="{5A10BAED-276A-4ED9-AD49-FAF6EA109E13}" type="presParOf" srcId="{BA08D206-BE14-449B-8203-8C84123814F0}" destId="{143D6475-67DD-43C1-BB5B-6FBC776573BD}" srcOrd="0" destOrd="0" presId="urn:microsoft.com/office/officeart/2008/layout/LinedList"/>
    <dgm:cxn modelId="{D699705D-D4A6-4FD6-9F11-CB9BBE9F1888}" type="presParOf" srcId="{BA08D206-BE14-449B-8203-8C84123814F0}" destId="{C97706E9-9CB7-433E-8882-C744EEF35DB5}" srcOrd="1" destOrd="0" presId="urn:microsoft.com/office/officeart/2008/layout/LinedList"/>
    <dgm:cxn modelId="{F9B911CA-3B7E-4AE4-9266-51B077C6819B}" type="presParOf" srcId="{99F18C92-3C2E-4793-A314-05CF2FEE4003}" destId="{5409814C-5ED3-40A5-A9BC-0AF811FA489F}" srcOrd="2" destOrd="0" presId="urn:microsoft.com/office/officeart/2008/layout/LinedList"/>
    <dgm:cxn modelId="{2248AEA2-C213-49E1-A2DC-7C45E7170888}" type="presParOf" srcId="{99F18C92-3C2E-4793-A314-05CF2FEE4003}" destId="{C2BD0A17-7928-4E00-94DB-60BF0A91C7CA}" srcOrd="3" destOrd="0" presId="urn:microsoft.com/office/officeart/2008/layout/LinedList"/>
    <dgm:cxn modelId="{084A7F97-2AD4-4249-83E9-55A20390E2C3}" type="presParOf" srcId="{C2BD0A17-7928-4E00-94DB-60BF0A91C7CA}" destId="{72233AF1-9242-4B70-A4C3-885C7FCCEEC0}" srcOrd="0" destOrd="0" presId="urn:microsoft.com/office/officeart/2008/layout/LinedList"/>
    <dgm:cxn modelId="{578B191B-F240-4789-B8AD-39FAACC22DFD}" type="presParOf" srcId="{C2BD0A17-7928-4E00-94DB-60BF0A91C7CA}" destId="{8D3C87EA-A3AA-4C0C-82A1-48F1A2D2D658}" srcOrd="1" destOrd="0" presId="urn:microsoft.com/office/officeart/2008/layout/LinedList"/>
    <dgm:cxn modelId="{34F7FAC9-3632-46DC-8103-4B37B2767ED7}" type="presParOf" srcId="{99F18C92-3C2E-4793-A314-05CF2FEE4003}" destId="{DA36A1D5-C3F7-4E2F-8DFE-D3AE7EF06DC9}" srcOrd="4" destOrd="0" presId="urn:microsoft.com/office/officeart/2008/layout/LinedList"/>
    <dgm:cxn modelId="{CACB9848-51A9-4C4A-9187-016832E8E6E7}" type="presParOf" srcId="{99F18C92-3C2E-4793-A314-05CF2FEE4003}" destId="{6C6DDAA7-A9A0-42E5-BF42-E22AF4D46BDB}" srcOrd="5" destOrd="0" presId="urn:microsoft.com/office/officeart/2008/layout/LinedList"/>
    <dgm:cxn modelId="{29515E2F-76C9-445D-B974-76BCCC2CBD17}" type="presParOf" srcId="{6C6DDAA7-A9A0-42E5-BF42-E22AF4D46BDB}" destId="{59B8F0D5-5CAD-4697-9504-D5BC24FC28E0}" srcOrd="0" destOrd="0" presId="urn:microsoft.com/office/officeart/2008/layout/LinedList"/>
    <dgm:cxn modelId="{1C0326B0-CD07-4456-915A-F44E8F36263A}" type="presParOf" srcId="{6C6DDAA7-A9A0-42E5-BF42-E22AF4D46BDB}" destId="{65AB7985-70FA-45BA-AE58-AAC1DB7447B7}" srcOrd="1" destOrd="0" presId="urn:microsoft.com/office/officeart/2008/layout/LinedList"/>
    <dgm:cxn modelId="{C394D174-C2FA-4289-BAE1-513591C1D624}" type="presParOf" srcId="{99F18C92-3C2E-4793-A314-05CF2FEE4003}" destId="{5D7CAD22-F927-41C0-A788-84A8B04BEECB}" srcOrd="6" destOrd="0" presId="urn:microsoft.com/office/officeart/2008/layout/LinedList"/>
    <dgm:cxn modelId="{E092F837-20DD-492B-B8A7-1C8DE314F1F0}" type="presParOf" srcId="{99F18C92-3C2E-4793-A314-05CF2FEE4003}" destId="{53A12862-AD43-4F8F-8E61-16BFFFDB2CED}" srcOrd="7" destOrd="0" presId="urn:microsoft.com/office/officeart/2008/layout/LinedList"/>
    <dgm:cxn modelId="{3DB8F79D-EB7D-4E65-9BF4-96D3C775175C}" type="presParOf" srcId="{53A12862-AD43-4F8F-8E61-16BFFFDB2CED}" destId="{530139E3-F563-49CC-B650-C947ACDBBC44}" srcOrd="0" destOrd="0" presId="urn:microsoft.com/office/officeart/2008/layout/LinedList"/>
    <dgm:cxn modelId="{0E5A1D66-6DCF-4A32-BF51-E2C05D5BA38E}" type="presParOf" srcId="{53A12862-AD43-4F8F-8E61-16BFFFDB2CED}" destId="{AD21877D-BFFC-4E05-A7C0-2F49D3BDE5B5}" srcOrd="1" destOrd="0" presId="urn:microsoft.com/office/officeart/2008/layout/LinedList"/>
    <dgm:cxn modelId="{A9C999DD-CD31-43ED-8FCA-01F51FD08350}" type="presParOf" srcId="{99F18C92-3C2E-4793-A314-05CF2FEE4003}" destId="{14974619-5ADA-4F44-BAA8-297C1E9F0A43}" srcOrd="8" destOrd="0" presId="urn:microsoft.com/office/officeart/2008/layout/LinedList"/>
    <dgm:cxn modelId="{C0FBCBAA-3B5B-40E3-9EA7-EAFEA166A586}" type="presParOf" srcId="{99F18C92-3C2E-4793-A314-05CF2FEE4003}" destId="{E0D66F39-A82D-4F5F-BC0C-4B6E3A5DBFFA}" srcOrd="9" destOrd="0" presId="urn:microsoft.com/office/officeart/2008/layout/LinedList"/>
    <dgm:cxn modelId="{6FCA9C78-52F3-4D47-827B-4F93D97AC7B5}" type="presParOf" srcId="{E0D66F39-A82D-4F5F-BC0C-4B6E3A5DBFFA}" destId="{D23072DB-C17C-4580-8DF1-B72BEAD649A2}" srcOrd="0" destOrd="0" presId="urn:microsoft.com/office/officeart/2008/layout/LinedList"/>
    <dgm:cxn modelId="{089034C0-872D-4EC3-84CC-72DE19E93A1C}" type="presParOf" srcId="{E0D66F39-A82D-4F5F-BC0C-4B6E3A5DBFFA}" destId="{49120D58-ADE0-4C0E-B1FD-0F5FD3F30E4A}" srcOrd="1" destOrd="0" presId="urn:microsoft.com/office/officeart/2008/layout/LinedList"/>
    <dgm:cxn modelId="{8B7477D6-AA7F-49F7-A811-41FE273C9051}" type="presParOf" srcId="{99F18C92-3C2E-4793-A314-05CF2FEE4003}" destId="{C209D179-6C10-4E95-A64A-E62C21215409}" srcOrd="10" destOrd="0" presId="urn:microsoft.com/office/officeart/2008/layout/LinedList"/>
    <dgm:cxn modelId="{0D650149-6EBD-48FC-A484-22F4796651AB}" type="presParOf" srcId="{99F18C92-3C2E-4793-A314-05CF2FEE4003}" destId="{F03B1416-8F49-43D8-A312-5C201B89314C}" srcOrd="11" destOrd="0" presId="urn:microsoft.com/office/officeart/2008/layout/LinedList"/>
    <dgm:cxn modelId="{E37713CD-BD8D-43D4-A4D3-612BDD5B60F7}" type="presParOf" srcId="{F03B1416-8F49-43D8-A312-5C201B89314C}" destId="{2F925FDB-11D8-4C63-9C21-318A9CC3F61A}" srcOrd="0" destOrd="0" presId="urn:microsoft.com/office/officeart/2008/layout/LinedList"/>
    <dgm:cxn modelId="{70028E7D-6A19-4B07-8070-C9CDF189CEF2}" type="presParOf" srcId="{F03B1416-8F49-43D8-A312-5C201B89314C}" destId="{A8A7F937-4B33-4CE2-89E6-474B1DC166D0}" srcOrd="1" destOrd="0" presId="urn:microsoft.com/office/officeart/2008/layout/LinedList"/>
    <dgm:cxn modelId="{744C30C2-A0B0-4DA6-B18E-6C7010DEBFE6}" type="presParOf" srcId="{99F18C92-3C2E-4793-A314-05CF2FEE4003}" destId="{40A67414-F70A-4D7F-8720-B7755F794385}" srcOrd="12" destOrd="0" presId="urn:microsoft.com/office/officeart/2008/layout/LinedList"/>
    <dgm:cxn modelId="{8E2BF23E-6C91-4978-8870-D3AFD6EFDE3C}" type="presParOf" srcId="{99F18C92-3C2E-4793-A314-05CF2FEE4003}" destId="{9987941A-947E-4F1E-970F-B49ACAC1C64A}" srcOrd="13" destOrd="0" presId="urn:microsoft.com/office/officeart/2008/layout/LinedList"/>
    <dgm:cxn modelId="{06B774B5-B908-48AE-98A7-1AADDF706337}" type="presParOf" srcId="{9987941A-947E-4F1E-970F-B49ACAC1C64A}" destId="{CF11687B-F722-4C29-9BD1-02A9B1AEC135}" srcOrd="0" destOrd="0" presId="urn:microsoft.com/office/officeart/2008/layout/LinedList"/>
    <dgm:cxn modelId="{927B4ADA-D950-4D81-A804-A00B0A7B7D3A}" type="presParOf" srcId="{9987941A-947E-4F1E-970F-B49ACAC1C64A}" destId="{1F731A0E-CAF0-423A-AAF3-2143840FAD93}" srcOrd="1" destOrd="0" presId="urn:microsoft.com/office/officeart/2008/layout/LinedList"/>
    <dgm:cxn modelId="{80306269-EB8D-4680-885A-A282D0BDEE34}" type="presParOf" srcId="{99F18C92-3C2E-4793-A314-05CF2FEE4003}" destId="{49FF545A-033D-46AF-8148-9D6638213C9A}" srcOrd="14" destOrd="0" presId="urn:microsoft.com/office/officeart/2008/layout/LinedList"/>
    <dgm:cxn modelId="{E3139209-9772-4E48-AD05-94600275F031}" type="presParOf" srcId="{99F18C92-3C2E-4793-A314-05CF2FEE4003}" destId="{ECD8EAD6-3C0A-4602-BBD5-362C35120667}" srcOrd="15" destOrd="0" presId="urn:microsoft.com/office/officeart/2008/layout/LinedList"/>
    <dgm:cxn modelId="{FFD6CAA1-DA8B-4634-8EE3-E7FA79702BFA}" type="presParOf" srcId="{ECD8EAD6-3C0A-4602-BBD5-362C35120667}" destId="{9655F96B-084F-4C60-8548-40E777AE4DD8}" srcOrd="0" destOrd="0" presId="urn:microsoft.com/office/officeart/2008/layout/LinedList"/>
    <dgm:cxn modelId="{8AE2FDC0-EF99-4D47-83E2-7E3401143FE5}" type="presParOf" srcId="{ECD8EAD6-3C0A-4602-BBD5-362C35120667}" destId="{0FDEA210-FA62-40EB-95C2-D4D6F74C2A43}" srcOrd="1" destOrd="0" presId="urn:microsoft.com/office/officeart/2008/layout/LinedList"/>
    <dgm:cxn modelId="{89786FD9-B999-4714-92E2-70B2E5B718E3}" type="presParOf" srcId="{99F18C92-3C2E-4793-A314-05CF2FEE4003}" destId="{58371E9E-A226-46C1-888E-216B98C8BABF}" srcOrd="16" destOrd="0" presId="urn:microsoft.com/office/officeart/2008/layout/LinedList"/>
    <dgm:cxn modelId="{8AE7DAD1-43C6-400A-9C28-F395E3AD5511}" type="presParOf" srcId="{99F18C92-3C2E-4793-A314-05CF2FEE4003}" destId="{97E79105-DB59-4065-80BB-0AFDD51FB5A6}" srcOrd="17" destOrd="0" presId="urn:microsoft.com/office/officeart/2008/layout/LinedList"/>
    <dgm:cxn modelId="{1E613BFE-7D73-4854-B821-CFF72FEB019D}" type="presParOf" srcId="{97E79105-DB59-4065-80BB-0AFDD51FB5A6}" destId="{14DF755A-E81D-4688-A409-8C5F281472EA}" srcOrd="0" destOrd="0" presId="urn:microsoft.com/office/officeart/2008/layout/LinedList"/>
    <dgm:cxn modelId="{B56E6B9E-37E8-4EA1-888E-09BAE7163D7F}" type="presParOf" srcId="{97E79105-DB59-4065-80BB-0AFDD51FB5A6}" destId="{BC08B1EB-0DA1-4F29-AE05-D71BBD9DDC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473FE4-9F57-4588-97DA-5B1D0178D9E4}"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C292473A-33EA-4BFE-BC3E-62628F494453}">
      <dgm:prSet/>
      <dgm:spPr/>
      <dgm:t>
        <a:bodyPr/>
        <a:lstStyle/>
        <a:p>
          <a:r>
            <a:rPr lang="en-US" dirty="0"/>
            <a:t>one sprint before actual development sprints where team build product backlog and the architecture</a:t>
          </a:r>
        </a:p>
      </dgm:t>
    </dgm:pt>
    <dgm:pt modelId="{B63B8467-7084-4889-AF76-AD3812E4137D}" type="parTrans" cxnId="{9CE43187-DE25-40E5-AF98-B98D78E13DC6}">
      <dgm:prSet/>
      <dgm:spPr/>
      <dgm:t>
        <a:bodyPr/>
        <a:lstStyle/>
        <a:p>
          <a:endParaRPr lang="en-US"/>
        </a:p>
      </dgm:t>
    </dgm:pt>
    <dgm:pt modelId="{DB49C6B8-234A-4B47-967B-1C7CDE391AC4}" type="sibTrans" cxnId="{9CE43187-DE25-40E5-AF98-B98D78E13DC6}">
      <dgm:prSet/>
      <dgm:spPr/>
      <dgm:t>
        <a:bodyPr/>
        <a:lstStyle/>
        <a:p>
          <a:endParaRPr lang="en-US"/>
        </a:p>
      </dgm:t>
    </dgm:pt>
    <dgm:pt modelId="{046BB40A-F024-48F6-BA11-BF822864322F}">
      <dgm:prSet/>
      <dgm:spPr/>
      <dgm:t>
        <a:bodyPr/>
        <a:lstStyle/>
        <a:p>
          <a:r>
            <a:rPr lang="en-US" dirty="0"/>
            <a:t>Typically, SPR-0 sprint was about the same length as the other sprints(1-4 weeks)</a:t>
          </a:r>
        </a:p>
      </dgm:t>
    </dgm:pt>
    <dgm:pt modelId="{173B619B-9E75-4A47-AAA5-96CC25F25902}" type="parTrans" cxnId="{4928824F-FAF0-4D2A-955C-052888537E1D}">
      <dgm:prSet/>
      <dgm:spPr/>
      <dgm:t>
        <a:bodyPr/>
        <a:lstStyle/>
        <a:p>
          <a:endParaRPr lang="en-US"/>
        </a:p>
      </dgm:t>
    </dgm:pt>
    <dgm:pt modelId="{2683AE53-A5FC-4E17-839C-61576F62A551}" type="sibTrans" cxnId="{4928824F-FAF0-4D2A-955C-052888537E1D}">
      <dgm:prSet/>
      <dgm:spPr/>
      <dgm:t>
        <a:bodyPr/>
        <a:lstStyle/>
        <a:p>
          <a:endParaRPr lang="en-US"/>
        </a:p>
      </dgm:t>
    </dgm:pt>
    <dgm:pt modelId="{DB656362-D4BC-4868-A06C-62332477CF07}">
      <dgm:prSet/>
      <dgm:spPr/>
      <dgm:t>
        <a:bodyPr/>
        <a:lstStyle/>
        <a:p>
          <a:r>
            <a:rPr lang="en-US" dirty="0"/>
            <a:t>Survey reported that later in the development sprints the architecture changed as the knowledge about the system increased. In response the development team made the architectural changes within sprints</a:t>
          </a:r>
        </a:p>
      </dgm:t>
    </dgm:pt>
    <dgm:pt modelId="{D29E663E-8C78-4A60-B842-6146DB9FA64A}" type="parTrans" cxnId="{FB6DDD70-CE13-4778-8836-07BCA4C8F13D}">
      <dgm:prSet/>
      <dgm:spPr/>
      <dgm:t>
        <a:bodyPr/>
        <a:lstStyle/>
        <a:p>
          <a:endParaRPr lang="en-US"/>
        </a:p>
      </dgm:t>
    </dgm:pt>
    <dgm:pt modelId="{52798582-2388-487F-A458-F4A037C906E4}" type="sibTrans" cxnId="{FB6DDD70-CE13-4778-8836-07BCA4C8F13D}">
      <dgm:prSet/>
      <dgm:spPr/>
      <dgm:t>
        <a:bodyPr/>
        <a:lstStyle/>
        <a:p>
          <a:endParaRPr lang="en-US"/>
        </a:p>
      </dgm:t>
    </dgm:pt>
    <dgm:pt modelId="{000ECEB3-0455-4F44-BB1D-697216CE27BB}">
      <dgm:prSet/>
      <dgm:spPr/>
      <dgm:t>
        <a:bodyPr/>
        <a:lstStyle/>
        <a:p>
          <a:r>
            <a:rPr lang="en-US"/>
            <a:t>In SPR-0 the main designer (or several designers) worked with the development team(s) and design the initial architecture</a:t>
          </a:r>
          <a:endParaRPr lang="en-US" dirty="0"/>
        </a:p>
      </dgm:t>
    </dgm:pt>
    <dgm:pt modelId="{E411D681-DC08-4E4A-B4D0-162066EFDAF7}" type="parTrans" cxnId="{22580C98-680A-4056-9055-2FF9DAFDE738}">
      <dgm:prSet/>
      <dgm:spPr/>
      <dgm:t>
        <a:bodyPr/>
        <a:lstStyle/>
        <a:p>
          <a:endParaRPr lang="en-US"/>
        </a:p>
      </dgm:t>
    </dgm:pt>
    <dgm:pt modelId="{37F871F9-F3A4-4BC3-ADBA-6027C6080BA1}" type="sibTrans" cxnId="{22580C98-680A-4056-9055-2FF9DAFDE738}">
      <dgm:prSet/>
      <dgm:spPr/>
      <dgm:t>
        <a:bodyPr/>
        <a:lstStyle/>
        <a:p>
          <a:endParaRPr lang="en-US"/>
        </a:p>
      </dgm:t>
    </dgm:pt>
    <dgm:pt modelId="{99F18C92-3C2E-4793-A314-05CF2FEE4003}" type="pres">
      <dgm:prSet presAssocID="{98473FE4-9F57-4588-97DA-5B1D0178D9E4}" presName="vert0" presStyleCnt="0">
        <dgm:presLayoutVars>
          <dgm:dir/>
          <dgm:animOne val="branch"/>
          <dgm:animLvl val="lvl"/>
        </dgm:presLayoutVars>
      </dgm:prSet>
      <dgm:spPr/>
    </dgm:pt>
    <dgm:pt modelId="{870B7A7A-B7D0-47CE-996D-E930A5F4574E}" type="pres">
      <dgm:prSet presAssocID="{C292473A-33EA-4BFE-BC3E-62628F494453}" presName="thickLine" presStyleLbl="alignNode1" presStyleIdx="0" presStyleCnt="4"/>
      <dgm:spPr/>
    </dgm:pt>
    <dgm:pt modelId="{BA08D206-BE14-449B-8203-8C84123814F0}" type="pres">
      <dgm:prSet presAssocID="{C292473A-33EA-4BFE-BC3E-62628F494453}" presName="horz1" presStyleCnt="0"/>
      <dgm:spPr/>
    </dgm:pt>
    <dgm:pt modelId="{143D6475-67DD-43C1-BB5B-6FBC776573BD}" type="pres">
      <dgm:prSet presAssocID="{C292473A-33EA-4BFE-BC3E-62628F494453}" presName="tx1" presStyleLbl="revTx" presStyleIdx="0" presStyleCnt="4"/>
      <dgm:spPr/>
    </dgm:pt>
    <dgm:pt modelId="{C97706E9-9CB7-433E-8882-C744EEF35DB5}" type="pres">
      <dgm:prSet presAssocID="{C292473A-33EA-4BFE-BC3E-62628F494453}" presName="vert1" presStyleCnt="0"/>
      <dgm:spPr/>
    </dgm:pt>
    <dgm:pt modelId="{5409814C-5ED3-40A5-A9BC-0AF811FA489F}" type="pres">
      <dgm:prSet presAssocID="{046BB40A-F024-48F6-BA11-BF822864322F}" presName="thickLine" presStyleLbl="alignNode1" presStyleIdx="1" presStyleCnt="4"/>
      <dgm:spPr/>
    </dgm:pt>
    <dgm:pt modelId="{C2BD0A17-7928-4E00-94DB-60BF0A91C7CA}" type="pres">
      <dgm:prSet presAssocID="{046BB40A-F024-48F6-BA11-BF822864322F}" presName="horz1" presStyleCnt="0"/>
      <dgm:spPr/>
    </dgm:pt>
    <dgm:pt modelId="{72233AF1-9242-4B70-A4C3-885C7FCCEEC0}" type="pres">
      <dgm:prSet presAssocID="{046BB40A-F024-48F6-BA11-BF822864322F}" presName="tx1" presStyleLbl="revTx" presStyleIdx="1" presStyleCnt="4"/>
      <dgm:spPr/>
    </dgm:pt>
    <dgm:pt modelId="{8D3C87EA-A3AA-4C0C-82A1-48F1A2D2D658}" type="pres">
      <dgm:prSet presAssocID="{046BB40A-F024-48F6-BA11-BF822864322F}" presName="vert1" presStyleCnt="0"/>
      <dgm:spPr/>
    </dgm:pt>
    <dgm:pt modelId="{6A8E5488-3153-494C-8A73-ACDCBD2FC440}" type="pres">
      <dgm:prSet presAssocID="{000ECEB3-0455-4F44-BB1D-697216CE27BB}" presName="thickLine" presStyleLbl="alignNode1" presStyleIdx="2" presStyleCnt="4"/>
      <dgm:spPr/>
    </dgm:pt>
    <dgm:pt modelId="{25A9F40E-490F-458E-8058-A71DA03E4D04}" type="pres">
      <dgm:prSet presAssocID="{000ECEB3-0455-4F44-BB1D-697216CE27BB}" presName="horz1" presStyleCnt="0"/>
      <dgm:spPr/>
    </dgm:pt>
    <dgm:pt modelId="{E6E749B0-9C8F-407E-A7B6-04A84FDDD243}" type="pres">
      <dgm:prSet presAssocID="{000ECEB3-0455-4F44-BB1D-697216CE27BB}" presName="tx1" presStyleLbl="revTx" presStyleIdx="2" presStyleCnt="4"/>
      <dgm:spPr/>
    </dgm:pt>
    <dgm:pt modelId="{11F5A5C6-61A2-4CC7-B922-48D6A50E39D6}" type="pres">
      <dgm:prSet presAssocID="{000ECEB3-0455-4F44-BB1D-697216CE27BB}" presName="vert1" presStyleCnt="0"/>
      <dgm:spPr/>
    </dgm:pt>
    <dgm:pt modelId="{5D7CAD22-F927-41C0-A788-84A8B04BEECB}" type="pres">
      <dgm:prSet presAssocID="{DB656362-D4BC-4868-A06C-62332477CF07}" presName="thickLine" presStyleLbl="alignNode1" presStyleIdx="3" presStyleCnt="4"/>
      <dgm:spPr/>
    </dgm:pt>
    <dgm:pt modelId="{53A12862-AD43-4F8F-8E61-16BFFFDB2CED}" type="pres">
      <dgm:prSet presAssocID="{DB656362-D4BC-4868-A06C-62332477CF07}" presName="horz1" presStyleCnt="0"/>
      <dgm:spPr/>
    </dgm:pt>
    <dgm:pt modelId="{530139E3-F563-49CC-B650-C947ACDBBC44}" type="pres">
      <dgm:prSet presAssocID="{DB656362-D4BC-4868-A06C-62332477CF07}" presName="tx1" presStyleLbl="revTx" presStyleIdx="3" presStyleCnt="4"/>
      <dgm:spPr/>
    </dgm:pt>
    <dgm:pt modelId="{AD21877D-BFFC-4E05-A7C0-2F49D3BDE5B5}" type="pres">
      <dgm:prSet presAssocID="{DB656362-D4BC-4868-A06C-62332477CF07}" presName="vert1" presStyleCnt="0"/>
      <dgm:spPr/>
    </dgm:pt>
  </dgm:ptLst>
  <dgm:cxnLst>
    <dgm:cxn modelId="{AAE8970B-6420-4E45-93CE-FE6800D57D5E}" type="presOf" srcId="{DB656362-D4BC-4868-A06C-62332477CF07}" destId="{530139E3-F563-49CC-B650-C947ACDBBC44}" srcOrd="0" destOrd="0" presId="urn:microsoft.com/office/officeart/2008/layout/LinedList"/>
    <dgm:cxn modelId="{E791290C-FF2D-4C5F-B2ED-5FFFFA71B6C6}" type="presOf" srcId="{98473FE4-9F57-4588-97DA-5B1D0178D9E4}" destId="{99F18C92-3C2E-4793-A314-05CF2FEE4003}" srcOrd="0" destOrd="0" presId="urn:microsoft.com/office/officeart/2008/layout/LinedList"/>
    <dgm:cxn modelId="{4928824F-FAF0-4D2A-955C-052888537E1D}" srcId="{98473FE4-9F57-4588-97DA-5B1D0178D9E4}" destId="{046BB40A-F024-48F6-BA11-BF822864322F}" srcOrd="1" destOrd="0" parTransId="{173B619B-9E75-4A47-AAA5-96CC25F25902}" sibTransId="{2683AE53-A5FC-4E17-839C-61576F62A551}"/>
    <dgm:cxn modelId="{FB6DDD70-CE13-4778-8836-07BCA4C8F13D}" srcId="{98473FE4-9F57-4588-97DA-5B1D0178D9E4}" destId="{DB656362-D4BC-4868-A06C-62332477CF07}" srcOrd="3" destOrd="0" parTransId="{D29E663E-8C78-4A60-B842-6146DB9FA64A}" sibTransId="{52798582-2388-487F-A458-F4A037C906E4}"/>
    <dgm:cxn modelId="{9CE43187-DE25-40E5-AF98-B98D78E13DC6}" srcId="{98473FE4-9F57-4588-97DA-5B1D0178D9E4}" destId="{C292473A-33EA-4BFE-BC3E-62628F494453}" srcOrd="0" destOrd="0" parTransId="{B63B8467-7084-4889-AF76-AD3812E4137D}" sibTransId="{DB49C6B8-234A-4B47-967B-1C7CDE391AC4}"/>
    <dgm:cxn modelId="{C6A83796-0063-4DC9-ADCD-296038FD7E91}" type="presOf" srcId="{C292473A-33EA-4BFE-BC3E-62628F494453}" destId="{143D6475-67DD-43C1-BB5B-6FBC776573BD}" srcOrd="0" destOrd="0" presId="urn:microsoft.com/office/officeart/2008/layout/LinedList"/>
    <dgm:cxn modelId="{22580C98-680A-4056-9055-2FF9DAFDE738}" srcId="{98473FE4-9F57-4588-97DA-5B1D0178D9E4}" destId="{000ECEB3-0455-4F44-BB1D-697216CE27BB}" srcOrd="2" destOrd="0" parTransId="{E411D681-DC08-4E4A-B4D0-162066EFDAF7}" sibTransId="{37F871F9-F3A4-4BC3-ADBA-6027C6080BA1}"/>
    <dgm:cxn modelId="{AEEF92A7-6859-45B6-B909-7BDB611328F7}" type="presOf" srcId="{046BB40A-F024-48F6-BA11-BF822864322F}" destId="{72233AF1-9242-4B70-A4C3-885C7FCCEEC0}" srcOrd="0" destOrd="0" presId="urn:microsoft.com/office/officeart/2008/layout/LinedList"/>
    <dgm:cxn modelId="{67FE15D0-DB7A-4570-86DB-AE10BA010114}" type="presOf" srcId="{000ECEB3-0455-4F44-BB1D-697216CE27BB}" destId="{E6E749B0-9C8F-407E-A7B6-04A84FDDD243}" srcOrd="0" destOrd="0" presId="urn:microsoft.com/office/officeart/2008/layout/LinedList"/>
    <dgm:cxn modelId="{8AE71CB0-C345-4882-92C9-D4AB964B7B55}" type="presParOf" srcId="{99F18C92-3C2E-4793-A314-05CF2FEE4003}" destId="{870B7A7A-B7D0-47CE-996D-E930A5F4574E}" srcOrd="0" destOrd="0" presId="urn:microsoft.com/office/officeart/2008/layout/LinedList"/>
    <dgm:cxn modelId="{F90938C9-8A8E-4D01-806E-CBFA881A8788}" type="presParOf" srcId="{99F18C92-3C2E-4793-A314-05CF2FEE4003}" destId="{BA08D206-BE14-449B-8203-8C84123814F0}" srcOrd="1" destOrd="0" presId="urn:microsoft.com/office/officeart/2008/layout/LinedList"/>
    <dgm:cxn modelId="{5A10BAED-276A-4ED9-AD49-FAF6EA109E13}" type="presParOf" srcId="{BA08D206-BE14-449B-8203-8C84123814F0}" destId="{143D6475-67DD-43C1-BB5B-6FBC776573BD}" srcOrd="0" destOrd="0" presId="urn:microsoft.com/office/officeart/2008/layout/LinedList"/>
    <dgm:cxn modelId="{D699705D-D4A6-4FD6-9F11-CB9BBE9F1888}" type="presParOf" srcId="{BA08D206-BE14-449B-8203-8C84123814F0}" destId="{C97706E9-9CB7-433E-8882-C744EEF35DB5}" srcOrd="1" destOrd="0" presId="urn:microsoft.com/office/officeart/2008/layout/LinedList"/>
    <dgm:cxn modelId="{F9B911CA-3B7E-4AE4-9266-51B077C6819B}" type="presParOf" srcId="{99F18C92-3C2E-4793-A314-05CF2FEE4003}" destId="{5409814C-5ED3-40A5-A9BC-0AF811FA489F}" srcOrd="2" destOrd="0" presId="urn:microsoft.com/office/officeart/2008/layout/LinedList"/>
    <dgm:cxn modelId="{2248AEA2-C213-49E1-A2DC-7C45E7170888}" type="presParOf" srcId="{99F18C92-3C2E-4793-A314-05CF2FEE4003}" destId="{C2BD0A17-7928-4E00-94DB-60BF0A91C7CA}" srcOrd="3" destOrd="0" presId="urn:microsoft.com/office/officeart/2008/layout/LinedList"/>
    <dgm:cxn modelId="{084A7F97-2AD4-4249-83E9-55A20390E2C3}" type="presParOf" srcId="{C2BD0A17-7928-4E00-94DB-60BF0A91C7CA}" destId="{72233AF1-9242-4B70-A4C3-885C7FCCEEC0}" srcOrd="0" destOrd="0" presId="urn:microsoft.com/office/officeart/2008/layout/LinedList"/>
    <dgm:cxn modelId="{578B191B-F240-4789-B8AD-39FAACC22DFD}" type="presParOf" srcId="{C2BD0A17-7928-4E00-94DB-60BF0A91C7CA}" destId="{8D3C87EA-A3AA-4C0C-82A1-48F1A2D2D658}" srcOrd="1" destOrd="0" presId="urn:microsoft.com/office/officeart/2008/layout/LinedList"/>
    <dgm:cxn modelId="{913B8C0E-2270-4AEC-A199-89A61C6E66FB}" type="presParOf" srcId="{99F18C92-3C2E-4793-A314-05CF2FEE4003}" destId="{6A8E5488-3153-494C-8A73-ACDCBD2FC440}" srcOrd="4" destOrd="0" presId="urn:microsoft.com/office/officeart/2008/layout/LinedList"/>
    <dgm:cxn modelId="{2759B30F-6AAF-42C8-B149-47563EF32377}" type="presParOf" srcId="{99F18C92-3C2E-4793-A314-05CF2FEE4003}" destId="{25A9F40E-490F-458E-8058-A71DA03E4D04}" srcOrd="5" destOrd="0" presId="urn:microsoft.com/office/officeart/2008/layout/LinedList"/>
    <dgm:cxn modelId="{96FD0459-A39A-476F-B28C-8900450F700B}" type="presParOf" srcId="{25A9F40E-490F-458E-8058-A71DA03E4D04}" destId="{E6E749B0-9C8F-407E-A7B6-04A84FDDD243}" srcOrd="0" destOrd="0" presId="urn:microsoft.com/office/officeart/2008/layout/LinedList"/>
    <dgm:cxn modelId="{04F6C770-A7D1-4525-AA2A-F549E9C0136C}" type="presParOf" srcId="{25A9F40E-490F-458E-8058-A71DA03E4D04}" destId="{11F5A5C6-61A2-4CC7-B922-48D6A50E39D6}" srcOrd="1" destOrd="0" presId="urn:microsoft.com/office/officeart/2008/layout/LinedList"/>
    <dgm:cxn modelId="{C394D174-C2FA-4289-BAE1-513591C1D624}" type="presParOf" srcId="{99F18C92-3C2E-4793-A314-05CF2FEE4003}" destId="{5D7CAD22-F927-41C0-A788-84A8B04BEECB}" srcOrd="6" destOrd="0" presId="urn:microsoft.com/office/officeart/2008/layout/LinedList"/>
    <dgm:cxn modelId="{E092F837-20DD-492B-B8A7-1C8DE314F1F0}" type="presParOf" srcId="{99F18C92-3C2E-4793-A314-05CF2FEE4003}" destId="{53A12862-AD43-4F8F-8E61-16BFFFDB2CED}" srcOrd="7" destOrd="0" presId="urn:microsoft.com/office/officeart/2008/layout/LinedList"/>
    <dgm:cxn modelId="{3DB8F79D-EB7D-4E65-9BF4-96D3C775175C}" type="presParOf" srcId="{53A12862-AD43-4F8F-8E61-16BFFFDB2CED}" destId="{530139E3-F563-49CC-B650-C947ACDBBC44}" srcOrd="0" destOrd="0" presId="urn:microsoft.com/office/officeart/2008/layout/LinedList"/>
    <dgm:cxn modelId="{0E5A1D66-6DCF-4A32-BF51-E2C05D5BA38E}" type="presParOf" srcId="{53A12862-AD43-4F8F-8E61-16BFFFDB2CED}" destId="{AD21877D-BFFC-4E05-A7C0-2F49D3BDE5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473FE4-9F57-4588-97DA-5B1D0178D9E4}"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C292473A-33EA-4BFE-BC3E-62628F494453}">
      <dgm:prSet/>
      <dgm:spPr/>
      <dgm:t>
        <a:bodyPr/>
        <a:lstStyle/>
        <a:p>
          <a:r>
            <a:rPr lang="en-US" dirty="0" err="1"/>
            <a:t>Survay</a:t>
          </a:r>
          <a:r>
            <a:rPr lang="en-US" dirty="0"/>
            <a:t> reported that teams do not have separate analysis or architecture </a:t>
          </a:r>
          <a:r>
            <a:rPr lang="en-US" dirty="0" err="1"/>
            <a:t>phase:they</a:t>
          </a:r>
          <a:r>
            <a:rPr lang="en-US" dirty="0"/>
            <a:t> just start doing sprints and developing the system</a:t>
          </a:r>
        </a:p>
      </dgm:t>
    </dgm:pt>
    <dgm:pt modelId="{B63B8467-7084-4889-AF76-AD3812E4137D}" type="parTrans" cxnId="{9CE43187-DE25-40E5-AF98-B98D78E13DC6}">
      <dgm:prSet/>
      <dgm:spPr/>
      <dgm:t>
        <a:bodyPr/>
        <a:lstStyle/>
        <a:p>
          <a:endParaRPr lang="en-US"/>
        </a:p>
      </dgm:t>
    </dgm:pt>
    <dgm:pt modelId="{DB49C6B8-234A-4B47-967B-1C7CDE391AC4}" type="sibTrans" cxnId="{9CE43187-DE25-40E5-AF98-B98D78E13DC6}">
      <dgm:prSet/>
      <dgm:spPr/>
      <dgm:t>
        <a:bodyPr/>
        <a:lstStyle/>
        <a:p>
          <a:endParaRPr lang="en-US"/>
        </a:p>
      </dgm:t>
    </dgm:pt>
    <dgm:pt modelId="{046BB40A-F024-48F6-BA11-BF822864322F}">
      <dgm:prSet/>
      <dgm:spPr/>
      <dgm:t>
        <a:bodyPr/>
        <a:lstStyle/>
        <a:p>
          <a:r>
            <a:rPr lang="en-US" dirty="0"/>
            <a:t>Team produce the initial architecture during the first sprint while implementing potentially shippable features)</a:t>
          </a:r>
        </a:p>
      </dgm:t>
    </dgm:pt>
    <dgm:pt modelId="{173B619B-9E75-4A47-AAA5-96CC25F25902}" type="parTrans" cxnId="{4928824F-FAF0-4D2A-955C-052888537E1D}">
      <dgm:prSet/>
      <dgm:spPr/>
      <dgm:t>
        <a:bodyPr/>
        <a:lstStyle/>
        <a:p>
          <a:endParaRPr lang="en-US"/>
        </a:p>
      </dgm:t>
    </dgm:pt>
    <dgm:pt modelId="{2683AE53-A5FC-4E17-839C-61576F62A551}" type="sibTrans" cxnId="{4928824F-FAF0-4D2A-955C-052888537E1D}">
      <dgm:prSet/>
      <dgm:spPr/>
      <dgm:t>
        <a:bodyPr/>
        <a:lstStyle/>
        <a:p>
          <a:endParaRPr lang="en-US"/>
        </a:p>
      </dgm:t>
    </dgm:pt>
    <dgm:pt modelId="{DB656362-D4BC-4868-A06C-62332477CF07}">
      <dgm:prSet/>
      <dgm:spPr/>
      <dgm:t>
        <a:bodyPr/>
        <a:lstStyle/>
        <a:p>
          <a:r>
            <a:rPr lang="en-US" dirty="0"/>
            <a:t>In every sprint, the architecture concerning potentially shippable features is refined and already implemented parts are refactored when necessary. This process goes on and the architecture is designed piece by piece during the sprints until it is finished</a:t>
          </a:r>
        </a:p>
      </dgm:t>
    </dgm:pt>
    <dgm:pt modelId="{D29E663E-8C78-4A60-B842-6146DB9FA64A}" type="parTrans" cxnId="{FB6DDD70-CE13-4778-8836-07BCA4C8F13D}">
      <dgm:prSet/>
      <dgm:spPr/>
      <dgm:t>
        <a:bodyPr/>
        <a:lstStyle/>
        <a:p>
          <a:endParaRPr lang="en-US"/>
        </a:p>
      </dgm:t>
    </dgm:pt>
    <dgm:pt modelId="{52798582-2388-487F-A458-F4A037C906E4}" type="sibTrans" cxnId="{FB6DDD70-CE13-4778-8836-07BCA4C8F13D}">
      <dgm:prSet/>
      <dgm:spPr/>
      <dgm:t>
        <a:bodyPr/>
        <a:lstStyle/>
        <a:p>
          <a:endParaRPr lang="en-US"/>
        </a:p>
      </dgm:t>
    </dgm:pt>
    <dgm:pt modelId="{000ECEB3-0455-4F44-BB1D-697216CE27BB}">
      <dgm:prSet/>
      <dgm:spPr/>
      <dgm:t>
        <a:bodyPr/>
        <a:lstStyle/>
        <a:p>
          <a:r>
            <a:rPr lang="en-US" dirty="0"/>
            <a:t>The architecture is designed in detail only for the features that are shipped after the current sprint.</a:t>
          </a:r>
        </a:p>
      </dgm:t>
    </dgm:pt>
    <dgm:pt modelId="{E411D681-DC08-4E4A-B4D0-162066EFDAF7}" type="parTrans" cxnId="{22580C98-680A-4056-9055-2FF9DAFDE738}">
      <dgm:prSet/>
      <dgm:spPr/>
      <dgm:t>
        <a:bodyPr/>
        <a:lstStyle/>
        <a:p>
          <a:endParaRPr lang="en-US"/>
        </a:p>
      </dgm:t>
    </dgm:pt>
    <dgm:pt modelId="{37F871F9-F3A4-4BC3-ADBA-6027C6080BA1}" type="sibTrans" cxnId="{22580C98-680A-4056-9055-2FF9DAFDE738}">
      <dgm:prSet/>
      <dgm:spPr/>
      <dgm:t>
        <a:bodyPr/>
        <a:lstStyle/>
        <a:p>
          <a:endParaRPr lang="en-US"/>
        </a:p>
      </dgm:t>
    </dgm:pt>
    <dgm:pt modelId="{55C64FAB-FE02-4287-82D3-5D1EE84FBA5F}">
      <dgm:prSet/>
      <dgm:spPr/>
      <dgm:t>
        <a:bodyPr/>
        <a:lstStyle/>
        <a:p>
          <a:r>
            <a:rPr lang="en-US"/>
            <a:t>In some cases, the design was guided by one or more persons in the team that had the most experience on the domain</a:t>
          </a:r>
          <a:endParaRPr lang="en-US" dirty="0"/>
        </a:p>
      </dgm:t>
    </dgm:pt>
    <dgm:pt modelId="{9235D03C-65D9-4C8E-85DE-B742BD8482B8}" type="parTrans" cxnId="{5ACE552A-FC8E-4335-AB07-EA8E4633E428}">
      <dgm:prSet/>
      <dgm:spPr/>
      <dgm:t>
        <a:bodyPr/>
        <a:lstStyle/>
        <a:p>
          <a:endParaRPr lang="en-US"/>
        </a:p>
      </dgm:t>
    </dgm:pt>
    <dgm:pt modelId="{28A55A57-62EE-4931-8093-15F3011A46BC}" type="sibTrans" cxnId="{5ACE552A-FC8E-4335-AB07-EA8E4633E428}">
      <dgm:prSet/>
      <dgm:spPr/>
      <dgm:t>
        <a:bodyPr/>
        <a:lstStyle/>
        <a:p>
          <a:endParaRPr lang="en-US"/>
        </a:p>
      </dgm:t>
    </dgm:pt>
    <dgm:pt modelId="{80E05FE9-1944-46F5-BF3D-7A78265A2DEC}">
      <dgm:prSet/>
      <dgm:spPr/>
      <dgm:t>
        <a:bodyPr/>
        <a:lstStyle/>
        <a:p>
          <a:r>
            <a:rPr lang="en-US" dirty="0"/>
            <a:t>Requires teams with domain expertise.</a:t>
          </a:r>
        </a:p>
      </dgm:t>
    </dgm:pt>
    <dgm:pt modelId="{D6816941-A6C3-45F8-A2E6-8858257ADE65}" type="parTrans" cxnId="{D921FBA9-FC1C-4B59-8549-AE8FFEDD2678}">
      <dgm:prSet/>
      <dgm:spPr/>
      <dgm:t>
        <a:bodyPr/>
        <a:lstStyle/>
        <a:p>
          <a:endParaRPr lang="en-US"/>
        </a:p>
      </dgm:t>
    </dgm:pt>
    <dgm:pt modelId="{BC240D31-EBF4-4402-AD17-B6ABF47FD82C}" type="sibTrans" cxnId="{D921FBA9-FC1C-4B59-8549-AE8FFEDD2678}">
      <dgm:prSet/>
      <dgm:spPr/>
      <dgm:t>
        <a:bodyPr/>
        <a:lstStyle/>
        <a:p>
          <a:endParaRPr lang="en-US"/>
        </a:p>
      </dgm:t>
    </dgm:pt>
    <dgm:pt modelId="{94F03C59-E2C3-4F23-BE07-AA889D6A9897}">
      <dgm:prSet/>
      <dgm:spPr/>
      <dgm:t>
        <a:bodyPr/>
        <a:lstStyle/>
        <a:p>
          <a:r>
            <a:rPr lang="en-US"/>
            <a:t>This approach increases the amount of required architectural refactoring as architecture is designed incrementally</a:t>
          </a:r>
          <a:endParaRPr lang="en-US" dirty="0"/>
        </a:p>
      </dgm:t>
    </dgm:pt>
    <dgm:pt modelId="{45B8E7F6-5258-4952-8545-07443150E7C5}" type="parTrans" cxnId="{BE4BFEF3-7627-4052-A515-0D4BDBE91F18}">
      <dgm:prSet/>
      <dgm:spPr/>
      <dgm:t>
        <a:bodyPr/>
        <a:lstStyle/>
        <a:p>
          <a:endParaRPr lang="en-US"/>
        </a:p>
      </dgm:t>
    </dgm:pt>
    <dgm:pt modelId="{3A079C89-81A0-4813-A77B-7F81CF2C440D}" type="sibTrans" cxnId="{BE4BFEF3-7627-4052-A515-0D4BDBE91F18}">
      <dgm:prSet/>
      <dgm:spPr/>
      <dgm:t>
        <a:bodyPr/>
        <a:lstStyle/>
        <a:p>
          <a:endParaRPr lang="en-US"/>
        </a:p>
      </dgm:t>
    </dgm:pt>
    <dgm:pt modelId="{99F18C92-3C2E-4793-A314-05CF2FEE4003}" type="pres">
      <dgm:prSet presAssocID="{98473FE4-9F57-4588-97DA-5B1D0178D9E4}" presName="vert0" presStyleCnt="0">
        <dgm:presLayoutVars>
          <dgm:dir/>
          <dgm:animOne val="branch"/>
          <dgm:animLvl val="lvl"/>
        </dgm:presLayoutVars>
      </dgm:prSet>
      <dgm:spPr/>
    </dgm:pt>
    <dgm:pt modelId="{870B7A7A-B7D0-47CE-996D-E930A5F4574E}" type="pres">
      <dgm:prSet presAssocID="{C292473A-33EA-4BFE-BC3E-62628F494453}" presName="thickLine" presStyleLbl="alignNode1" presStyleIdx="0" presStyleCnt="7"/>
      <dgm:spPr/>
    </dgm:pt>
    <dgm:pt modelId="{BA08D206-BE14-449B-8203-8C84123814F0}" type="pres">
      <dgm:prSet presAssocID="{C292473A-33EA-4BFE-BC3E-62628F494453}" presName="horz1" presStyleCnt="0"/>
      <dgm:spPr/>
    </dgm:pt>
    <dgm:pt modelId="{143D6475-67DD-43C1-BB5B-6FBC776573BD}" type="pres">
      <dgm:prSet presAssocID="{C292473A-33EA-4BFE-BC3E-62628F494453}" presName="tx1" presStyleLbl="revTx" presStyleIdx="0" presStyleCnt="7"/>
      <dgm:spPr/>
    </dgm:pt>
    <dgm:pt modelId="{C97706E9-9CB7-433E-8882-C744EEF35DB5}" type="pres">
      <dgm:prSet presAssocID="{C292473A-33EA-4BFE-BC3E-62628F494453}" presName="vert1" presStyleCnt="0"/>
      <dgm:spPr/>
    </dgm:pt>
    <dgm:pt modelId="{5409814C-5ED3-40A5-A9BC-0AF811FA489F}" type="pres">
      <dgm:prSet presAssocID="{046BB40A-F024-48F6-BA11-BF822864322F}" presName="thickLine" presStyleLbl="alignNode1" presStyleIdx="1" presStyleCnt="7"/>
      <dgm:spPr/>
    </dgm:pt>
    <dgm:pt modelId="{C2BD0A17-7928-4E00-94DB-60BF0A91C7CA}" type="pres">
      <dgm:prSet presAssocID="{046BB40A-F024-48F6-BA11-BF822864322F}" presName="horz1" presStyleCnt="0"/>
      <dgm:spPr/>
    </dgm:pt>
    <dgm:pt modelId="{72233AF1-9242-4B70-A4C3-885C7FCCEEC0}" type="pres">
      <dgm:prSet presAssocID="{046BB40A-F024-48F6-BA11-BF822864322F}" presName="tx1" presStyleLbl="revTx" presStyleIdx="1" presStyleCnt="7"/>
      <dgm:spPr/>
    </dgm:pt>
    <dgm:pt modelId="{8D3C87EA-A3AA-4C0C-82A1-48F1A2D2D658}" type="pres">
      <dgm:prSet presAssocID="{046BB40A-F024-48F6-BA11-BF822864322F}" presName="vert1" presStyleCnt="0"/>
      <dgm:spPr/>
    </dgm:pt>
    <dgm:pt modelId="{6A8E5488-3153-494C-8A73-ACDCBD2FC440}" type="pres">
      <dgm:prSet presAssocID="{000ECEB3-0455-4F44-BB1D-697216CE27BB}" presName="thickLine" presStyleLbl="alignNode1" presStyleIdx="2" presStyleCnt="7"/>
      <dgm:spPr/>
    </dgm:pt>
    <dgm:pt modelId="{25A9F40E-490F-458E-8058-A71DA03E4D04}" type="pres">
      <dgm:prSet presAssocID="{000ECEB3-0455-4F44-BB1D-697216CE27BB}" presName="horz1" presStyleCnt="0"/>
      <dgm:spPr/>
    </dgm:pt>
    <dgm:pt modelId="{E6E749B0-9C8F-407E-A7B6-04A84FDDD243}" type="pres">
      <dgm:prSet presAssocID="{000ECEB3-0455-4F44-BB1D-697216CE27BB}" presName="tx1" presStyleLbl="revTx" presStyleIdx="2" presStyleCnt="7"/>
      <dgm:spPr/>
    </dgm:pt>
    <dgm:pt modelId="{11F5A5C6-61A2-4CC7-B922-48D6A50E39D6}" type="pres">
      <dgm:prSet presAssocID="{000ECEB3-0455-4F44-BB1D-697216CE27BB}" presName="vert1" presStyleCnt="0"/>
      <dgm:spPr/>
    </dgm:pt>
    <dgm:pt modelId="{5D7CAD22-F927-41C0-A788-84A8B04BEECB}" type="pres">
      <dgm:prSet presAssocID="{DB656362-D4BC-4868-A06C-62332477CF07}" presName="thickLine" presStyleLbl="alignNode1" presStyleIdx="3" presStyleCnt="7"/>
      <dgm:spPr/>
    </dgm:pt>
    <dgm:pt modelId="{53A12862-AD43-4F8F-8E61-16BFFFDB2CED}" type="pres">
      <dgm:prSet presAssocID="{DB656362-D4BC-4868-A06C-62332477CF07}" presName="horz1" presStyleCnt="0"/>
      <dgm:spPr/>
    </dgm:pt>
    <dgm:pt modelId="{530139E3-F563-49CC-B650-C947ACDBBC44}" type="pres">
      <dgm:prSet presAssocID="{DB656362-D4BC-4868-A06C-62332477CF07}" presName="tx1" presStyleLbl="revTx" presStyleIdx="3" presStyleCnt="7"/>
      <dgm:spPr/>
    </dgm:pt>
    <dgm:pt modelId="{AD21877D-BFFC-4E05-A7C0-2F49D3BDE5B5}" type="pres">
      <dgm:prSet presAssocID="{DB656362-D4BC-4868-A06C-62332477CF07}" presName="vert1" presStyleCnt="0"/>
      <dgm:spPr/>
    </dgm:pt>
    <dgm:pt modelId="{ABDF6557-92BF-431F-B5D9-AC9EBEABB5D5}" type="pres">
      <dgm:prSet presAssocID="{55C64FAB-FE02-4287-82D3-5D1EE84FBA5F}" presName="thickLine" presStyleLbl="alignNode1" presStyleIdx="4" presStyleCnt="7"/>
      <dgm:spPr/>
    </dgm:pt>
    <dgm:pt modelId="{781DA589-0645-48F1-A6AC-8ECB7BA5CE27}" type="pres">
      <dgm:prSet presAssocID="{55C64FAB-FE02-4287-82D3-5D1EE84FBA5F}" presName="horz1" presStyleCnt="0"/>
      <dgm:spPr/>
    </dgm:pt>
    <dgm:pt modelId="{501D4228-D65E-48EA-B3C1-5A41BBC87DF4}" type="pres">
      <dgm:prSet presAssocID="{55C64FAB-FE02-4287-82D3-5D1EE84FBA5F}" presName="tx1" presStyleLbl="revTx" presStyleIdx="4" presStyleCnt="7"/>
      <dgm:spPr/>
    </dgm:pt>
    <dgm:pt modelId="{7A256522-54F0-4D12-89B1-824F28D730F6}" type="pres">
      <dgm:prSet presAssocID="{55C64FAB-FE02-4287-82D3-5D1EE84FBA5F}" presName="vert1" presStyleCnt="0"/>
      <dgm:spPr/>
    </dgm:pt>
    <dgm:pt modelId="{9A94A6C9-39E3-49A8-A2D1-39574827D3D9}" type="pres">
      <dgm:prSet presAssocID="{80E05FE9-1944-46F5-BF3D-7A78265A2DEC}" presName="thickLine" presStyleLbl="alignNode1" presStyleIdx="5" presStyleCnt="7"/>
      <dgm:spPr/>
    </dgm:pt>
    <dgm:pt modelId="{4B819934-6869-49A0-89B9-56505DA497BC}" type="pres">
      <dgm:prSet presAssocID="{80E05FE9-1944-46F5-BF3D-7A78265A2DEC}" presName="horz1" presStyleCnt="0"/>
      <dgm:spPr/>
    </dgm:pt>
    <dgm:pt modelId="{17B55B8D-4242-4DF2-911E-2297AD7141A2}" type="pres">
      <dgm:prSet presAssocID="{80E05FE9-1944-46F5-BF3D-7A78265A2DEC}" presName="tx1" presStyleLbl="revTx" presStyleIdx="5" presStyleCnt="7"/>
      <dgm:spPr/>
    </dgm:pt>
    <dgm:pt modelId="{F87284CD-E961-4462-B7E3-4BC4BF65920A}" type="pres">
      <dgm:prSet presAssocID="{80E05FE9-1944-46F5-BF3D-7A78265A2DEC}" presName="vert1" presStyleCnt="0"/>
      <dgm:spPr/>
    </dgm:pt>
    <dgm:pt modelId="{6E5C0DCE-A2A0-4658-85C7-EED059C7DAFB}" type="pres">
      <dgm:prSet presAssocID="{94F03C59-E2C3-4F23-BE07-AA889D6A9897}" presName="thickLine" presStyleLbl="alignNode1" presStyleIdx="6" presStyleCnt="7"/>
      <dgm:spPr/>
    </dgm:pt>
    <dgm:pt modelId="{DF9F7ED7-469E-4AFD-93C5-86268EA2580E}" type="pres">
      <dgm:prSet presAssocID="{94F03C59-E2C3-4F23-BE07-AA889D6A9897}" presName="horz1" presStyleCnt="0"/>
      <dgm:spPr/>
    </dgm:pt>
    <dgm:pt modelId="{E8454BC0-5510-4AD1-9B95-AE894BC5AC24}" type="pres">
      <dgm:prSet presAssocID="{94F03C59-E2C3-4F23-BE07-AA889D6A9897}" presName="tx1" presStyleLbl="revTx" presStyleIdx="6" presStyleCnt="7"/>
      <dgm:spPr/>
    </dgm:pt>
    <dgm:pt modelId="{03FA0BC1-8A1F-4250-9714-A69D2A518EBE}" type="pres">
      <dgm:prSet presAssocID="{94F03C59-E2C3-4F23-BE07-AA889D6A9897}" presName="vert1" presStyleCnt="0"/>
      <dgm:spPr/>
    </dgm:pt>
  </dgm:ptLst>
  <dgm:cxnLst>
    <dgm:cxn modelId="{AAE8970B-6420-4E45-93CE-FE6800D57D5E}" type="presOf" srcId="{DB656362-D4BC-4868-A06C-62332477CF07}" destId="{530139E3-F563-49CC-B650-C947ACDBBC44}" srcOrd="0" destOrd="0" presId="urn:microsoft.com/office/officeart/2008/layout/LinedList"/>
    <dgm:cxn modelId="{E791290C-FF2D-4C5F-B2ED-5FFFFA71B6C6}" type="presOf" srcId="{98473FE4-9F57-4588-97DA-5B1D0178D9E4}" destId="{99F18C92-3C2E-4793-A314-05CF2FEE4003}" srcOrd="0" destOrd="0" presId="urn:microsoft.com/office/officeart/2008/layout/LinedList"/>
    <dgm:cxn modelId="{05C47C10-B123-40C0-89BA-398F8BF14BE2}" type="presOf" srcId="{94F03C59-E2C3-4F23-BE07-AA889D6A9897}" destId="{E8454BC0-5510-4AD1-9B95-AE894BC5AC24}" srcOrd="0" destOrd="0" presId="urn:microsoft.com/office/officeart/2008/layout/LinedList"/>
    <dgm:cxn modelId="{5ACE552A-FC8E-4335-AB07-EA8E4633E428}" srcId="{98473FE4-9F57-4588-97DA-5B1D0178D9E4}" destId="{55C64FAB-FE02-4287-82D3-5D1EE84FBA5F}" srcOrd="4" destOrd="0" parTransId="{9235D03C-65D9-4C8E-85DE-B742BD8482B8}" sibTransId="{28A55A57-62EE-4931-8093-15F3011A46BC}"/>
    <dgm:cxn modelId="{3992A231-F5D0-43C5-A09C-C3CFFCEB6FBE}" type="presOf" srcId="{80E05FE9-1944-46F5-BF3D-7A78265A2DEC}" destId="{17B55B8D-4242-4DF2-911E-2297AD7141A2}" srcOrd="0" destOrd="0" presId="urn:microsoft.com/office/officeart/2008/layout/LinedList"/>
    <dgm:cxn modelId="{4928824F-FAF0-4D2A-955C-052888537E1D}" srcId="{98473FE4-9F57-4588-97DA-5B1D0178D9E4}" destId="{046BB40A-F024-48F6-BA11-BF822864322F}" srcOrd="1" destOrd="0" parTransId="{173B619B-9E75-4A47-AAA5-96CC25F25902}" sibTransId="{2683AE53-A5FC-4E17-839C-61576F62A551}"/>
    <dgm:cxn modelId="{FB6DDD70-CE13-4778-8836-07BCA4C8F13D}" srcId="{98473FE4-9F57-4588-97DA-5B1D0178D9E4}" destId="{DB656362-D4BC-4868-A06C-62332477CF07}" srcOrd="3" destOrd="0" parTransId="{D29E663E-8C78-4A60-B842-6146DB9FA64A}" sibTransId="{52798582-2388-487F-A458-F4A037C906E4}"/>
    <dgm:cxn modelId="{9CE43187-DE25-40E5-AF98-B98D78E13DC6}" srcId="{98473FE4-9F57-4588-97DA-5B1D0178D9E4}" destId="{C292473A-33EA-4BFE-BC3E-62628F494453}" srcOrd="0" destOrd="0" parTransId="{B63B8467-7084-4889-AF76-AD3812E4137D}" sibTransId="{DB49C6B8-234A-4B47-967B-1C7CDE391AC4}"/>
    <dgm:cxn modelId="{B6289E95-8C2C-49CC-BDCD-3D024FDFA50B}" type="presOf" srcId="{55C64FAB-FE02-4287-82D3-5D1EE84FBA5F}" destId="{501D4228-D65E-48EA-B3C1-5A41BBC87DF4}" srcOrd="0" destOrd="0" presId="urn:microsoft.com/office/officeart/2008/layout/LinedList"/>
    <dgm:cxn modelId="{C6A83796-0063-4DC9-ADCD-296038FD7E91}" type="presOf" srcId="{C292473A-33EA-4BFE-BC3E-62628F494453}" destId="{143D6475-67DD-43C1-BB5B-6FBC776573BD}" srcOrd="0" destOrd="0" presId="urn:microsoft.com/office/officeart/2008/layout/LinedList"/>
    <dgm:cxn modelId="{22580C98-680A-4056-9055-2FF9DAFDE738}" srcId="{98473FE4-9F57-4588-97DA-5B1D0178D9E4}" destId="{000ECEB3-0455-4F44-BB1D-697216CE27BB}" srcOrd="2" destOrd="0" parTransId="{E411D681-DC08-4E4A-B4D0-162066EFDAF7}" sibTransId="{37F871F9-F3A4-4BC3-ADBA-6027C6080BA1}"/>
    <dgm:cxn modelId="{AEEF92A7-6859-45B6-B909-7BDB611328F7}" type="presOf" srcId="{046BB40A-F024-48F6-BA11-BF822864322F}" destId="{72233AF1-9242-4B70-A4C3-885C7FCCEEC0}" srcOrd="0" destOrd="0" presId="urn:microsoft.com/office/officeart/2008/layout/LinedList"/>
    <dgm:cxn modelId="{D921FBA9-FC1C-4B59-8549-AE8FFEDD2678}" srcId="{98473FE4-9F57-4588-97DA-5B1D0178D9E4}" destId="{80E05FE9-1944-46F5-BF3D-7A78265A2DEC}" srcOrd="5" destOrd="0" parTransId="{D6816941-A6C3-45F8-A2E6-8858257ADE65}" sibTransId="{BC240D31-EBF4-4402-AD17-B6ABF47FD82C}"/>
    <dgm:cxn modelId="{67FE15D0-DB7A-4570-86DB-AE10BA010114}" type="presOf" srcId="{000ECEB3-0455-4F44-BB1D-697216CE27BB}" destId="{E6E749B0-9C8F-407E-A7B6-04A84FDDD243}" srcOrd="0" destOrd="0" presId="urn:microsoft.com/office/officeart/2008/layout/LinedList"/>
    <dgm:cxn modelId="{BE4BFEF3-7627-4052-A515-0D4BDBE91F18}" srcId="{98473FE4-9F57-4588-97DA-5B1D0178D9E4}" destId="{94F03C59-E2C3-4F23-BE07-AA889D6A9897}" srcOrd="6" destOrd="0" parTransId="{45B8E7F6-5258-4952-8545-07443150E7C5}" sibTransId="{3A079C89-81A0-4813-A77B-7F81CF2C440D}"/>
    <dgm:cxn modelId="{8AE71CB0-C345-4882-92C9-D4AB964B7B55}" type="presParOf" srcId="{99F18C92-3C2E-4793-A314-05CF2FEE4003}" destId="{870B7A7A-B7D0-47CE-996D-E930A5F4574E}" srcOrd="0" destOrd="0" presId="urn:microsoft.com/office/officeart/2008/layout/LinedList"/>
    <dgm:cxn modelId="{F90938C9-8A8E-4D01-806E-CBFA881A8788}" type="presParOf" srcId="{99F18C92-3C2E-4793-A314-05CF2FEE4003}" destId="{BA08D206-BE14-449B-8203-8C84123814F0}" srcOrd="1" destOrd="0" presId="urn:microsoft.com/office/officeart/2008/layout/LinedList"/>
    <dgm:cxn modelId="{5A10BAED-276A-4ED9-AD49-FAF6EA109E13}" type="presParOf" srcId="{BA08D206-BE14-449B-8203-8C84123814F0}" destId="{143D6475-67DD-43C1-BB5B-6FBC776573BD}" srcOrd="0" destOrd="0" presId="urn:microsoft.com/office/officeart/2008/layout/LinedList"/>
    <dgm:cxn modelId="{D699705D-D4A6-4FD6-9F11-CB9BBE9F1888}" type="presParOf" srcId="{BA08D206-BE14-449B-8203-8C84123814F0}" destId="{C97706E9-9CB7-433E-8882-C744EEF35DB5}" srcOrd="1" destOrd="0" presId="urn:microsoft.com/office/officeart/2008/layout/LinedList"/>
    <dgm:cxn modelId="{F9B911CA-3B7E-4AE4-9266-51B077C6819B}" type="presParOf" srcId="{99F18C92-3C2E-4793-A314-05CF2FEE4003}" destId="{5409814C-5ED3-40A5-A9BC-0AF811FA489F}" srcOrd="2" destOrd="0" presId="urn:microsoft.com/office/officeart/2008/layout/LinedList"/>
    <dgm:cxn modelId="{2248AEA2-C213-49E1-A2DC-7C45E7170888}" type="presParOf" srcId="{99F18C92-3C2E-4793-A314-05CF2FEE4003}" destId="{C2BD0A17-7928-4E00-94DB-60BF0A91C7CA}" srcOrd="3" destOrd="0" presId="urn:microsoft.com/office/officeart/2008/layout/LinedList"/>
    <dgm:cxn modelId="{084A7F97-2AD4-4249-83E9-55A20390E2C3}" type="presParOf" srcId="{C2BD0A17-7928-4E00-94DB-60BF0A91C7CA}" destId="{72233AF1-9242-4B70-A4C3-885C7FCCEEC0}" srcOrd="0" destOrd="0" presId="urn:microsoft.com/office/officeart/2008/layout/LinedList"/>
    <dgm:cxn modelId="{578B191B-F240-4789-B8AD-39FAACC22DFD}" type="presParOf" srcId="{C2BD0A17-7928-4E00-94DB-60BF0A91C7CA}" destId="{8D3C87EA-A3AA-4C0C-82A1-48F1A2D2D658}" srcOrd="1" destOrd="0" presId="urn:microsoft.com/office/officeart/2008/layout/LinedList"/>
    <dgm:cxn modelId="{913B8C0E-2270-4AEC-A199-89A61C6E66FB}" type="presParOf" srcId="{99F18C92-3C2E-4793-A314-05CF2FEE4003}" destId="{6A8E5488-3153-494C-8A73-ACDCBD2FC440}" srcOrd="4" destOrd="0" presId="urn:microsoft.com/office/officeart/2008/layout/LinedList"/>
    <dgm:cxn modelId="{2759B30F-6AAF-42C8-B149-47563EF32377}" type="presParOf" srcId="{99F18C92-3C2E-4793-A314-05CF2FEE4003}" destId="{25A9F40E-490F-458E-8058-A71DA03E4D04}" srcOrd="5" destOrd="0" presId="urn:microsoft.com/office/officeart/2008/layout/LinedList"/>
    <dgm:cxn modelId="{96FD0459-A39A-476F-B28C-8900450F700B}" type="presParOf" srcId="{25A9F40E-490F-458E-8058-A71DA03E4D04}" destId="{E6E749B0-9C8F-407E-A7B6-04A84FDDD243}" srcOrd="0" destOrd="0" presId="urn:microsoft.com/office/officeart/2008/layout/LinedList"/>
    <dgm:cxn modelId="{04F6C770-A7D1-4525-AA2A-F549E9C0136C}" type="presParOf" srcId="{25A9F40E-490F-458E-8058-A71DA03E4D04}" destId="{11F5A5C6-61A2-4CC7-B922-48D6A50E39D6}" srcOrd="1" destOrd="0" presId="urn:microsoft.com/office/officeart/2008/layout/LinedList"/>
    <dgm:cxn modelId="{C394D174-C2FA-4289-BAE1-513591C1D624}" type="presParOf" srcId="{99F18C92-3C2E-4793-A314-05CF2FEE4003}" destId="{5D7CAD22-F927-41C0-A788-84A8B04BEECB}" srcOrd="6" destOrd="0" presId="urn:microsoft.com/office/officeart/2008/layout/LinedList"/>
    <dgm:cxn modelId="{E092F837-20DD-492B-B8A7-1C8DE314F1F0}" type="presParOf" srcId="{99F18C92-3C2E-4793-A314-05CF2FEE4003}" destId="{53A12862-AD43-4F8F-8E61-16BFFFDB2CED}" srcOrd="7" destOrd="0" presId="urn:microsoft.com/office/officeart/2008/layout/LinedList"/>
    <dgm:cxn modelId="{3DB8F79D-EB7D-4E65-9BF4-96D3C775175C}" type="presParOf" srcId="{53A12862-AD43-4F8F-8E61-16BFFFDB2CED}" destId="{530139E3-F563-49CC-B650-C947ACDBBC44}" srcOrd="0" destOrd="0" presId="urn:microsoft.com/office/officeart/2008/layout/LinedList"/>
    <dgm:cxn modelId="{0E5A1D66-6DCF-4A32-BF51-E2C05D5BA38E}" type="presParOf" srcId="{53A12862-AD43-4F8F-8E61-16BFFFDB2CED}" destId="{AD21877D-BFFC-4E05-A7C0-2F49D3BDE5B5}" srcOrd="1" destOrd="0" presId="urn:microsoft.com/office/officeart/2008/layout/LinedList"/>
    <dgm:cxn modelId="{F1588A56-BCF3-4FFA-B138-BC9FD3887C82}" type="presParOf" srcId="{99F18C92-3C2E-4793-A314-05CF2FEE4003}" destId="{ABDF6557-92BF-431F-B5D9-AC9EBEABB5D5}" srcOrd="8" destOrd="0" presId="urn:microsoft.com/office/officeart/2008/layout/LinedList"/>
    <dgm:cxn modelId="{4165C9EC-DB3C-4D86-AFCE-5FC26E7A8BB5}" type="presParOf" srcId="{99F18C92-3C2E-4793-A314-05CF2FEE4003}" destId="{781DA589-0645-48F1-A6AC-8ECB7BA5CE27}" srcOrd="9" destOrd="0" presId="urn:microsoft.com/office/officeart/2008/layout/LinedList"/>
    <dgm:cxn modelId="{8CD8B219-7BC8-40AF-803D-0D22953C4422}" type="presParOf" srcId="{781DA589-0645-48F1-A6AC-8ECB7BA5CE27}" destId="{501D4228-D65E-48EA-B3C1-5A41BBC87DF4}" srcOrd="0" destOrd="0" presId="urn:microsoft.com/office/officeart/2008/layout/LinedList"/>
    <dgm:cxn modelId="{04D96DA2-F192-40D4-AE6F-5BB632BC0F2E}" type="presParOf" srcId="{781DA589-0645-48F1-A6AC-8ECB7BA5CE27}" destId="{7A256522-54F0-4D12-89B1-824F28D730F6}" srcOrd="1" destOrd="0" presId="urn:microsoft.com/office/officeart/2008/layout/LinedList"/>
    <dgm:cxn modelId="{9F1FA195-AB8B-4D70-9837-B57D701833C1}" type="presParOf" srcId="{99F18C92-3C2E-4793-A314-05CF2FEE4003}" destId="{9A94A6C9-39E3-49A8-A2D1-39574827D3D9}" srcOrd="10" destOrd="0" presId="urn:microsoft.com/office/officeart/2008/layout/LinedList"/>
    <dgm:cxn modelId="{2502CE47-AA2F-4BC0-A5B4-159C88054CD0}" type="presParOf" srcId="{99F18C92-3C2E-4793-A314-05CF2FEE4003}" destId="{4B819934-6869-49A0-89B9-56505DA497BC}" srcOrd="11" destOrd="0" presId="urn:microsoft.com/office/officeart/2008/layout/LinedList"/>
    <dgm:cxn modelId="{D7F1085A-6612-4C31-858A-D2D8D3CF0D26}" type="presParOf" srcId="{4B819934-6869-49A0-89B9-56505DA497BC}" destId="{17B55B8D-4242-4DF2-911E-2297AD7141A2}" srcOrd="0" destOrd="0" presId="urn:microsoft.com/office/officeart/2008/layout/LinedList"/>
    <dgm:cxn modelId="{0910E75D-A7F8-4A0D-855C-88CCB9827A2A}" type="presParOf" srcId="{4B819934-6869-49A0-89B9-56505DA497BC}" destId="{F87284CD-E961-4462-B7E3-4BC4BF65920A}" srcOrd="1" destOrd="0" presId="urn:microsoft.com/office/officeart/2008/layout/LinedList"/>
    <dgm:cxn modelId="{8F6C7BC0-5038-4DA5-B7FC-02E923A6B61E}" type="presParOf" srcId="{99F18C92-3C2E-4793-A314-05CF2FEE4003}" destId="{6E5C0DCE-A2A0-4658-85C7-EED059C7DAFB}" srcOrd="12" destOrd="0" presId="urn:microsoft.com/office/officeart/2008/layout/LinedList"/>
    <dgm:cxn modelId="{6DFE3670-FBDD-41F6-911E-18161AF9019A}" type="presParOf" srcId="{99F18C92-3C2E-4793-A314-05CF2FEE4003}" destId="{DF9F7ED7-469E-4AFD-93C5-86268EA2580E}" srcOrd="13" destOrd="0" presId="urn:microsoft.com/office/officeart/2008/layout/LinedList"/>
    <dgm:cxn modelId="{D70FF646-D50D-48C5-922F-27BDFAABE621}" type="presParOf" srcId="{DF9F7ED7-469E-4AFD-93C5-86268EA2580E}" destId="{E8454BC0-5510-4AD1-9B95-AE894BC5AC24}" srcOrd="0" destOrd="0" presId="urn:microsoft.com/office/officeart/2008/layout/LinedList"/>
    <dgm:cxn modelId="{B5F6F8BC-C4FF-4ABE-94BD-C9ABD0F06B7F}" type="presParOf" srcId="{DF9F7ED7-469E-4AFD-93C5-86268EA2580E}" destId="{03FA0BC1-8A1F-4250-9714-A69D2A518EB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473FE4-9F57-4588-97DA-5B1D0178D9E4}"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C292473A-33EA-4BFE-BC3E-62628F494453}">
      <dgm:prSet/>
      <dgm:spPr/>
      <dgm:t>
        <a:bodyPr/>
        <a:lstStyle/>
        <a:p>
          <a:r>
            <a:rPr lang="en-US" dirty="0"/>
            <a:t>Architecture is created by a separate team that may have members from the development team(s) but is organizationally completely separated from the development team(s)</a:t>
          </a:r>
        </a:p>
      </dgm:t>
    </dgm:pt>
    <dgm:pt modelId="{B63B8467-7084-4889-AF76-AD3812E4137D}" type="parTrans" cxnId="{9CE43187-DE25-40E5-AF98-B98D78E13DC6}">
      <dgm:prSet/>
      <dgm:spPr/>
      <dgm:t>
        <a:bodyPr/>
        <a:lstStyle/>
        <a:p>
          <a:endParaRPr lang="en-US"/>
        </a:p>
      </dgm:t>
    </dgm:pt>
    <dgm:pt modelId="{DB49C6B8-234A-4B47-967B-1C7CDE391AC4}" type="sibTrans" cxnId="{9CE43187-DE25-40E5-AF98-B98D78E13DC6}">
      <dgm:prSet/>
      <dgm:spPr/>
      <dgm:t>
        <a:bodyPr/>
        <a:lstStyle/>
        <a:p>
          <a:endParaRPr lang="en-US"/>
        </a:p>
      </dgm:t>
    </dgm:pt>
    <dgm:pt modelId="{046BB40A-F024-48F6-BA11-BF822864322F}">
      <dgm:prSet/>
      <dgm:spPr/>
      <dgm:t>
        <a:bodyPr/>
        <a:lstStyle/>
        <a:p>
          <a:r>
            <a:rPr lang="en-US" dirty="0"/>
            <a:t>Members of the architecture team might do architecture work part time, meaning that they are working also in the development team, or they can be working only for the architecture team.</a:t>
          </a:r>
        </a:p>
      </dgm:t>
    </dgm:pt>
    <dgm:pt modelId="{173B619B-9E75-4A47-AAA5-96CC25F25902}" type="parTrans" cxnId="{4928824F-FAF0-4D2A-955C-052888537E1D}">
      <dgm:prSet/>
      <dgm:spPr/>
      <dgm:t>
        <a:bodyPr/>
        <a:lstStyle/>
        <a:p>
          <a:endParaRPr lang="en-US"/>
        </a:p>
      </dgm:t>
    </dgm:pt>
    <dgm:pt modelId="{2683AE53-A5FC-4E17-839C-61576F62A551}" type="sibTrans" cxnId="{4928824F-FAF0-4D2A-955C-052888537E1D}">
      <dgm:prSet/>
      <dgm:spPr/>
      <dgm:t>
        <a:bodyPr/>
        <a:lstStyle/>
        <a:p>
          <a:endParaRPr lang="en-US"/>
        </a:p>
      </dgm:t>
    </dgm:pt>
    <dgm:pt modelId="{DB656362-D4BC-4868-A06C-62332477CF07}">
      <dgm:prSet/>
      <dgm:spPr/>
      <dgm:t>
        <a:bodyPr/>
        <a:lstStyle/>
        <a:p>
          <a:r>
            <a:rPr lang="en-US" dirty="0"/>
            <a:t>Typically, there is one checkpoint for each release of the architecture team (i.e., a new version of the system’s architecture that contains support for new features for the next product release).</a:t>
          </a:r>
        </a:p>
      </dgm:t>
    </dgm:pt>
    <dgm:pt modelId="{D29E663E-8C78-4A60-B842-6146DB9FA64A}" type="parTrans" cxnId="{FB6DDD70-CE13-4778-8836-07BCA4C8F13D}">
      <dgm:prSet/>
      <dgm:spPr/>
      <dgm:t>
        <a:bodyPr/>
        <a:lstStyle/>
        <a:p>
          <a:endParaRPr lang="en-US"/>
        </a:p>
      </dgm:t>
    </dgm:pt>
    <dgm:pt modelId="{52798582-2388-487F-A458-F4A037C906E4}" type="sibTrans" cxnId="{FB6DDD70-CE13-4778-8836-07BCA4C8F13D}">
      <dgm:prSet/>
      <dgm:spPr/>
      <dgm:t>
        <a:bodyPr/>
        <a:lstStyle/>
        <a:p>
          <a:endParaRPr lang="en-US"/>
        </a:p>
      </dgm:t>
    </dgm:pt>
    <dgm:pt modelId="{000ECEB3-0455-4F44-BB1D-697216CE27BB}">
      <dgm:prSet/>
      <dgm:spPr/>
      <dgm:t>
        <a:bodyPr/>
        <a:lstStyle/>
        <a:p>
          <a:r>
            <a:rPr lang="en-US" dirty="0"/>
            <a:t>The architecture team has checkpoints or milestones when a certain part of the architecture must be ready</a:t>
          </a:r>
        </a:p>
      </dgm:t>
    </dgm:pt>
    <dgm:pt modelId="{E411D681-DC08-4E4A-B4D0-162066EFDAF7}" type="parTrans" cxnId="{22580C98-680A-4056-9055-2FF9DAFDE738}">
      <dgm:prSet/>
      <dgm:spPr/>
      <dgm:t>
        <a:bodyPr/>
        <a:lstStyle/>
        <a:p>
          <a:endParaRPr lang="en-US"/>
        </a:p>
      </dgm:t>
    </dgm:pt>
    <dgm:pt modelId="{37F871F9-F3A4-4BC3-ADBA-6027C6080BA1}" type="sibTrans" cxnId="{22580C98-680A-4056-9055-2FF9DAFDE738}">
      <dgm:prSet/>
      <dgm:spPr/>
      <dgm:t>
        <a:bodyPr/>
        <a:lstStyle/>
        <a:p>
          <a:endParaRPr lang="en-US"/>
        </a:p>
      </dgm:t>
    </dgm:pt>
    <dgm:pt modelId="{AF8FAC6E-0FC2-4F30-B26B-77B025E59DD7}">
      <dgm:prSet/>
      <dgm:spPr/>
      <dgm:t>
        <a:bodyPr/>
        <a:lstStyle/>
        <a:p>
          <a:r>
            <a:rPr lang="en-US"/>
            <a:t>From the survey, the checkpoint cycle was three months as their release cycle was four times a year.</a:t>
          </a:r>
          <a:endParaRPr lang="en-US" dirty="0"/>
        </a:p>
      </dgm:t>
    </dgm:pt>
    <dgm:pt modelId="{C49A8C32-93C6-4341-B514-65C4453DE1BE}" type="parTrans" cxnId="{4ABED1A6-6FD5-49AB-8F1D-35FCBBA16104}">
      <dgm:prSet/>
      <dgm:spPr/>
      <dgm:t>
        <a:bodyPr/>
        <a:lstStyle/>
        <a:p>
          <a:endParaRPr lang="en-US"/>
        </a:p>
      </dgm:t>
    </dgm:pt>
    <dgm:pt modelId="{D5474C59-0B72-405C-8BCD-02B2FD38D681}" type="sibTrans" cxnId="{4ABED1A6-6FD5-49AB-8F1D-35FCBBA16104}">
      <dgm:prSet/>
      <dgm:spPr/>
      <dgm:t>
        <a:bodyPr/>
        <a:lstStyle/>
        <a:p>
          <a:endParaRPr lang="en-US"/>
        </a:p>
      </dgm:t>
    </dgm:pt>
    <dgm:pt modelId="{9312BA73-122C-4CA4-B691-222FE68F338B}">
      <dgm:prSet/>
      <dgm:spPr/>
      <dgm:t>
        <a:bodyPr/>
        <a:lstStyle/>
        <a:p>
          <a:r>
            <a:rPr lang="en-US" dirty="0"/>
            <a:t>In the checkpoint meeting, the architecture team provides the architecture  for evaluation. Members of the development team, PO, SM, team lead, and possibly customers participate in the meeting. Once all the participants are satisfied by one of the competing proposals, they select it as a basis of the design.</a:t>
          </a:r>
        </a:p>
      </dgm:t>
    </dgm:pt>
    <dgm:pt modelId="{50FE5642-4FFC-4F7D-A542-87DFAD3DAF78}" type="parTrans" cxnId="{6E29528E-016B-46B4-9B28-1F5D2C003159}">
      <dgm:prSet/>
      <dgm:spPr/>
      <dgm:t>
        <a:bodyPr/>
        <a:lstStyle/>
        <a:p>
          <a:endParaRPr lang="en-US"/>
        </a:p>
      </dgm:t>
    </dgm:pt>
    <dgm:pt modelId="{C70818F8-F034-4A8C-A4AD-1A43A1D182F3}" type="sibTrans" cxnId="{6E29528E-016B-46B4-9B28-1F5D2C003159}">
      <dgm:prSet/>
      <dgm:spPr/>
      <dgm:t>
        <a:bodyPr/>
        <a:lstStyle/>
        <a:p>
          <a:endParaRPr lang="en-US"/>
        </a:p>
      </dgm:t>
    </dgm:pt>
    <dgm:pt modelId="{84841015-3E0A-4741-8FDA-893150766091}">
      <dgm:prSet/>
      <dgm:spPr/>
      <dgm:t>
        <a:bodyPr/>
        <a:lstStyle/>
        <a:p>
          <a:r>
            <a:rPr lang="en-US" dirty="0"/>
            <a:t>The separate architecture process is connected to the Scrum process essentially via the product backlog: the architecture process produces items to the product backlog</a:t>
          </a:r>
        </a:p>
      </dgm:t>
    </dgm:pt>
    <dgm:pt modelId="{BAB9ECB4-C01D-4DF9-AEF6-6801F2CF2994}" type="parTrans" cxnId="{8420F860-E09A-46E4-BA8A-FEB424D2EAA2}">
      <dgm:prSet/>
      <dgm:spPr/>
      <dgm:t>
        <a:bodyPr/>
        <a:lstStyle/>
        <a:p>
          <a:endParaRPr lang="en-US"/>
        </a:p>
      </dgm:t>
    </dgm:pt>
    <dgm:pt modelId="{758DFD7A-124D-485C-940E-E12D68B85ED3}" type="sibTrans" cxnId="{8420F860-E09A-46E4-BA8A-FEB424D2EAA2}">
      <dgm:prSet/>
      <dgm:spPr/>
      <dgm:t>
        <a:bodyPr/>
        <a:lstStyle/>
        <a:p>
          <a:endParaRPr lang="en-US"/>
        </a:p>
      </dgm:t>
    </dgm:pt>
    <dgm:pt modelId="{99F18C92-3C2E-4793-A314-05CF2FEE4003}" type="pres">
      <dgm:prSet presAssocID="{98473FE4-9F57-4588-97DA-5B1D0178D9E4}" presName="vert0" presStyleCnt="0">
        <dgm:presLayoutVars>
          <dgm:dir/>
          <dgm:animOne val="branch"/>
          <dgm:animLvl val="lvl"/>
        </dgm:presLayoutVars>
      </dgm:prSet>
      <dgm:spPr/>
    </dgm:pt>
    <dgm:pt modelId="{870B7A7A-B7D0-47CE-996D-E930A5F4574E}" type="pres">
      <dgm:prSet presAssocID="{C292473A-33EA-4BFE-BC3E-62628F494453}" presName="thickLine" presStyleLbl="alignNode1" presStyleIdx="0" presStyleCnt="7"/>
      <dgm:spPr/>
    </dgm:pt>
    <dgm:pt modelId="{BA08D206-BE14-449B-8203-8C84123814F0}" type="pres">
      <dgm:prSet presAssocID="{C292473A-33EA-4BFE-BC3E-62628F494453}" presName="horz1" presStyleCnt="0"/>
      <dgm:spPr/>
    </dgm:pt>
    <dgm:pt modelId="{143D6475-67DD-43C1-BB5B-6FBC776573BD}" type="pres">
      <dgm:prSet presAssocID="{C292473A-33EA-4BFE-BC3E-62628F494453}" presName="tx1" presStyleLbl="revTx" presStyleIdx="0" presStyleCnt="7"/>
      <dgm:spPr/>
    </dgm:pt>
    <dgm:pt modelId="{C97706E9-9CB7-433E-8882-C744EEF35DB5}" type="pres">
      <dgm:prSet presAssocID="{C292473A-33EA-4BFE-BC3E-62628F494453}" presName="vert1" presStyleCnt="0"/>
      <dgm:spPr/>
    </dgm:pt>
    <dgm:pt modelId="{5409814C-5ED3-40A5-A9BC-0AF811FA489F}" type="pres">
      <dgm:prSet presAssocID="{046BB40A-F024-48F6-BA11-BF822864322F}" presName="thickLine" presStyleLbl="alignNode1" presStyleIdx="1" presStyleCnt="7"/>
      <dgm:spPr/>
    </dgm:pt>
    <dgm:pt modelId="{C2BD0A17-7928-4E00-94DB-60BF0A91C7CA}" type="pres">
      <dgm:prSet presAssocID="{046BB40A-F024-48F6-BA11-BF822864322F}" presName="horz1" presStyleCnt="0"/>
      <dgm:spPr/>
    </dgm:pt>
    <dgm:pt modelId="{72233AF1-9242-4B70-A4C3-885C7FCCEEC0}" type="pres">
      <dgm:prSet presAssocID="{046BB40A-F024-48F6-BA11-BF822864322F}" presName="tx1" presStyleLbl="revTx" presStyleIdx="1" presStyleCnt="7"/>
      <dgm:spPr/>
    </dgm:pt>
    <dgm:pt modelId="{8D3C87EA-A3AA-4C0C-82A1-48F1A2D2D658}" type="pres">
      <dgm:prSet presAssocID="{046BB40A-F024-48F6-BA11-BF822864322F}" presName="vert1" presStyleCnt="0"/>
      <dgm:spPr/>
    </dgm:pt>
    <dgm:pt modelId="{6A8E5488-3153-494C-8A73-ACDCBD2FC440}" type="pres">
      <dgm:prSet presAssocID="{000ECEB3-0455-4F44-BB1D-697216CE27BB}" presName="thickLine" presStyleLbl="alignNode1" presStyleIdx="2" presStyleCnt="7"/>
      <dgm:spPr/>
    </dgm:pt>
    <dgm:pt modelId="{25A9F40E-490F-458E-8058-A71DA03E4D04}" type="pres">
      <dgm:prSet presAssocID="{000ECEB3-0455-4F44-BB1D-697216CE27BB}" presName="horz1" presStyleCnt="0"/>
      <dgm:spPr/>
    </dgm:pt>
    <dgm:pt modelId="{E6E749B0-9C8F-407E-A7B6-04A84FDDD243}" type="pres">
      <dgm:prSet presAssocID="{000ECEB3-0455-4F44-BB1D-697216CE27BB}" presName="tx1" presStyleLbl="revTx" presStyleIdx="2" presStyleCnt="7"/>
      <dgm:spPr/>
    </dgm:pt>
    <dgm:pt modelId="{11F5A5C6-61A2-4CC7-B922-48D6A50E39D6}" type="pres">
      <dgm:prSet presAssocID="{000ECEB3-0455-4F44-BB1D-697216CE27BB}" presName="vert1" presStyleCnt="0"/>
      <dgm:spPr/>
    </dgm:pt>
    <dgm:pt modelId="{5D7CAD22-F927-41C0-A788-84A8B04BEECB}" type="pres">
      <dgm:prSet presAssocID="{DB656362-D4BC-4868-A06C-62332477CF07}" presName="thickLine" presStyleLbl="alignNode1" presStyleIdx="3" presStyleCnt="7"/>
      <dgm:spPr/>
    </dgm:pt>
    <dgm:pt modelId="{53A12862-AD43-4F8F-8E61-16BFFFDB2CED}" type="pres">
      <dgm:prSet presAssocID="{DB656362-D4BC-4868-A06C-62332477CF07}" presName="horz1" presStyleCnt="0"/>
      <dgm:spPr/>
    </dgm:pt>
    <dgm:pt modelId="{530139E3-F563-49CC-B650-C947ACDBBC44}" type="pres">
      <dgm:prSet presAssocID="{DB656362-D4BC-4868-A06C-62332477CF07}" presName="tx1" presStyleLbl="revTx" presStyleIdx="3" presStyleCnt="7"/>
      <dgm:spPr/>
    </dgm:pt>
    <dgm:pt modelId="{AD21877D-BFFC-4E05-A7C0-2F49D3BDE5B5}" type="pres">
      <dgm:prSet presAssocID="{DB656362-D4BC-4868-A06C-62332477CF07}" presName="vert1" presStyleCnt="0"/>
      <dgm:spPr/>
    </dgm:pt>
    <dgm:pt modelId="{C2ED8372-210B-4531-BBB4-1F0807AEE3C9}" type="pres">
      <dgm:prSet presAssocID="{AF8FAC6E-0FC2-4F30-B26B-77B025E59DD7}" presName="thickLine" presStyleLbl="alignNode1" presStyleIdx="4" presStyleCnt="7"/>
      <dgm:spPr/>
    </dgm:pt>
    <dgm:pt modelId="{F84AA89F-AACA-42FB-BA59-09C87049BFE4}" type="pres">
      <dgm:prSet presAssocID="{AF8FAC6E-0FC2-4F30-B26B-77B025E59DD7}" presName="horz1" presStyleCnt="0"/>
      <dgm:spPr/>
    </dgm:pt>
    <dgm:pt modelId="{42899548-CFA8-47D0-BA86-EF24935F7796}" type="pres">
      <dgm:prSet presAssocID="{AF8FAC6E-0FC2-4F30-B26B-77B025E59DD7}" presName="tx1" presStyleLbl="revTx" presStyleIdx="4" presStyleCnt="7"/>
      <dgm:spPr/>
    </dgm:pt>
    <dgm:pt modelId="{3103EDE3-DBE6-405B-BA63-750BDB6C0036}" type="pres">
      <dgm:prSet presAssocID="{AF8FAC6E-0FC2-4F30-B26B-77B025E59DD7}" presName="vert1" presStyleCnt="0"/>
      <dgm:spPr/>
    </dgm:pt>
    <dgm:pt modelId="{EE73867B-A36E-4D66-B0DD-FF3BE7EBB369}" type="pres">
      <dgm:prSet presAssocID="{9312BA73-122C-4CA4-B691-222FE68F338B}" presName="thickLine" presStyleLbl="alignNode1" presStyleIdx="5" presStyleCnt="7"/>
      <dgm:spPr/>
    </dgm:pt>
    <dgm:pt modelId="{1A6566CD-8F43-4E56-841F-BE93CCCBDF0C}" type="pres">
      <dgm:prSet presAssocID="{9312BA73-122C-4CA4-B691-222FE68F338B}" presName="horz1" presStyleCnt="0"/>
      <dgm:spPr/>
    </dgm:pt>
    <dgm:pt modelId="{29CC8CCC-61CA-4D46-A00B-40A7BA18CFFA}" type="pres">
      <dgm:prSet presAssocID="{9312BA73-122C-4CA4-B691-222FE68F338B}" presName="tx1" presStyleLbl="revTx" presStyleIdx="5" presStyleCnt="7"/>
      <dgm:spPr/>
    </dgm:pt>
    <dgm:pt modelId="{75A85841-4745-46C3-B7BF-FF3326D124F9}" type="pres">
      <dgm:prSet presAssocID="{9312BA73-122C-4CA4-B691-222FE68F338B}" presName="vert1" presStyleCnt="0"/>
      <dgm:spPr/>
    </dgm:pt>
    <dgm:pt modelId="{AD01D83F-61BA-4F4B-9CE4-E733FCBAA8D7}" type="pres">
      <dgm:prSet presAssocID="{84841015-3E0A-4741-8FDA-893150766091}" presName="thickLine" presStyleLbl="alignNode1" presStyleIdx="6" presStyleCnt="7"/>
      <dgm:spPr/>
    </dgm:pt>
    <dgm:pt modelId="{431CAE88-7F3A-499B-9A79-EB830F4DDDEC}" type="pres">
      <dgm:prSet presAssocID="{84841015-3E0A-4741-8FDA-893150766091}" presName="horz1" presStyleCnt="0"/>
      <dgm:spPr/>
    </dgm:pt>
    <dgm:pt modelId="{57D31C48-F782-4605-8E87-F65AD5C18BA0}" type="pres">
      <dgm:prSet presAssocID="{84841015-3E0A-4741-8FDA-893150766091}" presName="tx1" presStyleLbl="revTx" presStyleIdx="6" presStyleCnt="7"/>
      <dgm:spPr/>
    </dgm:pt>
    <dgm:pt modelId="{4E462625-2219-4C3C-9AB1-7EB04558EFC0}" type="pres">
      <dgm:prSet presAssocID="{84841015-3E0A-4741-8FDA-893150766091}" presName="vert1" presStyleCnt="0"/>
      <dgm:spPr/>
    </dgm:pt>
  </dgm:ptLst>
  <dgm:cxnLst>
    <dgm:cxn modelId="{AAE8970B-6420-4E45-93CE-FE6800D57D5E}" type="presOf" srcId="{DB656362-D4BC-4868-A06C-62332477CF07}" destId="{530139E3-F563-49CC-B650-C947ACDBBC44}" srcOrd="0" destOrd="0" presId="urn:microsoft.com/office/officeart/2008/layout/LinedList"/>
    <dgm:cxn modelId="{E791290C-FF2D-4C5F-B2ED-5FFFFA71B6C6}" type="presOf" srcId="{98473FE4-9F57-4588-97DA-5B1D0178D9E4}" destId="{99F18C92-3C2E-4793-A314-05CF2FEE4003}" srcOrd="0" destOrd="0" presId="urn:microsoft.com/office/officeart/2008/layout/LinedList"/>
    <dgm:cxn modelId="{8420F860-E09A-46E4-BA8A-FEB424D2EAA2}" srcId="{98473FE4-9F57-4588-97DA-5B1D0178D9E4}" destId="{84841015-3E0A-4741-8FDA-893150766091}" srcOrd="6" destOrd="0" parTransId="{BAB9ECB4-C01D-4DF9-AEF6-6801F2CF2994}" sibTransId="{758DFD7A-124D-485C-940E-E12D68B85ED3}"/>
    <dgm:cxn modelId="{2BD46249-F483-4563-9AAD-635A88EC5DAC}" type="presOf" srcId="{AF8FAC6E-0FC2-4F30-B26B-77B025E59DD7}" destId="{42899548-CFA8-47D0-BA86-EF24935F7796}" srcOrd="0" destOrd="0" presId="urn:microsoft.com/office/officeart/2008/layout/LinedList"/>
    <dgm:cxn modelId="{4928824F-FAF0-4D2A-955C-052888537E1D}" srcId="{98473FE4-9F57-4588-97DA-5B1D0178D9E4}" destId="{046BB40A-F024-48F6-BA11-BF822864322F}" srcOrd="1" destOrd="0" parTransId="{173B619B-9E75-4A47-AAA5-96CC25F25902}" sibTransId="{2683AE53-A5FC-4E17-839C-61576F62A551}"/>
    <dgm:cxn modelId="{FB6DDD70-CE13-4778-8836-07BCA4C8F13D}" srcId="{98473FE4-9F57-4588-97DA-5B1D0178D9E4}" destId="{DB656362-D4BC-4868-A06C-62332477CF07}" srcOrd="3" destOrd="0" parTransId="{D29E663E-8C78-4A60-B842-6146DB9FA64A}" sibTransId="{52798582-2388-487F-A458-F4A037C906E4}"/>
    <dgm:cxn modelId="{9CE43187-DE25-40E5-AF98-B98D78E13DC6}" srcId="{98473FE4-9F57-4588-97DA-5B1D0178D9E4}" destId="{C292473A-33EA-4BFE-BC3E-62628F494453}" srcOrd="0" destOrd="0" parTransId="{B63B8467-7084-4889-AF76-AD3812E4137D}" sibTransId="{DB49C6B8-234A-4B47-967B-1C7CDE391AC4}"/>
    <dgm:cxn modelId="{E7CC1F88-0C4D-4F23-B2EE-EC5520F6955C}" type="presOf" srcId="{84841015-3E0A-4741-8FDA-893150766091}" destId="{57D31C48-F782-4605-8E87-F65AD5C18BA0}" srcOrd="0" destOrd="0" presId="urn:microsoft.com/office/officeart/2008/layout/LinedList"/>
    <dgm:cxn modelId="{6E29528E-016B-46B4-9B28-1F5D2C003159}" srcId="{98473FE4-9F57-4588-97DA-5B1D0178D9E4}" destId="{9312BA73-122C-4CA4-B691-222FE68F338B}" srcOrd="5" destOrd="0" parTransId="{50FE5642-4FFC-4F7D-A542-87DFAD3DAF78}" sibTransId="{C70818F8-F034-4A8C-A4AD-1A43A1D182F3}"/>
    <dgm:cxn modelId="{C6A83796-0063-4DC9-ADCD-296038FD7E91}" type="presOf" srcId="{C292473A-33EA-4BFE-BC3E-62628F494453}" destId="{143D6475-67DD-43C1-BB5B-6FBC776573BD}" srcOrd="0" destOrd="0" presId="urn:microsoft.com/office/officeart/2008/layout/LinedList"/>
    <dgm:cxn modelId="{22580C98-680A-4056-9055-2FF9DAFDE738}" srcId="{98473FE4-9F57-4588-97DA-5B1D0178D9E4}" destId="{000ECEB3-0455-4F44-BB1D-697216CE27BB}" srcOrd="2" destOrd="0" parTransId="{E411D681-DC08-4E4A-B4D0-162066EFDAF7}" sibTransId="{37F871F9-F3A4-4BC3-ADBA-6027C6080BA1}"/>
    <dgm:cxn modelId="{254BB89A-CCFB-41AA-B3F0-81A06E98D7CC}" type="presOf" srcId="{9312BA73-122C-4CA4-B691-222FE68F338B}" destId="{29CC8CCC-61CA-4D46-A00B-40A7BA18CFFA}" srcOrd="0" destOrd="0" presId="urn:microsoft.com/office/officeart/2008/layout/LinedList"/>
    <dgm:cxn modelId="{4ABED1A6-6FD5-49AB-8F1D-35FCBBA16104}" srcId="{98473FE4-9F57-4588-97DA-5B1D0178D9E4}" destId="{AF8FAC6E-0FC2-4F30-B26B-77B025E59DD7}" srcOrd="4" destOrd="0" parTransId="{C49A8C32-93C6-4341-B514-65C4453DE1BE}" sibTransId="{D5474C59-0B72-405C-8BCD-02B2FD38D681}"/>
    <dgm:cxn modelId="{AEEF92A7-6859-45B6-B909-7BDB611328F7}" type="presOf" srcId="{046BB40A-F024-48F6-BA11-BF822864322F}" destId="{72233AF1-9242-4B70-A4C3-885C7FCCEEC0}" srcOrd="0" destOrd="0" presId="urn:microsoft.com/office/officeart/2008/layout/LinedList"/>
    <dgm:cxn modelId="{67FE15D0-DB7A-4570-86DB-AE10BA010114}" type="presOf" srcId="{000ECEB3-0455-4F44-BB1D-697216CE27BB}" destId="{E6E749B0-9C8F-407E-A7B6-04A84FDDD243}" srcOrd="0" destOrd="0" presId="urn:microsoft.com/office/officeart/2008/layout/LinedList"/>
    <dgm:cxn modelId="{8AE71CB0-C345-4882-92C9-D4AB964B7B55}" type="presParOf" srcId="{99F18C92-3C2E-4793-A314-05CF2FEE4003}" destId="{870B7A7A-B7D0-47CE-996D-E930A5F4574E}" srcOrd="0" destOrd="0" presId="urn:microsoft.com/office/officeart/2008/layout/LinedList"/>
    <dgm:cxn modelId="{F90938C9-8A8E-4D01-806E-CBFA881A8788}" type="presParOf" srcId="{99F18C92-3C2E-4793-A314-05CF2FEE4003}" destId="{BA08D206-BE14-449B-8203-8C84123814F0}" srcOrd="1" destOrd="0" presId="urn:microsoft.com/office/officeart/2008/layout/LinedList"/>
    <dgm:cxn modelId="{5A10BAED-276A-4ED9-AD49-FAF6EA109E13}" type="presParOf" srcId="{BA08D206-BE14-449B-8203-8C84123814F0}" destId="{143D6475-67DD-43C1-BB5B-6FBC776573BD}" srcOrd="0" destOrd="0" presId="urn:microsoft.com/office/officeart/2008/layout/LinedList"/>
    <dgm:cxn modelId="{D699705D-D4A6-4FD6-9F11-CB9BBE9F1888}" type="presParOf" srcId="{BA08D206-BE14-449B-8203-8C84123814F0}" destId="{C97706E9-9CB7-433E-8882-C744EEF35DB5}" srcOrd="1" destOrd="0" presId="urn:microsoft.com/office/officeart/2008/layout/LinedList"/>
    <dgm:cxn modelId="{F9B911CA-3B7E-4AE4-9266-51B077C6819B}" type="presParOf" srcId="{99F18C92-3C2E-4793-A314-05CF2FEE4003}" destId="{5409814C-5ED3-40A5-A9BC-0AF811FA489F}" srcOrd="2" destOrd="0" presId="urn:microsoft.com/office/officeart/2008/layout/LinedList"/>
    <dgm:cxn modelId="{2248AEA2-C213-49E1-A2DC-7C45E7170888}" type="presParOf" srcId="{99F18C92-3C2E-4793-A314-05CF2FEE4003}" destId="{C2BD0A17-7928-4E00-94DB-60BF0A91C7CA}" srcOrd="3" destOrd="0" presId="urn:microsoft.com/office/officeart/2008/layout/LinedList"/>
    <dgm:cxn modelId="{084A7F97-2AD4-4249-83E9-55A20390E2C3}" type="presParOf" srcId="{C2BD0A17-7928-4E00-94DB-60BF0A91C7CA}" destId="{72233AF1-9242-4B70-A4C3-885C7FCCEEC0}" srcOrd="0" destOrd="0" presId="urn:microsoft.com/office/officeart/2008/layout/LinedList"/>
    <dgm:cxn modelId="{578B191B-F240-4789-B8AD-39FAACC22DFD}" type="presParOf" srcId="{C2BD0A17-7928-4E00-94DB-60BF0A91C7CA}" destId="{8D3C87EA-A3AA-4C0C-82A1-48F1A2D2D658}" srcOrd="1" destOrd="0" presId="urn:microsoft.com/office/officeart/2008/layout/LinedList"/>
    <dgm:cxn modelId="{913B8C0E-2270-4AEC-A199-89A61C6E66FB}" type="presParOf" srcId="{99F18C92-3C2E-4793-A314-05CF2FEE4003}" destId="{6A8E5488-3153-494C-8A73-ACDCBD2FC440}" srcOrd="4" destOrd="0" presId="urn:microsoft.com/office/officeart/2008/layout/LinedList"/>
    <dgm:cxn modelId="{2759B30F-6AAF-42C8-B149-47563EF32377}" type="presParOf" srcId="{99F18C92-3C2E-4793-A314-05CF2FEE4003}" destId="{25A9F40E-490F-458E-8058-A71DA03E4D04}" srcOrd="5" destOrd="0" presId="urn:microsoft.com/office/officeart/2008/layout/LinedList"/>
    <dgm:cxn modelId="{96FD0459-A39A-476F-B28C-8900450F700B}" type="presParOf" srcId="{25A9F40E-490F-458E-8058-A71DA03E4D04}" destId="{E6E749B0-9C8F-407E-A7B6-04A84FDDD243}" srcOrd="0" destOrd="0" presId="urn:microsoft.com/office/officeart/2008/layout/LinedList"/>
    <dgm:cxn modelId="{04F6C770-A7D1-4525-AA2A-F549E9C0136C}" type="presParOf" srcId="{25A9F40E-490F-458E-8058-A71DA03E4D04}" destId="{11F5A5C6-61A2-4CC7-B922-48D6A50E39D6}" srcOrd="1" destOrd="0" presId="urn:microsoft.com/office/officeart/2008/layout/LinedList"/>
    <dgm:cxn modelId="{C394D174-C2FA-4289-BAE1-513591C1D624}" type="presParOf" srcId="{99F18C92-3C2E-4793-A314-05CF2FEE4003}" destId="{5D7CAD22-F927-41C0-A788-84A8B04BEECB}" srcOrd="6" destOrd="0" presId="urn:microsoft.com/office/officeart/2008/layout/LinedList"/>
    <dgm:cxn modelId="{E092F837-20DD-492B-B8A7-1C8DE314F1F0}" type="presParOf" srcId="{99F18C92-3C2E-4793-A314-05CF2FEE4003}" destId="{53A12862-AD43-4F8F-8E61-16BFFFDB2CED}" srcOrd="7" destOrd="0" presId="urn:microsoft.com/office/officeart/2008/layout/LinedList"/>
    <dgm:cxn modelId="{3DB8F79D-EB7D-4E65-9BF4-96D3C775175C}" type="presParOf" srcId="{53A12862-AD43-4F8F-8E61-16BFFFDB2CED}" destId="{530139E3-F563-49CC-B650-C947ACDBBC44}" srcOrd="0" destOrd="0" presId="urn:microsoft.com/office/officeart/2008/layout/LinedList"/>
    <dgm:cxn modelId="{0E5A1D66-6DCF-4A32-BF51-E2C05D5BA38E}" type="presParOf" srcId="{53A12862-AD43-4F8F-8E61-16BFFFDB2CED}" destId="{AD21877D-BFFC-4E05-A7C0-2F49D3BDE5B5}" srcOrd="1" destOrd="0" presId="urn:microsoft.com/office/officeart/2008/layout/LinedList"/>
    <dgm:cxn modelId="{9E8D3620-2B52-4F91-9468-ADF194701A03}" type="presParOf" srcId="{99F18C92-3C2E-4793-A314-05CF2FEE4003}" destId="{C2ED8372-210B-4531-BBB4-1F0807AEE3C9}" srcOrd="8" destOrd="0" presId="urn:microsoft.com/office/officeart/2008/layout/LinedList"/>
    <dgm:cxn modelId="{2E7EF837-0723-49E8-8DDC-72214CA38948}" type="presParOf" srcId="{99F18C92-3C2E-4793-A314-05CF2FEE4003}" destId="{F84AA89F-AACA-42FB-BA59-09C87049BFE4}" srcOrd="9" destOrd="0" presId="urn:microsoft.com/office/officeart/2008/layout/LinedList"/>
    <dgm:cxn modelId="{96C16D31-C992-4BAF-963C-5D1E5AFE79B2}" type="presParOf" srcId="{F84AA89F-AACA-42FB-BA59-09C87049BFE4}" destId="{42899548-CFA8-47D0-BA86-EF24935F7796}" srcOrd="0" destOrd="0" presId="urn:microsoft.com/office/officeart/2008/layout/LinedList"/>
    <dgm:cxn modelId="{34DD82AD-84B1-4C84-9A07-C69098A4F7A5}" type="presParOf" srcId="{F84AA89F-AACA-42FB-BA59-09C87049BFE4}" destId="{3103EDE3-DBE6-405B-BA63-750BDB6C0036}" srcOrd="1" destOrd="0" presId="urn:microsoft.com/office/officeart/2008/layout/LinedList"/>
    <dgm:cxn modelId="{FF4B19AA-4558-48E4-B2B0-00D38CAF636A}" type="presParOf" srcId="{99F18C92-3C2E-4793-A314-05CF2FEE4003}" destId="{EE73867B-A36E-4D66-B0DD-FF3BE7EBB369}" srcOrd="10" destOrd="0" presId="urn:microsoft.com/office/officeart/2008/layout/LinedList"/>
    <dgm:cxn modelId="{E191AAD0-3283-4B75-85B4-E02524289CCA}" type="presParOf" srcId="{99F18C92-3C2E-4793-A314-05CF2FEE4003}" destId="{1A6566CD-8F43-4E56-841F-BE93CCCBDF0C}" srcOrd="11" destOrd="0" presId="urn:microsoft.com/office/officeart/2008/layout/LinedList"/>
    <dgm:cxn modelId="{B62C6DDC-F80A-4691-8855-2A41959C2660}" type="presParOf" srcId="{1A6566CD-8F43-4E56-841F-BE93CCCBDF0C}" destId="{29CC8CCC-61CA-4D46-A00B-40A7BA18CFFA}" srcOrd="0" destOrd="0" presId="urn:microsoft.com/office/officeart/2008/layout/LinedList"/>
    <dgm:cxn modelId="{7E17A34D-9CF4-46D7-83E1-1DF1BEDACFED}" type="presParOf" srcId="{1A6566CD-8F43-4E56-841F-BE93CCCBDF0C}" destId="{75A85841-4745-46C3-B7BF-FF3326D124F9}" srcOrd="1" destOrd="0" presId="urn:microsoft.com/office/officeart/2008/layout/LinedList"/>
    <dgm:cxn modelId="{872CEDEB-4754-4AF2-91D6-388DE606A025}" type="presParOf" srcId="{99F18C92-3C2E-4793-A314-05CF2FEE4003}" destId="{AD01D83F-61BA-4F4B-9CE4-E733FCBAA8D7}" srcOrd="12" destOrd="0" presId="urn:microsoft.com/office/officeart/2008/layout/LinedList"/>
    <dgm:cxn modelId="{D16BE64D-D965-4073-8D51-263B163D30CC}" type="presParOf" srcId="{99F18C92-3C2E-4793-A314-05CF2FEE4003}" destId="{431CAE88-7F3A-499B-9A79-EB830F4DDDEC}" srcOrd="13" destOrd="0" presId="urn:microsoft.com/office/officeart/2008/layout/LinedList"/>
    <dgm:cxn modelId="{68FA4F60-B857-400A-94E1-45872E0849E6}" type="presParOf" srcId="{431CAE88-7F3A-499B-9A79-EB830F4DDDEC}" destId="{57D31C48-F782-4605-8E87-F65AD5C18BA0}" srcOrd="0" destOrd="0" presId="urn:microsoft.com/office/officeart/2008/layout/LinedList"/>
    <dgm:cxn modelId="{441FD9E1-F7D6-497E-AE4F-601BDAD9ED0A}" type="presParOf" srcId="{431CAE88-7F3A-499B-9A79-EB830F4DDDEC}" destId="{4E462625-2219-4C3C-9AB1-7EB04558EF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0F18F-F4C4-4BCC-8B1D-E7A6FFE262E5}">
      <dsp:nvSpPr>
        <dsp:cNvPr id="0" name=""/>
        <dsp:cNvSpPr/>
      </dsp:nvSpPr>
      <dsp:spPr>
        <a:xfrm>
          <a:off x="18756" y="580"/>
          <a:ext cx="1863936" cy="11183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In agile and lean the value delivered to the customer is often emphasized.</a:t>
          </a:r>
          <a:endParaRPr lang="en-US" sz="1200" kern="1200"/>
        </a:p>
      </dsp:txBody>
      <dsp:txXfrm>
        <a:off x="18756" y="580"/>
        <a:ext cx="1863936" cy="1118361"/>
      </dsp:txXfrm>
    </dsp:sp>
    <dsp:sp modelId="{225E0E99-AC01-4477-8CE0-578E3E12EBC2}">
      <dsp:nvSpPr>
        <dsp:cNvPr id="0" name=""/>
        <dsp:cNvSpPr/>
      </dsp:nvSpPr>
      <dsp:spPr>
        <a:xfrm>
          <a:off x="2069086" y="580"/>
          <a:ext cx="1863936" cy="1118361"/>
        </a:xfrm>
        <a:prstGeom prst="rect">
          <a:avLst/>
        </a:prstGeom>
        <a:solidFill>
          <a:schemeClr val="accent5">
            <a:hueOff val="0"/>
            <a:satOff val="0"/>
            <a:lumOff val="-15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If the first sprint or two are used to create an architecture design, there is no value delivered to the customer</a:t>
          </a:r>
          <a:endParaRPr lang="en-US" sz="1200" kern="1200"/>
        </a:p>
      </dsp:txBody>
      <dsp:txXfrm>
        <a:off x="2069086" y="580"/>
        <a:ext cx="1863936" cy="1118361"/>
      </dsp:txXfrm>
    </dsp:sp>
    <dsp:sp modelId="{D10C0528-F3ED-4761-B9E1-976922184A08}">
      <dsp:nvSpPr>
        <dsp:cNvPr id="0" name=""/>
        <dsp:cNvSpPr/>
      </dsp:nvSpPr>
      <dsp:spPr>
        <a:xfrm>
          <a:off x="4119416" y="580"/>
          <a:ext cx="1863936" cy="1118361"/>
        </a:xfrm>
        <a:prstGeom prst="rect">
          <a:avLst/>
        </a:prstGeom>
        <a:solidFill>
          <a:schemeClr val="accent5">
            <a:hueOff val="0"/>
            <a:satOff val="0"/>
            <a:lumOff val="-30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Ag</a:t>
          </a:r>
          <a:r>
            <a:rPr lang="en-US" sz="1200" b="0" i="0" kern="1200" baseline="0"/>
            <a:t>ile often fails to value up-front design </a:t>
          </a:r>
          <a:endParaRPr lang="en-US" sz="1200" kern="1200"/>
        </a:p>
      </dsp:txBody>
      <dsp:txXfrm>
        <a:off x="4119416" y="580"/>
        <a:ext cx="1863936" cy="1118361"/>
      </dsp:txXfrm>
    </dsp:sp>
    <dsp:sp modelId="{FA37FD72-1655-4FC5-A60E-00FC5F9C68F9}">
      <dsp:nvSpPr>
        <dsp:cNvPr id="0" name=""/>
        <dsp:cNvSpPr/>
      </dsp:nvSpPr>
      <dsp:spPr>
        <a:xfrm>
          <a:off x="18756" y="1305336"/>
          <a:ext cx="1863936" cy="1118361"/>
        </a:xfrm>
        <a:prstGeom prst="rect">
          <a:avLst/>
        </a:prstGeom>
        <a:solidFill>
          <a:schemeClr val="accent5">
            <a:hueOff val="0"/>
            <a:satOff val="0"/>
            <a:lumOff val="-45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a:t>
          </a:r>
          <a:r>
            <a:rPr lang="en-US" sz="1200" b="0" i="0" kern="1200" baseline="0"/>
            <a:t>gile does not provide tools to carry out software architecture work. </a:t>
          </a:r>
          <a:endParaRPr lang="en-US" sz="1200" kern="1200"/>
        </a:p>
      </dsp:txBody>
      <dsp:txXfrm>
        <a:off x="18756" y="1305336"/>
        <a:ext cx="1863936" cy="1118361"/>
      </dsp:txXfrm>
    </dsp:sp>
    <dsp:sp modelId="{23DF49F5-D36A-4CAF-AF78-A272FCD03253}">
      <dsp:nvSpPr>
        <dsp:cNvPr id="0" name=""/>
        <dsp:cNvSpPr/>
      </dsp:nvSpPr>
      <dsp:spPr>
        <a:xfrm>
          <a:off x="2069086" y="1305336"/>
          <a:ext cx="1863936" cy="1118361"/>
        </a:xfrm>
        <a:prstGeom prst="rect">
          <a:avLst/>
        </a:prstGeom>
        <a:solidFill>
          <a:schemeClr val="accent5">
            <a:hueOff val="0"/>
            <a:satOff val="0"/>
            <a:lumOff val="-6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Agile does not say how to identify architecturally significant requirements or carry out iterative design. </a:t>
          </a:r>
          <a:endParaRPr lang="en-US" sz="1200" kern="1200"/>
        </a:p>
      </dsp:txBody>
      <dsp:txXfrm>
        <a:off x="2069086" y="1305336"/>
        <a:ext cx="1863936" cy="1118361"/>
      </dsp:txXfrm>
    </dsp:sp>
    <dsp:sp modelId="{ADCF672C-7D5E-42F2-8827-A424A6E1D4E9}">
      <dsp:nvSpPr>
        <dsp:cNvPr id="0" name=""/>
        <dsp:cNvSpPr/>
      </dsp:nvSpPr>
      <dsp:spPr>
        <a:xfrm>
          <a:off x="4119416" y="1305336"/>
          <a:ext cx="1863936" cy="1118361"/>
        </a:xfrm>
        <a:prstGeom prst="rect">
          <a:avLst/>
        </a:prstGeom>
        <a:solidFill>
          <a:schemeClr val="accent5">
            <a:hueOff val="0"/>
            <a:satOff val="0"/>
            <a:lumOff val="-75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There is no guidance on software architecture evaluation in agile and Scrum</a:t>
          </a:r>
          <a:endParaRPr lang="en-US" sz="1200" kern="1200"/>
        </a:p>
      </dsp:txBody>
      <dsp:txXfrm>
        <a:off x="4119416" y="1305336"/>
        <a:ext cx="1863936" cy="1118361"/>
      </dsp:txXfrm>
    </dsp:sp>
    <dsp:sp modelId="{4EDA5794-EC9E-43F0-B5AA-52ADED74A572}">
      <dsp:nvSpPr>
        <dsp:cNvPr id="0" name=""/>
        <dsp:cNvSpPr/>
      </dsp:nvSpPr>
      <dsp:spPr>
        <a:xfrm>
          <a:off x="1043921" y="2610091"/>
          <a:ext cx="1863936" cy="1118361"/>
        </a:xfrm>
        <a:prstGeom prst="rect">
          <a:avLst/>
        </a:prstGeom>
        <a:solidFill>
          <a:schemeClr val="accent5">
            <a:hueOff val="0"/>
            <a:satOff val="0"/>
            <a:lumOff val="-90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There is a plethora of methods and tools for software architecture work, but most of them are attuned for waterfall development</a:t>
          </a:r>
          <a:endParaRPr lang="en-US" sz="1200" kern="1200"/>
        </a:p>
      </dsp:txBody>
      <dsp:txXfrm>
        <a:off x="1043921" y="2610091"/>
        <a:ext cx="1863936" cy="1118361"/>
      </dsp:txXfrm>
    </dsp:sp>
    <dsp:sp modelId="{3646A9AF-77EC-4786-8800-FFE7ACBFC0AD}">
      <dsp:nvSpPr>
        <dsp:cNvPr id="0" name=""/>
        <dsp:cNvSpPr/>
      </dsp:nvSpPr>
      <dsp:spPr>
        <a:xfrm>
          <a:off x="3094251" y="2610091"/>
          <a:ext cx="1863936" cy="1118361"/>
        </a:xfrm>
        <a:prstGeom prst="rect">
          <a:avLst/>
        </a:prstGeom>
        <a:solidFill>
          <a:schemeClr val="accent5">
            <a:hueOff val="0"/>
            <a:satOff val="0"/>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
          </a:r>
          <a:r>
            <a:rPr lang="en-US" sz="1200" b="0" i="0" kern="1200" baseline="0"/>
            <a:t>ifferent organizations use different approaches to align agile and software architecture</a:t>
          </a:r>
          <a:endParaRPr lang="en-US" sz="1200" kern="1200"/>
        </a:p>
      </dsp:txBody>
      <dsp:txXfrm>
        <a:off x="3094251" y="2610091"/>
        <a:ext cx="1863936" cy="1118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7A7A-B7D0-47CE-996D-E930A5F4574E}">
      <dsp:nvSpPr>
        <dsp:cNvPr id="0" name=""/>
        <dsp:cNvSpPr/>
      </dsp:nvSpPr>
      <dsp:spPr>
        <a:xfrm>
          <a:off x="0" y="675"/>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D6475-67DD-43C1-BB5B-6FBC776573BD}">
      <dsp:nvSpPr>
        <dsp:cNvPr id="0" name=""/>
        <dsp:cNvSpPr/>
      </dsp:nvSpPr>
      <dsp:spPr>
        <a:xfrm>
          <a:off x="0" y="675"/>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BUFA is typically used in companies that are building very complex real-time embedded control systems</a:t>
          </a:r>
        </a:p>
      </dsp:txBody>
      <dsp:txXfrm>
        <a:off x="0" y="675"/>
        <a:ext cx="6291714" cy="614376"/>
      </dsp:txXfrm>
    </dsp:sp>
    <dsp:sp modelId="{5409814C-5ED3-40A5-A9BC-0AF811FA489F}">
      <dsp:nvSpPr>
        <dsp:cNvPr id="0" name=""/>
        <dsp:cNvSpPr/>
      </dsp:nvSpPr>
      <dsp:spPr>
        <a:xfrm>
          <a:off x="0" y="615051"/>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33AF1-9242-4B70-A4C3-885C7FCCEEC0}">
      <dsp:nvSpPr>
        <dsp:cNvPr id="0" name=""/>
        <dsp:cNvSpPr/>
      </dsp:nvSpPr>
      <dsp:spPr>
        <a:xfrm>
          <a:off x="0" y="615051"/>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Systems are huge in terms of lines of code</a:t>
          </a:r>
        </a:p>
      </dsp:txBody>
      <dsp:txXfrm>
        <a:off x="0" y="615051"/>
        <a:ext cx="6291714" cy="614376"/>
      </dsp:txXfrm>
    </dsp:sp>
    <dsp:sp modelId="{DA36A1D5-C3F7-4E2F-8DFE-D3AE7EF06DC9}">
      <dsp:nvSpPr>
        <dsp:cNvPr id="0" name=""/>
        <dsp:cNvSpPr/>
      </dsp:nvSpPr>
      <dsp:spPr>
        <a:xfrm>
          <a:off x="0" y="1229427"/>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8F0D5-5CAD-4697-9504-D5BC24FC28E0}">
      <dsp:nvSpPr>
        <dsp:cNvPr id="0" name=""/>
        <dsp:cNvSpPr/>
      </dsp:nvSpPr>
      <dsp:spPr>
        <a:xfrm>
          <a:off x="0" y="1229427"/>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Companies typically has a proprietary platform that is used to build specific products and working machines.</a:t>
          </a:r>
        </a:p>
      </dsp:txBody>
      <dsp:txXfrm>
        <a:off x="0" y="1229427"/>
        <a:ext cx="6291714" cy="614376"/>
      </dsp:txXfrm>
    </dsp:sp>
    <dsp:sp modelId="{5D7CAD22-F927-41C0-A788-84A8B04BEECB}">
      <dsp:nvSpPr>
        <dsp:cNvPr id="0" name=""/>
        <dsp:cNvSpPr/>
      </dsp:nvSpPr>
      <dsp:spPr>
        <a:xfrm>
          <a:off x="0" y="1843803"/>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0139E3-F563-49CC-B650-C947ACDBBC44}">
      <dsp:nvSpPr>
        <dsp:cNvPr id="0" name=""/>
        <dsp:cNvSpPr/>
      </dsp:nvSpPr>
      <dsp:spPr>
        <a:xfrm>
          <a:off x="0" y="1843803"/>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In many cases, there is a long analysis phase where requirements are gathered, and architecture is designed.</a:t>
          </a:r>
        </a:p>
      </dsp:txBody>
      <dsp:txXfrm>
        <a:off x="0" y="1843803"/>
        <a:ext cx="6291714" cy="614376"/>
      </dsp:txXfrm>
    </dsp:sp>
    <dsp:sp modelId="{14974619-5ADA-4F44-BAA8-297C1E9F0A43}">
      <dsp:nvSpPr>
        <dsp:cNvPr id="0" name=""/>
        <dsp:cNvSpPr/>
      </dsp:nvSpPr>
      <dsp:spPr>
        <a:xfrm>
          <a:off x="0" y="2458179"/>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072DB-C17C-4580-8DF1-B72BEAD649A2}">
      <dsp:nvSpPr>
        <dsp:cNvPr id="0" name=""/>
        <dsp:cNvSpPr/>
      </dsp:nvSpPr>
      <dsp:spPr>
        <a:xfrm>
          <a:off x="0" y="2458179"/>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Product architecture needs serious design effort. The analysis phase might last for six months.</a:t>
          </a:r>
        </a:p>
      </dsp:txBody>
      <dsp:txXfrm>
        <a:off x="0" y="2458179"/>
        <a:ext cx="6291714" cy="614376"/>
      </dsp:txXfrm>
    </dsp:sp>
    <dsp:sp modelId="{C209D179-6C10-4E95-A64A-E62C21215409}">
      <dsp:nvSpPr>
        <dsp:cNvPr id="0" name=""/>
        <dsp:cNvSpPr/>
      </dsp:nvSpPr>
      <dsp:spPr>
        <a:xfrm>
          <a:off x="0" y="3072555"/>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25FDB-11D8-4C63-9C21-318A9CC3F61A}">
      <dsp:nvSpPr>
        <dsp:cNvPr id="0" name=""/>
        <dsp:cNvSpPr/>
      </dsp:nvSpPr>
      <dsp:spPr>
        <a:xfrm>
          <a:off x="0" y="3072555"/>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Once most of the architecture is in place, the development starts</a:t>
          </a:r>
        </a:p>
      </dsp:txBody>
      <dsp:txXfrm>
        <a:off x="0" y="3072555"/>
        <a:ext cx="6291714" cy="614376"/>
      </dsp:txXfrm>
    </dsp:sp>
    <dsp:sp modelId="{40A67414-F70A-4D7F-8720-B7755F794385}">
      <dsp:nvSpPr>
        <dsp:cNvPr id="0" name=""/>
        <dsp:cNvSpPr/>
      </dsp:nvSpPr>
      <dsp:spPr>
        <a:xfrm>
          <a:off x="0" y="3686931"/>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1687B-F722-4C29-9BD1-02A9B1AEC135}">
      <dsp:nvSpPr>
        <dsp:cNvPr id="0" name=""/>
        <dsp:cNvSpPr/>
      </dsp:nvSpPr>
      <dsp:spPr>
        <a:xfrm>
          <a:off x="0" y="3686931"/>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Changes are typically handled by the  architect or architecture team that designed the original architecture up-front - The Scrum teams do not make architectural decisions at any stage.</a:t>
          </a:r>
        </a:p>
      </dsp:txBody>
      <dsp:txXfrm>
        <a:off x="0" y="3686931"/>
        <a:ext cx="6291714" cy="614376"/>
      </dsp:txXfrm>
    </dsp:sp>
    <dsp:sp modelId="{49FF545A-033D-46AF-8148-9D6638213C9A}">
      <dsp:nvSpPr>
        <dsp:cNvPr id="0" name=""/>
        <dsp:cNvSpPr/>
      </dsp:nvSpPr>
      <dsp:spPr>
        <a:xfrm>
          <a:off x="0" y="4301307"/>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55F96B-084F-4C60-8548-40E777AE4DD8}">
      <dsp:nvSpPr>
        <dsp:cNvPr id="0" name=""/>
        <dsp:cNvSpPr/>
      </dsp:nvSpPr>
      <dsp:spPr>
        <a:xfrm>
          <a:off x="0" y="4301307"/>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Survey reported that typically the features are so big that it is almost impossible to implement them in one sprint</a:t>
          </a:r>
        </a:p>
      </dsp:txBody>
      <dsp:txXfrm>
        <a:off x="0" y="4301307"/>
        <a:ext cx="6291714" cy="614376"/>
      </dsp:txXfrm>
    </dsp:sp>
    <dsp:sp modelId="{58371E9E-A226-46C1-888E-216B98C8BABF}">
      <dsp:nvSpPr>
        <dsp:cNvPr id="0" name=""/>
        <dsp:cNvSpPr/>
      </dsp:nvSpPr>
      <dsp:spPr>
        <a:xfrm>
          <a:off x="0" y="4915683"/>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DF755A-E81D-4688-A409-8C5F281472EA}">
      <dsp:nvSpPr>
        <dsp:cNvPr id="0" name=""/>
        <dsp:cNvSpPr/>
      </dsp:nvSpPr>
      <dsp:spPr>
        <a:xfrm>
          <a:off x="0" y="4915683"/>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 Some companies did prototype as well in the up-front design phase. They experimented with different approaches and technologies, and implemented the basic building blocks of the architecture</a:t>
          </a:r>
        </a:p>
      </dsp:txBody>
      <dsp:txXfrm>
        <a:off x="0" y="4915683"/>
        <a:ext cx="6291714" cy="614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7A7A-B7D0-47CE-996D-E930A5F4574E}">
      <dsp:nvSpPr>
        <dsp:cNvPr id="0" name=""/>
        <dsp:cNvSpPr/>
      </dsp:nvSpPr>
      <dsp:spPr>
        <a:xfrm>
          <a:off x="0" y="0"/>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D6475-67DD-43C1-BB5B-6FBC776573BD}">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one sprint before actual development sprints where team build product backlog and the architecture</a:t>
          </a:r>
        </a:p>
      </dsp:txBody>
      <dsp:txXfrm>
        <a:off x="0" y="0"/>
        <a:ext cx="6291714" cy="1382683"/>
      </dsp:txXfrm>
    </dsp:sp>
    <dsp:sp modelId="{5409814C-5ED3-40A5-A9BC-0AF811FA489F}">
      <dsp:nvSpPr>
        <dsp:cNvPr id="0" name=""/>
        <dsp:cNvSpPr/>
      </dsp:nvSpPr>
      <dsp:spPr>
        <a:xfrm>
          <a:off x="0" y="1382683"/>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33AF1-9242-4B70-A4C3-885C7FCCEEC0}">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Typically, SPR-0 sprint was about the same length as the other sprints(1-4 weeks)</a:t>
          </a:r>
        </a:p>
      </dsp:txBody>
      <dsp:txXfrm>
        <a:off x="0" y="1382683"/>
        <a:ext cx="6291714" cy="1382683"/>
      </dsp:txXfrm>
    </dsp:sp>
    <dsp:sp modelId="{6A8E5488-3153-494C-8A73-ACDCBD2FC440}">
      <dsp:nvSpPr>
        <dsp:cNvPr id="0" name=""/>
        <dsp:cNvSpPr/>
      </dsp:nvSpPr>
      <dsp:spPr>
        <a:xfrm>
          <a:off x="0" y="2765367"/>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49B0-9C8F-407E-A7B6-04A84FDDD243}">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 SPR-0 the main designer (or several designers) worked with the development team(s) and design the initial architecture</a:t>
          </a:r>
          <a:endParaRPr lang="en-US" sz="1900" kern="1200" dirty="0"/>
        </a:p>
      </dsp:txBody>
      <dsp:txXfrm>
        <a:off x="0" y="2765367"/>
        <a:ext cx="6291714" cy="1382683"/>
      </dsp:txXfrm>
    </dsp:sp>
    <dsp:sp modelId="{5D7CAD22-F927-41C0-A788-84A8B04BEECB}">
      <dsp:nvSpPr>
        <dsp:cNvPr id="0" name=""/>
        <dsp:cNvSpPr/>
      </dsp:nvSpPr>
      <dsp:spPr>
        <a:xfrm>
          <a:off x="0" y="4148051"/>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0139E3-F563-49CC-B650-C947ACDBBC44}">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Survey reported that later in the development sprints the architecture changed as the knowledge about the system increased. In response the development team made the architectural changes within sprints</a:t>
          </a:r>
        </a:p>
      </dsp:txBody>
      <dsp:txXfrm>
        <a:off x="0" y="4148051"/>
        <a:ext cx="6291714" cy="1382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7A7A-B7D0-47CE-996D-E930A5F4574E}">
      <dsp:nvSpPr>
        <dsp:cNvPr id="0" name=""/>
        <dsp:cNvSpPr/>
      </dsp:nvSpPr>
      <dsp:spPr>
        <a:xfrm>
          <a:off x="0" y="675"/>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D6475-67DD-43C1-BB5B-6FBC776573BD}">
      <dsp:nvSpPr>
        <dsp:cNvPr id="0" name=""/>
        <dsp:cNvSpPr/>
      </dsp:nvSpPr>
      <dsp:spPr>
        <a:xfrm>
          <a:off x="0" y="67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err="1"/>
            <a:t>Survay</a:t>
          </a:r>
          <a:r>
            <a:rPr lang="en-US" sz="1200" kern="1200" dirty="0"/>
            <a:t> reported that teams do not have separate analysis or architecture </a:t>
          </a:r>
          <a:r>
            <a:rPr lang="en-US" sz="1200" kern="1200" dirty="0" err="1"/>
            <a:t>phase:they</a:t>
          </a:r>
          <a:r>
            <a:rPr lang="en-US" sz="1200" kern="1200" dirty="0"/>
            <a:t> just start doing sprints and developing the system</a:t>
          </a:r>
        </a:p>
      </dsp:txBody>
      <dsp:txXfrm>
        <a:off x="0" y="675"/>
        <a:ext cx="6291714" cy="789912"/>
      </dsp:txXfrm>
    </dsp:sp>
    <dsp:sp modelId="{5409814C-5ED3-40A5-A9BC-0AF811FA489F}">
      <dsp:nvSpPr>
        <dsp:cNvPr id="0" name=""/>
        <dsp:cNvSpPr/>
      </dsp:nvSpPr>
      <dsp:spPr>
        <a:xfrm>
          <a:off x="0" y="790587"/>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33AF1-9242-4B70-A4C3-885C7FCCEEC0}">
      <dsp:nvSpPr>
        <dsp:cNvPr id="0" name=""/>
        <dsp:cNvSpPr/>
      </dsp:nvSpPr>
      <dsp:spPr>
        <a:xfrm>
          <a:off x="0" y="79058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Team produce the initial architecture during the first sprint while implementing potentially shippable features)</a:t>
          </a:r>
        </a:p>
      </dsp:txBody>
      <dsp:txXfrm>
        <a:off x="0" y="790587"/>
        <a:ext cx="6291714" cy="789912"/>
      </dsp:txXfrm>
    </dsp:sp>
    <dsp:sp modelId="{6A8E5488-3153-494C-8A73-ACDCBD2FC440}">
      <dsp:nvSpPr>
        <dsp:cNvPr id="0" name=""/>
        <dsp:cNvSpPr/>
      </dsp:nvSpPr>
      <dsp:spPr>
        <a:xfrm>
          <a:off x="0" y="1580499"/>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49B0-9C8F-407E-A7B6-04A84FDDD243}">
      <dsp:nvSpPr>
        <dsp:cNvPr id="0" name=""/>
        <dsp:cNvSpPr/>
      </dsp:nvSpPr>
      <dsp:spPr>
        <a:xfrm>
          <a:off x="0" y="1580499"/>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architecture is designed in detail only for the features that are shipped after the current sprint.</a:t>
          </a:r>
        </a:p>
      </dsp:txBody>
      <dsp:txXfrm>
        <a:off x="0" y="1580499"/>
        <a:ext cx="6291714" cy="789912"/>
      </dsp:txXfrm>
    </dsp:sp>
    <dsp:sp modelId="{5D7CAD22-F927-41C0-A788-84A8B04BEECB}">
      <dsp:nvSpPr>
        <dsp:cNvPr id="0" name=""/>
        <dsp:cNvSpPr/>
      </dsp:nvSpPr>
      <dsp:spPr>
        <a:xfrm>
          <a:off x="0" y="2370411"/>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0139E3-F563-49CC-B650-C947ACDBBC44}">
      <dsp:nvSpPr>
        <dsp:cNvPr id="0" name=""/>
        <dsp:cNvSpPr/>
      </dsp:nvSpPr>
      <dsp:spPr>
        <a:xfrm>
          <a:off x="0" y="2370411"/>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 every sprint, the architecture concerning potentially shippable features is refined and already implemented parts are refactored when necessary. This process goes on and the architecture is designed piece by piece during the sprints until it is finished</a:t>
          </a:r>
        </a:p>
      </dsp:txBody>
      <dsp:txXfrm>
        <a:off x="0" y="2370411"/>
        <a:ext cx="6291714" cy="789912"/>
      </dsp:txXfrm>
    </dsp:sp>
    <dsp:sp modelId="{ABDF6557-92BF-431F-B5D9-AC9EBEABB5D5}">
      <dsp:nvSpPr>
        <dsp:cNvPr id="0" name=""/>
        <dsp:cNvSpPr/>
      </dsp:nvSpPr>
      <dsp:spPr>
        <a:xfrm>
          <a:off x="0" y="3160323"/>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D4228-D65E-48EA-B3C1-5A41BBC87DF4}">
      <dsp:nvSpPr>
        <dsp:cNvPr id="0" name=""/>
        <dsp:cNvSpPr/>
      </dsp:nvSpPr>
      <dsp:spPr>
        <a:xfrm>
          <a:off x="0" y="3160323"/>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In some cases, the design was guided by one or more persons in the team that had the most experience on the domain</a:t>
          </a:r>
          <a:endParaRPr lang="en-US" sz="1200" kern="1200" dirty="0"/>
        </a:p>
      </dsp:txBody>
      <dsp:txXfrm>
        <a:off x="0" y="3160323"/>
        <a:ext cx="6291714" cy="789912"/>
      </dsp:txXfrm>
    </dsp:sp>
    <dsp:sp modelId="{9A94A6C9-39E3-49A8-A2D1-39574827D3D9}">
      <dsp:nvSpPr>
        <dsp:cNvPr id="0" name=""/>
        <dsp:cNvSpPr/>
      </dsp:nvSpPr>
      <dsp:spPr>
        <a:xfrm>
          <a:off x="0" y="3950235"/>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55B8D-4242-4DF2-911E-2297AD7141A2}">
      <dsp:nvSpPr>
        <dsp:cNvPr id="0" name=""/>
        <dsp:cNvSpPr/>
      </dsp:nvSpPr>
      <dsp:spPr>
        <a:xfrm>
          <a:off x="0" y="395023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Requires teams with domain expertise.</a:t>
          </a:r>
        </a:p>
      </dsp:txBody>
      <dsp:txXfrm>
        <a:off x="0" y="3950235"/>
        <a:ext cx="6291714" cy="789912"/>
      </dsp:txXfrm>
    </dsp:sp>
    <dsp:sp modelId="{6E5C0DCE-A2A0-4658-85C7-EED059C7DAFB}">
      <dsp:nvSpPr>
        <dsp:cNvPr id="0" name=""/>
        <dsp:cNvSpPr/>
      </dsp:nvSpPr>
      <dsp:spPr>
        <a:xfrm>
          <a:off x="0" y="4740147"/>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54BC0-5510-4AD1-9B95-AE894BC5AC24}">
      <dsp:nvSpPr>
        <dsp:cNvPr id="0" name=""/>
        <dsp:cNvSpPr/>
      </dsp:nvSpPr>
      <dsp:spPr>
        <a:xfrm>
          <a:off x="0" y="474014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This approach increases the amount of required architectural refactoring as architecture is designed incrementally</a:t>
          </a:r>
          <a:endParaRPr lang="en-US" sz="1200" kern="1200" dirty="0"/>
        </a:p>
      </dsp:txBody>
      <dsp:txXfrm>
        <a:off x="0" y="4740147"/>
        <a:ext cx="6291714" cy="789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7A7A-B7D0-47CE-996D-E930A5F4574E}">
      <dsp:nvSpPr>
        <dsp:cNvPr id="0" name=""/>
        <dsp:cNvSpPr/>
      </dsp:nvSpPr>
      <dsp:spPr>
        <a:xfrm>
          <a:off x="0" y="675"/>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D6475-67DD-43C1-BB5B-6FBC776573BD}">
      <dsp:nvSpPr>
        <dsp:cNvPr id="0" name=""/>
        <dsp:cNvSpPr/>
      </dsp:nvSpPr>
      <dsp:spPr>
        <a:xfrm>
          <a:off x="0" y="67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Architecture is created by a separate team that may have members from the development team(s) but is organizationally completely separated from the development team(s)</a:t>
          </a:r>
        </a:p>
      </dsp:txBody>
      <dsp:txXfrm>
        <a:off x="0" y="675"/>
        <a:ext cx="6291714" cy="789912"/>
      </dsp:txXfrm>
    </dsp:sp>
    <dsp:sp modelId="{5409814C-5ED3-40A5-A9BC-0AF811FA489F}">
      <dsp:nvSpPr>
        <dsp:cNvPr id="0" name=""/>
        <dsp:cNvSpPr/>
      </dsp:nvSpPr>
      <dsp:spPr>
        <a:xfrm>
          <a:off x="0" y="790587"/>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33AF1-9242-4B70-A4C3-885C7FCCEEC0}">
      <dsp:nvSpPr>
        <dsp:cNvPr id="0" name=""/>
        <dsp:cNvSpPr/>
      </dsp:nvSpPr>
      <dsp:spPr>
        <a:xfrm>
          <a:off x="0" y="79058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Members of the architecture team might do architecture work part time, meaning that they are working also in the development team, or they can be working only for the architecture team.</a:t>
          </a:r>
        </a:p>
      </dsp:txBody>
      <dsp:txXfrm>
        <a:off x="0" y="790587"/>
        <a:ext cx="6291714" cy="789912"/>
      </dsp:txXfrm>
    </dsp:sp>
    <dsp:sp modelId="{6A8E5488-3153-494C-8A73-ACDCBD2FC440}">
      <dsp:nvSpPr>
        <dsp:cNvPr id="0" name=""/>
        <dsp:cNvSpPr/>
      </dsp:nvSpPr>
      <dsp:spPr>
        <a:xfrm>
          <a:off x="0" y="1580499"/>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49B0-9C8F-407E-A7B6-04A84FDDD243}">
      <dsp:nvSpPr>
        <dsp:cNvPr id="0" name=""/>
        <dsp:cNvSpPr/>
      </dsp:nvSpPr>
      <dsp:spPr>
        <a:xfrm>
          <a:off x="0" y="1580499"/>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architecture team has checkpoints or milestones when a certain part of the architecture must be ready</a:t>
          </a:r>
        </a:p>
      </dsp:txBody>
      <dsp:txXfrm>
        <a:off x="0" y="1580499"/>
        <a:ext cx="6291714" cy="789912"/>
      </dsp:txXfrm>
    </dsp:sp>
    <dsp:sp modelId="{5D7CAD22-F927-41C0-A788-84A8B04BEECB}">
      <dsp:nvSpPr>
        <dsp:cNvPr id="0" name=""/>
        <dsp:cNvSpPr/>
      </dsp:nvSpPr>
      <dsp:spPr>
        <a:xfrm>
          <a:off x="0" y="2370411"/>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0139E3-F563-49CC-B650-C947ACDBBC44}">
      <dsp:nvSpPr>
        <dsp:cNvPr id="0" name=""/>
        <dsp:cNvSpPr/>
      </dsp:nvSpPr>
      <dsp:spPr>
        <a:xfrm>
          <a:off x="0" y="2370411"/>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Typically, there is one checkpoint for each release of the architecture team (i.e., a new version of the system’s architecture that contains support for new features for the next product release).</a:t>
          </a:r>
        </a:p>
      </dsp:txBody>
      <dsp:txXfrm>
        <a:off x="0" y="2370411"/>
        <a:ext cx="6291714" cy="789912"/>
      </dsp:txXfrm>
    </dsp:sp>
    <dsp:sp modelId="{C2ED8372-210B-4531-BBB4-1F0807AEE3C9}">
      <dsp:nvSpPr>
        <dsp:cNvPr id="0" name=""/>
        <dsp:cNvSpPr/>
      </dsp:nvSpPr>
      <dsp:spPr>
        <a:xfrm>
          <a:off x="0" y="3160323"/>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99548-CFA8-47D0-BA86-EF24935F7796}">
      <dsp:nvSpPr>
        <dsp:cNvPr id="0" name=""/>
        <dsp:cNvSpPr/>
      </dsp:nvSpPr>
      <dsp:spPr>
        <a:xfrm>
          <a:off x="0" y="3160323"/>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From the survey, the checkpoint cycle was three months as their release cycle was four times a year.</a:t>
          </a:r>
          <a:endParaRPr lang="en-US" sz="1200" kern="1200" dirty="0"/>
        </a:p>
      </dsp:txBody>
      <dsp:txXfrm>
        <a:off x="0" y="3160323"/>
        <a:ext cx="6291714" cy="789912"/>
      </dsp:txXfrm>
    </dsp:sp>
    <dsp:sp modelId="{EE73867B-A36E-4D66-B0DD-FF3BE7EBB369}">
      <dsp:nvSpPr>
        <dsp:cNvPr id="0" name=""/>
        <dsp:cNvSpPr/>
      </dsp:nvSpPr>
      <dsp:spPr>
        <a:xfrm>
          <a:off x="0" y="3950235"/>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CC8CCC-61CA-4D46-A00B-40A7BA18CFFA}">
      <dsp:nvSpPr>
        <dsp:cNvPr id="0" name=""/>
        <dsp:cNvSpPr/>
      </dsp:nvSpPr>
      <dsp:spPr>
        <a:xfrm>
          <a:off x="0" y="395023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 the checkpoint meeting, the architecture team provides the architecture  for evaluation. Members of the development team, PO, SM, team lead, and possibly customers participate in the meeting. Once all the participants are satisfied by one of the competing proposals, they select it as a basis of the design.</a:t>
          </a:r>
        </a:p>
      </dsp:txBody>
      <dsp:txXfrm>
        <a:off x="0" y="3950235"/>
        <a:ext cx="6291714" cy="789912"/>
      </dsp:txXfrm>
    </dsp:sp>
    <dsp:sp modelId="{AD01D83F-61BA-4F4B-9CE4-E733FCBAA8D7}">
      <dsp:nvSpPr>
        <dsp:cNvPr id="0" name=""/>
        <dsp:cNvSpPr/>
      </dsp:nvSpPr>
      <dsp:spPr>
        <a:xfrm>
          <a:off x="0" y="4740147"/>
          <a:ext cx="629171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31C48-F782-4605-8E87-F65AD5C18BA0}">
      <dsp:nvSpPr>
        <dsp:cNvPr id="0" name=""/>
        <dsp:cNvSpPr/>
      </dsp:nvSpPr>
      <dsp:spPr>
        <a:xfrm>
          <a:off x="0" y="474014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separate architecture process is connected to the Scrum process essentially via the product backlog: the architecture process produces items to the product backlog</a:t>
          </a:r>
        </a:p>
      </dsp:txBody>
      <dsp:txXfrm>
        <a:off x="0" y="4740147"/>
        <a:ext cx="6291714" cy="7899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12/22/2021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hadidg/software-architecture-book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GitHub - </a:t>
            </a:r>
            <a:r>
              <a:rPr lang="en-US" dirty="0" err="1">
                <a:hlinkClick r:id="rId3"/>
              </a:rPr>
              <a:t>mhadidg</a:t>
            </a:r>
            <a:r>
              <a:rPr lang="en-US" dirty="0">
                <a:hlinkClick r:id="rId3"/>
              </a:rPr>
              <a:t>/software-architecture-books: A comprehensive list of books on Software Architecture.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Tahoma" panose="020B0604030504040204" pitchFamily="34" charset="0"/>
              </a:rPr>
              <a:t>Software Architecture Practices in Agile Enterprises – IGI - Global</a:t>
            </a:r>
          </a:p>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261646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Survey reported that they have had bad experiences with this approach when the team was new to the domain. The team did not know how to proceed with the design and as there was no up-front architecture, the result was a failure. The architecture</a:t>
            </a:r>
          </a:p>
          <a:p>
            <a:r>
              <a:rPr lang="en-US" dirty="0"/>
              <a:t>just did not correspond to requirements and it had to be refactored all the time. Finally,</a:t>
            </a:r>
          </a:p>
          <a:p>
            <a:r>
              <a:rPr lang="en-US" dirty="0"/>
              <a:t>they had to do it again from the scratch.</a:t>
            </a:r>
          </a:p>
        </p:txBody>
      </p:sp>
      <p:sp>
        <p:nvSpPr>
          <p:cNvPr id="4" name="Slide Number Placeholder 3"/>
          <p:cNvSpPr>
            <a:spLocks noGrp="1"/>
          </p:cNvSpPr>
          <p:nvPr>
            <p:ph type="sldNum" sz="quarter" idx="5"/>
          </p:nvPr>
        </p:nvSpPr>
        <p:spPr/>
        <p:txBody>
          <a:bodyPr/>
          <a:lstStyle/>
          <a:p>
            <a:fld id="{7A98D17C-A7EE-D345-89E6-D3D1C299CC23}" type="slidenum">
              <a:rPr lang="en-US" smtClean="0"/>
              <a:pPr/>
              <a:t>14</a:t>
            </a:fld>
            <a:endParaRPr lang="en-US" dirty="0"/>
          </a:p>
        </p:txBody>
      </p:sp>
    </p:spTree>
    <p:extLst>
      <p:ext uri="{BB962C8B-B14F-4D97-AF65-F5344CB8AC3E}">
        <p14:creationId xmlns:p14="http://schemas.microsoft.com/office/powerpoint/2010/main" val="2992882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099D4-6B59-442E-B6EA-53416CC34E2B}"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5ECEE-3598-41B1-95C4-A0FB12CDC1B8}" type="slidenum">
              <a:rPr lang="en-US" smtClean="0"/>
              <a:t>‹#›</a:t>
            </a:fld>
            <a:endParaRPr lang="en-US"/>
          </a:p>
        </p:txBody>
      </p:sp>
    </p:spTree>
    <p:extLst>
      <p:ext uri="{BB962C8B-B14F-4D97-AF65-F5344CB8AC3E}">
        <p14:creationId xmlns:p14="http://schemas.microsoft.com/office/powerpoint/2010/main" val="3202021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099D4-6B59-442E-B6EA-53416CC34E2B}"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5ECEE-3598-41B1-95C4-A0FB12CDC1B8}" type="slidenum">
              <a:rPr lang="en-US" smtClean="0"/>
              <a:t>‹#›</a:t>
            </a:fld>
            <a:endParaRPr lang="en-US"/>
          </a:p>
        </p:txBody>
      </p:sp>
    </p:spTree>
    <p:extLst>
      <p:ext uri="{BB962C8B-B14F-4D97-AF65-F5344CB8AC3E}">
        <p14:creationId xmlns:p14="http://schemas.microsoft.com/office/powerpoint/2010/main" val="1073580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6.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8" r:id="rId11"/>
    <p:sldLayoutId id="2147483735"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B8AF-9029-44DC-B5D1-0E16655D2597}"/>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99817DC-4B4D-4824-BDE9-10353022F011}"/>
              </a:ext>
            </a:extLst>
          </p:cNvPr>
          <p:cNvSpPr>
            <a:spLocks noGrp="1"/>
          </p:cNvSpPr>
          <p:nvPr>
            <p:ph type="sldNum" sz="quarter" idx="12"/>
          </p:nvPr>
        </p:nvSpPr>
        <p:spPr/>
        <p:txBody>
          <a:bodyPr/>
          <a:lstStyle/>
          <a:p>
            <a:fld id="{F175ECEE-3598-41B1-95C4-A0FB12CDC1B8}" type="slidenum">
              <a:rPr lang="en-US" smtClean="0"/>
              <a:t>1</a:t>
            </a:fld>
            <a:endParaRPr lang="en-US"/>
          </a:p>
        </p:txBody>
      </p:sp>
      <p:sp>
        <p:nvSpPr>
          <p:cNvPr id="5" name="TextBox 4">
            <a:extLst>
              <a:ext uri="{FF2B5EF4-FFF2-40B4-BE49-F238E27FC236}">
                <a16:creationId xmlns:a16="http://schemas.microsoft.com/office/drawing/2014/main" id="{683A3065-5439-4DFF-B0AB-21A4CE9FCBAF}"/>
              </a:ext>
            </a:extLst>
          </p:cNvPr>
          <p:cNvSpPr txBox="1"/>
          <p:nvPr/>
        </p:nvSpPr>
        <p:spPr>
          <a:xfrm>
            <a:off x="685800" y="1883056"/>
            <a:ext cx="10817352" cy="2862322"/>
          </a:xfrm>
          <a:prstGeom prst="rect">
            <a:avLst/>
          </a:prstGeom>
          <a:noFill/>
        </p:spPr>
        <p:txBody>
          <a:bodyPr wrap="square">
            <a:spAutoFit/>
          </a:bodyPr>
          <a:lstStyle/>
          <a:p>
            <a:pPr marL="285750" indent="-285750">
              <a:buFont typeface="Arial" panose="020B0604020202020204" pitchFamily="34" charset="0"/>
              <a:buChar char="•"/>
            </a:pPr>
            <a:r>
              <a:rPr lang="en-US" dirty="0"/>
              <a:t>Emerge with a design strategy.</a:t>
            </a:r>
          </a:p>
          <a:p>
            <a:pPr marL="285750" indent="-285750">
              <a:buFont typeface="Arial" panose="020B0604020202020204" pitchFamily="34" charset="0"/>
              <a:buChar char="•"/>
            </a:pPr>
            <a:r>
              <a:rPr lang="en-US" dirty="0"/>
              <a:t>Identify  Stakeholders and Communicate with them</a:t>
            </a:r>
          </a:p>
          <a:p>
            <a:pPr marL="285750" indent="-285750">
              <a:buFont typeface="Arial" panose="020B0604020202020204" pitchFamily="34" charset="0"/>
              <a:buChar char="•"/>
            </a:pPr>
            <a:r>
              <a:rPr lang="en-US" dirty="0"/>
              <a:t>Investigate Architecturally Significant Requirements (ASR)</a:t>
            </a:r>
          </a:p>
          <a:p>
            <a:pPr marL="285750" indent="-285750">
              <a:buFont typeface="Arial" panose="020B0604020202020204" pitchFamily="34" charset="0"/>
              <a:buChar char="•"/>
            </a:pPr>
            <a:r>
              <a:rPr lang="en-US" dirty="0"/>
              <a:t>Select an architectural style (Before It Chooses You)</a:t>
            </a:r>
          </a:p>
          <a:p>
            <a:pPr marL="285750" indent="-285750">
              <a:buFont typeface="Arial" panose="020B0604020202020204" pitchFamily="34" charset="0"/>
              <a:buChar char="•"/>
            </a:pPr>
            <a:r>
              <a:rPr lang="en-US" dirty="0"/>
              <a:t>Create a Foundation with Patterns</a:t>
            </a:r>
          </a:p>
          <a:p>
            <a:pPr marL="285750" indent="-285750">
              <a:buFont typeface="Arial" panose="020B0604020202020204" pitchFamily="34" charset="0"/>
              <a:buChar char="•"/>
            </a:pPr>
            <a:r>
              <a:rPr lang="en-US" dirty="0"/>
              <a:t>Build Meaningful Models to Manage Complexity</a:t>
            </a:r>
          </a:p>
          <a:p>
            <a:pPr marL="285750" indent="-285750">
              <a:buFont typeface="Arial" panose="020B0604020202020204" pitchFamily="34" charset="0"/>
              <a:buChar char="•"/>
            </a:pPr>
            <a:r>
              <a:rPr lang="en-US" dirty="0"/>
              <a:t>Visualize Your Design Choices</a:t>
            </a:r>
          </a:p>
          <a:p>
            <a:pPr marL="285750" indent="-285750">
              <a:buFont typeface="Arial" panose="020B0604020202020204" pitchFamily="34" charset="0"/>
              <a:buChar char="•"/>
            </a:pPr>
            <a:r>
              <a:rPr lang="en-US" dirty="0"/>
              <a:t>Describe the Architecture</a:t>
            </a:r>
          </a:p>
          <a:p>
            <a:pPr marL="285750" indent="-285750">
              <a:buFont typeface="Arial" panose="020B0604020202020204" pitchFamily="34" charset="0"/>
              <a:buChar char="•"/>
            </a:pPr>
            <a:r>
              <a:rPr lang="en-US" dirty="0"/>
              <a:t>Evaluate the Architecture</a:t>
            </a:r>
          </a:p>
          <a:p>
            <a:pPr marL="285750" indent="-285750">
              <a:buFont typeface="Arial" panose="020B0604020202020204" pitchFamily="34" charset="0"/>
              <a:buChar char="•"/>
            </a:pPr>
            <a:r>
              <a:rPr lang="en-US" dirty="0"/>
              <a:t>Motivate the Architects on Your Team</a:t>
            </a:r>
          </a:p>
        </p:txBody>
      </p:sp>
    </p:spTree>
    <p:extLst>
      <p:ext uri="{BB962C8B-B14F-4D97-AF65-F5344CB8AC3E}">
        <p14:creationId xmlns:p14="http://schemas.microsoft.com/office/powerpoint/2010/main" val="252840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C6A7-8400-4C14-A398-5439B5E62A69}"/>
              </a:ext>
            </a:extLst>
          </p:cNvPr>
          <p:cNvSpPr>
            <a:spLocks noGrp="1"/>
          </p:cNvSpPr>
          <p:nvPr>
            <p:ph type="title"/>
          </p:nvPr>
        </p:nvSpPr>
        <p:spPr>
          <a:xfrm>
            <a:off x="3857625" y="325930"/>
            <a:ext cx="10817352" cy="640080"/>
          </a:xfrm>
        </p:spPr>
        <p:txBody>
          <a:bodyPr/>
          <a:lstStyle/>
          <a:p>
            <a:r>
              <a:rPr lang="en-US" sz="1800" b="0" i="0" u="none" strike="noStrike" baseline="0" dirty="0">
                <a:solidFill>
                  <a:srgbClr val="28288D"/>
                </a:solidFill>
                <a:latin typeface="MyriadPro-Semibold"/>
              </a:rPr>
              <a:t>Decide How Much to Design Up Front</a:t>
            </a:r>
            <a:endParaRPr lang="en-US" dirty="0"/>
          </a:p>
        </p:txBody>
      </p:sp>
      <p:sp>
        <p:nvSpPr>
          <p:cNvPr id="3" name="Slide Number Placeholder 2">
            <a:extLst>
              <a:ext uri="{FF2B5EF4-FFF2-40B4-BE49-F238E27FC236}">
                <a16:creationId xmlns:a16="http://schemas.microsoft.com/office/drawing/2014/main" id="{A93ACA86-A3FB-43B6-99EF-592DD4A6D8F6}"/>
              </a:ext>
            </a:extLst>
          </p:cNvPr>
          <p:cNvSpPr>
            <a:spLocks noGrp="1"/>
          </p:cNvSpPr>
          <p:nvPr>
            <p:ph type="sldNum" sz="quarter" idx="12"/>
          </p:nvPr>
        </p:nvSpPr>
        <p:spPr/>
        <p:txBody>
          <a:bodyPr/>
          <a:lstStyle/>
          <a:p>
            <a:fld id="{F175ECEE-3598-41B1-95C4-A0FB12CDC1B8}" type="slidenum">
              <a:rPr lang="en-US" smtClean="0"/>
              <a:t>10</a:t>
            </a:fld>
            <a:endParaRPr lang="en-US"/>
          </a:p>
        </p:txBody>
      </p:sp>
      <p:sp>
        <p:nvSpPr>
          <p:cNvPr id="5" name="TextBox 4">
            <a:extLst>
              <a:ext uri="{FF2B5EF4-FFF2-40B4-BE49-F238E27FC236}">
                <a16:creationId xmlns:a16="http://schemas.microsoft.com/office/drawing/2014/main" id="{6DC0C233-3DE5-4E79-A753-23C0459D3F10}"/>
              </a:ext>
            </a:extLst>
          </p:cNvPr>
          <p:cNvSpPr txBox="1"/>
          <p:nvPr/>
        </p:nvSpPr>
        <p:spPr>
          <a:xfrm>
            <a:off x="590266" y="1339107"/>
            <a:ext cx="6093724" cy="369332"/>
          </a:xfrm>
          <a:prstGeom prst="rect">
            <a:avLst/>
          </a:prstGeom>
          <a:noFill/>
        </p:spPr>
        <p:txBody>
          <a:bodyPr wrap="square">
            <a:spAutoFit/>
          </a:bodyPr>
          <a:lstStyle/>
          <a:p>
            <a:r>
              <a:rPr lang="en-US" sz="1800" b="0" i="0" u="none" strike="noStrike" baseline="0" dirty="0">
                <a:solidFill>
                  <a:srgbClr val="28288D"/>
                </a:solidFill>
                <a:latin typeface="MyriadPro-Semibold"/>
              </a:rPr>
              <a:t>Find the Design Sweet Spot</a:t>
            </a:r>
            <a:endParaRPr lang="en-US" dirty="0"/>
          </a:p>
        </p:txBody>
      </p:sp>
      <p:pic>
        <p:nvPicPr>
          <p:cNvPr id="7" name="Picture 6">
            <a:extLst>
              <a:ext uri="{FF2B5EF4-FFF2-40B4-BE49-F238E27FC236}">
                <a16:creationId xmlns:a16="http://schemas.microsoft.com/office/drawing/2014/main" id="{4ABF4CCD-63DA-4BFF-A5B4-6C3A34A6E7B2}"/>
              </a:ext>
            </a:extLst>
          </p:cNvPr>
          <p:cNvPicPr>
            <a:picLocks noChangeAspect="1"/>
          </p:cNvPicPr>
          <p:nvPr/>
        </p:nvPicPr>
        <p:blipFill>
          <a:blip r:embed="rId2"/>
          <a:stretch>
            <a:fillRect/>
          </a:stretch>
        </p:blipFill>
        <p:spPr>
          <a:xfrm>
            <a:off x="198176" y="1845929"/>
            <a:ext cx="4701369" cy="2221103"/>
          </a:xfrm>
          <a:prstGeom prst="rect">
            <a:avLst/>
          </a:prstGeom>
        </p:spPr>
      </p:pic>
      <p:sp>
        <p:nvSpPr>
          <p:cNvPr id="9" name="TextBox 8">
            <a:extLst>
              <a:ext uri="{FF2B5EF4-FFF2-40B4-BE49-F238E27FC236}">
                <a16:creationId xmlns:a16="http://schemas.microsoft.com/office/drawing/2014/main" id="{0B72B1D7-C860-48AE-81D7-89346B18639B}"/>
              </a:ext>
            </a:extLst>
          </p:cNvPr>
          <p:cNvSpPr txBox="1"/>
          <p:nvPr/>
        </p:nvSpPr>
        <p:spPr>
          <a:xfrm>
            <a:off x="4038884" y="6211669"/>
            <a:ext cx="7994175" cy="646331"/>
          </a:xfrm>
          <a:prstGeom prst="rect">
            <a:avLst/>
          </a:prstGeom>
          <a:noFill/>
        </p:spPr>
        <p:txBody>
          <a:bodyPr wrap="square">
            <a:spAutoFit/>
          </a:bodyPr>
          <a:lstStyle/>
          <a:p>
            <a:pPr algn="l"/>
            <a:r>
              <a:rPr lang="en-US" sz="1800" b="0" i="0" u="none" strike="noStrike" baseline="0" dirty="0">
                <a:latin typeface="BookmanStd-Light"/>
              </a:rPr>
              <a:t>The architecture sweet spot is highly dependent on the size, requirements volatility, and complexity of the software you’re developing</a:t>
            </a:r>
            <a:endParaRPr lang="en-US" dirty="0"/>
          </a:p>
        </p:txBody>
      </p:sp>
      <p:pic>
        <p:nvPicPr>
          <p:cNvPr id="11" name="Picture 10">
            <a:extLst>
              <a:ext uri="{FF2B5EF4-FFF2-40B4-BE49-F238E27FC236}">
                <a16:creationId xmlns:a16="http://schemas.microsoft.com/office/drawing/2014/main" id="{72970934-680C-4997-B1FD-8BA7A1F929D5}"/>
              </a:ext>
            </a:extLst>
          </p:cNvPr>
          <p:cNvPicPr>
            <a:picLocks noChangeAspect="1"/>
          </p:cNvPicPr>
          <p:nvPr/>
        </p:nvPicPr>
        <p:blipFill>
          <a:blip r:embed="rId3"/>
          <a:stretch>
            <a:fillRect/>
          </a:stretch>
        </p:blipFill>
        <p:spPr>
          <a:xfrm>
            <a:off x="5064252" y="1103500"/>
            <a:ext cx="6438900" cy="3476625"/>
          </a:xfrm>
          <a:prstGeom prst="rect">
            <a:avLst/>
          </a:prstGeom>
        </p:spPr>
      </p:pic>
      <p:sp>
        <p:nvSpPr>
          <p:cNvPr id="13" name="TextBox 12">
            <a:extLst>
              <a:ext uri="{FF2B5EF4-FFF2-40B4-BE49-F238E27FC236}">
                <a16:creationId xmlns:a16="http://schemas.microsoft.com/office/drawing/2014/main" id="{77F1B13E-338D-4CAC-A883-942DA1528F05}"/>
              </a:ext>
            </a:extLst>
          </p:cNvPr>
          <p:cNvSpPr txBox="1"/>
          <p:nvPr/>
        </p:nvSpPr>
        <p:spPr>
          <a:xfrm>
            <a:off x="685800" y="4738837"/>
            <a:ext cx="10986448" cy="1477328"/>
          </a:xfrm>
          <a:prstGeom prst="rect">
            <a:avLst/>
          </a:prstGeom>
          <a:noFill/>
        </p:spPr>
        <p:txBody>
          <a:bodyPr wrap="square">
            <a:spAutoFit/>
          </a:bodyPr>
          <a:lstStyle/>
          <a:p>
            <a:pPr algn="l"/>
            <a:r>
              <a:rPr lang="en-US" sz="1800" b="0" i="0" u="none" strike="noStrike" baseline="0" dirty="0">
                <a:latin typeface="BookmanStd-Light"/>
              </a:rPr>
              <a:t>The solid green line represents the sum of architecture design effort (dashed blue line) and the cost of rework (dotted orange line). In the above  case, spending less than about 20 percent of the original project schedule on architecture has a diminishing return. While the amount of rework decreases with a greater investment in architecture, the total project schedule increases. Similarly, spending less time on architecture raises the</a:t>
            </a:r>
          </a:p>
          <a:p>
            <a:pPr algn="l"/>
            <a:r>
              <a:rPr lang="en-US" sz="1800" b="0" i="0" u="none" strike="noStrike" baseline="0" dirty="0">
                <a:latin typeface="BookmanStd-Light"/>
              </a:rPr>
              <a:t>amount of rework, creating a longer overall project timeline</a:t>
            </a:r>
            <a:endParaRPr lang="en-US" dirty="0"/>
          </a:p>
        </p:txBody>
      </p:sp>
    </p:spTree>
    <p:extLst>
      <p:ext uri="{BB962C8B-B14F-4D97-AF65-F5344CB8AC3E}">
        <p14:creationId xmlns:p14="http://schemas.microsoft.com/office/powerpoint/2010/main" val="282964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7BDC7-F42A-4D89-BE62-F3108AE3BADC}"/>
              </a:ext>
            </a:extLst>
          </p:cNvPr>
          <p:cNvSpPr>
            <a:spLocks noGrp="1"/>
          </p:cNvSpPr>
          <p:nvPr>
            <p:ph type="title"/>
          </p:nvPr>
        </p:nvSpPr>
        <p:spPr>
          <a:xfrm>
            <a:off x="645065" y="1463040"/>
            <a:ext cx="3796306" cy="2690949"/>
          </a:xfrm>
        </p:spPr>
        <p:txBody>
          <a:bodyPr vert="horz" lIns="91440" tIns="45720" rIns="91440" bIns="45720" rtlCol="0" anchor="t">
            <a:normAutofit/>
          </a:bodyPr>
          <a:lstStyle/>
          <a:p>
            <a:pPr>
              <a:lnSpc>
                <a:spcPct val="90000"/>
              </a:lnSpc>
            </a:pPr>
            <a:r>
              <a:rPr lang="en-US" sz="3700" kern="1200">
                <a:solidFill>
                  <a:schemeClr val="tx1"/>
                </a:solidFill>
                <a:latin typeface="+mj-lt"/>
                <a:ea typeface="+mj-ea"/>
                <a:cs typeface="+mj-cs"/>
              </a:rPr>
              <a:t>H</a:t>
            </a:r>
            <a:r>
              <a:rPr lang="en-US" sz="3700" b="0" i="0" u="none" strike="noStrike" kern="1200" baseline="0">
                <a:solidFill>
                  <a:schemeClr val="tx1"/>
                </a:solidFill>
                <a:latin typeface="+mj-lt"/>
                <a:ea typeface="+mj-ea"/>
                <a:cs typeface="+mj-cs"/>
              </a:rPr>
              <a:t>ow </a:t>
            </a:r>
            <a:r>
              <a:rPr lang="en-US" sz="3700" kern="1200">
                <a:solidFill>
                  <a:schemeClr val="tx1"/>
                </a:solidFill>
                <a:latin typeface="+mj-lt"/>
                <a:ea typeface="+mj-ea"/>
                <a:cs typeface="+mj-cs"/>
              </a:rPr>
              <a:t>T</a:t>
            </a:r>
            <a:r>
              <a:rPr lang="en-US" sz="3700" b="0" i="0" u="none" strike="noStrike" kern="1200" baseline="0">
                <a:solidFill>
                  <a:schemeClr val="tx1"/>
                </a:solidFill>
                <a:latin typeface="+mj-lt"/>
                <a:ea typeface="+mj-ea"/>
                <a:cs typeface="+mj-cs"/>
              </a:rPr>
              <a:t>o </a:t>
            </a:r>
            <a:r>
              <a:rPr lang="en-US" sz="3700" kern="1200">
                <a:solidFill>
                  <a:schemeClr val="tx1"/>
                </a:solidFill>
                <a:latin typeface="+mj-lt"/>
                <a:ea typeface="+mj-ea"/>
                <a:cs typeface="+mj-cs"/>
              </a:rPr>
              <a:t>A</a:t>
            </a:r>
            <a:r>
              <a:rPr lang="en-US" sz="3700" b="0" i="0" u="none" strike="noStrike" kern="1200" baseline="0">
                <a:solidFill>
                  <a:schemeClr val="tx1"/>
                </a:solidFill>
                <a:latin typeface="+mj-lt"/>
                <a:ea typeface="+mj-ea"/>
                <a:cs typeface="+mj-cs"/>
              </a:rPr>
              <a:t>lign Software </a:t>
            </a:r>
            <a:r>
              <a:rPr lang="en-US" sz="3700" kern="1200">
                <a:solidFill>
                  <a:schemeClr val="tx1"/>
                </a:solidFill>
                <a:latin typeface="+mj-lt"/>
                <a:ea typeface="+mj-ea"/>
                <a:cs typeface="+mj-cs"/>
              </a:rPr>
              <a:t>A</a:t>
            </a:r>
            <a:r>
              <a:rPr lang="en-US" sz="3700" b="0" i="0" u="none" strike="noStrike" kern="1200" baseline="0">
                <a:solidFill>
                  <a:schemeClr val="tx1"/>
                </a:solidFill>
                <a:latin typeface="+mj-lt"/>
                <a:ea typeface="+mj-ea"/>
                <a:cs typeface="+mj-cs"/>
              </a:rPr>
              <a:t>rchitecture </a:t>
            </a:r>
            <a:r>
              <a:rPr lang="en-US" sz="3700" kern="1200">
                <a:solidFill>
                  <a:schemeClr val="tx1"/>
                </a:solidFill>
                <a:latin typeface="+mj-lt"/>
                <a:ea typeface="+mj-ea"/>
                <a:cs typeface="+mj-cs"/>
              </a:rPr>
              <a:t>P</a:t>
            </a:r>
            <a:r>
              <a:rPr lang="en-US" sz="3700" b="0" i="0" u="none" strike="noStrike" kern="1200" baseline="0">
                <a:solidFill>
                  <a:schemeClr val="tx1"/>
                </a:solidFill>
                <a:latin typeface="+mj-lt"/>
                <a:ea typeface="+mj-ea"/>
                <a:cs typeface="+mj-cs"/>
              </a:rPr>
              <a:t>ractices </a:t>
            </a:r>
            <a:r>
              <a:rPr lang="en-US" sz="3700" kern="1200">
                <a:solidFill>
                  <a:schemeClr val="tx1"/>
                </a:solidFill>
                <a:latin typeface="+mj-lt"/>
                <a:ea typeface="+mj-ea"/>
                <a:cs typeface="+mj-cs"/>
              </a:rPr>
              <a:t>T</a:t>
            </a:r>
            <a:r>
              <a:rPr lang="en-US" sz="3700" b="0" i="0" u="none" strike="noStrike" kern="1200" baseline="0">
                <a:solidFill>
                  <a:schemeClr val="tx1"/>
                </a:solidFill>
                <a:latin typeface="+mj-lt"/>
                <a:ea typeface="+mj-ea"/>
                <a:cs typeface="+mj-cs"/>
              </a:rPr>
              <a:t>o </a:t>
            </a:r>
            <a:r>
              <a:rPr lang="en-US" sz="3700" kern="1200">
                <a:solidFill>
                  <a:schemeClr val="tx1"/>
                </a:solidFill>
                <a:latin typeface="+mj-lt"/>
                <a:ea typeface="+mj-ea"/>
                <a:cs typeface="+mj-cs"/>
              </a:rPr>
              <a:t>A</a:t>
            </a:r>
            <a:r>
              <a:rPr lang="en-US" sz="3700" b="0" i="0" u="none" strike="noStrike" kern="1200" baseline="0">
                <a:solidFill>
                  <a:schemeClr val="tx1"/>
                </a:solidFill>
                <a:latin typeface="+mj-lt"/>
                <a:ea typeface="+mj-ea"/>
                <a:cs typeface="+mj-cs"/>
              </a:rPr>
              <a:t>gile</a:t>
            </a:r>
            <a:endParaRPr lang="en-US" sz="3700" kern="1200">
              <a:solidFill>
                <a:schemeClr val="tx1"/>
              </a:solidFill>
              <a:latin typeface="+mj-lt"/>
              <a:ea typeface="+mj-ea"/>
              <a:cs typeface="+mj-cs"/>
            </a:endParaRPr>
          </a:p>
        </p:txBody>
      </p:sp>
      <p:grpSp>
        <p:nvGrpSpPr>
          <p:cNvPr id="17" name="Group 1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713E372-F40C-4472-AA59-C230B32BA5C1}"/>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b="0" i="0" u="none" strike="noStrike" baseline="0" dirty="0"/>
              <a:t>Big up-front architecture created during the analysis phase before starting the development in sprints (BUFA).</a:t>
            </a:r>
          </a:p>
          <a:p>
            <a:pPr indent="-228600">
              <a:lnSpc>
                <a:spcPct val="90000"/>
              </a:lnSpc>
              <a:spcAft>
                <a:spcPts val="600"/>
              </a:spcAft>
              <a:buFont typeface="Arial" panose="020B0604020202020204" pitchFamily="34" charset="0"/>
              <a:buChar char="•"/>
            </a:pPr>
            <a:endParaRPr lang="en-US" sz="1900" b="0" i="0" u="none" strike="noStrike" baseline="0" dirty="0"/>
          </a:p>
          <a:p>
            <a:pPr indent="-228600">
              <a:lnSpc>
                <a:spcPct val="90000"/>
              </a:lnSpc>
              <a:spcAft>
                <a:spcPts val="600"/>
              </a:spcAft>
              <a:buFont typeface="Arial" panose="020B0604020202020204" pitchFamily="34" charset="0"/>
              <a:buChar char="•"/>
            </a:pPr>
            <a:r>
              <a:rPr lang="en-US" sz="1900" b="0" i="0" u="none" strike="noStrike" baseline="0" dirty="0"/>
              <a:t> Sprint zero  where the team created the architecture in the first planning sprint (SPR0).</a:t>
            </a:r>
          </a:p>
          <a:p>
            <a:pPr indent="-228600">
              <a:lnSpc>
                <a:spcPct val="90000"/>
              </a:lnSpc>
              <a:spcAft>
                <a:spcPts val="600"/>
              </a:spcAft>
              <a:buFont typeface="Arial" panose="020B0604020202020204" pitchFamily="34" charset="0"/>
              <a:buChar char="•"/>
            </a:pPr>
            <a:endParaRPr lang="en-US" sz="1900" b="0" i="0" u="none" strike="noStrike" baseline="0" dirty="0"/>
          </a:p>
          <a:p>
            <a:pPr indent="-228600">
              <a:lnSpc>
                <a:spcPct val="90000"/>
              </a:lnSpc>
              <a:spcAft>
                <a:spcPts val="600"/>
              </a:spcAft>
              <a:buFont typeface="Arial" panose="020B0604020202020204" pitchFamily="34" charset="0"/>
              <a:buChar char="•"/>
            </a:pPr>
            <a:r>
              <a:rPr lang="en-US" sz="1900" b="0" i="0" u="none" strike="noStrike" baseline="0" dirty="0"/>
              <a:t>Designing architecture when needed in normal sprints (SPR*).</a:t>
            </a:r>
          </a:p>
          <a:p>
            <a:pPr indent="-228600">
              <a:lnSpc>
                <a:spcPct val="90000"/>
              </a:lnSpc>
              <a:spcAft>
                <a:spcPts val="600"/>
              </a:spcAft>
              <a:buFont typeface="Arial" panose="020B0604020202020204" pitchFamily="34" charset="0"/>
              <a:buChar char="•"/>
            </a:pPr>
            <a:endParaRPr lang="en-US" sz="1900" b="0" i="0" u="none" strike="noStrike" baseline="0" dirty="0"/>
          </a:p>
          <a:p>
            <a:pPr indent="-228600">
              <a:lnSpc>
                <a:spcPct val="90000"/>
              </a:lnSpc>
              <a:spcAft>
                <a:spcPts val="600"/>
              </a:spcAft>
              <a:buFont typeface="Arial" panose="020B0604020202020204" pitchFamily="34" charset="0"/>
              <a:buChar char="•"/>
            </a:pPr>
            <a:r>
              <a:rPr lang="en-US" sz="1900" b="0" i="0" u="none" strike="noStrike" baseline="0" dirty="0"/>
              <a:t> Separate architecture process where architecture is designed outside Scrum process when necessary (SEPA).</a:t>
            </a:r>
            <a:endParaRPr lang="en-US" sz="1900" dirty="0"/>
          </a:p>
        </p:txBody>
      </p:sp>
      <p:sp>
        <p:nvSpPr>
          <p:cNvPr id="3" name="Slide Number Placeholder 2">
            <a:extLst>
              <a:ext uri="{FF2B5EF4-FFF2-40B4-BE49-F238E27FC236}">
                <a16:creationId xmlns:a16="http://schemas.microsoft.com/office/drawing/2014/main" id="{D1B29D3C-A813-44C9-92A0-04FC112A7691}"/>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F175ECEE-3598-41B1-95C4-A0FB12CDC1B8}" type="slidenum">
              <a:rPr lang="en-US" sz="1200" smtClean="0">
                <a:solidFill>
                  <a:schemeClr val="tx1">
                    <a:tint val="75000"/>
                  </a:schemeClr>
                </a:solidFill>
                <a:latin typeface="+mn-lt"/>
              </a:rPr>
              <a:pPr>
                <a:spcAft>
                  <a:spcPts val="600"/>
                </a:spcAft>
              </a:pPr>
              <a:t>11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99603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F4AFC60D-673D-4C57-8162-0141732FA3C1}"/>
              </a:ext>
            </a:extLst>
          </p:cNvPr>
          <p:cNvSpPr>
            <a:spLocks noGrp="1"/>
          </p:cNvSpPr>
          <p:nvPr>
            <p:ph type="title"/>
          </p:nvPr>
        </p:nvSpPr>
        <p:spPr>
          <a:xfrm>
            <a:off x="838200" y="643467"/>
            <a:ext cx="2951205" cy="5571066"/>
          </a:xfrm>
        </p:spPr>
        <p:txBody>
          <a:bodyPr vert="horz" lIns="91440" tIns="45720" rIns="91440" bIns="45720" rtlCol="0" anchor="ctr">
            <a:normAutofit/>
          </a:bodyPr>
          <a:lstStyle/>
          <a:p>
            <a:pPr>
              <a:lnSpc>
                <a:spcPct val="90000"/>
              </a:lnSpc>
            </a:pPr>
            <a:r>
              <a:rPr lang="en-US" sz="4400" kern="1200" dirty="0">
                <a:solidFill>
                  <a:srgbClr val="FFFFFF"/>
                </a:solidFill>
                <a:latin typeface="+mj-lt"/>
                <a:ea typeface="+mj-ea"/>
                <a:cs typeface="+mj-cs"/>
              </a:rPr>
              <a:t>BUFA</a:t>
            </a:r>
          </a:p>
        </p:txBody>
      </p:sp>
      <p:sp>
        <p:nvSpPr>
          <p:cNvPr id="3" name="Slide Number Placeholder 2">
            <a:extLst>
              <a:ext uri="{FF2B5EF4-FFF2-40B4-BE49-F238E27FC236}">
                <a16:creationId xmlns:a16="http://schemas.microsoft.com/office/drawing/2014/main" id="{AB410722-A183-4EEC-9166-373012531D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175ECEE-3598-41B1-95C4-A0FB12CDC1B8}" type="slidenum">
              <a:rPr lang="en-US" sz="1200">
                <a:solidFill>
                  <a:srgbClr val="898989"/>
                </a:solidFill>
                <a:latin typeface="+mn-lt"/>
              </a:rPr>
              <a:pPr>
                <a:spcAft>
                  <a:spcPts val="600"/>
                </a:spcAft>
              </a:pPr>
              <a:t>12</a:t>
            </a:fld>
            <a:endParaRPr lang="en-US" sz="1200">
              <a:solidFill>
                <a:srgbClr val="898989"/>
              </a:solidFill>
              <a:latin typeface="+mn-lt"/>
            </a:endParaRPr>
          </a:p>
        </p:txBody>
      </p:sp>
      <p:graphicFrame>
        <p:nvGraphicFramePr>
          <p:cNvPr id="7" name="TextBox 4">
            <a:extLst>
              <a:ext uri="{FF2B5EF4-FFF2-40B4-BE49-F238E27FC236}">
                <a16:creationId xmlns:a16="http://schemas.microsoft.com/office/drawing/2014/main" id="{A5BC7EBB-B2A0-4C08-ABF2-903C2A677CC4}"/>
              </a:ext>
            </a:extLst>
          </p:cNvPr>
          <p:cNvGraphicFramePr/>
          <p:nvPr>
            <p:extLst>
              <p:ext uri="{D42A27DB-BD31-4B8C-83A1-F6EECF244321}">
                <p14:modId xmlns:p14="http://schemas.microsoft.com/office/powerpoint/2010/main" val="129964733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05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F4AFC60D-673D-4C57-8162-0141732FA3C1}"/>
              </a:ext>
            </a:extLst>
          </p:cNvPr>
          <p:cNvSpPr>
            <a:spLocks noGrp="1"/>
          </p:cNvSpPr>
          <p:nvPr>
            <p:ph type="title"/>
          </p:nvPr>
        </p:nvSpPr>
        <p:spPr>
          <a:xfrm>
            <a:off x="838200" y="643467"/>
            <a:ext cx="2951205" cy="5571066"/>
          </a:xfrm>
        </p:spPr>
        <p:txBody>
          <a:bodyPr vert="horz" lIns="91440" tIns="45720" rIns="91440" bIns="45720" rtlCol="0" anchor="ctr">
            <a:normAutofit/>
          </a:bodyPr>
          <a:lstStyle/>
          <a:p>
            <a:pPr>
              <a:lnSpc>
                <a:spcPct val="90000"/>
              </a:lnSpc>
            </a:pPr>
            <a:r>
              <a:rPr lang="en-US" sz="4400" dirty="0">
                <a:solidFill>
                  <a:srgbClr val="FFFFFF"/>
                </a:solidFill>
                <a:latin typeface="+mj-lt"/>
              </a:rPr>
              <a:t>SPR0</a:t>
            </a:r>
            <a:endParaRPr lang="en-US" sz="4400" kern="1200" dirty="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AB410722-A183-4EEC-9166-373012531D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175ECEE-3598-41B1-95C4-A0FB12CDC1B8}" type="slidenum">
              <a:rPr lang="en-US" sz="1200">
                <a:solidFill>
                  <a:srgbClr val="898989"/>
                </a:solidFill>
                <a:latin typeface="+mn-lt"/>
              </a:rPr>
              <a:pPr>
                <a:spcAft>
                  <a:spcPts val="600"/>
                </a:spcAft>
              </a:pPr>
              <a:t>13</a:t>
            </a:fld>
            <a:endParaRPr lang="en-US" sz="1200">
              <a:solidFill>
                <a:srgbClr val="898989"/>
              </a:solidFill>
              <a:latin typeface="+mn-lt"/>
            </a:endParaRPr>
          </a:p>
        </p:txBody>
      </p:sp>
      <p:graphicFrame>
        <p:nvGraphicFramePr>
          <p:cNvPr id="7" name="TextBox 4">
            <a:extLst>
              <a:ext uri="{FF2B5EF4-FFF2-40B4-BE49-F238E27FC236}">
                <a16:creationId xmlns:a16="http://schemas.microsoft.com/office/drawing/2014/main" id="{A5BC7EBB-B2A0-4C08-ABF2-903C2A677CC4}"/>
              </a:ext>
            </a:extLst>
          </p:cNvPr>
          <p:cNvGraphicFramePr/>
          <p:nvPr>
            <p:extLst>
              <p:ext uri="{D42A27DB-BD31-4B8C-83A1-F6EECF244321}">
                <p14:modId xmlns:p14="http://schemas.microsoft.com/office/powerpoint/2010/main" val="266166205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81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F4AFC60D-673D-4C57-8162-0141732FA3C1}"/>
              </a:ext>
            </a:extLst>
          </p:cNvPr>
          <p:cNvSpPr>
            <a:spLocks noGrp="1"/>
          </p:cNvSpPr>
          <p:nvPr>
            <p:ph type="title"/>
          </p:nvPr>
        </p:nvSpPr>
        <p:spPr>
          <a:xfrm>
            <a:off x="838200" y="643467"/>
            <a:ext cx="2951205" cy="5571066"/>
          </a:xfrm>
        </p:spPr>
        <p:txBody>
          <a:bodyPr vert="horz" lIns="91440" tIns="45720" rIns="91440" bIns="45720" rtlCol="0" anchor="ctr">
            <a:normAutofit/>
          </a:bodyPr>
          <a:lstStyle/>
          <a:p>
            <a:pPr>
              <a:lnSpc>
                <a:spcPct val="90000"/>
              </a:lnSpc>
            </a:pPr>
            <a:r>
              <a:rPr lang="en-US" sz="1800" b="1" i="0" u="none" strike="noStrike" baseline="0" dirty="0">
                <a:latin typeface="Arial" panose="020B0604020202020204" pitchFamily="34" charset="0"/>
              </a:rPr>
              <a:t>Architecture in Sprints (SPR*)</a:t>
            </a:r>
            <a:endParaRPr lang="en-US" sz="4400" kern="1200" dirty="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AB410722-A183-4EEC-9166-373012531D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175ECEE-3598-41B1-95C4-A0FB12CDC1B8}" type="slidenum">
              <a:rPr lang="en-US" sz="1200">
                <a:solidFill>
                  <a:srgbClr val="898989"/>
                </a:solidFill>
                <a:latin typeface="+mn-lt"/>
              </a:rPr>
              <a:pPr>
                <a:spcAft>
                  <a:spcPts val="600"/>
                </a:spcAft>
              </a:pPr>
              <a:t>14</a:t>
            </a:fld>
            <a:endParaRPr lang="en-US" sz="1200">
              <a:solidFill>
                <a:srgbClr val="898989"/>
              </a:solidFill>
              <a:latin typeface="+mn-lt"/>
            </a:endParaRPr>
          </a:p>
        </p:txBody>
      </p:sp>
      <p:graphicFrame>
        <p:nvGraphicFramePr>
          <p:cNvPr id="7" name="TextBox 4">
            <a:extLst>
              <a:ext uri="{FF2B5EF4-FFF2-40B4-BE49-F238E27FC236}">
                <a16:creationId xmlns:a16="http://schemas.microsoft.com/office/drawing/2014/main" id="{A5BC7EBB-B2A0-4C08-ABF2-903C2A677CC4}"/>
              </a:ext>
            </a:extLst>
          </p:cNvPr>
          <p:cNvGraphicFramePr/>
          <p:nvPr>
            <p:extLst>
              <p:ext uri="{D42A27DB-BD31-4B8C-83A1-F6EECF244321}">
                <p14:modId xmlns:p14="http://schemas.microsoft.com/office/powerpoint/2010/main" val="291814913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994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F4AFC60D-673D-4C57-8162-0141732FA3C1}"/>
              </a:ext>
            </a:extLst>
          </p:cNvPr>
          <p:cNvSpPr>
            <a:spLocks noGrp="1"/>
          </p:cNvSpPr>
          <p:nvPr>
            <p:ph type="title"/>
          </p:nvPr>
        </p:nvSpPr>
        <p:spPr>
          <a:xfrm>
            <a:off x="838200" y="643467"/>
            <a:ext cx="3778045" cy="5571066"/>
          </a:xfrm>
        </p:spPr>
        <p:txBody>
          <a:bodyPr vert="horz" lIns="91440" tIns="45720" rIns="91440" bIns="45720" rtlCol="0" anchor="ctr">
            <a:normAutofit/>
          </a:bodyPr>
          <a:lstStyle/>
          <a:p>
            <a:pPr>
              <a:lnSpc>
                <a:spcPct val="90000"/>
              </a:lnSpc>
            </a:pPr>
            <a:r>
              <a:rPr lang="en-US" sz="4400" kern="1200" dirty="0">
                <a:solidFill>
                  <a:srgbClr val="FFFFFF"/>
                </a:solidFill>
                <a:latin typeface="+mj-lt"/>
                <a:ea typeface="+mj-ea"/>
                <a:cs typeface="+mj-cs"/>
              </a:rPr>
              <a:t>SEPA</a:t>
            </a:r>
            <a:br>
              <a:rPr lang="en-US" sz="4400" kern="1200" dirty="0">
                <a:solidFill>
                  <a:srgbClr val="FFFFFF"/>
                </a:solidFill>
                <a:latin typeface="+mj-lt"/>
                <a:ea typeface="+mj-ea"/>
                <a:cs typeface="+mj-cs"/>
              </a:rPr>
            </a:br>
            <a:r>
              <a:rPr lang="en-US" sz="3600" dirty="0"/>
              <a:t>- “they don’t mess up the Scrum process in any way”.</a:t>
            </a:r>
            <a:br>
              <a:rPr lang="en-US" sz="3600" dirty="0"/>
            </a:br>
            <a:endParaRPr lang="en-US" sz="4400" kern="1200" dirty="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AB410722-A183-4EEC-9166-373012531D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175ECEE-3598-41B1-95C4-A0FB12CDC1B8}" type="slidenum">
              <a:rPr lang="en-US" sz="1200">
                <a:solidFill>
                  <a:srgbClr val="898989"/>
                </a:solidFill>
                <a:latin typeface="+mn-lt"/>
              </a:rPr>
              <a:pPr>
                <a:spcAft>
                  <a:spcPts val="600"/>
                </a:spcAft>
              </a:pPr>
              <a:t>15</a:t>
            </a:fld>
            <a:endParaRPr lang="en-US" sz="1200">
              <a:solidFill>
                <a:srgbClr val="898989"/>
              </a:solidFill>
              <a:latin typeface="+mn-lt"/>
            </a:endParaRPr>
          </a:p>
        </p:txBody>
      </p:sp>
      <p:graphicFrame>
        <p:nvGraphicFramePr>
          <p:cNvPr id="7" name="TextBox 4">
            <a:extLst>
              <a:ext uri="{FF2B5EF4-FFF2-40B4-BE49-F238E27FC236}">
                <a16:creationId xmlns:a16="http://schemas.microsoft.com/office/drawing/2014/main" id="{A5BC7EBB-B2A0-4C08-ABF2-903C2A677CC4}"/>
              </a:ext>
            </a:extLst>
          </p:cNvPr>
          <p:cNvGraphicFramePr/>
          <p:nvPr>
            <p:extLst>
              <p:ext uri="{D42A27DB-BD31-4B8C-83A1-F6EECF244321}">
                <p14:modId xmlns:p14="http://schemas.microsoft.com/office/powerpoint/2010/main" val="35291766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73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87C96-E130-4F4A-9E18-04A701C6289A}"/>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Software Quality Attributes</a:t>
            </a:r>
          </a:p>
        </p:txBody>
      </p:sp>
      <p:pic>
        <p:nvPicPr>
          <p:cNvPr id="5" name="Picture 4">
            <a:extLst>
              <a:ext uri="{FF2B5EF4-FFF2-40B4-BE49-F238E27FC236}">
                <a16:creationId xmlns:a16="http://schemas.microsoft.com/office/drawing/2014/main" id="{E4D26075-518F-44F1-9B97-1AAE55255E27}"/>
              </a:ext>
            </a:extLst>
          </p:cNvPr>
          <p:cNvPicPr>
            <a:picLocks noChangeAspect="1"/>
          </p:cNvPicPr>
          <p:nvPr/>
        </p:nvPicPr>
        <p:blipFill>
          <a:blip r:embed="rId2"/>
          <a:stretch>
            <a:fillRect/>
          </a:stretch>
        </p:blipFill>
        <p:spPr>
          <a:xfrm>
            <a:off x="1269242" y="1675227"/>
            <a:ext cx="10498215" cy="5302222"/>
          </a:xfrm>
          <a:prstGeom prst="rect">
            <a:avLst/>
          </a:prstGeom>
        </p:spPr>
      </p:pic>
      <p:sp>
        <p:nvSpPr>
          <p:cNvPr id="3" name="Slide Number Placeholder 2">
            <a:extLst>
              <a:ext uri="{FF2B5EF4-FFF2-40B4-BE49-F238E27FC236}">
                <a16:creationId xmlns:a16="http://schemas.microsoft.com/office/drawing/2014/main" id="{2E11C3AC-73F4-48EC-B5A0-E03EECF14886}"/>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16</a:t>
            </a:fld>
            <a:endParaRPr lang="en-US"/>
          </a:p>
        </p:txBody>
      </p:sp>
    </p:spTree>
    <p:extLst>
      <p:ext uri="{BB962C8B-B14F-4D97-AF65-F5344CB8AC3E}">
        <p14:creationId xmlns:p14="http://schemas.microsoft.com/office/powerpoint/2010/main" val="103562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E2E30-67B5-4422-8C59-ECAA096552CD}"/>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Software Quality Attributes Check List</a:t>
            </a:r>
          </a:p>
        </p:txBody>
      </p:sp>
      <p:pic>
        <p:nvPicPr>
          <p:cNvPr id="5" name="Picture 4" descr="Text&#10;&#10;Description automatically generated">
            <a:extLst>
              <a:ext uri="{FF2B5EF4-FFF2-40B4-BE49-F238E27FC236}">
                <a16:creationId xmlns:a16="http://schemas.microsoft.com/office/drawing/2014/main" id="{041DBD1A-8725-4CF4-9F3D-89D16B4D5B43}"/>
              </a:ext>
            </a:extLst>
          </p:cNvPr>
          <p:cNvPicPr>
            <a:picLocks noChangeAspect="1"/>
          </p:cNvPicPr>
          <p:nvPr/>
        </p:nvPicPr>
        <p:blipFill>
          <a:blip r:embed="rId2"/>
          <a:stretch>
            <a:fillRect/>
          </a:stretch>
        </p:blipFill>
        <p:spPr>
          <a:xfrm>
            <a:off x="2767061" y="1675227"/>
            <a:ext cx="6657877" cy="4394199"/>
          </a:xfrm>
          <a:prstGeom prst="rect">
            <a:avLst/>
          </a:prstGeom>
        </p:spPr>
      </p:pic>
      <p:sp>
        <p:nvSpPr>
          <p:cNvPr id="3" name="Slide Number Placeholder 2">
            <a:extLst>
              <a:ext uri="{FF2B5EF4-FFF2-40B4-BE49-F238E27FC236}">
                <a16:creationId xmlns:a16="http://schemas.microsoft.com/office/drawing/2014/main" id="{179C0401-8865-49D1-9952-41E28837B3C2}"/>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17</a:t>
            </a:fld>
            <a:endParaRPr lang="en-US"/>
          </a:p>
        </p:txBody>
      </p:sp>
    </p:spTree>
    <p:extLst>
      <p:ext uri="{BB962C8B-B14F-4D97-AF65-F5344CB8AC3E}">
        <p14:creationId xmlns:p14="http://schemas.microsoft.com/office/powerpoint/2010/main" val="422918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EE008-1502-442C-ACD5-0EECA3CA9931}"/>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Collection of quality objectives: Utility tree</a:t>
            </a:r>
          </a:p>
        </p:txBody>
      </p:sp>
      <p:pic>
        <p:nvPicPr>
          <p:cNvPr id="5" name="Picture 4">
            <a:extLst>
              <a:ext uri="{FF2B5EF4-FFF2-40B4-BE49-F238E27FC236}">
                <a16:creationId xmlns:a16="http://schemas.microsoft.com/office/drawing/2014/main" id="{4C60E1CD-FE44-4900-9583-4133C26C861B}"/>
              </a:ext>
            </a:extLst>
          </p:cNvPr>
          <p:cNvPicPr>
            <a:picLocks noChangeAspect="1"/>
          </p:cNvPicPr>
          <p:nvPr/>
        </p:nvPicPr>
        <p:blipFill>
          <a:blip r:embed="rId2"/>
          <a:stretch>
            <a:fillRect/>
          </a:stretch>
        </p:blipFill>
        <p:spPr>
          <a:xfrm>
            <a:off x="1786597" y="1505243"/>
            <a:ext cx="8679766" cy="5207820"/>
          </a:xfrm>
          <a:prstGeom prst="rect">
            <a:avLst/>
          </a:prstGeom>
        </p:spPr>
      </p:pic>
      <p:sp>
        <p:nvSpPr>
          <p:cNvPr id="3" name="Slide Number Placeholder 2">
            <a:extLst>
              <a:ext uri="{FF2B5EF4-FFF2-40B4-BE49-F238E27FC236}">
                <a16:creationId xmlns:a16="http://schemas.microsoft.com/office/drawing/2014/main" id="{EEBF90C9-973E-45E8-8724-A1F8153E5F02}"/>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18</a:t>
            </a:fld>
            <a:endParaRPr lang="en-US"/>
          </a:p>
        </p:txBody>
      </p:sp>
    </p:spTree>
    <p:extLst>
      <p:ext uri="{BB962C8B-B14F-4D97-AF65-F5344CB8AC3E}">
        <p14:creationId xmlns:p14="http://schemas.microsoft.com/office/powerpoint/2010/main" val="188113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CEB74-0CC1-45AE-979A-6755A982D2D0}"/>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Steps of the analysis </a:t>
            </a:r>
          </a:p>
        </p:txBody>
      </p:sp>
      <p:pic>
        <p:nvPicPr>
          <p:cNvPr id="5" name="Picture 4" descr="Text&#10;&#10;Description automatically generated">
            <a:extLst>
              <a:ext uri="{FF2B5EF4-FFF2-40B4-BE49-F238E27FC236}">
                <a16:creationId xmlns:a16="http://schemas.microsoft.com/office/drawing/2014/main" id="{02246044-94AE-4909-9C0F-2B86612C59EF}"/>
              </a:ext>
            </a:extLst>
          </p:cNvPr>
          <p:cNvPicPr>
            <a:picLocks noChangeAspect="1"/>
          </p:cNvPicPr>
          <p:nvPr/>
        </p:nvPicPr>
        <p:blipFill>
          <a:blip r:embed="rId2"/>
          <a:stretch>
            <a:fillRect/>
          </a:stretch>
        </p:blipFill>
        <p:spPr>
          <a:xfrm>
            <a:off x="2552291" y="1675227"/>
            <a:ext cx="7087417" cy="4394199"/>
          </a:xfrm>
          <a:prstGeom prst="rect">
            <a:avLst/>
          </a:prstGeom>
        </p:spPr>
      </p:pic>
      <p:sp>
        <p:nvSpPr>
          <p:cNvPr id="3" name="Slide Number Placeholder 2">
            <a:extLst>
              <a:ext uri="{FF2B5EF4-FFF2-40B4-BE49-F238E27FC236}">
                <a16:creationId xmlns:a16="http://schemas.microsoft.com/office/drawing/2014/main" id="{4C9F4781-1BD6-42D1-9B41-CE462C32147A}"/>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19</a:t>
            </a:fld>
            <a:endParaRPr lang="en-US"/>
          </a:p>
        </p:txBody>
      </p:sp>
    </p:spTree>
    <p:extLst>
      <p:ext uri="{BB962C8B-B14F-4D97-AF65-F5344CB8AC3E}">
        <p14:creationId xmlns:p14="http://schemas.microsoft.com/office/powerpoint/2010/main" val="148040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83D64-F6BF-43C1-BE9F-1F2179129AA3}"/>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SCOPE OF WORK</a:t>
            </a:r>
          </a:p>
        </p:txBody>
      </p:sp>
      <p:pic>
        <p:nvPicPr>
          <p:cNvPr id="5" name="Picture 4" descr="Diagram&#10;&#10;Description automatically generated">
            <a:extLst>
              <a:ext uri="{FF2B5EF4-FFF2-40B4-BE49-F238E27FC236}">
                <a16:creationId xmlns:a16="http://schemas.microsoft.com/office/drawing/2014/main" id="{76BF0119-E24D-426B-9B79-336CA9D3C74C}"/>
              </a:ext>
            </a:extLst>
          </p:cNvPr>
          <p:cNvPicPr>
            <a:picLocks noChangeAspect="1"/>
          </p:cNvPicPr>
          <p:nvPr/>
        </p:nvPicPr>
        <p:blipFill>
          <a:blip r:embed="rId2"/>
          <a:stretch>
            <a:fillRect/>
          </a:stretch>
        </p:blipFill>
        <p:spPr>
          <a:xfrm>
            <a:off x="2537943" y="1675227"/>
            <a:ext cx="7116113" cy="4394199"/>
          </a:xfrm>
          <a:prstGeom prst="rect">
            <a:avLst/>
          </a:prstGeom>
        </p:spPr>
      </p:pic>
      <p:sp>
        <p:nvSpPr>
          <p:cNvPr id="3" name="Slide Number Placeholder 2">
            <a:extLst>
              <a:ext uri="{FF2B5EF4-FFF2-40B4-BE49-F238E27FC236}">
                <a16:creationId xmlns:a16="http://schemas.microsoft.com/office/drawing/2014/main" id="{567433EC-4E67-49D1-9116-D726846381FD}"/>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2</a:t>
            </a:fld>
            <a:endParaRPr lang="en-US"/>
          </a:p>
        </p:txBody>
      </p:sp>
    </p:spTree>
    <p:extLst>
      <p:ext uri="{BB962C8B-B14F-4D97-AF65-F5344CB8AC3E}">
        <p14:creationId xmlns:p14="http://schemas.microsoft.com/office/powerpoint/2010/main" val="173096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E7975-013A-4107-AE4A-2D8EF0E032D9}"/>
              </a:ext>
            </a:extLst>
          </p:cNvPr>
          <p:cNvSpPr>
            <a:spLocks noGrp="1"/>
          </p:cNvSpPr>
          <p:nvPr>
            <p:ph type="title"/>
          </p:nvPr>
        </p:nvSpPr>
        <p:spPr>
          <a:xfrm>
            <a:off x="556532" y="643467"/>
            <a:ext cx="11210925" cy="744836"/>
          </a:xfrm>
        </p:spPr>
        <p:txBody>
          <a:bodyPr>
            <a:normAutofit/>
          </a:bodyPr>
          <a:lstStyle/>
          <a:p>
            <a:pPr algn="ctr"/>
            <a:r>
              <a:rPr lang="en-US" sz="3200" b="1" i="0" u="none" strike="noStrike" baseline="0">
                <a:solidFill>
                  <a:schemeClr val="bg1"/>
                </a:solidFill>
                <a:latin typeface="Times New Roman" panose="02020603050405020304" pitchFamily="18" charset="0"/>
              </a:rPr>
              <a:t>Architecture work flow and knowledge management</a:t>
            </a:r>
            <a:endParaRPr lang="en-US" sz="3200">
              <a:solidFill>
                <a:schemeClr val="bg1"/>
              </a:solidFill>
            </a:endParaRPr>
          </a:p>
        </p:txBody>
      </p:sp>
      <p:pic>
        <p:nvPicPr>
          <p:cNvPr id="5" name="Picture 4" descr="Diagram&#10;&#10;Description automatically generated">
            <a:extLst>
              <a:ext uri="{FF2B5EF4-FFF2-40B4-BE49-F238E27FC236}">
                <a16:creationId xmlns:a16="http://schemas.microsoft.com/office/drawing/2014/main" id="{B60C436D-24EC-4935-96A7-BE5B0542B081}"/>
              </a:ext>
            </a:extLst>
          </p:cNvPr>
          <p:cNvPicPr>
            <a:picLocks noChangeAspect="1"/>
          </p:cNvPicPr>
          <p:nvPr/>
        </p:nvPicPr>
        <p:blipFill>
          <a:blip r:embed="rId2"/>
          <a:stretch>
            <a:fillRect/>
          </a:stretch>
        </p:blipFill>
        <p:spPr>
          <a:xfrm>
            <a:off x="833486" y="1675227"/>
            <a:ext cx="10525028" cy="4394199"/>
          </a:xfrm>
          <a:prstGeom prst="rect">
            <a:avLst/>
          </a:prstGeom>
        </p:spPr>
      </p:pic>
      <p:sp>
        <p:nvSpPr>
          <p:cNvPr id="3" name="Slide Number Placeholder 2">
            <a:extLst>
              <a:ext uri="{FF2B5EF4-FFF2-40B4-BE49-F238E27FC236}">
                <a16:creationId xmlns:a16="http://schemas.microsoft.com/office/drawing/2014/main" id="{606C85BA-10EE-47BF-91AF-CAEF6B06ED60}"/>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3</a:t>
            </a:fld>
            <a:endParaRPr lang="en-US"/>
          </a:p>
        </p:txBody>
      </p:sp>
      <p:sp>
        <p:nvSpPr>
          <p:cNvPr id="9" name="TextBox 8">
            <a:extLst>
              <a:ext uri="{FF2B5EF4-FFF2-40B4-BE49-F238E27FC236}">
                <a16:creationId xmlns:a16="http://schemas.microsoft.com/office/drawing/2014/main" id="{554F5A63-8651-4D6B-84A4-D0A245F0EBA8}"/>
              </a:ext>
            </a:extLst>
          </p:cNvPr>
          <p:cNvSpPr txBox="1"/>
          <p:nvPr/>
        </p:nvSpPr>
        <p:spPr>
          <a:xfrm>
            <a:off x="1067938" y="5746260"/>
            <a:ext cx="7721220" cy="646331"/>
          </a:xfrm>
          <a:prstGeom prst="rect">
            <a:avLst/>
          </a:prstGeom>
          <a:noFill/>
        </p:spPr>
        <p:txBody>
          <a:bodyPr wrap="square">
            <a:spAutoFit/>
          </a:bodyPr>
          <a:lstStyle/>
          <a:p>
            <a:pPr algn="l"/>
            <a:r>
              <a:rPr lang="en-US" dirty="0">
                <a:latin typeface="Times New Roman" panose="02020603050405020304" pitchFamily="18" charset="0"/>
              </a:rPr>
              <a:t>A</a:t>
            </a:r>
            <a:r>
              <a:rPr lang="en-US" sz="1800" b="0" i="0" u="none" strike="noStrike" baseline="0" dirty="0">
                <a:latin typeface="Times New Roman" panose="02020603050405020304" pitchFamily="18" charset="0"/>
              </a:rPr>
              <a:t>rchitecture work consists of three distinct activities:</a:t>
            </a:r>
          </a:p>
          <a:p>
            <a:pPr algn="l"/>
            <a:r>
              <a:rPr lang="en-US" sz="1800" b="1" i="0" u="none" strike="noStrike" baseline="0" dirty="0">
                <a:latin typeface="Times New Roman" panose="02020603050405020304" pitchFamily="18" charset="0"/>
              </a:rPr>
              <a:t>analysis</a:t>
            </a:r>
            <a:r>
              <a:rPr lang="en-US" sz="1800" b="0" i="0" u="none" strike="noStrike" baseline="0" dirty="0">
                <a:latin typeface="Times New Roman" panose="02020603050405020304" pitchFamily="18" charset="0"/>
              </a:rPr>
              <a:t>, </a:t>
            </a:r>
            <a:r>
              <a:rPr lang="en-US" sz="1800" b="1" i="0" u="none" strike="noStrike" baseline="0" dirty="0">
                <a:latin typeface="Times New Roman" panose="02020603050405020304" pitchFamily="18" charset="0"/>
              </a:rPr>
              <a:t>synthesis</a:t>
            </a:r>
            <a:r>
              <a:rPr lang="en-US" sz="1800" b="0" i="0" u="none" strike="noStrike" baseline="0" dirty="0">
                <a:latin typeface="Times New Roman" panose="02020603050405020304" pitchFamily="18" charset="0"/>
              </a:rPr>
              <a:t> and </a:t>
            </a:r>
            <a:r>
              <a:rPr lang="en-US" sz="1800" b="1" i="0" u="none" strike="noStrike" baseline="0" dirty="0">
                <a:latin typeface="Times New Roman" panose="02020603050405020304" pitchFamily="18" charset="0"/>
              </a:rPr>
              <a:t>evaluation</a:t>
            </a:r>
            <a:r>
              <a:rPr lang="en-US" sz="1800" b="0" i="0" u="none" strike="noStrike" baseline="0" dirty="0">
                <a:latin typeface="Times New Roman" panose="02020603050405020304" pitchFamily="18" charset="0"/>
              </a:rPr>
              <a:t>.</a:t>
            </a:r>
            <a:endParaRPr lang="en-US" dirty="0"/>
          </a:p>
        </p:txBody>
      </p:sp>
      <p:sp>
        <p:nvSpPr>
          <p:cNvPr id="11" name="TextBox 10">
            <a:extLst>
              <a:ext uri="{FF2B5EF4-FFF2-40B4-BE49-F238E27FC236}">
                <a16:creationId xmlns:a16="http://schemas.microsoft.com/office/drawing/2014/main" id="{EB47C890-D1E4-46EE-B8A0-9ED64BD0B647}"/>
              </a:ext>
            </a:extLst>
          </p:cNvPr>
          <p:cNvSpPr txBox="1"/>
          <p:nvPr/>
        </p:nvSpPr>
        <p:spPr>
          <a:xfrm>
            <a:off x="167186" y="1490561"/>
            <a:ext cx="6093724" cy="369332"/>
          </a:xfrm>
          <a:prstGeom prst="rect">
            <a:avLst/>
          </a:prstGeom>
          <a:noFill/>
        </p:spPr>
        <p:txBody>
          <a:bodyPr wrap="square">
            <a:spAutoFit/>
          </a:bodyPr>
          <a:lstStyle/>
          <a:p>
            <a:r>
              <a:rPr lang="en-US" dirty="0"/>
              <a:t>Architecturally Significant Requirements (ASR)</a:t>
            </a:r>
          </a:p>
        </p:txBody>
      </p:sp>
    </p:spTree>
    <p:extLst>
      <p:ext uri="{BB962C8B-B14F-4D97-AF65-F5344CB8AC3E}">
        <p14:creationId xmlns:p14="http://schemas.microsoft.com/office/powerpoint/2010/main" val="27917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3B731-CA7D-4F51-9B3A-6D697FAB6D82}"/>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ASR</a:t>
            </a:r>
          </a:p>
        </p:txBody>
      </p:sp>
      <p:pic>
        <p:nvPicPr>
          <p:cNvPr id="5" name="Picture 4">
            <a:extLst>
              <a:ext uri="{FF2B5EF4-FFF2-40B4-BE49-F238E27FC236}">
                <a16:creationId xmlns:a16="http://schemas.microsoft.com/office/drawing/2014/main" id="{55D0E89E-5F7F-4033-86FF-7E02A2DD129D}"/>
              </a:ext>
            </a:extLst>
          </p:cNvPr>
          <p:cNvPicPr>
            <a:picLocks noChangeAspect="1"/>
          </p:cNvPicPr>
          <p:nvPr/>
        </p:nvPicPr>
        <p:blipFill>
          <a:blip r:embed="rId2"/>
          <a:stretch>
            <a:fillRect/>
          </a:stretch>
        </p:blipFill>
        <p:spPr>
          <a:xfrm>
            <a:off x="4777316" y="654641"/>
            <a:ext cx="6780700" cy="5546388"/>
          </a:xfrm>
          <a:prstGeom prst="rect">
            <a:avLst/>
          </a:prstGeom>
        </p:spPr>
      </p:pic>
      <p:sp>
        <p:nvSpPr>
          <p:cNvPr id="3" name="Slide Number Placeholder 2">
            <a:extLst>
              <a:ext uri="{FF2B5EF4-FFF2-40B4-BE49-F238E27FC236}">
                <a16:creationId xmlns:a16="http://schemas.microsoft.com/office/drawing/2014/main" id="{72ABBE0C-F368-4174-BFBD-3ECBF1E16AEE}"/>
              </a:ext>
            </a:extLst>
          </p:cNvPr>
          <p:cNvSpPr>
            <a:spLocks noGrp="1"/>
          </p:cNvSpPr>
          <p:nvPr>
            <p:ph type="sldNum" sz="quarter" idx="12"/>
          </p:nvPr>
        </p:nvSpPr>
        <p:spPr>
          <a:xfrm>
            <a:off x="11034184" y="6356350"/>
            <a:ext cx="514349" cy="365125"/>
          </a:xfrm>
        </p:spPr>
        <p:txBody>
          <a:bodyPr>
            <a:normAutofit/>
          </a:bodyPr>
          <a:lstStyle/>
          <a:p>
            <a:pPr>
              <a:spcAft>
                <a:spcPts val="600"/>
              </a:spcAft>
            </a:pPr>
            <a:fld id="{F175ECEE-3598-41B1-95C4-A0FB12CDC1B8}" type="slidenum">
              <a:rPr lang="en-US">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138706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077F1-0170-42E5-A168-CAEAB8271CC3}"/>
              </a:ext>
            </a:extLst>
          </p:cNvPr>
          <p:cNvSpPr>
            <a:spLocks noGrp="1"/>
          </p:cNvSpPr>
          <p:nvPr>
            <p:ph type="title"/>
          </p:nvPr>
        </p:nvSpPr>
        <p:spPr>
          <a:xfrm>
            <a:off x="556532" y="643467"/>
            <a:ext cx="11210925" cy="744836"/>
          </a:xfrm>
        </p:spPr>
        <p:txBody>
          <a:bodyPr>
            <a:normAutofit/>
          </a:bodyPr>
          <a:lstStyle/>
          <a:p>
            <a:pPr algn="ctr"/>
            <a:r>
              <a:rPr lang="en-US" sz="3200" b="1" i="0" u="none" strike="noStrike" baseline="0">
                <a:solidFill>
                  <a:schemeClr val="bg1"/>
                </a:solidFill>
                <a:latin typeface="Arial" panose="020B0604020202020204" pitchFamily="34" charset="0"/>
              </a:rPr>
              <a:t>Mining Software Architecture Patterns</a:t>
            </a:r>
            <a:endParaRPr lang="en-US" sz="3200">
              <a:solidFill>
                <a:schemeClr val="bg1"/>
              </a:solidFill>
            </a:endParaRPr>
          </a:p>
        </p:txBody>
      </p:sp>
      <p:pic>
        <p:nvPicPr>
          <p:cNvPr id="5" name="Picture 4">
            <a:extLst>
              <a:ext uri="{FF2B5EF4-FFF2-40B4-BE49-F238E27FC236}">
                <a16:creationId xmlns:a16="http://schemas.microsoft.com/office/drawing/2014/main" id="{D9F0E43F-39B8-47A2-8A60-2747E9EE9CD8}"/>
              </a:ext>
            </a:extLst>
          </p:cNvPr>
          <p:cNvPicPr>
            <a:picLocks noChangeAspect="1"/>
          </p:cNvPicPr>
          <p:nvPr/>
        </p:nvPicPr>
        <p:blipFill>
          <a:blip r:embed="rId2"/>
          <a:stretch>
            <a:fillRect/>
          </a:stretch>
        </p:blipFill>
        <p:spPr>
          <a:xfrm>
            <a:off x="2754404" y="1675227"/>
            <a:ext cx="7782298" cy="5116862"/>
          </a:xfrm>
          <a:prstGeom prst="rect">
            <a:avLst/>
          </a:prstGeom>
        </p:spPr>
      </p:pic>
      <p:sp>
        <p:nvSpPr>
          <p:cNvPr id="3" name="Slide Number Placeholder 2">
            <a:extLst>
              <a:ext uri="{FF2B5EF4-FFF2-40B4-BE49-F238E27FC236}">
                <a16:creationId xmlns:a16="http://schemas.microsoft.com/office/drawing/2014/main" id="{C632E9B7-4D82-4FC6-97BD-0C3B750AAE86}"/>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5</a:t>
            </a:fld>
            <a:endParaRPr lang="en-US"/>
          </a:p>
        </p:txBody>
      </p:sp>
    </p:spTree>
    <p:extLst>
      <p:ext uri="{BB962C8B-B14F-4D97-AF65-F5344CB8AC3E}">
        <p14:creationId xmlns:p14="http://schemas.microsoft.com/office/powerpoint/2010/main" val="373314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5AEC4F70-4D3D-4318-88B7-C8702D6AB3BF}"/>
              </a:ext>
            </a:extLst>
          </p:cNvPr>
          <p:cNvSpPr txBox="1"/>
          <p:nvPr/>
        </p:nvSpPr>
        <p:spPr>
          <a:xfrm>
            <a:off x="1262063" y="2206625"/>
            <a:ext cx="6784657" cy="3811588"/>
          </a:xfrm>
          <a:prstGeom prst="rect">
            <a:avLst/>
          </a:prstGeom>
          <a:noFill/>
        </p:spPr>
        <p:txBody>
          <a:bodyPr wrap="square" anchor="t">
            <a:normAutofit/>
          </a:bodyPr>
          <a:lstStyle/>
          <a:p>
            <a:pPr marL="285750" indent="-285750" algn="l">
              <a:spcAft>
                <a:spcPts val="600"/>
              </a:spcAft>
              <a:buFont typeface="Arial" panose="020B0604020202020204" pitchFamily="34" charset="0"/>
              <a:buChar char="•"/>
            </a:pPr>
            <a:r>
              <a:rPr lang="en-US" sz="2800" b="0" i="1" u="none" strike="noStrike" baseline="0">
                <a:latin typeface="Times New Roman" panose="02020603050405020304" pitchFamily="18" charset="0"/>
              </a:rPr>
              <a:t>Individuals and interactions over processes and tools</a:t>
            </a:r>
          </a:p>
          <a:p>
            <a:pPr marL="285750" indent="-285750" algn="l">
              <a:spcAft>
                <a:spcPts val="600"/>
              </a:spcAft>
              <a:buFont typeface="Arial" panose="020B0604020202020204" pitchFamily="34" charset="0"/>
              <a:buChar char="•"/>
            </a:pPr>
            <a:r>
              <a:rPr lang="en-US" sz="2800" b="0" i="1" u="none" strike="noStrike" baseline="0">
                <a:latin typeface="Times New Roman" panose="02020603050405020304" pitchFamily="18" charset="0"/>
              </a:rPr>
              <a:t>Working software over comprehensive documentation</a:t>
            </a:r>
          </a:p>
          <a:p>
            <a:pPr marL="285750" indent="-285750" algn="l">
              <a:spcAft>
                <a:spcPts val="600"/>
              </a:spcAft>
              <a:buFont typeface="Arial" panose="020B0604020202020204" pitchFamily="34" charset="0"/>
              <a:buChar char="•"/>
            </a:pPr>
            <a:r>
              <a:rPr lang="en-US" sz="2800" b="0" i="1" u="none" strike="noStrike" baseline="0">
                <a:latin typeface="Times New Roman" panose="02020603050405020304" pitchFamily="18" charset="0"/>
              </a:rPr>
              <a:t>Customer collaboration over contract negotiation</a:t>
            </a:r>
          </a:p>
          <a:p>
            <a:pPr marL="285750" indent="-285750" algn="l">
              <a:spcAft>
                <a:spcPts val="600"/>
              </a:spcAft>
              <a:buFont typeface="Arial" panose="020B0604020202020204" pitchFamily="34" charset="0"/>
              <a:buChar char="•"/>
            </a:pPr>
            <a:r>
              <a:rPr lang="en-US" sz="2800" b="0" i="1" u="none" strike="noStrike" baseline="0">
                <a:latin typeface="Times New Roman" panose="02020603050405020304" pitchFamily="18" charset="0"/>
              </a:rPr>
              <a:t>Responding to change over following a plan</a:t>
            </a:r>
            <a:endParaRPr lang="en-US" sz="2800"/>
          </a:p>
        </p:txBody>
      </p:sp>
      <p:sp>
        <p:nvSpPr>
          <p:cNvPr id="7" name="TextBox 6">
            <a:extLst>
              <a:ext uri="{FF2B5EF4-FFF2-40B4-BE49-F238E27FC236}">
                <a16:creationId xmlns:a16="http://schemas.microsoft.com/office/drawing/2014/main" id="{74D31F78-413D-4087-B1CC-D29A3623AF29}"/>
              </a:ext>
            </a:extLst>
          </p:cNvPr>
          <p:cNvSpPr txBox="1"/>
          <p:nvPr/>
        </p:nvSpPr>
        <p:spPr>
          <a:xfrm>
            <a:off x="8173329" y="2206625"/>
            <a:ext cx="2945521" cy="3811588"/>
          </a:xfrm>
          <a:prstGeom prst="rect">
            <a:avLst/>
          </a:prstGeom>
          <a:noFill/>
        </p:spPr>
        <p:txBody>
          <a:bodyPr wrap="square" anchor="t">
            <a:normAutofit/>
          </a:bodyPr>
          <a:lstStyle/>
          <a:p>
            <a:pPr marL="285750" indent="-285750" algn="l">
              <a:lnSpc>
                <a:spcPct val="90000"/>
              </a:lnSpc>
              <a:spcAft>
                <a:spcPts val="600"/>
              </a:spcAft>
              <a:buFont typeface="Arial" panose="020B0604020202020204" pitchFamily="34" charset="0"/>
              <a:buChar char="•"/>
            </a:pPr>
            <a:r>
              <a:rPr lang="nl-NL" sz="2800" b="0" i="0" u="none" strike="noStrike" baseline="0" dirty="0">
                <a:latin typeface="Times New Roman" panose="02020603050405020304" pitchFamily="18" charset="0"/>
              </a:rPr>
              <a:t>Kanban </a:t>
            </a:r>
            <a:endParaRPr lang="nl-NL" sz="2800" dirty="0">
              <a:latin typeface="Times New Roman" panose="02020603050405020304" pitchFamily="18" charset="0"/>
            </a:endParaRPr>
          </a:p>
          <a:p>
            <a:pPr marL="285750" indent="-285750" algn="l">
              <a:lnSpc>
                <a:spcPct val="90000"/>
              </a:lnSpc>
              <a:spcAft>
                <a:spcPts val="600"/>
              </a:spcAft>
              <a:buFont typeface="Arial" panose="020B0604020202020204" pitchFamily="34" charset="0"/>
              <a:buChar char="•"/>
            </a:pPr>
            <a:r>
              <a:rPr lang="nl-NL" sz="2800" dirty="0">
                <a:latin typeface="Times New Roman" panose="02020603050405020304" pitchFamily="18" charset="0"/>
              </a:rPr>
              <a:t>E</a:t>
            </a:r>
            <a:r>
              <a:rPr lang="nl-NL" sz="2800" b="0" i="0" u="none" strike="noStrike" baseline="0" dirty="0">
                <a:latin typeface="Times New Roman" panose="02020603050405020304" pitchFamily="18" charset="0"/>
              </a:rPr>
              <a:t>xtreme programming (</a:t>
            </a:r>
            <a:r>
              <a:rPr lang="nl-NL" sz="2800" dirty="0">
                <a:latin typeface="Times New Roman" panose="02020603050405020304" pitchFamily="18" charset="0"/>
              </a:rPr>
              <a:t>XP)</a:t>
            </a:r>
          </a:p>
          <a:p>
            <a:pPr marL="285750" indent="-285750" algn="l">
              <a:lnSpc>
                <a:spcPct val="90000"/>
              </a:lnSpc>
              <a:spcAft>
                <a:spcPts val="600"/>
              </a:spcAft>
              <a:buFont typeface="Arial" panose="020B0604020202020204" pitchFamily="34" charset="0"/>
              <a:buChar char="•"/>
            </a:pPr>
            <a:r>
              <a:rPr lang="en-US" sz="2800" dirty="0">
                <a:latin typeface="Times New Roman" panose="02020603050405020304" pitchFamily="18" charset="0"/>
              </a:rPr>
              <a:t>L</a:t>
            </a:r>
            <a:r>
              <a:rPr lang="en-US" sz="2800" b="0" i="0" u="none" strike="noStrike" baseline="0" dirty="0">
                <a:latin typeface="Times New Roman" panose="02020603050405020304" pitchFamily="18" charset="0"/>
              </a:rPr>
              <a:t>ean software development </a:t>
            </a:r>
            <a:endParaRPr lang="en-US" sz="2800" dirty="0">
              <a:latin typeface="Times New Roman" panose="02020603050405020304" pitchFamily="18" charset="0"/>
            </a:endParaRPr>
          </a:p>
          <a:p>
            <a:pPr marL="285750" indent="-285750" algn="l">
              <a:lnSpc>
                <a:spcPct val="90000"/>
              </a:lnSpc>
              <a:spcAft>
                <a:spcPts val="600"/>
              </a:spcAft>
              <a:buFont typeface="Arial" panose="020B0604020202020204" pitchFamily="34" charset="0"/>
              <a:buChar char="•"/>
            </a:pPr>
            <a:r>
              <a:rPr lang="en-US" sz="2800" b="0" i="0" u="none" strike="noStrike" baseline="0" dirty="0">
                <a:latin typeface="Times New Roman" panose="02020603050405020304" pitchFamily="18" charset="0"/>
              </a:rPr>
              <a:t>Scrum</a:t>
            </a:r>
            <a:endParaRPr lang="en-US" sz="2800" dirty="0"/>
          </a:p>
        </p:txBody>
      </p:sp>
      <p:sp>
        <p:nvSpPr>
          <p:cNvPr id="2" name="Title 1">
            <a:extLst>
              <a:ext uri="{FF2B5EF4-FFF2-40B4-BE49-F238E27FC236}">
                <a16:creationId xmlns:a16="http://schemas.microsoft.com/office/drawing/2014/main" id="{C811C314-C584-4A00-9F30-D80B36D6C34C}"/>
              </a:ext>
            </a:extLst>
          </p:cNvPr>
          <p:cNvSpPr>
            <a:spLocks noGrp="1"/>
          </p:cNvSpPr>
          <p:nvPr>
            <p:ph type="title"/>
          </p:nvPr>
        </p:nvSpPr>
        <p:spPr>
          <a:xfrm>
            <a:off x="1261871" y="545676"/>
            <a:ext cx="9858383" cy="1325562"/>
          </a:xfrm>
        </p:spPr>
        <p:txBody>
          <a:bodyPr vert="horz" lIns="91440" tIns="45720" rIns="91440" bIns="45720" rtlCol="0" anchor="ctr">
            <a:normAutofit/>
          </a:bodyPr>
          <a:lstStyle/>
          <a:p>
            <a:pPr>
              <a:lnSpc>
                <a:spcPct val="90000"/>
              </a:lnSpc>
            </a:pPr>
            <a:r>
              <a:rPr lang="en-US" sz="4400" b="1" i="0" u="none" strike="noStrike" kern="1200" baseline="0">
                <a:solidFill>
                  <a:schemeClr val="tx1"/>
                </a:solidFill>
                <a:latin typeface="+mj-lt"/>
                <a:ea typeface="+mj-ea"/>
                <a:cs typeface="+mj-cs"/>
              </a:rPr>
              <a:t>Agile Software Development Methods</a:t>
            </a:r>
            <a:endParaRPr lang="en-US" sz="4400" kern="1200">
              <a:solidFill>
                <a:schemeClr val="tx1"/>
              </a:solidFill>
              <a:latin typeface="+mj-lt"/>
              <a:ea typeface="+mj-ea"/>
              <a:cs typeface="+mj-cs"/>
            </a:endParaRPr>
          </a:p>
        </p:txBody>
      </p:sp>
      <p:sp>
        <p:nvSpPr>
          <p:cNvPr id="3" name="Slide Number Placeholder 2">
            <a:extLst>
              <a:ext uri="{FF2B5EF4-FFF2-40B4-BE49-F238E27FC236}">
                <a16:creationId xmlns:a16="http://schemas.microsoft.com/office/drawing/2014/main" id="{4CDF4303-A873-42E2-87C5-7E4AC592F8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175ECEE-3598-41B1-95C4-A0FB12CDC1B8}" type="slidenum">
              <a:rPr lang="en-US" sz="1200">
                <a:solidFill>
                  <a:prstClr val="black">
                    <a:tint val="75000"/>
                  </a:prstClr>
                </a:solidFill>
                <a:latin typeface="+mn-lt"/>
              </a:rPr>
              <a:pPr>
                <a:spcAft>
                  <a:spcPts val="600"/>
                </a:spcAft>
              </a:pPr>
              <a:t>6</a:t>
            </a:fld>
            <a:endParaRPr lang="en-US" sz="1200">
              <a:solidFill>
                <a:prstClr val="black">
                  <a:tint val="75000"/>
                </a:prstClr>
              </a:solidFill>
              <a:latin typeface="+mn-lt"/>
            </a:endParaRPr>
          </a:p>
        </p:txBody>
      </p:sp>
    </p:spTree>
    <p:extLst>
      <p:ext uri="{BB962C8B-B14F-4D97-AF65-F5344CB8AC3E}">
        <p14:creationId xmlns:p14="http://schemas.microsoft.com/office/powerpoint/2010/main" val="104545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C00EB-2D1D-44C7-82C9-FDA768FFD074}"/>
              </a:ext>
            </a:extLst>
          </p:cNvPr>
          <p:cNvSpPr>
            <a:spLocks noGrp="1"/>
          </p:cNvSpPr>
          <p:nvPr>
            <p:ph type="title"/>
          </p:nvPr>
        </p:nvSpPr>
        <p:spPr>
          <a:xfrm>
            <a:off x="556532" y="643467"/>
            <a:ext cx="11210925" cy="744836"/>
          </a:xfrm>
        </p:spPr>
        <p:txBody>
          <a:bodyPr>
            <a:normAutofit/>
          </a:bodyPr>
          <a:lstStyle/>
          <a:p>
            <a:pPr algn="ctr"/>
            <a:r>
              <a:rPr lang="en-US" sz="1800" b="1" dirty="0">
                <a:solidFill>
                  <a:schemeClr val="bg1"/>
                </a:solidFill>
                <a:latin typeface="Times New Roman" panose="02020603050405020304" pitchFamily="18" charset="0"/>
              </a:rPr>
              <a:t>Workflow In SCRUM Framework</a:t>
            </a:r>
            <a:endParaRPr lang="en-US" sz="3200" dirty="0">
              <a:solidFill>
                <a:schemeClr val="bg1"/>
              </a:solidFill>
            </a:endParaRPr>
          </a:p>
        </p:txBody>
      </p:sp>
      <p:pic>
        <p:nvPicPr>
          <p:cNvPr id="7" name="Picture 6">
            <a:extLst>
              <a:ext uri="{FF2B5EF4-FFF2-40B4-BE49-F238E27FC236}">
                <a16:creationId xmlns:a16="http://schemas.microsoft.com/office/drawing/2014/main" id="{E3215D16-80DE-4AFF-A8EE-E8511FDB56A8}"/>
              </a:ext>
            </a:extLst>
          </p:cNvPr>
          <p:cNvPicPr>
            <a:picLocks noChangeAspect="1"/>
          </p:cNvPicPr>
          <p:nvPr/>
        </p:nvPicPr>
        <p:blipFill>
          <a:blip r:embed="rId2"/>
          <a:stretch>
            <a:fillRect/>
          </a:stretch>
        </p:blipFill>
        <p:spPr>
          <a:xfrm>
            <a:off x="2508899" y="1675227"/>
            <a:ext cx="8295089" cy="5080743"/>
          </a:xfrm>
          <a:prstGeom prst="rect">
            <a:avLst/>
          </a:prstGeom>
        </p:spPr>
      </p:pic>
      <p:sp>
        <p:nvSpPr>
          <p:cNvPr id="3" name="Slide Number Placeholder 2">
            <a:extLst>
              <a:ext uri="{FF2B5EF4-FFF2-40B4-BE49-F238E27FC236}">
                <a16:creationId xmlns:a16="http://schemas.microsoft.com/office/drawing/2014/main" id="{D18C2BCD-D802-4D93-B4B0-F8CAF489B606}"/>
              </a:ext>
            </a:extLst>
          </p:cNvPr>
          <p:cNvSpPr>
            <a:spLocks noGrp="1"/>
          </p:cNvSpPr>
          <p:nvPr>
            <p:ph type="sldNum" sz="quarter" idx="12"/>
          </p:nvPr>
        </p:nvSpPr>
        <p:spPr>
          <a:xfrm>
            <a:off x="8610600" y="6356350"/>
            <a:ext cx="2743200" cy="365125"/>
          </a:xfrm>
        </p:spPr>
        <p:txBody>
          <a:bodyPr>
            <a:normAutofit/>
          </a:bodyPr>
          <a:lstStyle/>
          <a:p>
            <a:pPr>
              <a:spcAft>
                <a:spcPts val="600"/>
              </a:spcAft>
            </a:pPr>
            <a:fld id="{F175ECEE-3598-41B1-95C4-A0FB12CDC1B8}" type="slidenum">
              <a:rPr lang="en-US" smtClean="0"/>
              <a:pPr>
                <a:spcAft>
                  <a:spcPts val="600"/>
                </a:spcAft>
              </a:pPr>
              <a:t>7</a:t>
            </a:fld>
            <a:endParaRPr lang="en-US"/>
          </a:p>
        </p:txBody>
      </p:sp>
    </p:spTree>
    <p:extLst>
      <p:ext uri="{BB962C8B-B14F-4D97-AF65-F5344CB8AC3E}">
        <p14:creationId xmlns:p14="http://schemas.microsoft.com/office/powerpoint/2010/main" val="297906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E6BAD1-A736-400E-A898-D9B8D1F2392B}"/>
              </a:ext>
            </a:extLst>
          </p:cNvPr>
          <p:cNvSpPr txBox="1"/>
          <p:nvPr/>
        </p:nvSpPr>
        <p:spPr>
          <a:xfrm>
            <a:off x="838200" y="1844675"/>
            <a:ext cx="6046788" cy="4449763"/>
          </a:xfrm>
          <a:prstGeom prst="rect">
            <a:avLst/>
          </a:prstGeom>
          <a:noFill/>
        </p:spPr>
        <p:txBody>
          <a:bodyPr wrap="square" anchor="t">
            <a:normAutofit/>
          </a:bodyPr>
          <a:lstStyle/>
          <a:p>
            <a:pPr marL="285750" indent="-285750" algn="l">
              <a:lnSpc>
                <a:spcPct val="90000"/>
              </a:lnSpc>
              <a:spcAft>
                <a:spcPts val="600"/>
              </a:spcAft>
              <a:buFont typeface="Arial" panose="020B0604020202020204" pitchFamily="34" charset="0"/>
              <a:buChar char="•"/>
            </a:pPr>
            <a:r>
              <a:rPr lang="en-US" sz="2800" dirty="0">
                <a:latin typeface="Times New Roman" panose="02020603050405020304" pitchFamily="18" charset="0"/>
              </a:rPr>
              <a:t>S</a:t>
            </a:r>
            <a:r>
              <a:rPr lang="en-US" sz="2800" b="0" i="0" u="none" strike="noStrike" baseline="0" dirty="0">
                <a:latin typeface="Times New Roman" panose="02020603050405020304" pitchFamily="18" charset="0"/>
              </a:rPr>
              <a:t>oftware </a:t>
            </a:r>
            <a:r>
              <a:rPr lang="en-US" sz="2800" dirty="0">
                <a:latin typeface="Times New Roman" panose="02020603050405020304" pitchFamily="18" charset="0"/>
              </a:rPr>
              <a:t>A</a:t>
            </a:r>
            <a:r>
              <a:rPr lang="en-US" sz="2800" b="0" i="0" u="none" strike="noStrike" baseline="0" dirty="0">
                <a:latin typeface="Times New Roman" panose="02020603050405020304" pitchFamily="18" charset="0"/>
              </a:rPr>
              <a:t>rchitecture and Agile </a:t>
            </a:r>
            <a:r>
              <a:rPr lang="en-US" sz="2800" dirty="0">
                <a:latin typeface="Times New Roman" panose="02020603050405020304" pitchFamily="18" charset="0"/>
              </a:rPr>
              <a:t>S</a:t>
            </a:r>
            <a:r>
              <a:rPr lang="en-US" sz="2800" b="0" i="0" u="none" strike="noStrike" baseline="0" dirty="0">
                <a:latin typeface="Times New Roman" panose="02020603050405020304" pitchFamily="18" charset="0"/>
              </a:rPr>
              <a:t>oftware </a:t>
            </a:r>
            <a:r>
              <a:rPr lang="en-US" sz="2800" dirty="0">
                <a:latin typeface="Times New Roman" panose="02020603050405020304" pitchFamily="18" charset="0"/>
              </a:rPr>
              <a:t>D</a:t>
            </a:r>
            <a:r>
              <a:rPr lang="en-US" sz="2800" b="0" i="0" u="none" strike="noStrike" baseline="0" dirty="0">
                <a:latin typeface="Times New Roman" panose="02020603050405020304" pitchFamily="18" charset="0"/>
              </a:rPr>
              <a:t>evelopment is a clash of two cultures (Perception)</a:t>
            </a:r>
          </a:p>
          <a:p>
            <a:pPr marL="285750" indent="-285750" algn="l">
              <a:lnSpc>
                <a:spcPct val="90000"/>
              </a:lnSpc>
              <a:spcAft>
                <a:spcPts val="600"/>
              </a:spcAft>
              <a:buFont typeface="Arial" panose="020B0604020202020204" pitchFamily="34" charset="0"/>
              <a:buChar char="•"/>
            </a:pPr>
            <a:r>
              <a:rPr lang="en-US" sz="2800" b="0" i="0" u="none" strike="noStrike" baseline="0" dirty="0">
                <a:latin typeface="Times New Roman" panose="02020603050405020304" pitchFamily="18" charset="0"/>
              </a:rPr>
              <a:t>People using agile methods tend to think that software architecture has a smell of waterfall in it</a:t>
            </a:r>
          </a:p>
          <a:p>
            <a:pPr marL="742950" lvl="1" indent="-285750">
              <a:lnSpc>
                <a:spcPct val="90000"/>
              </a:lnSpc>
              <a:spcAft>
                <a:spcPts val="600"/>
              </a:spcAft>
              <a:buFont typeface="Arial" panose="020B0604020202020204" pitchFamily="34" charset="0"/>
              <a:buChar char="•"/>
            </a:pPr>
            <a:r>
              <a:rPr lang="en-US" sz="2800" b="0" i="0" u="none" strike="noStrike" baseline="0" dirty="0">
                <a:latin typeface="Times New Roman" panose="02020603050405020304" pitchFamily="18" charset="0"/>
              </a:rPr>
              <a:t>If you plan and design architecture up-front, you end up with loads of documents and YAGNI (You </a:t>
            </a:r>
            <a:r>
              <a:rPr lang="en-US" sz="2800" b="0" i="0" u="none" strike="noStrike" baseline="0" dirty="0" err="1">
                <a:latin typeface="Times New Roman" panose="02020603050405020304" pitchFamily="18" charset="0"/>
              </a:rPr>
              <a:t>Ain’t</a:t>
            </a:r>
            <a:r>
              <a:rPr lang="en-US" sz="2800" b="0" i="0" u="none" strike="noStrike" baseline="0" dirty="0">
                <a:latin typeface="Times New Roman" panose="02020603050405020304" pitchFamily="18" charset="0"/>
              </a:rPr>
              <a:t> </a:t>
            </a:r>
            <a:r>
              <a:rPr lang="en-US" sz="2800" b="0" i="0" u="none" strike="noStrike" baseline="0" dirty="0" err="1">
                <a:latin typeface="Times New Roman" panose="02020603050405020304" pitchFamily="18" charset="0"/>
              </a:rPr>
              <a:t>Gonna</a:t>
            </a:r>
            <a:r>
              <a:rPr lang="en-US" sz="2800" b="0" i="0" u="none" strike="noStrike" baseline="0" dirty="0">
                <a:latin typeface="Times New Roman" panose="02020603050405020304" pitchFamily="18" charset="0"/>
              </a:rPr>
              <a:t> Need It) features</a:t>
            </a:r>
            <a:endParaRPr lang="en-US" sz="2800" dirty="0"/>
          </a:p>
        </p:txBody>
      </p:sp>
      <p:sp>
        <p:nvSpPr>
          <p:cNvPr id="9" name="TextBox 8">
            <a:extLst>
              <a:ext uri="{FF2B5EF4-FFF2-40B4-BE49-F238E27FC236}">
                <a16:creationId xmlns:a16="http://schemas.microsoft.com/office/drawing/2014/main" id="{489CF299-A29C-4558-BAD6-2DEF0208CA53}"/>
              </a:ext>
            </a:extLst>
          </p:cNvPr>
          <p:cNvSpPr txBox="1"/>
          <p:nvPr/>
        </p:nvSpPr>
        <p:spPr>
          <a:xfrm>
            <a:off x="6956425" y="1844675"/>
            <a:ext cx="4394200" cy="3138488"/>
          </a:xfrm>
          <a:prstGeom prst="rect">
            <a:avLst/>
          </a:prstGeom>
          <a:noFill/>
        </p:spPr>
        <p:txBody>
          <a:bodyPr wrap="square" anchor="t">
            <a:normAutofit/>
          </a:bodyPr>
          <a:lstStyle/>
          <a:p>
            <a:pPr algn="l">
              <a:spcAft>
                <a:spcPts val="600"/>
              </a:spcAft>
            </a:pPr>
            <a:r>
              <a:rPr lang="en-US" sz="2800" b="0" i="0" u="none" strike="noStrike" baseline="0" dirty="0">
                <a:latin typeface="Times New Roman" panose="02020603050405020304" pitchFamily="18" charset="0"/>
              </a:rPr>
              <a:t>At the same time, the annual state of the agile survey lists year after year that the greatest concern about (further) adopting agile is lack of up-front planning</a:t>
            </a:r>
            <a:endParaRPr lang="en-US" sz="2800" dirty="0"/>
          </a:p>
        </p:txBody>
      </p:sp>
      <p:sp>
        <p:nvSpPr>
          <p:cNvPr id="7" name="TextBox 6">
            <a:extLst>
              <a:ext uri="{FF2B5EF4-FFF2-40B4-BE49-F238E27FC236}">
                <a16:creationId xmlns:a16="http://schemas.microsoft.com/office/drawing/2014/main" id="{13F623A7-B4D9-49CC-B5D5-110D28AF931C}"/>
              </a:ext>
            </a:extLst>
          </p:cNvPr>
          <p:cNvSpPr txBox="1"/>
          <p:nvPr/>
        </p:nvSpPr>
        <p:spPr>
          <a:xfrm>
            <a:off x="6956425" y="5037138"/>
            <a:ext cx="4394200" cy="1257300"/>
          </a:xfrm>
          <a:prstGeom prst="rect">
            <a:avLst/>
          </a:prstGeom>
          <a:noFill/>
        </p:spPr>
        <p:txBody>
          <a:bodyPr wrap="square" anchor="t">
            <a:normAutofit/>
          </a:bodyPr>
          <a:lstStyle/>
          <a:p>
            <a:pPr algn="l">
              <a:lnSpc>
                <a:spcPct val="90000"/>
              </a:lnSpc>
              <a:spcAft>
                <a:spcPts val="600"/>
              </a:spcAft>
            </a:pPr>
            <a:r>
              <a:rPr lang="en-US" sz="2800">
                <a:latin typeface="Times New Roman" panose="02020603050405020304" pitchFamily="18" charset="0"/>
              </a:rPr>
              <a:t>S</a:t>
            </a:r>
            <a:r>
              <a:rPr lang="en-US" sz="2800" b="0" i="0" u="none" strike="noStrike" baseline="0">
                <a:latin typeface="Times New Roman" panose="02020603050405020304" pitchFamily="18" charset="0"/>
              </a:rPr>
              <a:t>uccessful usage of Scrum requires some </a:t>
            </a:r>
            <a:r>
              <a:rPr lang="en-US" sz="2800" b="1" i="0" u="none" strike="noStrike" baseline="0">
                <a:latin typeface="Times New Roman" panose="02020603050405020304" pitchFamily="18" charset="0"/>
              </a:rPr>
              <a:t>up-front planning and design</a:t>
            </a:r>
            <a:endParaRPr lang="en-US" sz="2800" b="1"/>
          </a:p>
        </p:txBody>
      </p:sp>
      <p:sp>
        <p:nvSpPr>
          <p:cNvPr id="2" name="Title 1">
            <a:extLst>
              <a:ext uri="{FF2B5EF4-FFF2-40B4-BE49-F238E27FC236}">
                <a16:creationId xmlns:a16="http://schemas.microsoft.com/office/drawing/2014/main" id="{3A078B0C-79D6-446C-A264-9E8F16378AB4}"/>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nSpc>
                <a:spcPct val="90000"/>
              </a:lnSpc>
            </a:pPr>
            <a:r>
              <a:rPr lang="en-US" sz="4800" b="1" i="0" u="none" strike="noStrike" kern="1200" baseline="0">
                <a:solidFill>
                  <a:schemeClr val="tx1"/>
                </a:solidFill>
                <a:latin typeface="+mj-lt"/>
                <a:ea typeface="+mj-ea"/>
                <a:cs typeface="+mj-cs"/>
              </a:rPr>
              <a:t>Agile Software Development and Software Architecture</a:t>
            </a:r>
            <a:endParaRPr lang="en-US" sz="4800" kern="1200">
              <a:solidFill>
                <a:schemeClr val="tx1"/>
              </a:solidFill>
              <a:latin typeface="+mj-lt"/>
              <a:ea typeface="+mj-ea"/>
              <a:cs typeface="+mj-cs"/>
            </a:endParaRPr>
          </a:p>
        </p:txBody>
      </p:sp>
      <p:sp>
        <p:nvSpPr>
          <p:cNvPr id="3" name="Slide Number Placeholder 2">
            <a:extLst>
              <a:ext uri="{FF2B5EF4-FFF2-40B4-BE49-F238E27FC236}">
                <a16:creationId xmlns:a16="http://schemas.microsoft.com/office/drawing/2014/main" id="{236337EB-AF4A-4E59-9281-817F97DD74C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175ECEE-3598-41B1-95C4-A0FB12CDC1B8}" type="slidenum">
              <a:rPr lang="en-US" sz="1200" smtClean="0">
                <a:solidFill>
                  <a:schemeClr val="tx1">
                    <a:tint val="75000"/>
                  </a:schemeClr>
                </a:solidFill>
                <a:latin typeface="+mn-lt"/>
              </a:rPr>
              <a:pPr>
                <a:spcAft>
                  <a:spcPts val="600"/>
                </a:spcAft>
              </a:pPr>
              <a:t>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424278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6802-4D85-4ABA-A861-117D37524CB7}"/>
              </a:ext>
            </a:extLst>
          </p:cNvPr>
          <p:cNvSpPr>
            <a:spLocks noGrp="1"/>
          </p:cNvSpPr>
          <p:nvPr>
            <p:ph type="title"/>
          </p:nvPr>
        </p:nvSpPr>
        <p:spPr>
          <a:xfrm>
            <a:off x="836678" y="368585"/>
            <a:ext cx="11352273" cy="1495425"/>
          </a:xfrm>
        </p:spPr>
        <p:txBody>
          <a:bodyPr vert="horz" lIns="91440" tIns="45720" rIns="91440" bIns="45720" rtlCol="0" anchor="ctr">
            <a:normAutofit/>
          </a:bodyPr>
          <a:lstStyle/>
          <a:p>
            <a:pPr>
              <a:lnSpc>
                <a:spcPct val="90000"/>
              </a:lnSpc>
            </a:pPr>
            <a:r>
              <a:rPr lang="en-US" sz="3400" b="0" i="0" u="none" strike="noStrike" baseline="0" dirty="0">
                <a:latin typeface="+mj-lt"/>
              </a:rPr>
              <a:t> contradiction between agile and</a:t>
            </a:r>
            <a:br>
              <a:rPr lang="en-US" sz="3400" b="0" i="0" u="none" strike="noStrike" baseline="0" dirty="0">
                <a:latin typeface="+mj-lt"/>
              </a:rPr>
            </a:br>
            <a:r>
              <a:rPr lang="en-US" sz="3400" b="0" i="0" u="none" strike="noStrike" baseline="0" dirty="0">
                <a:latin typeface="+mj-lt"/>
              </a:rPr>
              <a:t>software architecture</a:t>
            </a:r>
            <a:endParaRPr lang="en-US" sz="3400" dirty="0">
              <a:latin typeface="+mj-lt"/>
            </a:endParaRPr>
          </a:p>
        </p:txBody>
      </p:sp>
      <p:sp>
        <p:nvSpPr>
          <p:cNvPr id="3" name="Slide Number Placeholder 2">
            <a:extLst>
              <a:ext uri="{FF2B5EF4-FFF2-40B4-BE49-F238E27FC236}">
                <a16:creationId xmlns:a16="http://schemas.microsoft.com/office/drawing/2014/main" id="{F63BBEF1-1D26-46FF-ABC2-A08A49CBF3E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F175ECEE-3598-41B1-95C4-A0FB12CDC1B8}" type="slidenum">
              <a:rPr lang="en-US" sz="1200">
                <a:solidFill>
                  <a:srgbClr val="FFFFFF"/>
                </a:solidFill>
                <a:latin typeface="Calibri" panose="020F0502020204030204"/>
              </a:rPr>
              <a:pPr>
                <a:spcAft>
                  <a:spcPts val="600"/>
                </a:spcAft>
                <a:defRPr/>
              </a:pPr>
              <a:t>9</a:t>
            </a:fld>
            <a:endParaRPr lang="en-US" sz="1200">
              <a:solidFill>
                <a:srgbClr val="FFFFFF"/>
              </a:solidFill>
              <a:latin typeface="Calibri" panose="020F0502020204030204"/>
            </a:endParaRPr>
          </a:p>
        </p:txBody>
      </p:sp>
      <p:sp>
        <p:nvSpPr>
          <p:cNvPr id="7" name="TextBox 6">
            <a:extLst>
              <a:ext uri="{FF2B5EF4-FFF2-40B4-BE49-F238E27FC236}">
                <a16:creationId xmlns:a16="http://schemas.microsoft.com/office/drawing/2014/main" id="{79256791-E983-44D9-8DC6-E6F58D783DD0}"/>
              </a:ext>
            </a:extLst>
          </p:cNvPr>
          <p:cNvSpPr txBox="1"/>
          <p:nvPr/>
        </p:nvSpPr>
        <p:spPr>
          <a:xfrm>
            <a:off x="7068435" y="1627084"/>
            <a:ext cx="4890868" cy="3647152"/>
          </a:xfrm>
          <a:prstGeom prst="rect">
            <a:avLst/>
          </a:prstGeom>
          <a:noFill/>
        </p:spPr>
        <p:txBody>
          <a:bodyPr wrap="square">
            <a:spAutoFit/>
          </a:bodyPr>
          <a:lstStyle/>
          <a:p>
            <a:pPr algn="l">
              <a:spcAft>
                <a:spcPts val="600"/>
              </a:spcAft>
            </a:pPr>
            <a:r>
              <a:rPr lang="en-US" b="0" i="0" u="none" strike="noStrike" baseline="0" dirty="0">
                <a:latin typeface="Times New Roman" panose="02020603050405020304" pitchFamily="18" charset="0"/>
              </a:rPr>
              <a:t>However, one should recognize that the developers of the system are also stakeholders, and the architecture has value for them.</a:t>
            </a:r>
          </a:p>
          <a:p>
            <a:pPr algn="l">
              <a:spcAft>
                <a:spcPts val="600"/>
              </a:spcAft>
            </a:pPr>
            <a:r>
              <a:rPr lang="en-US" b="0" i="0" u="none" strike="noStrike" baseline="0" dirty="0">
                <a:latin typeface="Times New Roman" panose="02020603050405020304" pitchFamily="18" charset="0"/>
              </a:rPr>
              <a:t>The architecture might enable the developers to deliver value to the end user with increased velocity. In addition, time spent planning in the beginning might result in higher quality of the product.</a:t>
            </a:r>
          </a:p>
          <a:p>
            <a:pPr algn="l">
              <a:spcAft>
                <a:spcPts val="600"/>
              </a:spcAft>
            </a:pPr>
            <a:r>
              <a:rPr lang="en-US" b="0" i="0" u="none" strike="noStrike" baseline="0" dirty="0">
                <a:latin typeface="Times New Roman" panose="02020603050405020304" pitchFamily="18" charset="0"/>
              </a:rPr>
              <a:t>Architecture is invisible to the end user; it is a way to provide more value to the end user in the future.</a:t>
            </a:r>
          </a:p>
          <a:p>
            <a:pPr algn="l">
              <a:spcAft>
                <a:spcPts val="600"/>
              </a:spcAft>
            </a:pPr>
            <a:r>
              <a:rPr lang="en-US" b="0" i="0" u="none" strike="noStrike" baseline="0" dirty="0">
                <a:latin typeface="Times New Roman" panose="02020603050405020304" pitchFamily="18" charset="0"/>
              </a:rPr>
              <a:t>Aspects related to internal quality of the product reflect in the external quality of the product</a:t>
            </a:r>
            <a:endParaRPr lang="en-US" dirty="0"/>
          </a:p>
        </p:txBody>
      </p:sp>
      <p:graphicFrame>
        <p:nvGraphicFramePr>
          <p:cNvPr id="9" name="TextBox 4">
            <a:extLst>
              <a:ext uri="{FF2B5EF4-FFF2-40B4-BE49-F238E27FC236}">
                <a16:creationId xmlns:a16="http://schemas.microsoft.com/office/drawing/2014/main" id="{FD4085D8-1304-4E74-ACB6-AB0530DF5F00}"/>
              </a:ext>
            </a:extLst>
          </p:cNvPr>
          <p:cNvGraphicFramePr/>
          <p:nvPr>
            <p:extLst>
              <p:ext uri="{D42A27DB-BD31-4B8C-83A1-F6EECF244321}">
                <p14:modId xmlns:p14="http://schemas.microsoft.com/office/powerpoint/2010/main" val="1602017361"/>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BDC863EA-1326-4F54-A23E-070B08EED9D3}"/>
              </a:ext>
            </a:extLst>
          </p:cNvPr>
          <p:cNvSpPr txBox="1"/>
          <p:nvPr/>
        </p:nvSpPr>
        <p:spPr>
          <a:xfrm>
            <a:off x="5090614" y="6219825"/>
            <a:ext cx="7265400" cy="369332"/>
          </a:xfrm>
          <a:prstGeom prst="rect">
            <a:avLst/>
          </a:prstGeom>
          <a:noFill/>
        </p:spPr>
        <p:txBody>
          <a:bodyPr wrap="square">
            <a:spAutoFit/>
          </a:bodyPr>
          <a:lstStyle/>
          <a:p>
            <a:pPr algn="l"/>
            <a:r>
              <a:rPr lang="en-US" sz="1800" b="1" i="0" u="none" strike="noStrike" baseline="0" dirty="0">
                <a:latin typeface="Times New Roman" panose="02020603050405020304" pitchFamily="18" charset="0"/>
              </a:rPr>
              <a:t>it is clear that a balance between these two worlds needs to be found</a:t>
            </a:r>
            <a:endParaRPr lang="en-US" b="1" dirty="0"/>
          </a:p>
        </p:txBody>
      </p:sp>
    </p:spTree>
    <p:extLst>
      <p:ext uri="{BB962C8B-B14F-4D97-AF65-F5344CB8AC3E}">
        <p14:creationId xmlns:p14="http://schemas.microsoft.com/office/powerpoint/2010/main" val="2460137231"/>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2FE40F0A1D024D974756D287227126" ma:contentTypeVersion="6" ma:contentTypeDescription="Create a new document." ma:contentTypeScope="" ma:versionID="895560dc11a0195b2a1110e55a6ff3a4">
  <xsd:schema xmlns:xsd="http://www.w3.org/2001/XMLSchema" xmlns:xs="http://www.w3.org/2001/XMLSchema" xmlns:p="http://schemas.microsoft.com/office/2006/metadata/properties" xmlns:ns2="42081856-202a-4889-b8df-5d279fa093a5" targetNamespace="http://schemas.microsoft.com/office/2006/metadata/properties" ma:root="true" ma:fieldsID="a471719a3c892703c20751e01ffd26fa" ns2:_="">
    <xsd:import namespace="42081856-202a-4889-b8df-5d279fa093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81856-202a-4889-b8df-5d279fa093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8CA606-14A7-4790-ACB6-54EEF4924842}">
  <ds:schemaRefs>
    <ds:schemaRef ds:uri="http://schemas.microsoft.com/office/2006/metadata/properties"/>
    <ds:schemaRef ds:uri="42081856-202a-4889-b8df-5d279fa093a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B12CB64A-C535-4AA4-8E06-633F0403B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81856-202a-4889-b8df-5d279fa093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B1AACC-52AB-4CEA-ADBE-13ED609022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11350</TotalTime>
  <Words>1438</Words>
  <Application>Microsoft Office PowerPoint</Application>
  <PresentationFormat>Widescreen</PresentationFormat>
  <Paragraphs>121</Paragraphs>
  <Slides>19</Slides>
  <Notes>2</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19</vt:i4>
      </vt:variant>
    </vt:vector>
  </HeadingPairs>
  <TitlesOfParts>
    <vt:vector size="37" baseType="lpstr">
      <vt:lpstr>Arial</vt:lpstr>
      <vt:lpstr>BookmanStd-Light</vt:lpstr>
      <vt:lpstr>Calibri</vt:lpstr>
      <vt:lpstr>Futura Next Book</vt:lpstr>
      <vt:lpstr>Futura Next DemiBold</vt:lpstr>
      <vt:lpstr>Futura Next Medium</vt:lpstr>
      <vt:lpstr>Minion Pro</vt:lpstr>
      <vt:lpstr>MyriadPro-Semibold</vt:lpstr>
      <vt:lpstr>Tahoma</vt:lpstr>
      <vt:lpstr>Times New Roman</vt:lpstr>
      <vt:lpstr>Brand Mark</vt:lpstr>
      <vt:lpstr>Cover</vt:lpstr>
      <vt:lpstr>Agenda</vt:lpstr>
      <vt:lpstr>Divider</vt:lpstr>
      <vt:lpstr>Quote</vt:lpstr>
      <vt:lpstr>Voice</vt:lpstr>
      <vt:lpstr>Content</vt:lpstr>
      <vt:lpstr>Back Cover</vt:lpstr>
      <vt:lpstr>PowerPoint Presentation</vt:lpstr>
      <vt:lpstr>SCOPE OF WORK</vt:lpstr>
      <vt:lpstr>Architecture work flow and knowledge management</vt:lpstr>
      <vt:lpstr>ASR</vt:lpstr>
      <vt:lpstr>Mining Software Architecture Patterns</vt:lpstr>
      <vt:lpstr>Agile Software Development Methods</vt:lpstr>
      <vt:lpstr>Workflow In SCRUM Framework</vt:lpstr>
      <vt:lpstr>Agile Software Development and Software Architecture</vt:lpstr>
      <vt:lpstr> contradiction between agile and software architecture</vt:lpstr>
      <vt:lpstr>Decide How Much to Design Up Front</vt:lpstr>
      <vt:lpstr>How To Align Software Architecture Practices To Agile</vt:lpstr>
      <vt:lpstr>BUFA</vt:lpstr>
      <vt:lpstr>SPR0</vt:lpstr>
      <vt:lpstr>Architecture in Sprints (SPR*)</vt:lpstr>
      <vt:lpstr>SEPA - “they don’t mess up the Scrum process in any way”. </vt:lpstr>
      <vt:lpstr>Software Quality Attributes</vt:lpstr>
      <vt:lpstr>Software Quality Attributes Check List</vt:lpstr>
      <vt:lpstr>Collection of quality objectives: Utility tree</vt:lpstr>
      <vt:lpstr>Steps of the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Venugopal Krishna Murthy Rao</cp:lastModifiedBy>
  <cp:revision>204</cp:revision>
  <dcterms:created xsi:type="dcterms:W3CDTF">2018-11-16T01:56:21Z</dcterms:created>
  <dcterms:modified xsi:type="dcterms:W3CDTF">2021-12-23T07:30:34Z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pavnemur</vt:lpwstr>
  </property>
  <property fmtid="{D5CDD505-2E9C-101B-9397-08002B2CF9AE}" pid="5" name="Jive_VersionGuid">
    <vt:lpwstr>a73c6d08-a863-4b9f-80df-cf4c6872582b</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0x010100832FE40F0A1D024D974756D287227126</vt:lpwstr>
  </property>
</Properties>
</file>