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5.png"/></Relationships>

</file>

<file path=ppt/slides/_rels/slide1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5.png"/></Relationships>

</file>

<file path=ppt/slides/_rels/slide1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8.png"/><Relationship Id="rId4" Type="http://schemas.openxmlformats.org/officeDocument/2006/relationships/image" Target="../media/image19.png"/></Relationships>

</file>

<file path=ppt/slides/_rels/slide1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15.png"/></Relationships>

</file>

<file path=ppt/slides/_rels/slide1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15.png"/></Relationships>

</file>

<file path=ppt/slides/_rels/slide13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15.png"/></Relationships>

</file>

<file path=ppt/slides/_rels/slide1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9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6" name="Diagram 57"/>
          <p:cNvGrpSpPr/>
          <p:nvPr/>
        </p:nvGrpSpPr>
        <p:grpSpPr>
          <a:xfrm>
            <a:off x="7689114" y="5849462"/>
            <a:ext cx="1000836" cy="939326"/>
            <a:chOff x="0" y="0"/>
            <a:chExt cx="1000835" cy="939325"/>
          </a:xfrm>
        </p:grpSpPr>
        <p:grpSp>
          <p:nvGrpSpPr>
            <p:cNvPr id="96" name="Group"/>
            <p:cNvGrpSpPr/>
            <p:nvPr/>
          </p:nvGrpSpPr>
          <p:grpSpPr>
            <a:xfrm>
              <a:off x="391711" y="402762"/>
              <a:ext cx="544842" cy="536564"/>
              <a:chOff x="0" y="0"/>
              <a:chExt cx="544841" cy="536562"/>
            </a:xfrm>
          </p:grpSpPr>
          <p:sp>
            <p:nvSpPr>
              <p:cNvPr id="94" name="Shape"/>
              <p:cNvSpPr/>
              <p:nvPr/>
            </p:nvSpPr>
            <p:spPr>
              <a:xfrm>
                <a:off x="0" y="0"/>
                <a:ext cx="544842" cy="536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75" y="3436"/>
                    </a:moveTo>
                    <a:lnTo>
                      <a:pt x="17071" y="1991"/>
                    </a:lnTo>
                    <a:lnTo>
                      <a:pt x="18426" y="3146"/>
                    </a:lnTo>
                    <a:lnTo>
                      <a:pt x="17319" y="5093"/>
                    </a:lnTo>
                    <a:cubicBezTo>
                      <a:pt x="18107" y="5992"/>
                      <a:pt x="18705" y="7045"/>
                      <a:pt x="19079" y="8187"/>
                    </a:cubicBezTo>
                    <a:lnTo>
                      <a:pt x="21293" y="8187"/>
                    </a:lnTo>
                    <a:lnTo>
                      <a:pt x="21600" y="9956"/>
                    </a:lnTo>
                    <a:lnTo>
                      <a:pt x="19519" y="10725"/>
                    </a:lnTo>
                    <a:cubicBezTo>
                      <a:pt x="19553" y="11927"/>
                      <a:pt x="19345" y="13125"/>
                      <a:pt x="18908" y="14243"/>
                    </a:cubicBezTo>
                    <a:lnTo>
                      <a:pt x="20605" y="15688"/>
                    </a:lnTo>
                    <a:lnTo>
                      <a:pt x="19720" y="17244"/>
                    </a:lnTo>
                    <a:lnTo>
                      <a:pt x="17639" y="16475"/>
                    </a:lnTo>
                    <a:cubicBezTo>
                      <a:pt x="16904" y="17418"/>
                      <a:pt x="15987" y="18200"/>
                      <a:pt x="14944" y="18771"/>
                    </a:cubicBezTo>
                    <a:lnTo>
                      <a:pt x="15329" y="20986"/>
                    </a:lnTo>
                    <a:lnTo>
                      <a:pt x="13666" y="21600"/>
                    </a:lnTo>
                    <a:lnTo>
                      <a:pt x="12559" y="19653"/>
                    </a:lnTo>
                    <a:cubicBezTo>
                      <a:pt x="11399" y="19895"/>
                      <a:pt x="10201" y="19895"/>
                      <a:pt x="9041" y="19653"/>
                    </a:cubicBezTo>
                    <a:lnTo>
                      <a:pt x="7934" y="21600"/>
                    </a:lnTo>
                    <a:lnTo>
                      <a:pt x="6271" y="20986"/>
                    </a:lnTo>
                    <a:lnTo>
                      <a:pt x="6656" y="18771"/>
                    </a:lnTo>
                    <a:cubicBezTo>
                      <a:pt x="5613" y="18200"/>
                      <a:pt x="4696" y="17418"/>
                      <a:pt x="3961" y="16475"/>
                    </a:cubicBezTo>
                    <a:lnTo>
                      <a:pt x="1880" y="17244"/>
                    </a:lnTo>
                    <a:lnTo>
                      <a:pt x="995" y="15688"/>
                    </a:lnTo>
                    <a:lnTo>
                      <a:pt x="2692" y="14243"/>
                    </a:lnTo>
                    <a:cubicBezTo>
                      <a:pt x="2255" y="13125"/>
                      <a:pt x="2047" y="11927"/>
                      <a:pt x="2081" y="10725"/>
                    </a:cubicBezTo>
                    <a:lnTo>
                      <a:pt x="0" y="9956"/>
                    </a:lnTo>
                    <a:lnTo>
                      <a:pt x="307" y="8187"/>
                    </a:lnTo>
                    <a:lnTo>
                      <a:pt x="2522" y="8187"/>
                    </a:lnTo>
                    <a:cubicBezTo>
                      <a:pt x="2895" y="7045"/>
                      <a:pt x="3493" y="5992"/>
                      <a:pt x="4281" y="5093"/>
                    </a:cubicBezTo>
                    <a:lnTo>
                      <a:pt x="3174" y="3146"/>
                    </a:lnTo>
                    <a:lnTo>
                      <a:pt x="4529" y="1991"/>
                    </a:lnTo>
                    <a:lnTo>
                      <a:pt x="6225" y="3436"/>
                    </a:lnTo>
                    <a:cubicBezTo>
                      <a:pt x="7234" y="2805"/>
                      <a:pt x="8359" y="2389"/>
                      <a:pt x="9531" y="2214"/>
                    </a:cubicBezTo>
                    <a:lnTo>
                      <a:pt x="9916" y="0"/>
                    </a:lnTo>
                    <a:lnTo>
                      <a:pt x="11684" y="0"/>
                    </a:lnTo>
                    <a:lnTo>
                      <a:pt x="12069" y="2214"/>
                    </a:lnTo>
                    <a:cubicBezTo>
                      <a:pt x="13241" y="2389"/>
                      <a:pt x="14366" y="2805"/>
                      <a:pt x="15375" y="3436"/>
                    </a:cubicBezTo>
                    <a:close/>
                  </a:path>
                </a:pathLst>
              </a:cu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488950">
                  <a:lnSpc>
                    <a:spcPct val="90000"/>
                  </a:lnSpc>
                  <a:spcBef>
                    <a:spcPts val="700"/>
                  </a:spcBef>
                  <a:defRPr b="1" sz="1100">
                    <a:solidFill>
                      <a:srgbClr val="FFFFFF"/>
                    </a:solidFill>
                  </a:defRPr>
                </a:pPr>
              </a:p>
            </p:txBody>
          </p:sp>
          <p:sp>
            <p:nvSpPr>
              <p:cNvPr id="95" name="11"/>
              <p:cNvSpPr txBox="1"/>
              <p:nvPr/>
            </p:nvSpPr>
            <p:spPr>
              <a:xfrm>
                <a:off x="107976" y="186774"/>
                <a:ext cx="328888" cy="1622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970" tIns="13970" rIns="13970" bIns="13970" numCol="1" anchor="ctr">
                <a:spAutoFit/>
              </a:bodyPr>
              <a:lstStyle>
                <a:lvl1pPr algn="ctr" defTabSz="488950">
                  <a:lnSpc>
                    <a:spcPct val="90000"/>
                  </a:lnSpc>
                  <a:spcBef>
                    <a:spcPts val="400"/>
                  </a:spcBef>
                  <a:defRPr b="1" sz="1100">
                    <a:solidFill>
                      <a:srgbClr val="FFFFFF"/>
                    </a:solidFill>
                  </a:defRPr>
                </a:lvl1pPr>
              </a:lstStyle>
              <a:p>
                <a:pPr/>
                <a:r>
                  <a:t>11</a:t>
                </a:r>
              </a:p>
            </p:txBody>
          </p:sp>
        </p:grpSp>
        <p:grpSp>
          <p:nvGrpSpPr>
            <p:cNvPr id="99" name="Group"/>
            <p:cNvGrpSpPr/>
            <p:nvPr/>
          </p:nvGrpSpPr>
          <p:grpSpPr>
            <a:xfrm>
              <a:off x="89042" y="275067"/>
              <a:ext cx="360094" cy="390724"/>
              <a:chOff x="0" y="0"/>
              <a:chExt cx="360093" cy="390723"/>
            </a:xfrm>
          </p:grpSpPr>
          <p:sp>
            <p:nvSpPr>
              <p:cNvPr id="97" name="Shape"/>
              <p:cNvSpPr/>
              <p:nvPr/>
            </p:nvSpPr>
            <p:spPr>
              <a:xfrm>
                <a:off x="0" y="0"/>
                <a:ext cx="360094" cy="3907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757" y="5344"/>
                    </a:moveTo>
                    <a:lnTo>
                      <a:pt x="20297" y="4360"/>
                    </a:lnTo>
                    <a:lnTo>
                      <a:pt x="21600" y="6440"/>
                    </a:lnTo>
                    <a:lnTo>
                      <a:pt x="18906" y="8774"/>
                    </a:lnTo>
                    <a:cubicBezTo>
                      <a:pt x="19296" y="10101"/>
                      <a:pt x="19296" y="11499"/>
                      <a:pt x="18906" y="12826"/>
                    </a:cubicBezTo>
                    <a:lnTo>
                      <a:pt x="21600" y="15160"/>
                    </a:lnTo>
                    <a:lnTo>
                      <a:pt x="20297" y="17240"/>
                    </a:lnTo>
                    <a:lnTo>
                      <a:pt x="16757" y="16256"/>
                    </a:lnTo>
                    <a:cubicBezTo>
                      <a:pt x="15705" y="17232"/>
                      <a:pt x="14391" y="17931"/>
                      <a:pt x="12949" y="18283"/>
                    </a:cubicBezTo>
                    <a:lnTo>
                      <a:pt x="12103" y="21600"/>
                    </a:lnTo>
                    <a:lnTo>
                      <a:pt x="9497" y="21600"/>
                    </a:lnTo>
                    <a:lnTo>
                      <a:pt x="8651" y="18283"/>
                    </a:lnTo>
                    <a:cubicBezTo>
                      <a:pt x="7209" y="17931"/>
                      <a:pt x="5895" y="17232"/>
                      <a:pt x="4843" y="16256"/>
                    </a:cubicBezTo>
                    <a:lnTo>
                      <a:pt x="1303" y="17240"/>
                    </a:lnTo>
                    <a:lnTo>
                      <a:pt x="0" y="15160"/>
                    </a:lnTo>
                    <a:lnTo>
                      <a:pt x="2694" y="12826"/>
                    </a:lnTo>
                    <a:cubicBezTo>
                      <a:pt x="2304" y="11499"/>
                      <a:pt x="2304" y="10101"/>
                      <a:pt x="2694" y="8774"/>
                    </a:cubicBezTo>
                    <a:lnTo>
                      <a:pt x="0" y="6440"/>
                    </a:lnTo>
                    <a:lnTo>
                      <a:pt x="1303" y="4360"/>
                    </a:lnTo>
                    <a:lnTo>
                      <a:pt x="4843" y="5344"/>
                    </a:lnTo>
                    <a:cubicBezTo>
                      <a:pt x="5895" y="4368"/>
                      <a:pt x="7209" y="3669"/>
                      <a:pt x="8651" y="3317"/>
                    </a:cubicBezTo>
                    <a:lnTo>
                      <a:pt x="9497" y="0"/>
                    </a:lnTo>
                    <a:lnTo>
                      <a:pt x="12103" y="0"/>
                    </a:lnTo>
                    <a:lnTo>
                      <a:pt x="12949" y="3317"/>
                    </a:lnTo>
                    <a:cubicBezTo>
                      <a:pt x="14391" y="3669"/>
                      <a:pt x="15705" y="4368"/>
                      <a:pt x="16757" y="5344"/>
                    </a:cubicBezTo>
                    <a:close/>
                  </a:path>
                </a:pathLst>
              </a:custGeom>
              <a:gradFill flip="none" rotWithShape="1">
                <a:gsLst>
                  <a:gs pos="0">
                    <a:srgbClr val="3CB623"/>
                  </a:gs>
                  <a:gs pos="80000">
                    <a:srgbClr val="4EF02E"/>
                  </a:gs>
                  <a:gs pos="100000">
                    <a:srgbClr val="4CF52A"/>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488950">
                  <a:lnSpc>
                    <a:spcPct val="90000"/>
                  </a:lnSpc>
                  <a:spcBef>
                    <a:spcPts val="700"/>
                  </a:spcBef>
                  <a:defRPr b="1" sz="1100">
                    <a:solidFill>
                      <a:srgbClr val="FFFFFF"/>
                    </a:solidFill>
                  </a:defRPr>
                </a:pPr>
              </a:p>
            </p:txBody>
          </p:sp>
          <p:sp>
            <p:nvSpPr>
              <p:cNvPr id="98" name="++"/>
              <p:cNvSpPr txBox="1"/>
              <p:nvPr/>
            </p:nvSpPr>
            <p:spPr>
              <a:xfrm>
                <a:off x="80737" y="114257"/>
                <a:ext cx="198620" cy="1622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970" tIns="13970" rIns="13970" bIns="13970" numCol="1" anchor="ctr">
                <a:spAutoFit/>
              </a:bodyPr>
              <a:lstStyle>
                <a:lvl1pPr algn="ctr" defTabSz="488950">
                  <a:lnSpc>
                    <a:spcPct val="90000"/>
                  </a:lnSpc>
                  <a:spcBef>
                    <a:spcPts val="400"/>
                  </a:spcBef>
                  <a:defRPr b="1" sz="1100">
                    <a:solidFill>
                      <a:srgbClr val="FFFFFF"/>
                    </a:solidFill>
                  </a:defRPr>
                </a:lvl1pPr>
              </a:lstStyle>
              <a:p>
                <a:pPr/>
                <a:r>
                  <a:t>++</a:t>
                </a:r>
              </a:p>
            </p:txBody>
          </p:sp>
        </p:grpSp>
        <p:grpSp>
          <p:nvGrpSpPr>
            <p:cNvPr id="102" name="Group"/>
            <p:cNvGrpSpPr/>
            <p:nvPr/>
          </p:nvGrpSpPr>
          <p:grpSpPr>
            <a:xfrm>
              <a:off x="298713" y="0"/>
              <a:ext cx="380800" cy="380798"/>
              <a:chOff x="0" y="0"/>
              <a:chExt cx="380798" cy="380797"/>
            </a:xfrm>
          </p:grpSpPr>
          <p:sp>
            <p:nvSpPr>
              <p:cNvPr id="100" name="Shape"/>
              <p:cNvSpPr/>
              <p:nvPr/>
            </p:nvSpPr>
            <p:spPr>
              <a:xfrm>
                <a:off x="0" y="0"/>
                <a:ext cx="380799" cy="3807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712" y="4073"/>
                    </a:moveTo>
                    <a:lnTo>
                      <a:pt x="17624" y="2269"/>
                    </a:lnTo>
                    <a:lnTo>
                      <a:pt x="19331" y="3976"/>
                    </a:lnTo>
                    <a:lnTo>
                      <a:pt x="17527" y="6888"/>
                    </a:lnTo>
                    <a:cubicBezTo>
                      <a:pt x="18222" y="8083"/>
                      <a:pt x="18586" y="9442"/>
                      <a:pt x="18582" y="10824"/>
                    </a:cubicBezTo>
                    <a:lnTo>
                      <a:pt x="21600" y="12444"/>
                    </a:lnTo>
                    <a:lnTo>
                      <a:pt x="20975" y="14776"/>
                    </a:lnTo>
                    <a:lnTo>
                      <a:pt x="17551" y="14670"/>
                    </a:lnTo>
                    <a:cubicBezTo>
                      <a:pt x="16864" y="15869"/>
                      <a:pt x="15869" y="16864"/>
                      <a:pt x="14670" y="17551"/>
                    </a:cubicBezTo>
                    <a:lnTo>
                      <a:pt x="14776" y="20975"/>
                    </a:lnTo>
                    <a:lnTo>
                      <a:pt x="12444" y="21600"/>
                    </a:lnTo>
                    <a:lnTo>
                      <a:pt x="10824" y="18582"/>
                    </a:lnTo>
                    <a:cubicBezTo>
                      <a:pt x="9442" y="18586"/>
                      <a:pt x="8083" y="18222"/>
                      <a:pt x="6888" y="17527"/>
                    </a:cubicBezTo>
                    <a:lnTo>
                      <a:pt x="3976" y="19331"/>
                    </a:lnTo>
                    <a:lnTo>
                      <a:pt x="2269" y="17624"/>
                    </a:lnTo>
                    <a:lnTo>
                      <a:pt x="4073" y="14712"/>
                    </a:lnTo>
                    <a:cubicBezTo>
                      <a:pt x="3378" y="13517"/>
                      <a:pt x="3014" y="12158"/>
                      <a:pt x="3018" y="10776"/>
                    </a:cubicBezTo>
                    <a:lnTo>
                      <a:pt x="0" y="9156"/>
                    </a:lnTo>
                    <a:lnTo>
                      <a:pt x="625" y="6824"/>
                    </a:lnTo>
                    <a:lnTo>
                      <a:pt x="4049" y="6930"/>
                    </a:lnTo>
                    <a:cubicBezTo>
                      <a:pt x="4736" y="5731"/>
                      <a:pt x="5731" y="4736"/>
                      <a:pt x="6930" y="4049"/>
                    </a:cubicBezTo>
                    <a:lnTo>
                      <a:pt x="6824" y="625"/>
                    </a:lnTo>
                    <a:lnTo>
                      <a:pt x="9156" y="0"/>
                    </a:lnTo>
                    <a:lnTo>
                      <a:pt x="10776" y="3018"/>
                    </a:lnTo>
                    <a:cubicBezTo>
                      <a:pt x="12158" y="3014"/>
                      <a:pt x="13517" y="3378"/>
                      <a:pt x="14712" y="4073"/>
                    </a:cubicBezTo>
                    <a:close/>
                  </a:path>
                </a:pathLst>
              </a:cu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89000">
                  <a:lnSpc>
                    <a:spcPct val="90000"/>
                  </a:lnSpc>
                  <a:spcBef>
                    <a:spcPts val="700"/>
                  </a:spcBef>
                  <a:defRPr b="1" sz="2000">
                    <a:solidFill>
                      <a:srgbClr val="FFFFFF"/>
                    </a:solidFill>
                  </a:defRPr>
                </a:pPr>
              </a:p>
            </p:txBody>
          </p:sp>
          <p:sp>
            <p:nvSpPr>
              <p:cNvPr id="101" name="C"/>
              <p:cNvSpPr txBox="1"/>
              <p:nvPr/>
            </p:nvSpPr>
            <p:spPr>
              <a:xfrm>
                <a:off x="80387" y="40628"/>
                <a:ext cx="220024" cy="2995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ctr">
                <a:spAutoFit/>
              </a:bodyPr>
              <a:lstStyle>
                <a:lvl1pPr algn="ctr" defTabSz="889000">
                  <a:lnSpc>
                    <a:spcPct val="90000"/>
                  </a:lnSpc>
                  <a:spcBef>
                    <a:spcPts val="800"/>
                  </a:spcBef>
                  <a:defRPr b="1" sz="2000">
                    <a:solidFill>
                      <a:srgbClr val="FFFFFF"/>
                    </a:solidFill>
                  </a:defRPr>
                </a:lvl1pPr>
              </a:lstStyle>
              <a:p>
                <a:pPr/>
                <a:r>
                  <a:t>C</a:t>
                </a:r>
              </a:p>
            </p:txBody>
          </p:sp>
        </p:grpSp>
        <p:sp>
          <p:nvSpPr>
            <p:cNvPr id="103" name="Shape"/>
            <p:cNvSpPr/>
            <p:nvPr/>
          </p:nvSpPr>
          <p:spPr>
            <a:xfrm>
              <a:off x="693649" y="354709"/>
              <a:ext cx="307187" cy="549614"/>
            </a:xfrm>
            <a:custGeom>
              <a:avLst/>
              <a:gdLst/>
              <a:ahLst/>
              <a:cxnLst>
                <a:cxn ang="0">
                  <a:pos x="wd2" y="hd2"/>
                </a:cxn>
                <a:cxn ang="5400000">
                  <a:pos x="wd2" y="hd2"/>
                </a:cxn>
                <a:cxn ang="10800000">
                  <a:pos x="wd2" y="hd2"/>
                </a:cxn>
                <a:cxn ang="16200000">
                  <a:pos x="wd2" y="hd2"/>
                </a:cxn>
              </a:cxnLst>
              <a:rect l="0" t="0" r="r" b="b"/>
              <a:pathLst>
                <a:path w="20721" h="21600" fill="norm" stroke="1" extrusionOk="0">
                  <a:moveTo>
                    <a:pt x="171" y="0"/>
                  </a:moveTo>
                  <a:cubicBezTo>
                    <a:pt x="12430" y="551"/>
                    <a:pt x="21600" y="6788"/>
                    <a:pt x="20654" y="13930"/>
                  </a:cubicBezTo>
                  <a:cubicBezTo>
                    <a:pt x="20311" y="16515"/>
                    <a:pt x="18647" y="18981"/>
                    <a:pt x="15876" y="21009"/>
                  </a:cubicBezTo>
                  <a:lnTo>
                    <a:pt x="16955" y="21600"/>
                  </a:lnTo>
                  <a:lnTo>
                    <a:pt x="13862" y="21375"/>
                  </a:lnTo>
                  <a:lnTo>
                    <a:pt x="13171" y="19526"/>
                  </a:lnTo>
                  <a:lnTo>
                    <a:pt x="14249" y="20117"/>
                  </a:lnTo>
                  <a:cubicBezTo>
                    <a:pt x="21060" y="15036"/>
                    <a:pt x="19511" y="7700"/>
                    <a:pt x="10790" y="3732"/>
                  </a:cubicBezTo>
                  <a:cubicBezTo>
                    <a:pt x="7683" y="2318"/>
                    <a:pt x="3930" y="1470"/>
                    <a:pt x="0" y="1293"/>
                  </a:cubicBezTo>
                  <a:close/>
                </a:path>
              </a:pathLst>
            </a:custGeom>
            <a:solidFill>
              <a:schemeClr val="accent5"/>
            </a:soli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p>
          </p:txBody>
        </p:sp>
        <p:sp>
          <p:nvSpPr>
            <p:cNvPr id="104" name="Shape"/>
            <p:cNvSpPr/>
            <p:nvPr/>
          </p:nvSpPr>
          <p:spPr>
            <a:xfrm>
              <a:off x="0" y="235717"/>
              <a:ext cx="176511" cy="262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1" y="0"/>
                  </a:moveTo>
                  <a:lnTo>
                    <a:pt x="21600" y="2509"/>
                  </a:lnTo>
                  <a:cubicBezTo>
                    <a:pt x="11798" y="5271"/>
                    <a:pt x="5742" y="11963"/>
                    <a:pt x="6593" y="19095"/>
                  </a:cubicBezTo>
                  <a:lnTo>
                    <a:pt x="9206" y="18710"/>
                  </a:lnTo>
                  <a:lnTo>
                    <a:pt x="5109" y="21600"/>
                  </a:lnTo>
                  <a:lnTo>
                    <a:pt x="0" y="20067"/>
                  </a:lnTo>
                  <a:lnTo>
                    <a:pt x="2616" y="19681"/>
                  </a:lnTo>
                  <a:lnTo>
                    <a:pt x="2616" y="19681"/>
                  </a:lnTo>
                  <a:cubicBezTo>
                    <a:pt x="1369" y="11255"/>
                    <a:pt x="8440" y="3268"/>
                    <a:pt x="20041" y="0"/>
                  </a:cubicBezTo>
                  <a:close/>
                </a:path>
              </a:pathLst>
            </a:custGeom>
            <a:solidFill>
              <a:srgbClr val="60E146"/>
            </a:soli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p>
          </p:txBody>
        </p:sp>
        <p:sp>
          <p:nvSpPr>
            <p:cNvPr id="105" name="Shape"/>
            <p:cNvSpPr/>
            <p:nvPr/>
          </p:nvSpPr>
          <p:spPr>
            <a:xfrm>
              <a:off x="224468" y="10779"/>
              <a:ext cx="102696" cy="208788"/>
            </a:xfrm>
            <a:custGeom>
              <a:avLst/>
              <a:gdLst/>
              <a:ahLst/>
              <a:cxnLst>
                <a:cxn ang="0">
                  <a:pos x="wd2" y="hd2"/>
                </a:cxn>
                <a:cxn ang="5400000">
                  <a:pos x="wd2" y="hd2"/>
                </a:cxn>
                <a:cxn ang="10800000">
                  <a:pos x="wd2" y="hd2"/>
                </a:cxn>
                <a:cxn ang="16200000">
                  <a:pos x="wd2" y="hd2"/>
                </a:cxn>
              </a:cxnLst>
              <a:rect l="0" t="0" r="r" b="b"/>
              <a:pathLst>
                <a:path w="20583" h="21600" fill="norm" stroke="1" extrusionOk="0">
                  <a:moveTo>
                    <a:pt x="184" y="21600"/>
                  </a:moveTo>
                  <a:lnTo>
                    <a:pt x="184" y="21600"/>
                  </a:lnTo>
                  <a:cubicBezTo>
                    <a:pt x="-1017" y="14315"/>
                    <a:pt x="3722" y="7101"/>
                    <a:pt x="13259" y="1696"/>
                  </a:cubicBezTo>
                  <a:lnTo>
                    <a:pt x="10349" y="0"/>
                  </a:lnTo>
                  <a:lnTo>
                    <a:pt x="19331" y="999"/>
                  </a:lnTo>
                  <a:lnTo>
                    <a:pt x="20583" y="5964"/>
                  </a:lnTo>
                  <a:lnTo>
                    <a:pt x="17675" y="4269"/>
                  </a:lnTo>
                  <a:lnTo>
                    <a:pt x="17675" y="4269"/>
                  </a:lnTo>
                  <a:cubicBezTo>
                    <a:pt x="9689" y="8944"/>
                    <a:pt x="5751" y="15100"/>
                    <a:pt x="6775" y="21311"/>
                  </a:cubicBezTo>
                  <a:close/>
                </a:path>
              </a:pathLst>
            </a:custGeom>
            <a:solidFill>
              <a:schemeClr val="accent6"/>
            </a:soli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p>
          </p:txBody>
        </p:sp>
      </p:grpSp>
      <p:grpSp>
        <p:nvGrpSpPr>
          <p:cNvPr id="109" name="Rectangle 14"/>
          <p:cNvGrpSpPr/>
          <p:nvPr/>
        </p:nvGrpSpPr>
        <p:grpSpPr>
          <a:xfrm>
            <a:off x="5652120" y="924455"/>
            <a:ext cx="576065" cy="504057"/>
            <a:chOff x="0" y="0"/>
            <a:chExt cx="576064" cy="504056"/>
          </a:xfrm>
        </p:grpSpPr>
        <p:sp>
          <p:nvSpPr>
            <p:cNvPr id="107"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08" name="08"/>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08</a:t>
              </a:r>
            </a:p>
          </p:txBody>
        </p:sp>
      </p:grpSp>
      <p:sp>
        <p:nvSpPr>
          <p:cNvPr id="110" name="Flowchart: Connector 18"/>
          <p:cNvSpPr/>
          <p:nvPr/>
        </p:nvSpPr>
        <p:spPr>
          <a:xfrm>
            <a:off x="5838340" y="1502187"/>
            <a:ext cx="144017" cy="144017"/>
          </a:xfrm>
          <a:prstGeom prst="ellipse">
            <a:avLst/>
          </a:prstGeom>
          <a:solidFill>
            <a:srgbClr val="FFFF00"/>
          </a:solidFill>
          <a:ln w="25400">
            <a:solidFill>
              <a:srgbClr val="000000"/>
            </a:solidFill>
          </a:ln>
        </p:spPr>
        <p:txBody>
          <a:bodyPr lIns="45719" rIns="45719" anchor="ctr"/>
          <a:lstStyle/>
          <a:p>
            <a:pPr algn="ctr">
              <a:defRPr>
                <a:solidFill>
                  <a:srgbClr val="FFFFFF"/>
                </a:solidFill>
              </a:defRPr>
            </a:pPr>
          </a:p>
        </p:txBody>
      </p:sp>
      <p:sp>
        <p:nvSpPr>
          <p:cNvPr id="111" name="Flowchart: Connector 19"/>
          <p:cNvSpPr/>
          <p:nvPr/>
        </p:nvSpPr>
        <p:spPr>
          <a:xfrm>
            <a:off x="5835991" y="1724928"/>
            <a:ext cx="144017" cy="144017"/>
          </a:xfrm>
          <a:prstGeom prst="ellipse">
            <a:avLst/>
          </a:prstGeom>
          <a:solidFill>
            <a:srgbClr val="FFFF00"/>
          </a:solidFill>
          <a:ln w="25400">
            <a:solidFill>
              <a:srgbClr val="000000"/>
            </a:solidFill>
          </a:ln>
        </p:spPr>
        <p:txBody>
          <a:bodyPr lIns="45719" rIns="45719" anchor="ctr"/>
          <a:lstStyle/>
          <a:p>
            <a:pPr algn="ctr">
              <a:defRPr>
                <a:solidFill>
                  <a:srgbClr val="FFFFFF"/>
                </a:solidFill>
              </a:defRPr>
            </a:pPr>
          </a:p>
        </p:txBody>
      </p:sp>
      <p:grpSp>
        <p:nvGrpSpPr>
          <p:cNvPr id="114" name="Rectangle 20"/>
          <p:cNvGrpSpPr/>
          <p:nvPr/>
        </p:nvGrpSpPr>
        <p:grpSpPr>
          <a:xfrm>
            <a:off x="5623983" y="1960703"/>
            <a:ext cx="576065" cy="504057"/>
            <a:chOff x="0" y="0"/>
            <a:chExt cx="576064" cy="504056"/>
          </a:xfrm>
        </p:grpSpPr>
        <p:sp>
          <p:nvSpPr>
            <p:cNvPr id="112" name="Rectangle"/>
            <p:cNvSpPr/>
            <p:nvPr/>
          </p:nvSpPr>
          <p:spPr>
            <a:xfrm>
              <a:off x="-1" y="-1"/>
              <a:ext cx="576066" cy="504058"/>
            </a:xfrm>
            <a:prstGeom prst="rect">
              <a:avLst/>
            </a:prstGeom>
            <a:gradFill flip="none" rotWithShape="1">
              <a:gsLst>
                <a:gs pos="0">
                  <a:srgbClr val="000000"/>
                </a:gs>
                <a:gs pos="80000">
                  <a:srgbClr val="000000"/>
                </a:gs>
                <a:gs pos="100000">
                  <a:srgbClr val="000000"/>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13" name="11"/>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11</a:t>
              </a:r>
            </a:p>
          </p:txBody>
        </p:sp>
      </p:grpSp>
      <p:grpSp>
        <p:nvGrpSpPr>
          <p:cNvPr id="117" name="Rectangle 21"/>
          <p:cNvGrpSpPr/>
          <p:nvPr/>
        </p:nvGrpSpPr>
        <p:grpSpPr>
          <a:xfrm>
            <a:off x="5623983" y="2464760"/>
            <a:ext cx="576065" cy="504057"/>
            <a:chOff x="0" y="0"/>
            <a:chExt cx="576064" cy="504056"/>
          </a:xfrm>
        </p:grpSpPr>
        <p:sp>
          <p:nvSpPr>
            <p:cNvPr id="115" name="Rectangle"/>
            <p:cNvSpPr/>
            <p:nvPr/>
          </p:nvSpPr>
          <p:spPr>
            <a:xfrm>
              <a:off x="-1" y="-1"/>
              <a:ext cx="576066" cy="504058"/>
            </a:xfrm>
            <a:prstGeom prst="rect">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16" name="12"/>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12</a:t>
              </a:r>
            </a:p>
          </p:txBody>
        </p:sp>
      </p:grpSp>
      <p:grpSp>
        <p:nvGrpSpPr>
          <p:cNvPr id="120" name="Rectangle 22"/>
          <p:cNvGrpSpPr/>
          <p:nvPr/>
        </p:nvGrpSpPr>
        <p:grpSpPr>
          <a:xfrm>
            <a:off x="5626858" y="2982884"/>
            <a:ext cx="576065" cy="504057"/>
            <a:chOff x="0" y="0"/>
            <a:chExt cx="576064" cy="504056"/>
          </a:xfrm>
        </p:grpSpPr>
        <p:sp>
          <p:nvSpPr>
            <p:cNvPr id="118" name="Rectangle"/>
            <p:cNvSpPr/>
            <p:nvPr/>
          </p:nvSpPr>
          <p:spPr>
            <a:xfrm>
              <a:off x="-1" y="-1"/>
              <a:ext cx="576066" cy="504058"/>
            </a:xfrm>
            <a:prstGeom prst="rect">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19" name="13"/>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13</a:t>
              </a:r>
            </a:p>
          </p:txBody>
        </p:sp>
      </p:grpSp>
      <p:grpSp>
        <p:nvGrpSpPr>
          <p:cNvPr id="123" name="Rectangle 23"/>
          <p:cNvGrpSpPr/>
          <p:nvPr/>
        </p:nvGrpSpPr>
        <p:grpSpPr>
          <a:xfrm>
            <a:off x="5628526" y="3488607"/>
            <a:ext cx="576065" cy="504057"/>
            <a:chOff x="0" y="0"/>
            <a:chExt cx="576064" cy="504056"/>
          </a:xfrm>
        </p:grpSpPr>
        <p:sp>
          <p:nvSpPr>
            <p:cNvPr id="121" name="Rectangle"/>
            <p:cNvSpPr/>
            <p:nvPr/>
          </p:nvSpPr>
          <p:spPr>
            <a:xfrm>
              <a:off x="-1" y="-1"/>
              <a:ext cx="576066" cy="504058"/>
            </a:xfrm>
            <a:prstGeom prst="rect">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22" name="14"/>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14</a:t>
              </a:r>
            </a:p>
          </p:txBody>
        </p:sp>
      </p:grpSp>
      <p:grpSp>
        <p:nvGrpSpPr>
          <p:cNvPr id="126" name="Rectangle 24"/>
          <p:cNvGrpSpPr/>
          <p:nvPr/>
        </p:nvGrpSpPr>
        <p:grpSpPr>
          <a:xfrm>
            <a:off x="5626858" y="4006732"/>
            <a:ext cx="576065" cy="504057"/>
            <a:chOff x="0" y="0"/>
            <a:chExt cx="576064" cy="504056"/>
          </a:xfrm>
        </p:grpSpPr>
        <p:sp>
          <p:nvSpPr>
            <p:cNvPr id="124" name="Rectangle"/>
            <p:cNvSpPr/>
            <p:nvPr/>
          </p:nvSpPr>
          <p:spPr>
            <a:xfrm>
              <a:off x="-1" y="-1"/>
              <a:ext cx="576066" cy="504058"/>
            </a:xfrm>
            <a:prstGeom prst="rect">
              <a:avLst/>
            </a:prstGeom>
            <a:gradFill flip="none" rotWithShape="1">
              <a:gsLst>
                <a:gs pos="0">
                  <a:srgbClr val="2E5E97"/>
                </a:gs>
                <a:gs pos="80000">
                  <a:srgbClr val="3C7BC7"/>
                </a:gs>
                <a:gs pos="100000">
                  <a:srgbClr val="3A7CCA"/>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25" name="15"/>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15</a:t>
              </a:r>
            </a:p>
          </p:txBody>
        </p:sp>
      </p:grpSp>
      <p:grpSp>
        <p:nvGrpSpPr>
          <p:cNvPr id="129" name="Rectangle 25"/>
          <p:cNvGrpSpPr/>
          <p:nvPr/>
        </p:nvGrpSpPr>
        <p:grpSpPr>
          <a:xfrm>
            <a:off x="5628526" y="4523187"/>
            <a:ext cx="576065" cy="504057"/>
            <a:chOff x="0" y="0"/>
            <a:chExt cx="576064" cy="504056"/>
          </a:xfrm>
        </p:grpSpPr>
        <p:sp>
          <p:nvSpPr>
            <p:cNvPr id="127" name="Rectangle"/>
            <p:cNvSpPr/>
            <p:nvPr/>
          </p:nvSpPr>
          <p:spPr>
            <a:xfrm>
              <a:off x="-1" y="-1"/>
              <a:ext cx="576066" cy="504058"/>
            </a:xfrm>
            <a:prstGeom prst="rect">
              <a:avLst/>
            </a:prstGeom>
            <a:gradFill flip="none" rotWithShape="1">
              <a:gsLst>
                <a:gs pos="0">
                  <a:srgbClr val="2E5E97"/>
                </a:gs>
                <a:gs pos="80000">
                  <a:srgbClr val="3C7BC7"/>
                </a:gs>
                <a:gs pos="100000">
                  <a:srgbClr val="3A7CCA"/>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28" name="16"/>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16</a:t>
              </a:r>
            </a:p>
          </p:txBody>
        </p:sp>
      </p:grpSp>
      <p:grpSp>
        <p:nvGrpSpPr>
          <p:cNvPr id="132" name="Rectangle 27"/>
          <p:cNvGrpSpPr/>
          <p:nvPr/>
        </p:nvGrpSpPr>
        <p:grpSpPr>
          <a:xfrm>
            <a:off x="5628526" y="5537510"/>
            <a:ext cx="576065" cy="504057"/>
            <a:chOff x="0" y="0"/>
            <a:chExt cx="576064" cy="504056"/>
          </a:xfrm>
        </p:grpSpPr>
        <p:sp>
          <p:nvSpPr>
            <p:cNvPr id="130" name="Rectangle"/>
            <p:cNvSpPr/>
            <p:nvPr/>
          </p:nvSpPr>
          <p:spPr>
            <a:xfrm>
              <a:off x="-1" y="-1"/>
              <a:ext cx="576066" cy="504058"/>
            </a:xfrm>
            <a:prstGeom prst="rect">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31" name="18"/>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18</a:t>
              </a:r>
            </a:p>
          </p:txBody>
        </p:sp>
      </p:grpSp>
      <p:grpSp>
        <p:nvGrpSpPr>
          <p:cNvPr id="163" name="Group 35"/>
          <p:cNvGrpSpPr/>
          <p:nvPr/>
        </p:nvGrpSpPr>
        <p:grpSpPr>
          <a:xfrm>
            <a:off x="1185955" y="908720"/>
            <a:ext cx="577734" cy="5112569"/>
            <a:chOff x="0" y="0"/>
            <a:chExt cx="577732" cy="5112568"/>
          </a:xfrm>
        </p:grpSpPr>
        <p:grpSp>
          <p:nvGrpSpPr>
            <p:cNvPr id="135" name="Rectangle 5"/>
            <p:cNvGrpSpPr/>
            <p:nvPr/>
          </p:nvGrpSpPr>
          <p:grpSpPr>
            <a:xfrm>
              <a:off x="1667" y="0"/>
              <a:ext cx="576065" cy="504057"/>
              <a:chOff x="0" y="0"/>
              <a:chExt cx="576064" cy="504056"/>
            </a:xfrm>
          </p:grpSpPr>
          <p:sp>
            <p:nvSpPr>
              <p:cNvPr id="133"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34" name="98"/>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98</a:t>
                </a:r>
              </a:p>
            </p:txBody>
          </p:sp>
        </p:grpSp>
        <p:grpSp>
          <p:nvGrpSpPr>
            <p:cNvPr id="138" name="Rectangle 6"/>
            <p:cNvGrpSpPr/>
            <p:nvPr/>
          </p:nvGrpSpPr>
          <p:grpSpPr>
            <a:xfrm>
              <a:off x="-1" y="518124"/>
              <a:ext cx="576065" cy="504057"/>
              <a:chOff x="0" y="0"/>
              <a:chExt cx="576064" cy="504056"/>
            </a:xfrm>
          </p:grpSpPr>
          <p:sp>
            <p:nvSpPr>
              <p:cNvPr id="136"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37" name="99"/>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99</a:t>
                </a:r>
              </a:p>
            </p:txBody>
          </p:sp>
        </p:grpSp>
        <p:grpSp>
          <p:nvGrpSpPr>
            <p:cNvPr id="141" name="Rectangle 7"/>
            <p:cNvGrpSpPr/>
            <p:nvPr/>
          </p:nvGrpSpPr>
          <p:grpSpPr>
            <a:xfrm>
              <a:off x="1667" y="1023848"/>
              <a:ext cx="576065" cy="504057"/>
              <a:chOff x="0" y="0"/>
              <a:chExt cx="576064" cy="504056"/>
            </a:xfrm>
          </p:grpSpPr>
          <p:sp>
            <p:nvSpPr>
              <p:cNvPr id="139"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40" name="00"/>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00</a:t>
                </a:r>
              </a:p>
            </p:txBody>
          </p:sp>
        </p:grpSp>
        <p:grpSp>
          <p:nvGrpSpPr>
            <p:cNvPr id="144" name="Rectangle 8"/>
            <p:cNvGrpSpPr/>
            <p:nvPr/>
          </p:nvGrpSpPr>
          <p:grpSpPr>
            <a:xfrm>
              <a:off x="-1" y="1541972"/>
              <a:ext cx="576065" cy="504057"/>
              <a:chOff x="0" y="0"/>
              <a:chExt cx="576064" cy="504056"/>
            </a:xfrm>
          </p:grpSpPr>
          <p:sp>
            <p:nvSpPr>
              <p:cNvPr id="142"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43" name="01"/>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01</a:t>
                </a:r>
              </a:p>
            </p:txBody>
          </p:sp>
        </p:grpSp>
        <p:grpSp>
          <p:nvGrpSpPr>
            <p:cNvPr id="147" name="Rectangle 9"/>
            <p:cNvGrpSpPr/>
            <p:nvPr/>
          </p:nvGrpSpPr>
          <p:grpSpPr>
            <a:xfrm>
              <a:off x="1667" y="2058428"/>
              <a:ext cx="576065" cy="504057"/>
              <a:chOff x="0" y="0"/>
              <a:chExt cx="576064" cy="504056"/>
            </a:xfrm>
          </p:grpSpPr>
          <p:sp>
            <p:nvSpPr>
              <p:cNvPr id="145"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46" name="02"/>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02</a:t>
                </a:r>
              </a:p>
            </p:txBody>
          </p:sp>
        </p:grpSp>
        <p:grpSp>
          <p:nvGrpSpPr>
            <p:cNvPr id="150" name="Rectangle 10"/>
            <p:cNvGrpSpPr/>
            <p:nvPr/>
          </p:nvGrpSpPr>
          <p:grpSpPr>
            <a:xfrm>
              <a:off x="-1" y="2576552"/>
              <a:ext cx="576065" cy="504057"/>
              <a:chOff x="0" y="0"/>
              <a:chExt cx="576064" cy="504056"/>
            </a:xfrm>
          </p:grpSpPr>
          <p:sp>
            <p:nvSpPr>
              <p:cNvPr id="148"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49" name="03"/>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03</a:t>
                </a:r>
              </a:p>
            </p:txBody>
          </p:sp>
        </p:grpSp>
        <p:grpSp>
          <p:nvGrpSpPr>
            <p:cNvPr id="153" name="Rectangle 11"/>
            <p:cNvGrpSpPr/>
            <p:nvPr/>
          </p:nvGrpSpPr>
          <p:grpSpPr>
            <a:xfrm>
              <a:off x="1667" y="3082276"/>
              <a:ext cx="576065" cy="504057"/>
              <a:chOff x="0" y="0"/>
              <a:chExt cx="576064" cy="504056"/>
            </a:xfrm>
          </p:grpSpPr>
          <p:sp>
            <p:nvSpPr>
              <p:cNvPr id="151"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52" name="04"/>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04</a:t>
                </a:r>
              </a:p>
            </p:txBody>
          </p:sp>
        </p:grpSp>
        <p:grpSp>
          <p:nvGrpSpPr>
            <p:cNvPr id="156" name="Rectangle 12"/>
            <p:cNvGrpSpPr/>
            <p:nvPr/>
          </p:nvGrpSpPr>
          <p:grpSpPr>
            <a:xfrm>
              <a:off x="-1" y="3600400"/>
              <a:ext cx="576065" cy="504057"/>
              <a:chOff x="0" y="0"/>
              <a:chExt cx="576064" cy="504056"/>
            </a:xfrm>
          </p:grpSpPr>
          <p:sp>
            <p:nvSpPr>
              <p:cNvPr id="154"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55" name="05"/>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05</a:t>
                </a:r>
              </a:p>
            </p:txBody>
          </p:sp>
        </p:grpSp>
        <p:grpSp>
          <p:nvGrpSpPr>
            <p:cNvPr id="159" name="Rectangle 13"/>
            <p:cNvGrpSpPr/>
            <p:nvPr/>
          </p:nvGrpSpPr>
          <p:grpSpPr>
            <a:xfrm>
              <a:off x="1667" y="4104456"/>
              <a:ext cx="576065" cy="504057"/>
              <a:chOff x="0" y="0"/>
              <a:chExt cx="576064" cy="504056"/>
            </a:xfrm>
          </p:grpSpPr>
          <p:sp>
            <p:nvSpPr>
              <p:cNvPr id="157"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58" name="06"/>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06</a:t>
                </a:r>
              </a:p>
            </p:txBody>
          </p:sp>
        </p:grpSp>
        <p:grpSp>
          <p:nvGrpSpPr>
            <p:cNvPr id="162" name="Rectangle 30"/>
            <p:cNvGrpSpPr/>
            <p:nvPr/>
          </p:nvGrpSpPr>
          <p:grpSpPr>
            <a:xfrm>
              <a:off x="1667" y="4608512"/>
              <a:ext cx="576065" cy="504057"/>
              <a:chOff x="0" y="0"/>
              <a:chExt cx="576064" cy="504056"/>
            </a:xfrm>
          </p:grpSpPr>
          <p:sp>
            <p:nvSpPr>
              <p:cNvPr id="160"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61" name="07"/>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07</a:t>
                </a:r>
              </a:p>
            </p:txBody>
          </p:sp>
        </p:grpSp>
      </p:grpSp>
      <p:grpSp>
        <p:nvGrpSpPr>
          <p:cNvPr id="166" name="Group 37"/>
          <p:cNvGrpSpPr/>
          <p:nvPr/>
        </p:nvGrpSpPr>
        <p:grpSpPr>
          <a:xfrm>
            <a:off x="1907703" y="954259"/>
            <a:ext cx="2418289" cy="333089"/>
            <a:chOff x="0" y="0"/>
            <a:chExt cx="2418288" cy="333087"/>
          </a:xfrm>
        </p:grpSpPr>
        <p:sp>
          <p:nvSpPr>
            <p:cNvPr id="164" name="Straight Arrow Connector 33"/>
            <p:cNvSpPr/>
            <p:nvPr/>
          </p:nvSpPr>
          <p:spPr>
            <a:xfrm>
              <a:off x="0" y="170484"/>
              <a:ext cx="720081" cy="1"/>
            </a:xfrm>
            <a:prstGeom prst="line">
              <a:avLst/>
            </a:prstGeom>
            <a:noFill/>
            <a:ln w="9525" cap="flat">
              <a:solidFill>
                <a:srgbClr val="4A7EBB"/>
              </a:solidFill>
              <a:prstDash val="solid"/>
              <a:round/>
              <a:tailEnd type="triangle" w="med" len="med"/>
            </a:ln>
            <a:effectLst/>
          </p:spPr>
          <p:txBody>
            <a:bodyPr wrap="square" lIns="45719" tIns="45719" rIns="45719" bIns="45719" numCol="1" anchor="t">
              <a:noAutofit/>
            </a:bodyPr>
            <a:lstStyle/>
            <a:p>
              <a:pPr/>
            </a:p>
          </p:txBody>
        </p:sp>
        <p:sp>
          <p:nvSpPr>
            <p:cNvPr id="165" name="TextBox 34"/>
            <p:cNvSpPr txBox="1"/>
            <p:nvPr/>
          </p:nvSpPr>
          <p:spPr>
            <a:xfrm>
              <a:off x="853544" y="0"/>
              <a:ext cx="1564745"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C++ 98 major</a:t>
              </a:r>
            </a:p>
          </p:txBody>
        </p:sp>
      </p:grpSp>
      <p:grpSp>
        <p:nvGrpSpPr>
          <p:cNvPr id="169" name="Group 38"/>
          <p:cNvGrpSpPr/>
          <p:nvPr/>
        </p:nvGrpSpPr>
        <p:grpSpPr>
          <a:xfrm>
            <a:off x="1818291" y="3555612"/>
            <a:ext cx="2418289" cy="625188"/>
            <a:chOff x="0" y="0"/>
            <a:chExt cx="2418288" cy="625187"/>
          </a:xfrm>
        </p:grpSpPr>
        <p:sp>
          <p:nvSpPr>
            <p:cNvPr id="167" name="Straight Arrow Connector 39"/>
            <p:cNvSpPr/>
            <p:nvPr/>
          </p:nvSpPr>
          <p:spPr>
            <a:xfrm>
              <a:off x="0" y="170483"/>
              <a:ext cx="720081" cy="1"/>
            </a:xfrm>
            <a:prstGeom prst="line">
              <a:avLst/>
            </a:prstGeom>
            <a:noFill/>
            <a:ln w="9525" cap="flat">
              <a:solidFill>
                <a:srgbClr val="4A7EBB"/>
              </a:solidFill>
              <a:prstDash val="solid"/>
              <a:round/>
              <a:tailEnd type="triangle" w="med" len="med"/>
            </a:ln>
            <a:effectLst/>
          </p:spPr>
          <p:txBody>
            <a:bodyPr wrap="square" lIns="45719" tIns="45719" rIns="45719" bIns="45719" numCol="1" anchor="t">
              <a:noAutofit/>
            </a:bodyPr>
            <a:lstStyle/>
            <a:p>
              <a:pPr/>
            </a:p>
          </p:txBody>
        </p:sp>
        <p:sp>
          <p:nvSpPr>
            <p:cNvPr id="168" name="TextBox 40"/>
            <p:cNvSpPr txBox="1"/>
            <p:nvPr/>
          </p:nvSpPr>
          <p:spPr>
            <a:xfrm>
              <a:off x="853544" y="0"/>
              <a:ext cx="1564745"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C++ 03 bug fixes only</a:t>
              </a:r>
            </a:p>
          </p:txBody>
        </p:sp>
      </p:grpSp>
      <p:grpSp>
        <p:nvGrpSpPr>
          <p:cNvPr id="172" name="Group 42"/>
          <p:cNvGrpSpPr/>
          <p:nvPr/>
        </p:nvGrpSpPr>
        <p:grpSpPr>
          <a:xfrm>
            <a:off x="6228184" y="2060848"/>
            <a:ext cx="2418289" cy="333088"/>
            <a:chOff x="0" y="0"/>
            <a:chExt cx="2418288" cy="333087"/>
          </a:xfrm>
        </p:grpSpPr>
        <p:sp>
          <p:nvSpPr>
            <p:cNvPr id="170" name="Straight Arrow Connector 43"/>
            <p:cNvSpPr/>
            <p:nvPr/>
          </p:nvSpPr>
          <p:spPr>
            <a:xfrm>
              <a:off x="0" y="170484"/>
              <a:ext cx="720081" cy="1"/>
            </a:xfrm>
            <a:prstGeom prst="line">
              <a:avLst/>
            </a:prstGeom>
            <a:noFill/>
            <a:ln w="9525" cap="flat">
              <a:solidFill>
                <a:srgbClr val="4A7EBB"/>
              </a:solidFill>
              <a:prstDash val="solid"/>
              <a:round/>
              <a:tailEnd type="triangle" w="med" len="med"/>
            </a:ln>
            <a:effectLst/>
          </p:spPr>
          <p:txBody>
            <a:bodyPr wrap="square" lIns="45719" tIns="45719" rIns="45719" bIns="45719" numCol="1" anchor="t">
              <a:noAutofit/>
            </a:bodyPr>
            <a:lstStyle/>
            <a:p>
              <a:pPr/>
            </a:p>
          </p:txBody>
        </p:sp>
        <p:sp>
          <p:nvSpPr>
            <p:cNvPr id="171" name="TextBox 44"/>
            <p:cNvSpPr txBox="1"/>
            <p:nvPr/>
          </p:nvSpPr>
          <p:spPr>
            <a:xfrm>
              <a:off x="853544" y="0"/>
              <a:ext cx="1564745"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C++ 11 major</a:t>
              </a:r>
            </a:p>
          </p:txBody>
        </p:sp>
      </p:grpSp>
      <p:grpSp>
        <p:nvGrpSpPr>
          <p:cNvPr id="175" name="Group 47"/>
          <p:cNvGrpSpPr/>
          <p:nvPr/>
        </p:nvGrpSpPr>
        <p:grpSpPr>
          <a:xfrm>
            <a:off x="6228184" y="3471417"/>
            <a:ext cx="2418289" cy="333089"/>
            <a:chOff x="0" y="0"/>
            <a:chExt cx="2418288" cy="333087"/>
          </a:xfrm>
        </p:grpSpPr>
        <p:sp>
          <p:nvSpPr>
            <p:cNvPr id="173" name="Straight Arrow Connector 48"/>
            <p:cNvSpPr/>
            <p:nvPr/>
          </p:nvSpPr>
          <p:spPr>
            <a:xfrm>
              <a:off x="0" y="170484"/>
              <a:ext cx="720081" cy="1"/>
            </a:xfrm>
            <a:prstGeom prst="line">
              <a:avLst/>
            </a:prstGeom>
            <a:noFill/>
            <a:ln w="9525" cap="flat">
              <a:solidFill>
                <a:srgbClr val="4A7EBB"/>
              </a:solidFill>
              <a:prstDash val="solid"/>
              <a:round/>
              <a:tailEnd type="triangle" w="med" len="med"/>
            </a:ln>
            <a:effectLst/>
          </p:spPr>
          <p:txBody>
            <a:bodyPr wrap="square" lIns="45719" tIns="45719" rIns="45719" bIns="45719" numCol="1" anchor="t">
              <a:noAutofit/>
            </a:bodyPr>
            <a:lstStyle/>
            <a:p>
              <a:pPr/>
            </a:p>
          </p:txBody>
        </p:sp>
        <p:sp>
          <p:nvSpPr>
            <p:cNvPr id="174" name="TextBox 49"/>
            <p:cNvSpPr txBox="1"/>
            <p:nvPr/>
          </p:nvSpPr>
          <p:spPr>
            <a:xfrm>
              <a:off x="853544" y="0"/>
              <a:ext cx="1564745"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C++ 14 minor</a:t>
              </a:r>
            </a:p>
          </p:txBody>
        </p:sp>
      </p:grpSp>
      <p:grpSp>
        <p:nvGrpSpPr>
          <p:cNvPr id="178" name="Group 50"/>
          <p:cNvGrpSpPr/>
          <p:nvPr/>
        </p:nvGrpSpPr>
        <p:grpSpPr>
          <a:xfrm>
            <a:off x="6240583" y="5085184"/>
            <a:ext cx="2418289" cy="625188"/>
            <a:chOff x="0" y="0"/>
            <a:chExt cx="2418288" cy="625187"/>
          </a:xfrm>
        </p:grpSpPr>
        <p:sp>
          <p:nvSpPr>
            <p:cNvPr id="176" name="Straight Arrow Connector 51"/>
            <p:cNvSpPr/>
            <p:nvPr/>
          </p:nvSpPr>
          <p:spPr>
            <a:xfrm>
              <a:off x="0" y="170483"/>
              <a:ext cx="720081" cy="1"/>
            </a:xfrm>
            <a:prstGeom prst="line">
              <a:avLst/>
            </a:prstGeom>
            <a:noFill/>
            <a:ln w="9525" cap="flat">
              <a:solidFill>
                <a:srgbClr val="4A7EBB"/>
              </a:solidFill>
              <a:prstDash val="solid"/>
              <a:round/>
              <a:tailEnd type="triangle" w="med" len="med"/>
            </a:ln>
            <a:effectLst/>
          </p:spPr>
          <p:txBody>
            <a:bodyPr wrap="square" lIns="45719" tIns="45719" rIns="45719" bIns="45719" numCol="1" anchor="t">
              <a:noAutofit/>
            </a:bodyPr>
            <a:lstStyle/>
            <a:p>
              <a:pPr/>
            </a:p>
          </p:txBody>
        </p:sp>
        <p:sp>
          <p:nvSpPr>
            <p:cNvPr id="177" name="TextBox 52"/>
            <p:cNvSpPr txBox="1"/>
            <p:nvPr/>
          </p:nvSpPr>
          <p:spPr>
            <a:xfrm>
              <a:off x="853544" y="0"/>
              <a:ext cx="1564745"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C++ 17 medium</a:t>
              </a:r>
            </a:p>
          </p:txBody>
        </p:sp>
      </p:grpSp>
      <p:grpSp>
        <p:nvGrpSpPr>
          <p:cNvPr id="181" name="Rectangle 54"/>
          <p:cNvGrpSpPr/>
          <p:nvPr/>
        </p:nvGrpSpPr>
        <p:grpSpPr>
          <a:xfrm>
            <a:off x="8495927" y="214289"/>
            <a:ext cx="648073" cy="6048674"/>
            <a:chOff x="0" y="0"/>
            <a:chExt cx="648072" cy="6048672"/>
          </a:xfrm>
        </p:grpSpPr>
        <p:sp>
          <p:nvSpPr>
            <p:cNvPr id="179" name="Rectangle"/>
            <p:cNvSpPr/>
            <p:nvPr/>
          </p:nvSpPr>
          <p:spPr>
            <a:xfrm>
              <a:off x="-1" y="-1"/>
              <a:ext cx="648074" cy="6048674"/>
            </a:xfrm>
            <a:prstGeom prst="rect">
              <a:avLst/>
            </a:prstGeom>
            <a:gradFill flip="none" rotWithShape="1">
              <a:gsLst>
                <a:gs pos="0">
                  <a:srgbClr val="FFD89C"/>
                </a:gs>
                <a:gs pos="50000">
                  <a:srgbClr val="FFE6C3"/>
                </a:gs>
                <a:gs pos="100000">
                  <a:srgbClr val="FFF2E2"/>
                </a:gs>
              </a:gsLst>
              <a:path path="circle">
                <a:fillToRect l="37721" t="-19636" r="62278" b="119636"/>
              </a:path>
            </a:gradFill>
            <a:ln w="12700" cap="flat">
              <a:noFill/>
              <a:miter lim="400000"/>
            </a:ln>
            <a:effectLst/>
          </p:spPr>
          <p:txBody>
            <a:bodyPr wrap="square" lIns="45719" tIns="45719" rIns="45719" bIns="45719" numCol="1" anchor="ctr">
              <a:noAutofit/>
            </a:bodyPr>
            <a:lstStyle/>
            <a:p>
              <a:pPr algn="ctr">
                <a:defRPr b="1" sz="3200"/>
              </a:pPr>
            </a:p>
          </p:txBody>
        </p:sp>
        <p:sp>
          <p:nvSpPr>
            <p:cNvPr id="180" name="M…"/>
            <p:cNvSpPr txBox="1"/>
            <p:nvPr/>
          </p:nvSpPr>
          <p:spPr>
            <a:xfrm>
              <a:off x="45719" y="546962"/>
              <a:ext cx="556634" cy="49547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3200"/>
              </a:pPr>
              <a:r>
                <a:t>M</a:t>
              </a:r>
              <a:endParaRPr>
                <a:solidFill>
                  <a:srgbClr val="FFFFFF"/>
                </a:solidFill>
              </a:endParaRPr>
            </a:p>
            <a:p>
              <a:pPr algn="ctr">
                <a:defRPr b="1" sz="3200"/>
              </a:pPr>
              <a:r>
                <a:t>o</a:t>
              </a:r>
              <a:endParaRPr>
                <a:solidFill>
                  <a:srgbClr val="FFFFFF"/>
                </a:solidFill>
              </a:endParaRPr>
            </a:p>
            <a:p>
              <a:pPr algn="ctr">
                <a:defRPr b="1" sz="3200"/>
              </a:pPr>
              <a:r>
                <a:t>d</a:t>
              </a:r>
              <a:endParaRPr>
                <a:solidFill>
                  <a:srgbClr val="FFFFFF"/>
                </a:solidFill>
              </a:endParaRPr>
            </a:p>
            <a:p>
              <a:pPr algn="ctr">
                <a:defRPr b="1" sz="3200"/>
              </a:pPr>
              <a:r>
                <a:t>e</a:t>
              </a:r>
              <a:endParaRPr>
                <a:solidFill>
                  <a:srgbClr val="FFFFFF"/>
                </a:solidFill>
              </a:endParaRPr>
            </a:p>
            <a:p>
              <a:pPr algn="ctr">
                <a:defRPr b="1" sz="3200"/>
              </a:pPr>
              <a:r>
                <a:t>r</a:t>
              </a:r>
              <a:endParaRPr>
                <a:solidFill>
                  <a:srgbClr val="FFFFFF"/>
                </a:solidFill>
              </a:endParaRPr>
            </a:p>
            <a:p>
              <a:pPr algn="ctr">
                <a:defRPr b="1" sz="3200"/>
              </a:pPr>
              <a:r>
                <a:t>n </a:t>
              </a:r>
              <a:endParaRPr>
                <a:solidFill>
                  <a:srgbClr val="FFFFFF"/>
                </a:solidFill>
              </a:endParaRPr>
            </a:p>
            <a:p>
              <a:pPr algn="ctr">
                <a:defRPr b="1" sz="3200"/>
              </a:pPr>
            </a:p>
            <a:p>
              <a:pPr algn="ctr">
                <a:defRPr b="1" sz="3200"/>
              </a:pPr>
              <a:r>
                <a:t>C</a:t>
              </a:r>
              <a:endParaRPr>
                <a:solidFill>
                  <a:srgbClr val="FFFFFF"/>
                </a:solidFill>
              </a:endParaRPr>
            </a:p>
            <a:p>
              <a:pPr algn="ctr">
                <a:defRPr b="1" sz="3200"/>
              </a:pPr>
              <a:r>
                <a:t>+</a:t>
              </a:r>
              <a:endParaRPr>
                <a:solidFill>
                  <a:srgbClr val="FFFFFF"/>
                </a:solidFill>
              </a:endParaRPr>
            </a:p>
            <a:p>
              <a:pPr algn="ctr">
                <a:defRPr b="1" sz="3200"/>
              </a:pPr>
              <a:r>
                <a:t>+</a:t>
              </a:r>
            </a:p>
          </p:txBody>
        </p:sp>
      </p:grpSp>
      <p:sp>
        <p:nvSpPr>
          <p:cNvPr id="182" name="Straight Arrow Connector 55"/>
          <p:cNvSpPr/>
          <p:nvPr/>
        </p:nvSpPr>
        <p:spPr>
          <a:xfrm>
            <a:off x="1819960" y="5257336"/>
            <a:ext cx="720081" cy="1"/>
          </a:xfrm>
          <a:prstGeom prst="line">
            <a:avLst/>
          </a:prstGeom>
          <a:ln>
            <a:solidFill>
              <a:srgbClr val="4A7EBB"/>
            </a:solidFill>
            <a:tailEnd type="triangle"/>
          </a:ln>
        </p:spPr>
        <p:txBody>
          <a:bodyPr lIns="45719" rIns="45719"/>
          <a:lstStyle/>
          <a:p>
            <a:pPr/>
          </a:p>
        </p:txBody>
      </p:sp>
      <p:sp>
        <p:nvSpPr>
          <p:cNvPr id="183" name="TextBox 56"/>
          <p:cNvSpPr txBox="1"/>
          <p:nvPr/>
        </p:nvSpPr>
        <p:spPr>
          <a:xfrm>
            <a:off x="2659436" y="4946172"/>
            <a:ext cx="2068801" cy="6251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a:r>
              <a:t>Library performance improvements.</a:t>
            </a:r>
          </a:p>
        </p:txBody>
      </p:sp>
      <p:grpSp>
        <p:nvGrpSpPr>
          <p:cNvPr id="186" name="Rectangle 58"/>
          <p:cNvGrpSpPr/>
          <p:nvPr/>
        </p:nvGrpSpPr>
        <p:grpSpPr>
          <a:xfrm>
            <a:off x="5629716" y="5043365"/>
            <a:ext cx="576065" cy="504057"/>
            <a:chOff x="0" y="0"/>
            <a:chExt cx="576064" cy="504056"/>
          </a:xfrm>
        </p:grpSpPr>
        <p:sp>
          <p:nvSpPr>
            <p:cNvPr id="184" name="Rectangle"/>
            <p:cNvSpPr/>
            <p:nvPr/>
          </p:nvSpPr>
          <p:spPr>
            <a:xfrm>
              <a:off x="-1" y="-1"/>
              <a:ext cx="576066" cy="504058"/>
            </a:xfrm>
            <a:prstGeom prst="rect">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85" name="17"/>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17</a:t>
              </a:r>
            </a:p>
          </p:txBody>
        </p:sp>
      </p:grpSp>
      <p:grpSp>
        <p:nvGrpSpPr>
          <p:cNvPr id="189" name="Snip and Round Single Corner Rectangle 59"/>
          <p:cNvGrpSpPr/>
          <p:nvPr/>
        </p:nvGrpSpPr>
        <p:grpSpPr>
          <a:xfrm>
            <a:off x="29036" y="34725"/>
            <a:ext cx="9057090" cy="448949"/>
            <a:chOff x="0" y="0"/>
            <a:chExt cx="9057088" cy="448948"/>
          </a:xfrm>
        </p:grpSpPr>
        <p:sp>
          <p:nvSpPr>
            <p:cNvPr id="187"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88" name="C++ 11 &amp; 14"/>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 &amp; 14</a:t>
              </a:r>
            </a:p>
          </p:txBody>
        </p:sp>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59" name="Group 8"/>
          <p:cNvGrpSpPr/>
          <p:nvPr/>
        </p:nvGrpSpPr>
        <p:grpSpPr>
          <a:xfrm>
            <a:off x="0" y="34725"/>
            <a:ext cx="9144000" cy="6618274"/>
            <a:chOff x="0" y="0"/>
            <a:chExt cx="9144000" cy="6618273"/>
          </a:xfrm>
        </p:grpSpPr>
        <p:pic>
          <p:nvPicPr>
            <p:cNvPr id="352" name="Picture 2" descr="Picture 2"/>
            <p:cNvPicPr>
              <a:picLocks noChangeAspect="1"/>
            </p:cNvPicPr>
            <p:nvPr/>
          </p:nvPicPr>
          <p:blipFill>
            <a:blip r:embed="rId2">
              <a:extLst/>
            </a:blip>
            <a:stretch>
              <a:fillRect/>
            </a:stretch>
          </p:blipFill>
          <p:spPr>
            <a:xfrm>
              <a:off x="1835695" y="1353974"/>
              <a:ext cx="5616626" cy="3903079"/>
            </a:xfrm>
            <a:prstGeom prst="rect">
              <a:avLst/>
            </a:prstGeom>
            <a:ln w="12700" cap="flat">
              <a:noFill/>
              <a:miter lim="400000"/>
            </a:ln>
            <a:effectLst/>
          </p:spPr>
        </p:pic>
        <p:sp>
          <p:nvSpPr>
            <p:cNvPr id="353" name="TextBox 4"/>
            <p:cNvSpPr txBox="1"/>
            <p:nvPr/>
          </p:nvSpPr>
          <p:spPr>
            <a:xfrm>
              <a:off x="0" y="582626"/>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Properties of Lambda Expressions:-</a:t>
              </a:r>
            </a:p>
          </p:txBody>
        </p:sp>
        <p:sp>
          <p:nvSpPr>
            <p:cNvPr id="354" name="TextBox 5"/>
            <p:cNvSpPr txBox="1"/>
            <p:nvPr/>
          </p:nvSpPr>
          <p:spPr>
            <a:xfrm>
              <a:off x="395535" y="5194474"/>
              <a:ext cx="8424938" cy="1423800"/>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marL="342900" indent="-342900">
                <a:buSzPct val="100000"/>
                <a:buAutoNum type="arabicPeriod" startAt="1"/>
                <a:defRPr sz="1400"/>
              </a:pPr>
              <a:r>
                <a:t>lambda-introducer (Also known as the capture clause)</a:t>
              </a:r>
            </a:p>
            <a:p>
              <a:pPr marL="342900" indent="-342900">
                <a:buSzPct val="100000"/>
                <a:buAutoNum type="arabicPeriod" startAt="1"/>
                <a:defRPr sz="1400"/>
              </a:pPr>
              <a:r>
                <a:t>lambda declarator (Also known as the parameter list)</a:t>
              </a:r>
            </a:p>
            <a:p>
              <a:pPr marL="342900" indent="-342900">
                <a:buSzPct val="100000"/>
                <a:buAutoNum type="arabicPeriod" startAt="1"/>
                <a:defRPr sz="1400"/>
              </a:pPr>
              <a:r>
                <a:t>mutable (Also known as the mutable specification)</a:t>
              </a:r>
            </a:p>
            <a:p>
              <a:pPr marL="342900" indent="-342900">
                <a:buSzPct val="100000"/>
                <a:buAutoNum type="arabicPeriod" startAt="1"/>
                <a:defRPr sz="1400"/>
              </a:pPr>
              <a:r>
                <a:t>exception-specification (Also known as the exception specification)</a:t>
              </a:r>
            </a:p>
            <a:p>
              <a:pPr marL="342900" indent="-342900">
                <a:buSzPct val="100000"/>
                <a:buAutoNum type="arabicPeriod" startAt="1"/>
                <a:defRPr sz="1400"/>
              </a:pPr>
              <a:r>
                <a:t>trailing-return-type (Also known as the return type)</a:t>
              </a:r>
            </a:p>
            <a:p>
              <a:pPr marL="342900" indent="-342900">
                <a:buSzPct val="100000"/>
                <a:buAutoNum type="arabicPeriod" startAt="1"/>
                <a:defRPr sz="1400"/>
              </a:pPr>
              <a:r>
                <a:t>compound-statement (Also known as the lambda body)</a:t>
              </a:r>
            </a:p>
          </p:txBody>
        </p:sp>
        <p:grpSp>
          <p:nvGrpSpPr>
            <p:cNvPr id="357" name="Snip and Round Single Corner Rectangle 6"/>
            <p:cNvGrpSpPr/>
            <p:nvPr/>
          </p:nvGrpSpPr>
          <p:grpSpPr>
            <a:xfrm>
              <a:off x="29036" y="0"/>
              <a:ext cx="9057089" cy="448948"/>
              <a:chOff x="0" y="0"/>
              <a:chExt cx="9057088" cy="448947"/>
            </a:xfrm>
          </p:grpSpPr>
          <p:sp>
            <p:nvSpPr>
              <p:cNvPr id="355"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356"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358" name="TextBox 7"/>
            <p:cNvSpPr txBox="1"/>
            <p:nvPr/>
          </p:nvSpPr>
          <p:spPr>
            <a:xfrm>
              <a:off x="369247" y="1005610"/>
              <a:ext cx="8189481"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Anonymous Function that gives a great degree of flexibility</a:t>
              </a:r>
            </a:p>
          </p:txBody>
        </p:sp>
      </p:gr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50" name="Group 52"/>
          <p:cNvGrpSpPr/>
          <p:nvPr/>
        </p:nvGrpSpPr>
        <p:grpSpPr>
          <a:xfrm>
            <a:off x="0" y="34725"/>
            <a:ext cx="9144000" cy="6535589"/>
            <a:chOff x="0" y="0"/>
            <a:chExt cx="9144000" cy="6535588"/>
          </a:xfrm>
        </p:grpSpPr>
        <p:grpSp>
          <p:nvGrpSpPr>
            <p:cNvPr id="1913" name="Snip and Round Single Corner Rectangle 3"/>
            <p:cNvGrpSpPr/>
            <p:nvPr/>
          </p:nvGrpSpPr>
          <p:grpSpPr>
            <a:xfrm>
              <a:off x="29036" y="0"/>
              <a:ext cx="9057089" cy="448949"/>
              <a:chOff x="0" y="0"/>
              <a:chExt cx="9057088" cy="448947"/>
            </a:xfrm>
          </p:grpSpPr>
          <p:sp>
            <p:nvSpPr>
              <p:cNvPr id="1911"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912"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914" name="Rectangle 1"/>
            <p:cNvSpPr/>
            <p:nvPr/>
          </p:nvSpPr>
          <p:spPr>
            <a:xfrm>
              <a:off x="0" y="604084"/>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MEMORY MANAGEMENT weak_ptr</a:t>
              </a:r>
            </a:p>
          </p:txBody>
        </p:sp>
        <p:sp>
          <p:nvSpPr>
            <p:cNvPr id="1915" name="Rectangle 5"/>
            <p:cNvSpPr txBox="1"/>
            <p:nvPr/>
          </p:nvSpPr>
          <p:spPr>
            <a:xfrm>
              <a:off x="225231" y="1090018"/>
              <a:ext cx="8549522" cy="27770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defRPr sz="1600"/>
              </a:pPr>
              <a:r>
                <a:t>Sometimes an object must store a way to access the underlying object of a shared_ptr without causing the reference count to be incremented. Typically, this situation occurs when you have cyclic references between shared_ptr instances.</a:t>
              </a:r>
            </a:p>
            <a:p>
              <a:pPr algn="just">
                <a:defRPr sz="1200"/>
              </a:pPr>
            </a:p>
            <a:p>
              <a:pPr algn="just">
                <a:defRPr sz="1600"/>
              </a:pPr>
              <a:r>
                <a:t>By using a weak_ptr, you can create a shared_ptr that joins to an existing set of related instances, but only if the underlying memory resource is still valid. A weak_ptr itself does not participate in the reference counting, and therefore, it cannot prevent the reference count from going to zero. However, you can use a weak_ptr to try to obtain a new copy of the shared_ptr with which it was initialized. If the memory has already been deleted, a bad_weak_ptr exception is thrown. If the memory is still valid, the new shared pointer increments the reference count and guarantees that the memory will be valid as long as the shared_ptr variable stays in scope.</a:t>
              </a:r>
            </a:p>
          </p:txBody>
        </p:sp>
        <p:sp>
          <p:nvSpPr>
            <p:cNvPr id="1916" name="TextBox 7"/>
            <p:cNvSpPr txBox="1"/>
            <p:nvPr/>
          </p:nvSpPr>
          <p:spPr>
            <a:xfrm>
              <a:off x="297239" y="3805448"/>
              <a:ext cx="4589081" cy="777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600">
                  <a:solidFill>
                    <a:srgbClr val="0000FF"/>
                  </a:solidFill>
                  <a:latin typeface="Courier New"/>
                  <a:ea typeface="Courier New"/>
                  <a:cs typeface="Courier New"/>
                  <a:sym typeface="Courier New"/>
                </a:defRPr>
              </a:pPr>
              <a:r>
                <a:t>auto</a:t>
              </a:r>
              <a:r>
                <a:rPr>
                  <a:solidFill>
                    <a:srgbClr val="000000"/>
                  </a:solidFill>
                </a:rPr>
                <a:t> sp = make_shared&lt;Object&gt;();</a:t>
              </a:r>
              <a:endParaRPr>
                <a:solidFill>
                  <a:srgbClr val="000000"/>
                </a:solidFill>
              </a:endParaRPr>
            </a:p>
            <a:p>
              <a:pPr>
                <a:defRPr sz="1600">
                  <a:latin typeface="Courier New"/>
                  <a:ea typeface="Courier New"/>
                  <a:cs typeface="Courier New"/>
                  <a:sym typeface="Courier New"/>
                </a:defRPr>
              </a:pPr>
              <a:r>
                <a:t>weak_ptr&lt;Object&gt; wp=sp;</a:t>
              </a:r>
            </a:p>
            <a:p>
              <a:pPr>
                <a:defRPr sz="1600">
                  <a:latin typeface="Courier New"/>
                  <a:ea typeface="Courier New"/>
                  <a:cs typeface="Courier New"/>
                  <a:sym typeface="Courier New"/>
                </a:defRPr>
              </a:pPr>
              <a:r>
                <a:t>sp.reset();</a:t>
              </a:r>
            </a:p>
          </p:txBody>
        </p:sp>
        <p:grpSp>
          <p:nvGrpSpPr>
            <p:cNvPr id="1949" name="Group 29"/>
            <p:cNvGrpSpPr/>
            <p:nvPr/>
          </p:nvGrpSpPr>
          <p:grpSpPr>
            <a:xfrm>
              <a:off x="3275855" y="4114354"/>
              <a:ext cx="5242869" cy="2421235"/>
              <a:chOff x="0" y="0"/>
              <a:chExt cx="5242867" cy="2421233"/>
            </a:xfrm>
          </p:grpSpPr>
          <p:grpSp>
            <p:nvGrpSpPr>
              <p:cNvPr id="1922" name="Group 12"/>
              <p:cNvGrpSpPr/>
              <p:nvPr/>
            </p:nvGrpSpPr>
            <p:grpSpPr>
              <a:xfrm>
                <a:off x="0" y="333001"/>
                <a:ext cx="1440160" cy="576064"/>
                <a:chOff x="0" y="0"/>
                <a:chExt cx="1440159" cy="576063"/>
              </a:xfrm>
            </p:grpSpPr>
            <p:grpSp>
              <p:nvGrpSpPr>
                <p:cNvPr id="1919" name="Rectangle 49"/>
                <p:cNvGrpSpPr/>
                <p:nvPr/>
              </p:nvGrpSpPr>
              <p:grpSpPr>
                <a:xfrm>
                  <a:off x="0" y="0"/>
                  <a:ext cx="1012851" cy="576063"/>
                  <a:chOff x="0" y="0"/>
                  <a:chExt cx="1012850" cy="576062"/>
                </a:xfrm>
              </p:grpSpPr>
              <p:sp>
                <p:nvSpPr>
                  <p:cNvPr id="1917" name="Rectangle"/>
                  <p:cNvSpPr/>
                  <p:nvPr/>
                </p:nvSpPr>
                <p:spPr>
                  <a:xfrm>
                    <a:off x="0" y="0"/>
                    <a:ext cx="1012851" cy="576063"/>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918" name="wp"/>
                  <p:cNvSpPr txBox="1"/>
                  <p:nvPr/>
                </p:nvSpPr>
                <p:spPr>
                  <a:xfrm>
                    <a:off x="50482" y="121487"/>
                    <a:ext cx="911887"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wp</a:t>
                    </a:r>
                  </a:p>
                </p:txBody>
              </p:sp>
            </p:grpSp>
            <p:sp>
              <p:nvSpPr>
                <p:cNvPr id="1920" name="Rectangle 50"/>
                <p:cNvSpPr/>
                <p:nvPr/>
              </p:nvSpPr>
              <p:spPr>
                <a:xfrm>
                  <a:off x="1013696" y="-1"/>
                  <a:ext cx="426464" cy="288033"/>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921" name="Rectangle 51"/>
                <p:cNvSpPr/>
                <p:nvPr/>
              </p:nvSpPr>
              <p:spPr>
                <a:xfrm>
                  <a:off x="1012851" y="288031"/>
                  <a:ext cx="426464" cy="288032"/>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grpSp>
          <p:grpSp>
            <p:nvGrpSpPr>
              <p:cNvPr id="1928" name="Group 16"/>
              <p:cNvGrpSpPr/>
              <p:nvPr/>
            </p:nvGrpSpPr>
            <p:grpSpPr>
              <a:xfrm>
                <a:off x="72008" y="1640191"/>
                <a:ext cx="1452379" cy="576064"/>
                <a:chOff x="0" y="0"/>
                <a:chExt cx="1452378" cy="576063"/>
              </a:xfrm>
            </p:grpSpPr>
            <p:grpSp>
              <p:nvGrpSpPr>
                <p:cNvPr id="1925" name="Rectangle 46"/>
                <p:cNvGrpSpPr/>
                <p:nvPr/>
              </p:nvGrpSpPr>
              <p:grpSpPr>
                <a:xfrm>
                  <a:off x="-1" y="0"/>
                  <a:ext cx="1012852" cy="576063"/>
                  <a:chOff x="0" y="0"/>
                  <a:chExt cx="1012850" cy="576062"/>
                </a:xfrm>
              </p:grpSpPr>
              <p:sp>
                <p:nvSpPr>
                  <p:cNvPr id="1923" name="Rectangle"/>
                  <p:cNvSpPr/>
                  <p:nvPr/>
                </p:nvSpPr>
                <p:spPr>
                  <a:xfrm>
                    <a:off x="0" y="0"/>
                    <a:ext cx="1012851" cy="576063"/>
                  </a:xfrm>
                  <a:prstGeom prst="rect">
                    <a:avLst/>
                  </a:pr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924" name="sp"/>
                  <p:cNvSpPr txBox="1"/>
                  <p:nvPr/>
                </p:nvSpPr>
                <p:spPr>
                  <a:xfrm>
                    <a:off x="50482" y="121487"/>
                    <a:ext cx="911887"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sp</a:t>
                    </a:r>
                  </a:p>
                </p:txBody>
              </p:sp>
            </p:grpSp>
            <p:sp>
              <p:nvSpPr>
                <p:cNvPr id="1926" name="Rectangle 47"/>
                <p:cNvSpPr/>
                <p:nvPr/>
              </p:nvSpPr>
              <p:spPr>
                <a:xfrm>
                  <a:off x="1013696" y="-1"/>
                  <a:ext cx="426464" cy="288033"/>
                </a:xfrm>
                <a:prstGeom prst="rect">
                  <a:avLst/>
                </a:pr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927" name="Rectangle 48"/>
                <p:cNvSpPr/>
                <p:nvPr/>
              </p:nvSpPr>
              <p:spPr>
                <a:xfrm>
                  <a:off x="1025915" y="288031"/>
                  <a:ext cx="426464" cy="288032"/>
                </a:xfrm>
                <a:prstGeom prst="rect">
                  <a:avLst/>
                </a:pr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grpSp>
          <p:grpSp>
            <p:nvGrpSpPr>
              <p:cNvPr id="1931" name="Rectangle 32"/>
              <p:cNvGrpSpPr/>
              <p:nvPr/>
            </p:nvGrpSpPr>
            <p:grpSpPr>
              <a:xfrm>
                <a:off x="2667167" y="1522797"/>
                <a:ext cx="720081" cy="438806"/>
                <a:chOff x="0" y="0"/>
                <a:chExt cx="720080" cy="438804"/>
              </a:xfrm>
            </p:grpSpPr>
            <p:sp>
              <p:nvSpPr>
                <p:cNvPr id="1929" name="Rectangle"/>
                <p:cNvSpPr/>
                <p:nvPr/>
              </p:nvSpPr>
              <p:spPr>
                <a:xfrm>
                  <a:off x="0" y="3378"/>
                  <a:ext cx="720081" cy="432048"/>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200"/>
                  </a:pPr>
                </a:p>
              </p:txBody>
            </p:sp>
            <p:sp>
              <p:nvSpPr>
                <p:cNvPr id="1930" name="Strong counter"/>
                <p:cNvSpPr txBox="1"/>
                <p:nvPr/>
              </p:nvSpPr>
              <p:spPr>
                <a:xfrm>
                  <a:off x="50482" y="0"/>
                  <a:ext cx="619116" cy="4388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vl1pPr>
                </a:lstStyle>
                <a:p>
                  <a:pPr/>
                  <a:r>
                    <a:t>Strong counter</a:t>
                  </a:r>
                </a:p>
              </p:txBody>
            </p:sp>
          </p:grpSp>
          <p:sp>
            <p:nvSpPr>
              <p:cNvPr id="1932" name="Rectangle 33"/>
              <p:cNvSpPr/>
              <p:nvPr/>
            </p:nvSpPr>
            <p:spPr>
              <a:xfrm>
                <a:off x="2578571" y="864202"/>
                <a:ext cx="2664297" cy="1337191"/>
              </a:xfrm>
              <a:prstGeom prst="rect">
                <a:avLst/>
              </a:prstGeom>
              <a:noFill/>
              <a:ln w="25400" cap="flat">
                <a:solidFill>
                  <a:srgbClr val="FF0000"/>
                </a:solidFill>
                <a:prstDash val="sysDash"/>
                <a:round/>
              </a:ln>
              <a:effectLst/>
            </p:spPr>
            <p:txBody>
              <a:bodyPr wrap="square" lIns="45719" tIns="45719" rIns="45719" bIns="45719" numCol="1" anchor="ctr">
                <a:noAutofit/>
              </a:bodyPr>
              <a:lstStyle/>
              <a:p>
                <a:pPr algn="ctr">
                  <a:defRPr>
                    <a:solidFill>
                      <a:srgbClr val="FFFFFF"/>
                    </a:solidFill>
                  </a:defRPr>
                </a:pPr>
              </a:p>
            </p:txBody>
          </p:sp>
          <p:grpSp>
            <p:nvGrpSpPr>
              <p:cNvPr id="1935" name="Rectangle 34"/>
              <p:cNvGrpSpPr/>
              <p:nvPr/>
            </p:nvGrpSpPr>
            <p:grpSpPr>
              <a:xfrm>
                <a:off x="3658691" y="1526176"/>
                <a:ext cx="1440161" cy="432048"/>
                <a:chOff x="0" y="0"/>
                <a:chExt cx="1440160" cy="432047"/>
              </a:xfrm>
            </p:grpSpPr>
            <p:sp>
              <p:nvSpPr>
                <p:cNvPr id="1933" name="Rectangle"/>
                <p:cNvSpPr/>
                <p:nvPr/>
              </p:nvSpPr>
              <p:spPr>
                <a:xfrm>
                  <a:off x="-1" y="-1"/>
                  <a:ext cx="1440162" cy="432049"/>
                </a:xfrm>
                <a:prstGeom prst="rect">
                  <a:avLst/>
                </a:prstGeom>
                <a:gradFill flip="none" rotWithShape="1">
                  <a:gsLst>
                    <a:gs pos="0">
                      <a:schemeClr val="accent2">
                        <a:hueOff val="-39879"/>
                        <a:satOff val="52282"/>
                        <a:lumOff val="29251"/>
                      </a:schemeClr>
                    </a:gs>
                    <a:gs pos="35000">
                      <a:srgbClr val="FFBFBE"/>
                    </a:gs>
                    <a:gs pos="100000">
                      <a:schemeClr val="accent2">
                        <a:hueOff val="-44018"/>
                        <a:satOff val="52282"/>
                        <a:lumOff val="42346"/>
                      </a:schemeClr>
                    </a:gs>
                  </a:gsLst>
                  <a:lin ang="16200000" scaled="0"/>
                </a:gradFill>
                <a:ln w="9525" cap="flat">
                  <a:solidFill>
                    <a:srgbClr val="BE4B4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934" name="Object"/>
                <p:cNvSpPr txBox="1"/>
                <p:nvPr/>
              </p:nvSpPr>
              <p:spPr>
                <a:xfrm>
                  <a:off x="50482" y="49479"/>
                  <a:ext cx="1339196"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Object</a:t>
                  </a:r>
                </a:p>
              </p:txBody>
            </p:sp>
          </p:grpSp>
          <p:sp>
            <p:nvSpPr>
              <p:cNvPr id="1936" name="Straight Connector 35"/>
              <p:cNvSpPr/>
              <p:nvPr/>
            </p:nvSpPr>
            <p:spPr>
              <a:xfrm>
                <a:off x="1224136" y="477017"/>
                <a:ext cx="1656185" cy="1"/>
              </a:xfrm>
              <a:prstGeom prst="line">
                <a:avLst/>
              </a:prstGeom>
              <a:noFill/>
              <a:ln w="19050" cap="flat">
                <a:solidFill>
                  <a:srgbClr val="000000"/>
                </a:solidFill>
                <a:prstDash val="solid"/>
                <a:round/>
              </a:ln>
              <a:effectLst/>
            </p:spPr>
            <p:txBody>
              <a:bodyPr wrap="square" lIns="45719" tIns="45719" rIns="45719" bIns="45719" numCol="1" anchor="t">
                <a:noAutofit/>
              </a:bodyPr>
              <a:lstStyle/>
              <a:p>
                <a:pPr/>
              </a:p>
            </p:txBody>
          </p:sp>
          <p:sp>
            <p:nvSpPr>
              <p:cNvPr id="1937" name="Straight Arrow Connector 36"/>
              <p:cNvSpPr/>
              <p:nvPr/>
            </p:nvSpPr>
            <p:spPr>
              <a:xfrm>
                <a:off x="2880320" y="477017"/>
                <a:ext cx="8414" cy="545103"/>
              </a:xfrm>
              <a:prstGeom prst="line">
                <a:avLst/>
              </a:prstGeom>
              <a:noFill/>
              <a:ln w="1905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938" name="Straight Arrow Connector 37"/>
              <p:cNvSpPr/>
              <p:nvPr/>
            </p:nvSpPr>
            <p:spPr>
              <a:xfrm flipV="1">
                <a:off x="1368152" y="1742201"/>
                <a:ext cx="1299016" cy="3213"/>
              </a:xfrm>
              <a:prstGeom prst="line">
                <a:avLst/>
              </a:prstGeom>
              <a:noFill/>
              <a:ln w="1905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939" name="Straight Connector 38"/>
              <p:cNvSpPr/>
              <p:nvPr/>
            </p:nvSpPr>
            <p:spPr>
              <a:xfrm>
                <a:off x="1224136" y="765049"/>
                <a:ext cx="3024336" cy="1"/>
              </a:xfrm>
              <a:prstGeom prst="line">
                <a:avLst/>
              </a:prstGeom>
              <a:noFill/>
              <a:ln w="19050" cap="flat">
                <a:solidFill>
                  <a:srgbClr val="000000"/>
                </a:solidFill>
                <a:prstDash val="solid"/>
                <a:round/>
              </a:ln>
              <a:effectLst/>
            </p:spPr>
            <p:txBody>
              <a:bodyPr wrap="square" lIns="45719" tIns="45719" rIns="45719" bIns="45719" numCol="1" anchor="t">
                <a:noAutofit/>
              </a:bodyPr>
              <a:lstStyle/>
              <a:p>
                <a:pPr/>
              </a:p>
            </p:txBody>
          </p:sp>
          <p:sp>
            <p:nvSpPr>
              <p:cNvPr id="1940" name="Straight Connector 39"/>
              <p:cNvSpPr/>
              <p:nvPr/>
            </p:nvSpPr>
            <p:spPr>
              <a:xfrm flipH="1">
                <a:off x="1309207" y="2216255"/>
                <a:ext cx="1949" cy="204979"/>
              </a:xfrm>
              <a:prstGeom prst="line">
                <a:avLst/>
              </a:prstGeom>
              <a:noFill/>
              <a:ln w="19050" cap="flat">
                <a:solidFill>
                  <a:srgbClr val="000000"/>
                </a:solidFill>
                <a:prstDash val="solid"/>
                <a:round/>
              </a:ln>
              <a:effectLst/>
            </p:spPr>
            <p:txBody>
              <a:bodyPr wrap="square" lIns="45719" tIns="45719" rIns="45719" bIns="45719" numCol="1" anchor="t">
                <a:noAutofit/>
              </a:bodyPr>
              <a:lstStyle/>
              <a:p>
                <a:pPr/>
              </a:p>
            </p:txBody>
          </p:sp>
          <p:sp>
            <p:nvSpPr>
              <p:cNvPr id="1941" name="Straight Connector 40"/>
              <p:cNvSpPr/>
              <p:nvPr/>
            </p:nvSpPr>
            <p:spPr>
              <a:xfrm>
                <a:off x="1296144" y="2421233"/>
                <a:ext cx="3096344" cy="1"/>
              </a:xfrm>
              <a:prstGeom prst="line">
                <a:avLst/>
              </a:prstGeom>
              <a:noFill/>
              <a:ln w="19050" cap="flat">
                <a:solidFill>
                  <a:srgbClr val="000000"/>
                </a:solidFill>
                <a:prstDash val="solid"/>
                <a:round/>
              </a:ln>
              <a:effectLst/>
            </p:spPr>
            <p:txBody>
              <a:bodyPr wrap="square" lIns="45719" tIns="45719" rIns="45719" bIns="45719" numCol="1" anchor="t">
                <a:noAutofit/>
              </a:bodyPr>
              <a:lstStyle/>
              <a:p>
                <a:pPr/>
              </a:p>
            </p:txBody>
          </p:sp>
          <p:sp>
            <p:nvSpPr>
              <p:cNvPr id="1942" name="Straight Arrow Connector 41"/>
              <p:cNvSpPr/>
              <p:nvPr/>
            </p:nvSpPr>
            <p:spPr>
              <a:xfrm flipH="1" flipV="1">
                <a:off x="4367687" y="1958225"/>
                <a:ext cx="13718" cy="463009"/>
              </a:xfrm>
              <a:prstGeom prst="line">
                <a:avLst/>
              </a:prstGeom>
              <a:noFill/>
              <a:ln w="19050" cap="flat">
                <a:solidFill>
                  <a:srgbClr val="000000"/>
                </a:solidFill>
                <a:prstDash val="solid"/>
                <a:round/>
                <a:tailEnd type="triangle" w="med" len="med"/>
              </a:ln>
              <a:effectLst/>
            </p:spPr>
            <p:txBody>
              <a:bodyPr wrap="square" lIns="45719" tIns="45719" rIns="45719" bIns="45719" numCol="1" anchor="t">
                <a:noAutofit/>
              </a:bodyPr>
              <a:lstStyle/>
              <a:p>
                <a:pPr/>
              </a:p>
            </p:txBody>
          </p:sp>
          <p:grpSp>
            <p:nvGrpSpPr>
              <p:cNvPr id="1945" name="Rectangle 42"/>
              <p:cNvGrpSpPr/>
              <p:nvPr/>
            </p:nvGrpSpPr>
            <p:grpSpPr>
              <a:xfrm>
                <a:off x="2664296" y="1049703"/>
                <a:ext cx="720081" cy="438805"/>
                <a:chOff x="0" y="0"/>
                <a:chExt cx="720080" cy="438804"/>
              </a:xfrm>
            </p:grpSpPr>
            <p:sp>
              <p:nvSpPr>
                <p:cNvPr id="1943" name="Rectangle"/>
                <p:cNvSpPr/>
                <p:nvPr/>
              </p:nvSpPr>
              <p:spPr>
                <a:xfrm>
                  <a:off x="0" y="3378"/>
                  <a:ext cx="720081" cy="432048"/>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200"/>
                  </a:pPr>
                </a:p>
              </p:txBody>
            </p:sp>
            <p:sp>
              <p:nvSpPr>
                <p:cNvPr id="1944" name="Weak counter"/>
                <p:cNvSpPr txBox="1"/>
                <p:nvPr/>
              </p:nvSpPr>
              <p:spPr>
                <a:xfrm>
                  <a:off x="50482" y="0"/>
                  <a:ext cx="619116" cy="4388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vl1pPr>
                </a:lstStyle>
                <a:p>
                  <a:pPr/>
                  <a:r>
                    <a:t>Weak counter</a:t>
                  </a:r>
                </a:p>
              </p:txBody>
            </p:sp>
          </p:grpSp>
          <p:sp>
            <p:nvSpPr>
              <p:cNvPr id="1946" name="Straight Arrow Connector 43"/>
              <p:cNvSpPr/>
              <p:nvPr/>
            </p:nvSpPr>
            <p:spPr>
              <a:xfrm>
                <a:off x="4248472" y="765049"/>
                <a:ext cx="1" cy="720080"/>
              </a:xfrm>
              <a:prstGeom prst="line">
                <a:avLst/>
              </a:prstGeom>
              <a:noFill/>
              <a:ln w="1905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947" name="TextBox 44"/>
              <p:cNvSpPr txBox="1"/>
              <p:nvPr/>
            </p:nvSpPr>
            <p:spPr>
              <a:xfrm>
                <a:off x="186794" y="-1"/>
                <a:ext cx="1060689"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solidFill>
                      <a:srgbClr val="E46C0A"/>
                    </a:solidFill>
                  </a:defRPr>
                </a:lvl1pPr>
              </a:lstStyle>
              <a:p>
                <a:pPr/>
                <a:r>
                  <a:t>weak_ptr</a:t>
                </a:r>
              </a:p>
            </p:txBody>
          </p:sp>
          <p:sp>
            <p:nvSpPr>
              <p:cNvPr id="1948" name="TextBox 45"/>
              <p:cNvSpPr txBox="1"/>
              <p:nvPr/>
            </p:nvSpPr>
            <p:spPr>
              <a:xfrm>
                <a:off x="189736" y="1269105"/>
                <a:ext cx="1204705"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solidFill>
                      <a:srgbClr val="FF0000"/>
                    </a:solidFill>
                  </a:defRPr>
                </a:lvl1pPr>
              </a:lstStyle>
              <a:p>
                <a:pPr/>
                <a:r>
                  <a:t>shared_ptr</a:t>
                </a:r>
              </a:p>
            </p:txBody>
          </p:sp>
        </p:grpSp>
      </p:gr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60" name="Group 109"/>
          <p:cNvGrpSpPr/>
          <p:nvPr/>
        </p:nvGrpSpPr>
        <p:grpSpPr>
          <a:xfrm>
            <a:off x="5345155" y="2386265"/>
            <a:ext cx="1257398" cy="853034"/>
            <a:chOff x="0" y="0"/>
            <a:chExt cx="1257396" cy="853033"/>
          </a:xfrm>
        </p:grpSpPr>
        <p:sp>
          <p:nvSpPr>
            <p:cNvPr id="1952" name="Rectangle 89"/>
            <p:cNvSpPr/>
            <p:nvPr/>
          </p:nvSpPr>
          <p:spPr>
            <a:xfrm>
              <a:off x="0" y="-1"/>
              <a:ext cx="1257397" cy="853035"/>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53" name="Rectangle 90"/>
            <p:cNvSpPr/>
            <p:nvPr/>
          </p:nvSpPr>
          <p:spPr>
            <a:xfrm>
              <a:off x="89813" y="82021"/>
              <a:ext cx="548865" cy="29528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200"/>
              </a:pPr>
            </a:p>
          </p:txBody>
        </p:sp>
        <p:grpSp>
          <p:nvGrpSpPr>
            <p:cNvPr id="1956" name="Rectangle 91"/>
            <p:cNvGrpSpPr/>
            <p:nvPr/>
          </p:nvGrpSpPr>
          <p:grpSpPr>
            <a:xfrm>
              <a:off x="638677" y="82021"/>
              <a:ext cx="548865" cy="295283"/>
              <a:chOff x="0" y="0"/>
              <a:chExt cx="548864" cy="295281"/>
            </a:xfrm>
          </p:grpSpPr>
          <p:sp>
            <p:nvSpPr>
              <p:cNvPr id="1954" name="Rectangle"/>
              <p:cNvSpPr/>
              <p:nvPr/>
            </p:nvSpPr>
            <p:spPr>
              <a:xfrm>
                <a:off x="-1" y="-1"/>
                <a:ext cx="548866" cy="29528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400">
                    <a:solidFill>
                      <a:srgbClr val="FFFFFF"/>
                    </a:solidFill>
                  </a:defRPr>
                </a:pPr>
              </a:p>
            </p:txBody>
          </p:sp>
          <p:sp>
            <p:nvSpPr>
              <p:cNvPr id="1955" name="CA*"/>
              <p:cNvSpPr txBox="1"/>
              <p:nvPr/>
            </p:nvSpPr>
            <p:spPr>
              <a:xfrm>
                <a:off x="45719" y="7241"/>
                <a:ext cx="457426" cy="28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CA*</a:t>
                </a:r>
              </a:p>
            </p:txBody>
          </p:sp>
        </p:grpSp>
        <p:grpSp>
          <p:nvGrpSpPr>
            <p:cNvPr id="1959" name="Rectangle 92"/>
            <p:cNvGrpSpPr/>
            <p:nvPr/>
          </p:nvGrpSpPr>
          <p:grpSpPr>
            <a:xfrm>
              <a:off x="89813" y="362956"/>
              <a:ext cx="1097729" cy="438805"/>
              <a:chOff x="0" y="0"/>
              <a:chExt cx="1097728" cy="438804"/>
            </a:xfrm>
          </p:grpSpPr>
          <p:sp>
            <p:nvSpPr>
              <p:cNvPr id="1957" name="Rectangle"/>
              <p:cNvSpPr/>
              <p:nvPr/>
            </p:nvSpPr>
            <p:spPr>
              <a:xfrm>
                <a:off x="0" y="63559"/>
                <a:ext cx="1097729" cy="31168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sz="1200"/>
                </a:pPr>
              </a:p>
            </p:txBody>
          </p:sp>
          <p:sp>
            <p:nvSpPr>
              <p:cNvPr id="1958" name="Pointer to Control Block"/>
              <p:cNvSpPr txBox="1"/>
              <p:nvPr/>
            </p:nvSpPr>
            <p:spPr>
              <a:xfrm>
                <a:off x="45719" y="0"/>
                <a:ext cx="1006290" cy="4388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lvl1pPr>
              </a:lstStyle>
              <a:p>
                <a:pPr/>
                <a:r>
                  <a:t>Pointer to Control Block</a:t>
                </a:r>
              </a:p>
            </p:txBody>
          </p:sp>
        </p:grpSp>
      </p:grpSp>
      <p:grpSp>
        <p:nvGrpSpPr>
          <p:cNvPr id="1971" name="Group 108"/>
          <p:cNvGrpSpPr/>
          <p:nvPr/>
        </p:nvGrpSpPr>
        <p:grpSpPr>
          <a:xfrm>
            <a:off x="2552731" y="2386265"/>
            <a:ext cx="1328679" cy="895596"/>
            <a:chOff x="0" y="0"/>
            <a:chExt cx="1328678" cy="895595"/>
          </a:xfrm>
        </p:grpSpPr>
        <p:sp>
          <p:nvSpPr>
            <p:cNvPr id="1961" name="Rectangle 85"/>
            <p:cNvSpPr/>
            <p:nvPr/>
          </p:nvSpPr>
          <p:spPr>
            <a:xfrm>
              <a:off x="-1" y="-1"/>
              <a:ext cx="1328680" cy="895597"/>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1964" name="Rectangle 86"/>
            <p:cNvGrpSpPr/>
            <p:nvPr/>
          </p:nvGrpSpPr>
          <p:grpSpPr>
            <a:xfrm>
              <a:off x="94905" y="86115"/>
              <a:ext cx="579979" cy="310015"/>
              <a:chOff x="0" y="0"/>
              <a:chExt cx="579978" cy="310013"/>
            </a:xfrm>
          </p:grpSpPr>
          <p:sp>
            <p:nvSpPr>
              <p:cNvPr id="1962" name="Rectangle"/>
              <p:cNvSpPr/>
              <p:nvPr/>
            </p:nvSpPr>
            <p:spPr>
              <a:xfrm>
                <a:off x="0" y="0"/>
                <a:ext cx="579979" cy="31001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400"/>
                </a:pPr>
              </a:p>
            </p:txBody>
          </p:sp>
          <p:sp>
            <p:nvSpPr>
              <p:cNvPr id="1963" name="CA*"/>
              <p:cNvSpPr txBox="1"/>
              <p:nvPr/>
            </p:nvSpPr>
            <p:spPr>
              <a:xfrm>
                <a:off x="45720" y="14607"/>
                <a:ext cx="488539"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CA* </a:t>
                </a:r>
              </a:p>
            </p:txBody>
          </p:sp>
        </p:grpSp>
        <p:grpSp>
          <p:nvGrpSpPr>
            <p:cNvPr id="1967" name="Rectangle 87"/>
            <p:cNvGrpSpPr/>
            <p:nvPr/>
          </p:nvGrpSpPr>
          <p:grpSpPr>
            <a:xfrm>
              <a:off x="674884" y="74578"/>
              <a:ext cx="579980" cy="333088"/>
              <a:chOff x="0" y="0"/>
              <a:chExt cx="579978" cy="333087"/>
            </a:xfrm>
          </p:grpSpPr>
          <p:sp>
            <p:nvSpPr>
              <p:cNvPr id="1965" name="Rectangle"/>
              <p:cNvSpPr/>
              <p:nvPr/>
            </p:nvSpPr>
            <p:spPr>
              <a:xfrm>
                <a:off x="0" y="11536"/>
                <a:ext cx="579979" cy="3100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66" name="Text"/>
              <p:cNvSpPr txBox="1"/>
              <p:nvPr/>
            </p:nvSpPr>
            <p:spPr>
              <a:xfrm>
                <a:off x="45719" y="0"/>
                <a:ext cx="488540"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 </a:t>
                </a:r>
              </a:p>
            </p:txBody>
          </p:sp>
        </p:grpSp>
        <p:grpSp>
          <p:nvGrpSpPr>
            <p:cNvPr id="1970" name="Rectangle 88"/>
            <p:cNvGrpSpPr/>
            <p:nvPr/>
          </p:nvGrpSpPr>
          <p:grpSpPr>
            <a:xfrm>
              <a:off x="94905" y="392013"/>
              <a:ext cx="1159959" cy="438805"/>
              <a:chOff x="0" y="0"/>
              <a:chExt cx="1159957" cy="438804"/>
            </a:xfrm>
          </p:grpSpPr>
          <p:sp>
            <p:nvSpPr>
              <p:cNvPr id="1968" name="Rectangle"/>
              <p:cNvSpPr/>
              <p:nvPr/>
            </p:nvSpPr>
            <p:spPr>
              <a:xfrm>
                <a:off x="0" y="55783"/>
                <a:ext cx="1159958" cy="3272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sz="1200"/>
                </a:pPr>
              </a:p>
            </p:txBody>
          </p:sp>
          <p:sp>
            <p:nvSpPr>
              <p:cNvPr id="1969" name="Pointer to Control Block"/>
              <p:cNvSpPr txBox="1"/>
              <p:nvPr/>
            </p:nvSpPr>
            <p:spPr>
              <a:xfrm>
                <a:off x="45719" y="0"/>
                <a:ext cx="1068519" cy="4388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lvl1pPr>
              </a:lstStyle>
              <a:p>
                <a:pPr/>
                <a:r>
                  <a:t>Pointer to Control Block</a:t>
                </a:r>
              </a:p>
            </p:txBody>
          </p:sp>
        </p:grpSp>
      </p:grpSp>
      <p:grpSp>
        <p:nvGrpSpPr>
          <p:cNvPr id="1991" name="Group 107"/>
          <p:cNvGrpSpPr/>
          <p:nvPr/>
        </p:nvGrpSpPr>
        <p:grpSpPr>
          <a:xfrm>
            <a:off x="3794588" y="4364075"/>
            <a:ext cx="1452508" cy="1881418"/>
            <a:chOff x="0" y="0"/>
            <a:chExt cx="1452506" cy="1881416"/>
          </a:xfrm>
        </p:grpSpPr>
        <p:sp>
          <p:nvSpPr>
            <p:cNvPr id="1972" name="Rectangle 78"/>
            <p:cNvSpPr/>
            <p:nvPr/>
          </p:nvSpPr>
          <p:spPr>
            <a:xfrm>
              <a:off x="0" y="0"/>
              <a:ext cx="1452507" cy="1881417"/>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1975" name="Rectangle 79"/>
            <p:cNvGrpSpPr/>
            <p:nvPr/>
          </p:nvGrpSpPr>
          <p:grpSpPr>
            <a:xfrm>
              <a:off x="96833" y="43249"/>
              <a:ext cx="1266522" cy="438806"/>
              <a:chOff x="0" y="0"/>
              <a:chExt cx="1266521" cy="438804"/>
            </a:xfrm>
          </p:grpSpPr>
          <p:sp>
            <p:nvSpPr>
              <p:cNvPr id="1973" name="Rectangle"/>
              <p:cNvSpPr/>
              <p:nvPr/>
            </p:nvSpPr>
            <p:spPr>
              <a:xfrm>
                <a:off x="0" y="12633"/>
                <a:ext cx="1266522" cy="413539"/>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1200"/>
                </a:pPr>
              </a:p>
            </p:txBody>
          </p:sp>
          <p:sp>
            <p:nvSpPr>
              <p:cNvPr id="1974" name="Pointer to CA object"/>
              <p:cNvSpPr txBox="1"/>
              <p:nvPr/>
            </p:nvSpPr>
            <p:spPr>
              <a:xfrm>
                <a:off x="45719" y="0"/>
                <a:ext cx="1175083" cy="4388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vl1pPr>
              </a:lstStyle>
              <a:p>
                <a:pPr/>
                <a:r>
                  <a:t>Pointer to CA object</a:t>
                </a:r>
              </a:p>
            </p:txBody>
          </p:sp>
        </p:grpSp>
        <p:grpSp>
          <p:nvGrpSpPr>
            <p:cNvPr id="1978" name="Rectangle 80"/>
            <p:cNvGrpSpPr/>
            <p:nvPr/>
          </p:nvGrpSpPr>
          <p:grpSpPr>
            <a:xfrm>
              <a:off x="96833" y="502953"/>
              <a:ext cx="825389" cy="413538"/>
              <a:chOff x="0" y="0"/>
              <a:chExt cx="825387" cy="413537"/>
            </a:xfrm>
          </p:grpSpPr>
          <p:sp>
            <p:nvSpPr>
              <p:cNvPr id="1976" name="Rectangle"/>
              <p:cNvSpPr/>
              <p:nvPr/>
            </p:nvSpPr>
            <p:spPr>
              <a:xfrm>
                <a:off x="0" y="0"/>
                <a:ext cx="825388" cy="41353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977" name="Strong_count"/>
              <p:cNvSpPr txBox="1"/>
              <p:nvPr/>
            </p:nvSpPr>
            <p:spPr>
              <a:xfrm>
                <a:off x="45720" y="103812"/>
                <a:ext cx="733948"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Strong_count</a:t>
                </a:r>
              </a:p>
            </p:txBody>
          </p:sp>
        </p:grpSp>
        <p:grpSp>
          <p:nvGrpSpPr>
            <p:cNvPr id="1981" name="Rectangle 81"/>
            <p:cNvGrpSpPr/>
            <p:nvPr/>
          </p:nvGrpSpPr>
          <p:grpSpPr>
            <a:xfrm>
              <a:off x="918382" y="502953"/>
              <a:ext cx="444972" cy="413538"/>
              <a:chOff x="0" y="0"/>
              <a:chExt cx="444971" cy="413537"/>
            </a:xfrm>
          </p:grpSpPr>
          <p:sp>
            <p:nvSpPr>
              <p:cNvPr id="1979" name="Rectangle"/>
              <p:cNvSpPr/>
              <p:nvPr/>
            </p:nvSpPr>
            <p:spPr>
              <a:xfrm>
                <a:off x="0" y="0"/>
                <a:ext cx="444972" cy="41353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1200"/>
                </a:pPr>
              </a:p>
            </p:txBody>
          </p:sp>
          <p:sp>
            <p:nvSpPr>
              <p:cNvPr id="1980" name="2"/>
              <p:cNvSpPr txBox="1"/>
              <p:nvPr/>
            </p:nvSpPr>
            <p:spPr>
              <a:xfrm>
                <a:off x="45720" y="82616"/>
                <a:ext cx="353532" cy="248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vl1pPr>
              </a:lstStyle>
              <a:p>
                <a:pPr/>
                <a:r>
                  <a:t>2</a:t>
                </a:r>
              </a:p>
            </p:txBody>
          </p:sp>
        </p:grpSp>
        <p:grpSp>
          <p:nvGrpSpPr>
            <p:cNvPr id="1984" name="Rectangle 82"/>
            <p:cNvGrpSpPr/>
            <p:nvPr/>
          </p:nvGrpSpPr>
          <p:grpSpPr>
            <a:xfrm>
              <a:off x="96833" y="950022"/>
              <a:ext cx="825389" cy="413539"/>
              <a:chOff x="0" y="0"/>
              <a:chExt cx="825387" cy="413537"/>
            </a:xfrm>
          </p:grpSpPr>
          <p:sp>
            <p:nvSpPr>
              <p:cNvPr id="1982" name="Rectangle"/>
              <p:cNvSpPr/>
              <p:nvPr/>
            </p:nvSpPr>
            <p:spPr>
              <a:xfrm>
                <a:off x="0" y="0"/>
                <a:ext cx="825388" cy="41353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983" name="Weak_count"/>
              <p:cNvSpPr txBox="1"/>
              <p:nvPr/>
            </p:nvSpPr>
            <p:spPr>
              <a:xfrm>
                <a:off x="45720" y="103812"/>
                <a:ext cx="733948"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Weak_count</a:t>
                </a:r>
              </a:p>
            </p:txBody>
          </p:sp>
        </p:grpSp>
        <p:grpSp>
          <p:nvGrpSpPr>
            <p:cNvPr id="1987" name="Rectangle 83"/>
            <p:cNvGrpSpPr/>
            <p:nvPr/>
          </p:nvGrpSpPr>
          <p:grpSpPr>
            <a:xfrm>
              <a:off x="918382" y="950022"/>
              <a:ext cx="444972" cy="413539"/>
              <a:chOff x="0" y="0"/>
              <a:chExt cx="444971" cy="413537"/>
            </a:xfrm>
          </p:grpSpPr>
          <p:sp>
            <p:nvSpPr>
              <p:cNvPr id="1985" name="Rectangle"/>
              <p:cNvSpPr/>
              <p:nvPr/>
            </p:nvSpPr>
            <p:spPr>
              <a:xfrm>
                <a:off x="0" y="0"/>
                <a:ext cx="444972" cy="41353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1200"/>
                </a:pPr>
              </a:p>
            </p:txBody>
          </p:sp>
          <p:sp>
            <p:nvSpPr>
              <p:cNvPr id="1986" name="1"/>
              <p:cNvSpPr txBox="1"/>
              <p:nvPr/>
            </p:nvSpPr>
            <p:spPr>
              <a:xfrm>
                <a:off x="45720" y="82616"/>
                <a:ext cx="353532" cy="248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vl1pPr>
              </a:lstStyle>
              <a:p>
                <a:pPr/>
                <a:r>
                  <a:t>1</a:t>
                </a:r>
              </a:p>
            </p:txBody>
          </p:sp>
        </p:grpSp>
        <p:grpSp>
          <p:nvGrpSpPr>
            <p:cNvPr id="1990" name="Rectangle 84"/>
            <p:cNvGrpSpPr/>
            <p:nvPr/>
          </p:nvGrpSpPr>
          <p:grpSpPr>
            <a:xfrm>
              <a:off x="96832" y="1384458"/>
              <a:ext cx="1266522" cy="438806"/>
              <a:chOff x="0" y="0"/>
              <a:chExt cx="1266521" cy="438804"/>
            </a:xfrm>
          </p:grpSpPr>
          <p:sp>
            <p:nvSpPr>
              <p:cNvPr id="1988" name="Rectangle"/>
              <p:cNvSpPr/>
              <p:nvPr/>
            </p:nvSpPr>
            <p:spPr>
              <a:xfrm>
                <a:off x="0" y="12633"/>
                <a:ext cx="1266522" cy="413539"/>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1200"/>
                </a:pPr>
              </a:p>
            </p:txBody>
          </p:sp>
          <p:sp>
            <p:nvSpPr>
              <p:cNvPr id="1989" name="Handle to delete…"/>
              <p:cNvSpPr txBox="1"/>
              <p:nvPr/>
            </p:nvSpPr>
            <p:spPr>
              <a:xfrm>
                <a:off x="45719" y="0"/>
                <a:ext cx="1175083" cy="4388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200"/>
                </a:pPr>
                <a:r>
                  <a:t>Handle to delete </a:t>
                </a:r>
                <a:endParaRPr>
                  <a:solidFill>
                    <a:srgbClr val="FFFFFF"/>
                  </a:solidFill>
                </a:endParaRPr>
              </a:p>
              <a:p>
                <a:pPr algn="ctr">
                  <a:defRPr sz="1200"/>
                </a:pPr>
                <a:r>
                  <a:t> and More..</a:t>
                </a:r>
              </a:p>
            </p:txBody>
          </p:sp>
        </p:grpSp>
      </p:grpSp>
      <p:grpSp>
        <p:nvGrpSpPr>
          <p:cNvPr id="2026" name="Group 110"/>
          <p:cNvGrpSpPr/>
          <p:nvPr/>
        </p:nvGrpSpPr>
        <p:grpSpPr>
          <a:xfrm>
            <a:off x="135138" y="590838"/>
            <a:ext cx="9422618" cy="5388261"/>
            <a:chOff x="0" y="0"/>
            <a:chExt cx="9422618" cy="5388259"/>
          </a:xfrm>
        </p:grpSpPr>
        <p:grpSp>
          <p:nvGrpSpPr>
            <p:cNvPr id="1999" name="Bevel 54"/>
            <p:cNvGrpSpPr/>
            <p:nvPr/>
          </p:nvGrpSpPr>
          <p:grpSpPr>
            <a:xfrm>
              <a:off x="3990547" y="2965793"/>
              <a:ext cx="702314" cy="517808"/>
              <a:chOff x="0" y="0"/>
              <a:chExt cx="702312" cy="517807"/>
            </a:xfrm>
          </p:grpSpPr>
          <p:grpSp>
            <p:nvGrpSpPr>
              <p:cNvPr id="1997" name="Group"/>
              <p:cNvGrpSpPr/>
              <p:nvPr/>
            </p:nvGrpSpPr>
            <p:grpSpPr>
              <a:xfrm>
                <a:off x="0" y="-1"/>
                <a:ext cx="702313" cy="517809"/>
                <a:chOff x="0" y="0"/>
                <a:chExt cx="702313" cy="517807"/>
              </a:xfrm>
            </p:grpSpPr>
            <p:sp>
              <p:nvSpPr>
                <p:cNvPr id="1992" name="Rectangle"/>
                <p:cNvSpPr/>
                <p:nvPr/>
              </p:nvSpPr>
              <p:spPr>
                <a:xfrm>
                  <a:off x="0" y="-1"/>
                  <a:ext cx="702313" cy="517809"/>
                </a:xfrm>
                <a:prstGeom prst="rect">
                  <a:avLst/>
                </a:prstGeom>
                <a:solidFill>
                  <a:srgbClr val="D99694"/>
                </a:solidFill>
                <a:ln w="12700" cap="flat">
                  <a:noFill/>
                  <a:miter lim="400000"/>
                </a:ln>
                <a:effectLst/>
              </p:spPr>
              <p:txBody>
                <a:bodyPr wrap="square" lIns="45719" tIns="45719" rIns="45719" bIns="45719" numCol="1" anchor="ctr">
                  <a:noAutofit/>
                </a:bodyPr>
                <a:lstStyle/>
                <a:p>
                  <a:pPr algn="ctr">
                    <a:defRPr b="1" sz="1100"/>
                  </a:pPr>
                </a:p>
              </p:txBody>
            </p:sp>
            <p:sp>
              <p:nvSpPr>
                <p:cNvPr id="1993" name="Shape"/>
                <p:cNvSpPr/>
                <p:nvPr/>
              </p:nvSpPr>
              <p:spPr>
                <a:xfrm>
                  <a:off x="0" y="-1"/>
                  <a:ext cx="702314" cy="647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9609" y="21600"/>
                      </a:lnTo>
                      <a:lnTo>
                        <a:pt x="199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b="1" sz="1100"/>
                  </a:pPr>
                </a:p>
              </p:txBody>
            </p:sp>
            <p:sp>
              <p:nvSpPr>
                <p:cNvPr id="1994" name="Shape"/>
                <p:cNvSpPr/>
                <p:nvPr/>
              </p:nvSpPr>
              <p:spPr>
                <a:xfrm>
                  <a:off x="0" y="453081"/>
                  <a:ext cx="702314" cy="647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991" y="0"/>
                      </a:lnTo>
                      <a:lnTo>
                        <a:pt x="19609"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b="1" sz="1100"/>
                  </a:pPr>
                </a:p>
              </p:txBody>
            </p:sp>
            <p:sp>
              <p:nvSpPr>
                <p:cNvPr id="1995" name="Shape"/>
                <p:cNvSpPr/>
                <p:nvPr/>
              </p:nvSpPr>
              <p:spPr>
                <a:xfrm>
                  <a:off x="-1" y="-1"/>
                  <a:ext cx="64727" cy="5178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700"/>
                      </a:lnTo>
                      <a:lnTo>
                        <a:pt x="21600" y="18900"/>
                      </a:lnTo>
                      <a:lnTo>
                        <a:pt x="0"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defRPr b="1" sz="1100"/>
                  </a:pPr>
                </a:p>
              </p:txBody>
            </p:sp>
            <p:sp>
              <p:nvSpPr>
                <p:cNvPr id="1996" name="Shape"/>
                <p:cNvSpPr/>
                <p:nvPr/>
              </p:nvSpPr>
              <p:spPr>
                <a:xfrm>
                  <a:off x="637587" y="-1"/>
                  <a:ext cx="64727" cy="5178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18900"/>
                      </a:lnTo>
                      <a:lnTo>
                        <a:pt x="0" y="2700"/>
                      </a:lnTo>
                      <a:close/>
                    </a:path>
                  </a:pathLst>
                </a:custGeom>
                <a:solidFill>
                  <a:srgbClr val="000000">
                    <a:alpha val="40000"/>
                  </a:srgbClr>
                </a:solidFill>
                <a:ln w="12700" cap="flat">
                  <a:noFill/>
                  <a:miter lim="400000"/>
                </a:ln>
                <a:effectLst/>
              </p:spPr>
              <p:txBody>
                <a:bodyPr wrap="square" lIns="45719" tIns="45719" rIns="45719" bIns="45719" numCol="1" anchor="ctr">
                  <a:noAutofit/>
                </a:bodyPr>
                <a:lstStyle/>
                <a:p>
                  <a:pPr algn="ctr">
                    <a:defRPr b="1" sz="1100"/>
                  </a:pPr>
                </a:p>
              </p:txBody>
            </p:sp>
          </p:grpSp>
          <p:sp>
            <p:nvSpPr>
              <p:cNvPr id="1998" name="CA object"/>
              <p:cNvSpPr txBox="1"/>
              <p:nvPr/>
            </p:nvSpPr>
            <p:spPr>
              <a:xfrm>
                <a:off x="110445" y="63499"/>
                <a:ext cx="481423" cy="3908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100"/>
                </a:lvl1pPr>
              </a:lstStyle>
              <a:p>
                <a:pPr/>
                <a:r>
                  <a:t>CA object</a:t>
                </a:r>
              </a:p>
            </p:txBody>
          </p:sp>
        </p:grpSp>
        <p:sp>
          <p:nvSpPr>
            <p:cNvPr id="2000" name="TextBox 56"/>
            <p:cNvSpPr txBox="1"/>
            <p:nvPr/>
          </p:nvSpPr>
          <p:spPr>
            <a:xfrm>
              <a:off x="5165358" y="4763072"/>
              <a:ext cx="1158483"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vl1pPr>
            </a:lstStyle>
            <a:p>
              <a:pPr/>
              <a:r>
                <a:t>CONTROL BLOCK</a:t>
              </a:r>
            </a:p>
          </p:txBody>
        </p:sp>
        <p:sp>
          <p:nvSpPr>
            <p:cNvPr id="2001" name="Straight Connector 57"/>
            <p:cNvSpPr/>
            <p:nvPr/>
          </p:nvSpPr>
          <p:spPr>
            <a:xfrm>
              <a:off x="487706" y="2790362"/>
              <a:ext cx="8934913" cy="33530"/>
            </a:xfrm>
            <a:prstGeom prst="line">
              <a:avLst/>
            </a:prstGeom>
            <a:noFill/>
            <a:ln w="38100" cap="flat">
              <a:solidFill>
                <a:srgbClr val="953735"/>
              </a:solidFill>
              <a:prstDash val="solid"/>
              <a:round/>
            </a:ln>
            <a:effectLst/>
          </p:spPr>
          <p:txBody>
            <a:bodyPr wrap="square" lIns="45719" tIns="45719" rIns="45719" bIns="45719" numCol="1" anchor="t">
              <a:noAutofit/>
            </a:bodyPr>
            <a:lstStyle/>
            <a:p>
              <a:pPr/>
            </a:p>
          </p:txBody>
        </p:sp>
        <p:sp>
          <p:nvSpPr>
            <p:cNvPr id="2002" name="TextBox 58"/>
            <p:cNvSpPr txBox="1"/>
            <p:nvPr/>
          </p:nvSpPr>
          <p:spPr>
            <a:xfrm>
              <a:off x="450969" y="1902220"/>
              <a:ext cx="757302" cy="509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400"/>
              </a:lvl1pPr>
            </a:lstStyle>
            <a:p>
              <a:pPr/>
              <a:r>
                <a:t>Stack memory</a:t>
              </a:r>
            </a:p>
          </p:txBody>
        </p:sp>
        <p:sp>
          <p:nvSpPr>
            <p:cNvPr id="2003" name="TextBox 59"/>
            <p:cNvSpPr txBox="1"/>
            <p:nvPr/>
          </p:nvSpPr>
          <p:spPr>
            <a:xfrm>
              <a:off x="493615" y="2962139"/>
              <a:ext cx="757302" cy="509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400"/>
              </a:lvl1pPr>
            </a:lstStyle>
            <a:p>
              <a:pPr/>
              <a:r>
                <a:t>Heap memory</a:t>
              </a:r>
            </a:p>
          </p:txBody>
        </p:sp>
        <p:sp>
          <p:nvSpPr>
            <p:cNvPr id="2004" name="Straight Connector 60"/>
            <p:cNvSpPr/>
            <p:nvPr/>
          </p:nvSpPr>
          <p:spPr>
            <a:xfrm>
              <a:off x="3508831" y="2000028"/>
              <a:ext cx="655729" cy="1"/>
            </a:xfrm>
            <a:prstGeom prst="line">
              <a:avLst/>
            </a:prstGeom>
            <a:noFill/>
            <a:ln w="9525" cap="flat">
              <a:solidFill>
                <a:srgbClr val="984807"/>
              </a:solidFill>
              <a:prstDash val="solid"/>
              <a:round/>
            </a:ln>
            <a:effectLst/>
          </p:spPr>
          <p:txBody>
            <a:bodyPr wrap="square" lIns="45719" tIns="45719" rIns="45719" bIns="45719" numCol="1" anchor="t">
              <a:noAutofit/>
            </a:bodyPr>
            <a:lstStyle/>
            <a:p>
              <a:pPr/>
            </a:p>
          </p:txBody>
        </p:sp>
        <p:sp>
          <p:nvSpPr>
            <p:cNvPr id="2005" name="Straight Connector 61"/>
            <p:cNvSpPr/>
            <p:nvPr/>
          </p:nvSpPr>
          <p:spPr>
            <a:xfrm>
              <a:off x="4164560" y="2000028"/>
              <a:ext cx="1" cy="959525"/>
            </a:xfrm>
            <a:prstGeom prst="line">
              <a:avLst/>
            </a:prstGeom>
            <a:noFill/>
            <a:ln w="9525" cap="flat">
              <a:solidFill>
                <a:srgbClr val="984807"/>
              </a:solidFill>
              <a:prstDash val="solid"/>
              <a:round/>
              <a:tailEnd type="triangle" w="med" len="med"/>
            </a:ln>
            <a:effectLst/>
          </p:spPr>
          <p:txBody>
            <a:bodyPr wrap="square" lIns="45719" tIns="45719" rIns="45719" bIns="45719" numCol="1" anchor="t">
              <a:noAutofit/>
            </a:bodyPr>
            <a:lstStyle/>
            <a:p>
              <a:pPr/>
            </a:p>
          </p:txBody>
        </p:sp>
        <p:sp>
          <p:nvSpPr>
            <p:cNvPr id="2006" name="Elbow Connector 62"/>
            <p:cNvSpPr/>
            <p:nvPr/>
          </p:nvSpPr>
          <p:spPr>
            <a:xfrm flipH="1" rot="16200000">
              <a:off x="2956560" y="2816394"/>
              <a:ext cx="1082216" cy="831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noFill/>
            <a:ln w="9525" cap="flat">
              <a:solidFill>
                <a:srgbClr val="4A7EBB"/>
              </a:solidFill>
              <a:prstDash val="solid"/>
              <a:round/>
              <a:tailEnd type="triangle" w="med" len="med"/>
            </a:ln>
            <a:effectLst/>
          </p:spPr>
          <p:txBody>
            <a:bodyPr wrap="square" lIns="45719" tIns="45719" rIns="45719" bIns="45719" numCol="1" anchor="ctr">
              <a:noAutofit/>
            </a:bodyPr>
            <a:lstStyle/>
            <a:p>
              <a:pPr/>
            </a:p>
          </p:txBody>
        </p:sp>
        <p:sp>
          <p:nvSpPr>
            <p:cNvPr id="2007" name="Straight Arrow Connector 63"/>
            <p:cNvSpPr/>
            <p:nvPr/>
          </p:nvSpPr>
          <p:spPr>
            <a:xfrm flipH="1" flipV="1">
              <a:off x="4341704" y="3483600"/>
              <a:ext cx="10143" cy="289639"/>
            </a:xfrm>
            <a:prstGeom prst="line">
              <a:avLst/>
            </a:prstGeom>
            <a:noFill/>
            <a:ln w="9525" cap="flat">
              <a:solidFill>
                <a:srgbClr val="4A7EBB"/>
              </a:solidFill>
              <a:prstDash val="solid"/>
              <a:round/>
              <a:tailEnd type="triangle" w="med" len="med"/>
            </a:ln>
            <a:effectLst/>
          </p:spPr>
          <p:txBody>
            <a:bodyPr wrap="square" lIns="45719" tIns="45719" rIns="45719" bIns="45719" numCol="1" anchor="t">
              <a:noAutofit/>
            </a:bodyPr>
            <a:lstStyle/>
            <a:p>
              <a:pPr/>
            </a:p>
          </p:txBody>
        </p:sp>
        <p:sp>
          <p:nvSpPr>
            <p:cNvPr id="2008" name="TextBox 64"/>
            <p:cNvSpPr txBox="1"/>
            <p:nvPr/>
          </p:nvSpPr>
          <p:spPr>
            <a:xfrm>
              <a:off x="2840869" y="1464092"/>
              <a:ext cx="409717"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400"/>
              </a:lvl1pPr>
            </a:lstStyle>
            <a:p>
              <a:pPr/>
              <a:r>
                <a:t>ptr1</a:t>
              </a:r>
            </a:p>
          </p:txBody>
        </p:sp>
        <p:sp>
          <p:nvSpPr>
            <p:cNvPr id="2009" name="TextBox 65"/>
            <p:cNvSpPr txBox="1"/>
            <p:nvPr/>
          </p:nvSpPr>
          <p:spPr>
            <a:xfrm>
              <a:off x="5530169" y="1452251"/>
              <a:ext cx="547239"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400"/>
              </a:lvl1pPr>
            </a:lstStyle>
            <a:p>
              <a:pPr/>
              <a:r>
                <a:t>ptr2</a:t>
              </a:r>
            </a:p>
          </p:txBody>
        </p:sp>
        <p:sp>
          <p:nvSpPr>
            <p:cNvPr id="2010" name="Elbow Connector 66"/>
            <p:cNvSpPr/>
            <p:nvPr/>
          </p:nvSpPr>
          <p:spPr>
            <a:xfrm rot="5400000">
              <a:off x="4733712" y="2668232"/>
              <a:ext cx="1124778" cy="10852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noFill/>
            <a:ln w="9525" cap="flat">
              <a:solidFill>
                <a:srgbClr val="4A7EBB"/>
              </a:solidFill>
              <a:prstDash val="solid"/>
              <a:round/>
              <a:tailEnd type="triangle" w="med" len="med"/>
            </a:ln>
            <a:effectLst/>
          </p:spPr>
          <p:txBody>
            <a:bodyPr wrap="square" lIns="45719" tIns="45719" rIns="45719" bIns="45719" numCol="1" anchor="ctr">
              <a:noAutofit/>
            </a:bodyPr>
            <a:lstStyle/>
            <a:p>
              <a:pPr/>
            </a:p>
          </p:txBody>
        </p:sp>
        <p:sp>
          <p:nvSpPr>
            <p:cNvPr id="2011" name="Straight Connector 67"/>
            <p:cNvSpPr/>
            <p:nvPr/>
          </p:nvSpPr>
          <p:spPr>
            <a:xfrm flipH="1">
              <a:off x="4510985" y="2000028"/>
              <a:ext cx="743576" cy="1"/>
            </a:xfrm>
            <a:prstGeom prst="line">
              <a:avLst/>
            </a:prstGeom>
            <a:noFill/>
            <a:ln w="9525" cap="flat">
              <a:solidFill>
                <a:srgbClr val="984807"/>
              </a:solidFill>
              <a:prstDash val="solid"/>
              <a:round/>
            </a:ln>
            <a:effectLst/>
          </p:spPr>
          <p:txBody>
            <a:bodyPr wrap="square" lIns="45719" tIns="45719" rIns="45719" bIns="45719" numCol="1" anchor="t">
              <a:noAutofit/>
            </a:bodyPr>
            <a:lstStyle/>
            <a:p>
              <a:pPr/>
            </a:p>
          </p:txBody>
        </p:sp>
        <p:sp>
          <p:nvSpPr>
            <p:cNvPr id="2012" name="Straight Arrow Connector 68"/>
            <p:cNvSpPr/>
            <p:nvPr/>
          </p:nvSpPr>
          <p:spPr>
            <a:xfrm>
              <a:off x="4510985" y="2000028"/>
              <a:ext cx="1" cy="959525"/>
            </a:xfrm>
            <a:prstGeom prst="line">
              <a:avLst/>
            </a:prstGeom>
            <a:noFill/>
            <a:ln w="9525" cap="flat">
              <a:solidFill>
                <a:srgbClr val="984807"/>
              </a:solidFill>
              <a:prstDash val="solid"/>
              <a:round/>
              <a:tailEnd type="triangle" w="med" len="med"/>
            </a:ln>
            <a:effectLst/>
          </p:spPr>
          <p:txBody>
            <a:bodyPr wrap="square" lIns="45719" tIns="45719" rIns="45719" bIns="45719" numCol="1" anchor="t">
              <a:noAutofit/>
            </a:bodyPr>
            <a:lstStyle/>
            <a:p>
              <a:pPr/>
            </a:p>
          </p:txBody>
        </p:sp>
        <p:sp>
          <p:nvSpPr>
            <p:cNvPr id="2013" name="Rectangle 69"/>
            <p:cNvSpPr/>
            <p:nvPr/>
          </p:nvSpPr>
          <p:spPr>
            <a:xfrm>
              <a:off x="7338159" y="1760028"/>
              <a:ext cx="1227706" cy="822114"/>
            </a:xfrm>
            <a:prstGeom prst="rect">
              <a:avLst/>
            </a:prstGeom>
            <a:solidFill>
              <a:srgbClr val="00B05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14" name="Rectangle 70"/>
            <p:cNvSpPr/>
            <p:nvPr/>
          </p:nvSpPr>
          <p:spPr>
            <a:xfrm>
              <a:off x="7414548" y="1860758"/>
              <a:ext cx="535515" cy="30312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200"/>
              </a:pPr>
            </a:p>
          </p:txBody>
        </p:sp>
        <p:grpSp>
          <p:nvGrpSpPr>
            <p:cNvPr id="2017" name="Rectangle 71"/>
            <p:cNvGrpSpPr/>
            <p:nvPr/>
          </p:nvGrpSpPr>
          <p:grpSpPr>
            <a:xfrm>
              <a:off x="7890881" y="1860759"/>
              <a:ext cx="594696" cy="306903"/>
              <a:chOff x="0" y="0"/>
              <a:chExt cx="594694" cy="306902"/>
            </a:xfrm>
          </p:grpSpPr>
          <p:sp>
            <p:nvSpPr>
              <p:cNvPr id="2015" name="Rectangle"/>
              <p:cNvSpPr/>
              <p:nvPr/>
            </p:nvSpPr>
            <p:spPr>
              <a:xfrm>
                <a:off x="0" y="-1"/>
                <a:ext cx="594695" cy="30690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400">
                    <a:solidFill>
                      <a:srgbClr val="FFFFFF"/>
                    </a:solidFill>
                  </a:defRPr>
                </a:pPr>
              </a:p>
            </p:txBody>
          </p:sp>
          <p:sp>
            <p:nvSpPr>
              <p:cNvPr id="2016" name="CA*"/>
              <p:cNvSpPr txBox="1"/>
              <p:nvPr/>
            </p:nvSpPr>
            <p:spPr>
              <a:xfrm>
                <a:off x="45719" y="13051"/>
                <a:ext cx="503257"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CA*</a:t>
                </a:r>
              </a:p>
            </p:txBody>
          </p:sp>
        </p:grpSp>
        <p:grpSp>
          <p:nvGrpSpPr>
            <p:cNvPr id="2020" name="Rectangle 72"/>
            <p:cNvGrpSpPr/>
            <p:nvPr/>
          </p:nvGrpSpPr>
          <p:grpSpPr>
            <a:xfrm>
              <a:off x="7414548" y="2116388"/>
              <a:ext cx="1071030" cy="438806"/>
              <a:chOff x="0" y="0"/>
              <a:chExt cx="1071029" cy="438804"/>
            </a:xfrm>
          </p:grpSpPr>
          <p:sp>
            <p:nvSpPr>
              <p:cNvPr id="2018" name="Rectangle"/>
              <p:cNvSpPr/>
              <p:nvPr/>
            </p:nvSpPr>
            <p:spPr>
              <a:xfrm>
                <a:off x="0" y="68525"/>
                <a:ext cx="1071030" cy="30175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sz="1200"/>
                </a:pPr>
              </a:p>
            </p:txBody>
          </p:sp>
          <p:sp>
            <p:nvSpPr>
              <p:cNvPr id="2019" name="Pointer to Control Block"/>
              <p:cNvSpPr txBox="1"/>
              <p:nvPr/>
            </p:nvSpPr>
            <p:spPr>
              <a:xfrm>
                <a:off x="45719" y="0"/>
                <a:ext cx="979591" cy="4388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lvl1pPr>
              </a:lstStyle>
              <a:p>
                <a:pPr/>
                <a:r>
                  <a:t>Pointer to Control Block</a:t>
                </a:r>
              </a:p>
            </p:txBody>
          </p:sp>
        </p:grpSp>
        <p:sp>
          <p:nvSpPr>
            <p:cNvPr id="2021" name="TextBox 73"/>
            <p:cNvSpPr txBox="1"/>
            <p:nvPr/>
          </p:nvSpPr>
          <p:spPr>
            <a:xfrm>
              <a:off x="7598293" y="1371305"/>
              <a:ext cx="528363"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400"/>
              </a:lvl1pPr>
            </a:lstStyle>
            <a:p>
              <a:pPr/>
              <a:r>
                <a:t>wk1</a:t>
              </a:r>
            </a:p>
          </p:txBody>
        </p:sp>
        <p:sp>
          <p:nvSpPr>
            <p:cNvPr id="2022" name="Elbow Connector 74"/>
            <p:cNvSpPr/>
            <p:nvPr/>
          </p:nvSpPr>
          <p:spPr>
            <a:xfrm flipH="1">
              <a:off x="5111960" y="2354426"/>
              <a:ext cx="2379990" cy="1573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377" y="0"/>
                  </a:lnTo>
                  <a:lnTo>
                    <a:pt x="3377" y="21600"/>
                  </a:lnTo>
                  <a:lnTo>
                    <a:pt x="21600" y="21600"/>
                  </a:lnTo>
                </a:path>
              </a:pathLst>
            </a:custGeom>
            <a:noFill/>
            <a:ln w="9525" cap="flat">
              <a:solidFill>
                <a:srgbClr val="262626"/>
              </a:solidFill>
              <a:prstDash val="solid"/>
              <a:round/>
              <a:tailEnd type="triangle" w="med" len="med"/>
            </a:ln>
            <a:effectLst/>
          </p:spPr>
          <p:txBody>
            <a:bodyPr wrap="square" lIns="45719" tIns="45719" rIns="45719" bIns="45719" numCol="1" anchor="ctr">
              <a:noAutofit/>
            </a:bodyPr>
            <a:lstStyle/>
            <a:p>
              <a:pPr/>
            </a:p>
          </p:txBody>
        </p:sp>
        <p:sp>
          <p:nvSpPr>
            <p:cNvPr id="2023" name="Elbow Connector 75"/>
            <p:cNvSpPr/>
            <p:nvPr/>
          </p:nvSpPr>
          <p:spPr>
            <a:xfrm flipH="1">
              <a:off x="4701725" y="2051787"/>
              <a:ext cx="2721145" cy="95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555" y="0"/>
                  </a:lnTo>
                  <a:lnTo>
                    <a:pt x="6555" y="21600"/>
                  </a:lnTo>
                  <a:lnTo>
                    <a:pt x="21600" y="21600"/>
                  </a:lnTo>
                </a:path>
              </a:pathLst>
            </a:custGeom>
            <a:noFill/>
            <a:ln w="9525" cap="flat">
              <a:solidFill>
                <a:srgbClr val="7030A0"/>
              </a:solidFill>
              <a:prstDash val="solid"/>
              <a:round/>
              <a:tailEnd type="triangle" w="med" len="med"/>
            </a:ln>
            <a:effectLst/>
          </p:spPr>
          <p:txBody>
            <a:bodyPr wrap="square" lIns="45719" tIns="45719" rIns="45719" bIns="45719" numCol="1" anchor="ctr">
              <a:noAutofit/>
            </a:bodyPr>
            <a:lstStyle/>
            <a:p>
              <a:pPr/>
            </a:p>
          </p:txBody>
        </p:sp>
        <p:pic>
          <p:nvPicPr>
            <p:cNvPr id="2024" name="Picture 76" descr="Picture 76"/>
            <p:cNvPicPr>
              <a:picLocks noChangeAspect="1"/>
            </p:cNvPicPr>
            <p:nvPr/>
          </p:nvPicPr>
          <p:blipFill>
            <a:blip r:embed="rId2">
              <a:extLst/>
            </a:blip>
            <a:stretch>
              <a:fillRect/>
            </a:stretch>
          </p:blipFill>
          <p:spPr>
            <a:xfrm>
              <a:off x="128265" y="0"/>
              <a:ext cx="3254202" cy="1483327"/>
            </a:xfrm>
            <a:prstGeom prst="rect">
              <a:avLst/>
            </a:prstGeom>
            <a:ln w="9525" cap="flat">
              <a:solidFill>
                <a:srgbClr val="C00000"/>
              </a:solidFill>
              <a:prstDash val="solid"/>
              <a:round/>
            </a:ln>
            <a:effectLst/>
          </p:spPr>
        </p:pic>
        <p:sp>
          <p:nvSpPr>
            <p:cNvPr id="2025" name="Freeform 77"/>
            <p:cNvSpPr/>
            <p:nvPr/>
          </p:nvSpPr>
          <p:spPr>
            <a:xfrm>
              <a:off x="0" y="1107036"/>
              <a:ext cx="2401971" cy="514539"/>
            </a:xfrm>
            <a:custGeom>
              <a:avLst/>
              <a:gdLst/>
              <a:ahLst/>
              <a:cxnLst>
                <a:cxn ang="0">
                  <a:pos x="wd2" y="hd2"/>
                </a:cxn>
                <a:cxn ang="5400000">
                  <a:pos x="wd2" y="hd2"/>
                </a:cxn>
                <a:cxn ang="10800000">
                  <a:pos x="wd2" y="hd2"/>
                </a:cxn>
                <a:cxn ang="16200000">
                  <a:pos x="wd2" y="hd2"/>
                </a:cxn>
              </a:cxnLst>
              <a:rect l="0" t="0" r="r" b="b"/>
              <a:pathLst>
                <a:path w="21583" h="21275" fill="norm" stroke="1" extrusionOk="0">
                  <a:moveTo>
                    <a:pt x="466" y="6120"/>
                  </a:moveTo>
                  <a:cubicBezTo>
                    <a:pt x="569" y="6055"/>
                    <a:pt x="1171" y="5702"/>
                    <a:pt x="1303" y="5537"/>
                  </a:cubicBezTo>
                  <a:cubicBezTo>
                    <a:pt x="1496" y="5295"/>
                    <a:pt x="1661" y="4842"/>
                    <a:pt x="1861" y="4663"/>
                  </a:cubicBezTo>
                  <a:cubicBezTo>
                    <a:pt x="2101" y="4448"/>
                    <a:pt x="2357" y="4468"/>
                    <a:pt x="2605" y="4371"/>
                  </a:cubicBezTo>
                  <a:cubicBezTo>
                    <a:pt x="2698" y="4274"/>
                    <a:pt x="2797" y="4217"/>
                    <a:pt x="2884" y="4080"/>
                  </a:cubicBezTo>
                  <a:cubicBezTo>
                    <a:pt x="2984" y="3923"/>
                    <a:pt x="3056" y="3598"/>
                    <a:pt x="3163" y="3497"/>
                  </a:cubicBezTo>
                  <a:cubicBezTo>
                    <a:pt x="3373" y="3300"/>
                    <a:pt x="3597" y="3303"/>
                    <a:pt x="3815" y="3205"/>
                  </a:cubicBezTo>
                  <a:cubicBezTo>
                    <a:pt x="3908" y="3108"/>
                    <a:pt x="4003" y="3035"/>
                    <a:pt x="4094" y="2914"/>
                  </a:cubicBezTo>
                  <a:cubicBezTo>
                    <a:pt x="4221" y="2743"/>
                    <a:pt x="4331" y="2437"/>
                    <a:pt x="4466" y="2331"/>
                  </a:cubicBezTo>
                  <a:cubicBezTo>
                    <a:pt x="4708" y="2141"/>
                    <a:pt x="4962" y="2137"/>
                    <a:pt x="5210" y="2040"/>
                  </a:cubicBezTo>
                  <a:cubicBezTo>
                    <a:pt x="6147" y="1306"/>
                    <a:pt x="4812" y="2296"/>
                    <a:pt x="6419" y="1457"/>
                  </a:cubicBezTo>
                  <a:cubicBezTo>
                    <a:pt x="6516" y="1406"/>
                    <a:pt x="6603" y="1240"/>
                    <a:pt x="6698" y="1165"/>
                  </a:cubicBezTo>
                  <a:cubicBezTo>
                    <a:pt x="6859" y="1039"/>
                    <a:pt x="7591" y="620"/>
                    <a:pt x="7722" y="582"/>
                  </a:cubicBezTo>
                  <a:cubicBezTo>
                    <a:pt x="10908" y="-325"/>
                    <a:pt x="7989" y="769"/>
                    <a:pt x="9954" y="0"/>
                  </a:cubicBezTo>
                  <a:lnTo>
                    <a:pt x="20002" y="291"/>
                  </a:lnTo>
                  <a:cubicBezTo>
                    <a:pt x="20100" y="299"/>
                    <a:pt x="20400" y="1196"/>
                    <a:pt x="20467" y="1457"/>
                  </a:cubicBezTo>
                  <a:cubicBezTo>
                    <a:pt x="20536" y="1730"/>
                    <a:pt x="20579" y="2068"/>
                    <a:pt x="20653" y="2331"/>
                  </a:cubicBezTo>
                  <a:cubicBezTo>
                    <a:pt x="20858" y="3067"/>
                    <a:pt x="21169" y="3711"/>
                    <a:pt x="21304" y="4663"/>
                  </a:cubicBezTo>
                  <a:cubicBezTo>
                    <a:pt x="21500" y="6048"/>
                    <a:pt x="21505" y="6694"/>
                    <a:pt x="21583" y="8160"/>
                  </a:cubicBezTo>
                  <a:cubicBezTo>
                    <a:pt x="21552" y="10200"/>
                    <a:pt x="21544" y="12245"/>
                    <a:pt x="21490" y="14280"/>
                  </a:cubicBezTo>
                  <a:cubicBezTo>
                    <a:pt x="21482" y="14586"/>
                    <a:pt x="21441" y="14880"/>
                    <a:pt x="21397" y="15155"/>
                  </a:cubicBezTo>
                  <a:cubicBezTo>
                    <a:pt x="21202" y="16376"/>
                    <a:pt x="21251" y="15779"/>
                    <a:pt x="20932" y="16612"/>
                  </a:cubicBezTo>
                  <a:cubicBezTo>
                    <a:pt x="20831" y="16876"/>
                    <a:pt x="20754" y="17222"/>
                    <a:pt x="20653" y="17486"/>
                  </a:cubicBezTo>
                  <a:cubicBezTo>
                    <a:pt x="20567" y="17710"/>
                    <a:pt x="20460" y="17845"/>
                    <a:pt x="20374" y="18069"/>
                  </a:cubicBezTo>
                  <a:cubicBezTo>
                    <a:pt x="20137" y="18687"/>
                    <a:pt x="20101" y="19143"/>
                    <a:pt x="19815" y="19526"/>
                  </a:cubicBezTo>
                  <a:cubicBezTo>
                    <a:pt x="19698" y="19684"/>
                    <a:pt x="19566" y="19708"/>
                    <a:pt x="19443" y="19818"/>
                  </a:cubicBezTo>
                  <a:cubicBezTo>
                    <a:pt x="19349" y="19902"/>
                    <a:pt x="19259" y="20025"/>
                    <a:pt x="19164" y="20109"/>
                  </a:cubicBezTo>
                  <a:cubicBezTo>
                    <a:pt x="19041" y="20219"/>
                    <a:pt x="18915" y="20291"/>
                    <a:pt x="18792" y="20401"/>
                  </a:cubicBezTo>
                  <a:cubicBezTo>
                    <a:pt x="18698" y="20485"/>
                    <a:pt x="18609" y="20625"/>
                    <a:pt x="18513" y="20692"/>
                  </a:cubicBezTo>
                  <a:cubicBezTo>
                    <a:pt x="18096" y="20983"/>
                    <a:pt x="17521" y="21135"/>
                    <a:pt x="17118" y="21275"/>
                  </a:cubicBezTo>
                  <a:lnTo>
                    <a:pt x="3908" y="20692"/>
                  </a:lnTo>
                  <a:cubicBezTo>
                    <a:pt x="3780" y="20684"/>
                    <a:pt x="3660" y="20488"/>
                    <a:pt x="3535" y="20401"/>
                  </a:cubicBezTo>
                  <a:cubicBezTo>
                    <a:pt x="3381" y="20293"/>
                    <a:pt x="3222" y="20252"/>
                    <a:pt x="3070" y="20109"/>
                  </a:cubicBezTo>
                  <a:cubicBezTo>
                    <a:pt x="2951" y="19997"/>
                    <a:pt x="2507" y="19348"/>
                    <a:pt x="2326" y="19235"/>
                  </a:cubicBezTo>
                  <a:cubicBezTo>
                    <a:pt x="2111" y="19100"/>
                    <a:pt x="1892" y="19041"/>
                    <a:pt x="1675" y="18943"/>
                  </a:cubicBezTo>
                  <a:cubicBezTo>
                    <a:pt x="1582" y="18749"/>
                    <a:pt x="1496" y="18517"/>
                    <a:pt x="1396" y="18361"/>
                  </a:cubicBezTo>
                  <a:cubicBezTo>
                    <a:pt x="1308" y="18223"/>
                    <a:pt x="1207" y="18190"/>
                    <a:pt x="1117" y="18069"/>
                  </a:cubicBezTo>
                  <a:cubicBezTo>
                    <a:pt x="989" y="17898"/>
                    <a:pt x="869" y="17681"/>
                    <a:pt x="745" y="17486"/>
                  </a:cubicBezTo>
                  <a:cubicBezTo>
                    <a:pt x="683" y="17195"/>
                    <a:pt x="628" y="16885"/>
                    <a:pt x="559" y="16612"/>
                  </a:cubicBezTo>
                  <a:cubicBezTo>
                    <a:pt x="365" y="15855"/>
                    <a:pt x="330" y="16164"/>
                    <a:pt x="186" y="15155"/>
                  </a:cubicBezTo>
                  <a:cubicBezTo>
                    <a:pt x="107" y="14593"/>
                    <a:pt x="0" y="13406"/>
                    <a:pt x="0" y="13406"/>
                  </a:cubicBezTo>
                  <a:cubicBezTo>
                    <a:pt x="31" y="11560"/>
                    <a:pt x="-17" y="9684"/>
                    <a:pt x="93" y="7869"/>
                  </a:cubicBezTo>
                  <a:cubicBezTo>
                    <a:pt x="114" y="7524"/>
                    <a:pt x="285" y="7505"/>
                    <a:pt x="372" y="7286"/>
                  </a:cubicBezTo>
                  <a:cubicBezTo>
                    <a:pt x="770" y="6290"/>
                    <a:pt x="294" y="6869"/>
                    <a:pt x="1024" y="6411"/>
                  </a:cubicBezTo>
                  <a:cubicBezTo>
                    <a:pt x="1259" y="5920"/>
                    <a:pt x="1307" y="5709"/>
                    <a:pt x="1582" y="5537"/>
                  </a:cubicBezTo>
                  <a:cubicBezTo>
                    <a:pt x="1643" y="5499"/>
                    <a:pt x="1706" y="5537"/>
                    <a:pt x="1768" y="5537"/>
                  </a:cubicBezTo>
                </a:path>
              </a:pathLst>
            </a:custGeom>
            <a:noFill/>
            <a:ln w="28575" cap="flat">
              <a:solidFill>
                <a:srgbClr val="FF0000"/>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2027" name="TextBox 51"/>
          <p:cNvSpPr txBox="1"/>
          <p:nvPr/>
        </p:nvSpPr>
        <p:spPr>
          <a:xfrm>
            <a:off x="2612167" y="25039"/>
            <a:ext cx="3799046" cy="3924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400"/>
            </a:pPr>
            <a:r>
              <a:t>shared_ptr </a:t>
            </a:r>
            <a:r>
              <a:rPr b="0"/>
              <a:t>with </a:t>
            </a:r>
            <a:r>
              <a:t>weak_ptr</a:t>
            </a:r>
          </a:p>
        </p:txBody>
      </p:sp>
      <p:sp>
        <p:nvSpPr>
          <p:cNvPr id="2028" name="Slide Number Placeholder 3"/>
          <p:cNvSpPr txBox="1"/>
          <p:nvPr>
            <p:ph type="sldNum" sz="quarter" idx="4294967295"/>
          </p:nvPr>
        </p:nvSpPr>
        <p:spPr>
          <a:xfrm>
            <a:off x="8660798" y="6555833"/>
            <a:ext cx="335866"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32" name="Group 115"/>
          <p:cNvGrpSpPr/>
          <p:nvPr/>
        </p:nvGrpSpPr>
        <p:grpSpPr>
          <a:xfrm>
            <a:off x="-456439" y="50439"/>
            <a:ext cx="9997601" cy="6569848"/>
            <a:chOff x="0" y="0"/>
            <a:chExt cx="9997599" cy="6569846"/>
          </a:xfrm>
        </p:grpSpPr>
        <p:pic>
          <p:nvPicPr>
            <p:cNvPr id="2030" name="Picture 113" descr="Picture 113"/>
            <p:cNvPicPr>
              <a:picLocks noChangeAspect="1"/>
            </p:cNvPicPr>
            <p:nvPr/>
          </p:nvPicPr>
          <p:blipFill>
            <a:blip r:embed="rId2">
              <a:extLst/>
            </a:blip>
            <a:srcRect l="0" t="0" r="0" b="0"/>
            <a:stretch>
              <a:fillRect/>
            </a:stretch>
          </p:blipFill>
          <p:spPr>
            <a:xfrm>
              <a:off x="0" y="1498248"/>
              <a:ext cx="9997600" cy="5071600"/>
            </a:xfrm>
            <a:prstGeom prst="rect">
              <a:avLst/>
            </a:prstGeom>
            <a:ln w="12700" cap="flat">
              <a:noFill/>
              <a:miter lim="400000"/>
            </a:ln>
            <a:effectLst/>
          </p:spPr>
        </p:pic>
        <p:sp>
          <p:nvSpPr>
            <p:cNvPr id="2031" name="TextBox 114"/>
            <p:cNvSpPr txBox="1"/>
            <p:nvPr/>
          </p:nvSpPr>
          <p:spPr>
            <a:xfrm>
              <a:off x="3017693" y="0"/>
              <a:ext cx="3899253" cy="402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ctr">
                <a:defRPr b="1" sz="2400"/>
              </a:pPr>
              <a:r>
                <a:t>shared_ptr </a:t>
              </a:r>
              <a:r>
                <a:rPr b="0"/>
                <a:t>with </a:t>
              </a:r>
              <a:r>
                <a:t>weak_ptr</a:t>
              </a:r>
            </a:p>
          </p:txBody>
        </p:sp>
      </p:gr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36" name="Group 5"/>
          <p:cNvGrpSpPr/>
          <p:nvPr/>
        </p:nvGrpSpPr>
        <p:grpSpPr>
          <a:xfrm>
            <a:off x="207411" y="19471"/>
            <a:ext cx="8934530" cy="5871049"/>
            <a:chOff x="0" y="0"/>
            <a:chExt cx="8934529" cy="5871047"/>
          </a:xfrm>
        </p:grpSpPr>
        <p:sp>
          <p:nvSpPr>
            <p:cNvPr id="2034" name="TextBox 3"/>
            <p:cNvSpPr txBox="1"/>
            <p:nvPr/>
          </p:nvSpPr>
          <p:spPr>
            <a:xfrm>
              <a:off x="1601996" y="0"/>
              <a:ext cx="5730539" cy="3924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b="1" sz="2400"/>
              </a:pPr>
              <a:r>
                <a:t>shared_ptr </a:t>
              </a:r>
              <a:r>
                <a:rPr b="0"/>
                <a:t>&amp; </a:t>
              </a:r>
              <a:r>
                <a:t>weak_ptr [circular reference]</a:t>
              </a:r>
            </a:p>
          </p:txBody>
        </p:sp>
        <p:pic>
          <p:nvPicPr>
            <p:cNvPr id="2035" name="Picture 4" descr="Picture 4"/>
            <p:cNvPicPr>
              <a:picLocks noChangeAspect="1"/>
            </p:cNvPicPr>
            <p:nvPr/>
          </p:nvPicPr>
          <p:blipFill>
            <a:blip r:embed="rId2">
              <a:extLst/>
            </a:blip>
            <a:stretch>
              <a:fillRect/>
            </a:stretch>
          </p:blipFill>
          <p:spPr>
            <a:xfrm>
              <a:off x="0" y="1393304"/>
              <a:ext cx="8934530" cy="4477744"/>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42" name="Group 7"/>
          <p:cNvGrpSpPr/>
          <p:nvPr/>
        </p:nvGrpSpPr>
        <p:grpSpPr>
          <a:xfrm>
            <a:off x="0" y="19471"/>
            <a:ext cx="9029186" cy="6338101"/>
            <a:chOff x="0" y="0"/>
            <a:chExt cx="9029185" cy="6338099"/>
          </a:xfrm>
        </p:grpSpPr>
        <p:grpSp>
          <p:nvGrpSpPr>
            <p:cNvPr id="2040" name="Group 6"/>
            <p:cNvGrpSpPr/>
            <p:nvPr/>
          </p:nvGrpSpPr>
          <p:grpSpPr>
            <a:xfrm>
              <a:off x="0" y="1248152"/>
              <a:ext cx="9029186" cy="5089948"/>
              <a:chOff x="0" y="0"/>
              <a:chExt cx="9029185" cy="5089947"/>
            </a:xfrm>
          </p:grpSpPr>
          <p:pic>
            <p:nvPicPr>
              <p:cNvPr id="2038" name="Picture 1" descr="Picture 1"/>
              <p:cNvPicPr>
                <a:picLocks noChangeAspect="1"/>
              </p:cNvPicPr>
              <p:nvPr/>
            </p:nvPicPr>
            <p:blipFill>
              <a:blip r:embed="rId2">
                <a:extLst/>
              </a:blip>
              <a:stretch>
                <a:fillRect/>
              </a:stretch>
            </p:blipFill>
            <p:spPr>
              <a:xfrm>
                <a:off x="0" y="0"/>
                <a:ext cx="9029186" cy="5089948"/>
              </a:xfrm>
              <a:prstGeom prst="rect">
                <a:avLst/>
              </a:prstGeom>
              <a:ln w="12700" cap="flat">
                <a:noFill/>
                <a:miter lim="400000"/>
              </a:ln>
              <a:effectLst/>
            </p:spPr>
          </p:pic>
          <p:sp>
            <p:nvSpPr>
              <p:cNvPr id="2039" name="Rectangle 2"/>
              <p:cNvSpPr/>
              <p:nvPr/>
            </p:nvSpPr>
            <p:spPr>
              <a:xfrm>
                <a:off x="2411760" y="-1"/>
                <a:ext cx="4320481" cy="360041"/>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2041" name="TextBox 5"/>
            <p:cNvSpPr txBox="1"/>
            <p:nvPr/>
          </p:nvSpPr>
          <p:spPr>
            <a:xfrm>
              <a:off x="1809407" y="-1"/>
              <a:ext cx="5730539" cy="760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b="1" sz="2400"/>
              </a:pPr>
              <a:r>
                <a:t>shared_ptr </a:t>
              </a:r>
              <a:r>
                <a:rPr b="0"/>
                <a:t>&amp; </a:t>
              </a:r>
              <a:r>
                <a:t>weak_ptr [circular reference]</a:t>
              </a:r>
            </a:p>
            <a:p>
              <a:pPr algn="ctr">
                <a:defRPr b="1" i="1" sz="2400">
                  <a:solidFill>
                    <a:srgbClr val="604A7B"/>
                  </a:solidFill>
                </a:defRPr>
              </a:pPr>
              <a:r>
                <a:t>Strong link</a:t>
              </a:r>
            </a:p>
          </p:txBody>
        </p:sp>
      </p:gr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4" name="TextBox 5"/>
          <p:cNvSpPr txBox="1"/>
          <p:nvPr/>
        </p:nvSpPr>
        <p:spPr>
          <a:xfrm>
            <a:off x="1809407" y="19471"/>
            <a:ext cx="5730539" cy="7607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400"/>
            </a:pPr>
            <a:r>
              <a:t>shared_ptr </a:t>
            </a:r>
            <a:r>
              <a:rPr b="0"/>
              <a:t>&amp; </a:t>
            </a:r>
            <a:r>
              <a:t>weak_ptr [circular reference]</a:t>
            </a:r>
          </a:p>
          <a:p>
            <a:pPr algn="ctr">
              <a:defRPr b="1" i="1" sz="2400">
                <a:solidFill>
                  <a:srgbClr val="604A7B"/>
                </a:solidFill>
              </a:defRPr>
            </a:pPr>
            <a:r>
              <a:t>weak link</a:t>
            </a:r>
          </a:p>
        </p:txBody>
      </p:sp>
      <p:pic>
        <p:nvPicPr>
          <p:cNvPr id="2045" name="Picture 3" descr="Picture 3"/>
          <p:cNvPicPr>
            <a:picLocks noChangeAspect="1"/>
          </p:cNvPicPr>
          <p:nvPr/>
        </p:nvPicPr>
        <p:blipFill>
          <a:blip r:embed="rId2">
            <a:extLst/>
          </a:blip>
          <a:stretch>
            <a:fillRect/>
          </a:stretch>
        </p:blipFill>
        <p:spPr>
          <a:xfrm>
            <a:off x="-44908" y="1340767"/>
            <a:ext cx="9188909" cy="4824538"/>
          </a:xfrm>
          <a:prstGeom prst="rect">
            <a:avLst/>
          </a:prstGeom>
          <a:ln w="12700">
            <a:miter lim="400000"/>
          </a:ln>
        </p:spPr>
      </p:pic>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49" name="Group"/>
          <p:cNvGrpSpPr/>
          <p:nvPr/>
        </p:nvGrpSpPr>
        <p:grpSpPr>
          <a:xfrm>
            <a:off x="785785" y="2125797"/>
            <a:ext cx="7715306" cy="1749151"/>
            <a:chOff x="0" y="0"/>
            <a:chExt cx="7715304" cy="1749150"/>
          </a:xfrm>
        </p:grpSpPr>
        <p:sp>
          <p:nvSpPr>
            <p:cNvPr id="2047" name="Rounded Rectangle"/>
            <p:cNvSpPr/>
            <p:nvPr/>
          </p:nvSpPr>
          <p:spPr>
            <a:xfrm>
              <a:off x="0" y="0"/>
              <a:ext cx="7715305" cy="1749151"/>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955800">
                <a:lnSpc>
                  <a:spcPct val="90000"/>
                </a:lnSpc>
                <a:spcBef>
                  <a:spcPts val="700"/>
                </a:spcBef>
                <a:defRPr sz="4400">
                  <a:solidFill>
                    <a:srgbClr val="FFFFFF"/>
                  </a:solidFill>
                </a:defRPr>
              </a:pPr>
            </a:p>
          </p:txBody>
        </p:sp>
        <p:sp>
          <p:nvSpPr>
            <p:cNvPr id="2048" name="Introduction to the C++ Multithreading Libraries"/>
            <p:cNvSpPr txBox="1"/>
            <p:nvPr/>
          </p:nvSpPr>
          <p:spPr>
            <a:xfrm>
              <a:off x="85386" y="110922"/>
              <a:ext cx="7544532" cy="1527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67639" tIns="167639" rIns="167639" bIns="167639" numCol="1" anchor="ctr">
              <a:spAutoFit/>
            </a:bodyPr>
            <a:lstStyle>
              <a:lvl1pPr algn="ctr" defTabSz="1955800">
                <a:lnSpc>
                  <a:spcPct val="90000"/>
                </a:lnSpc>
                <a:spcBef>
                  <a:spcPts val="1800"/>
                </a:spcBef>
                <a:defRPr b="1" sz="4400">
                  <a:solidFill>
                    <a:srgbClr val="FFFFFF"/>
                  </a:solidFill>
                </a:defRPr>
              </a:lvl1pPr>
            </a:lstStyle>
            <a:p>
              <a:pPr/>
              <a:r>
                <a:t>Introduction to the C++ Multithreading Libraries</a:t>
              </a:r>
            </a:p>
          </p:txBody>
        </p:sp>
      </p:grpSp>
      <p:sp>
        <p:nvSpPr>
          <p:cNvPr id="2050"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94" name="Group 27"/>
          <p:cNvGrpSpPr/>
          <p:nvPr/>
        </p:nvGrpSpPr>
        <p:grpSpPr>
          <a:xfrm>
            <a:off x="636421" y="75192"/>
            <a:ext cx="8358246" cy="6086634"/>
            <a:chOff x="0" y="0"/>
            <a:chExt cx="8358245" cy="6086632"/>
          </a:xfrm>
        </p:grpSpPr>
        <p:grpSp>
          <p:nvGrpSpPr>
            <p:cNvPr id="2054" name="Group"/>
            <p:cNvGrpSpPr/>
            <p:nvPr/>
          </p:nvGrpSpPr>
          <p:grpSpPr>
            <a:xfrm>
              <a:off x="1538722" y="-1"/>
              <a:ext cx="6643735" cy="897753"/>
              <a:chOff x="0" y="0"/>
              <a:chExt cx="6643733" cy="897751"/>
            </a:xfrm>
          </p:grpSpPr>
          <p:sp>
            <p:nvSpPr>
              <p:cNvPr id="2052" name="Rounded Rectangle"/>
              <p:cNvSpPr/>
              <p:nvPr/>
            </p:nvSpPr>
            <p:spPr>
              <a:xfrm>
                <a:off x="0" y="56057"/>
                <a:ext cx="6643734" cy="785637"/>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955800">
                  <a:lnSpc>
                    <a:spcPct val="90000"/>
                  </a:lnSpc>
                  <a:spcBef>
                    <a:spcPts val="700"/>
                  </a:spcBef>
                  <a:defRPr b="1" sz="4400">
                    <a:solidFill>
                      <a:srgbClr val="FFFFFF"/>
                    </a:solidFill>
                  </a:defRPr>
                </a:pPr>
              </a:p>
            </p:txBody>
          </p:sp>
          <p:sp>
            <p:nvSpPr>
              <p:cNvPr id="2053" name="Concurrent Models"/>
              <p:cNvSpPr txBox="1"/>
              <p:nvPr/>
            </p:nvSpPr>
            <p:spPr>
              <a:xfrm>
                <a:off x="38351" y="0"/>
                <a:ext cx="6567031" cy="8977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67639" tIns="167639" rIns="167639" bIns="167639" numCol="1" anchor="ctr">
                <a:spAutoFit/>
              </a:bodyPr>
              <a:lstStyle>
                <a:lvl1pPr algn="ctr" defTabSz="1955800">
                  <a:lnSpc>
                    <a:spcPct val="90000"/>
                  </a:lnSpc>
                  <a:spcBef>
                    <a:spcPts val="1800"/>
                  </a:spcBef>
                  <a:defRPr b="1" sz="4400">
                    <a:solidFill>
                      <a:srgbClr val="FFFFFF"/>
                    </a:solidFill>
                  </a:defRPr>
                </a:lvl1pPr>
              </a:lstStyle>
              <a:p>
                <a:pPr/>
                <a:r>
                  <a:t>Concurrent Models</a:t>
                </a:r>
              </a:p>
            </p:txBody>
          </p:sp>
        </p:grpSp>
        <p:grpSp>
          <p:nvGrpSpPr>
            <p:cNvPr id="2073" name="Diagram 8"/>
            <p:cNvGrpSpPr/>
            <p:nvPr/>
          </p:nvGrpSpPr>
          <p:grpSpPr>
            <a:xfrm>
              <a:off x="0" y="963273"/>
              <a:ext cx="5715038" cy="4966153"/>
              <a:chOff x="0" y="0"/>
              <a:chExt cx="5715037" cy="4966151"/>
            </a:xfrm>
          </p:grpSpPr>
          <p:grpSp>
            <p:nvGrpSpPr>
              <p:cNvPr id="2057" name="Group"/>
              <p:cNvGrpSpPr/>
              <p:nvPr/>
            </p:nvGrpSpPr>
            <p:grpSpPr>
              <a:xfrm>
                <a:off x="0" y="309959"/>
                <a:ext cx="5715038" cy="893027"/>
                <a:chOff x="0" y="0"/>
                <a:chExt cx="5715037" cy="893025"/>
              </a:xfrm>
            </p:grpSpPr>
            <p:sp>
              <p:nvSpPr>
                <p:cNvPr id="2055" name="Rectangle"/>
                <p:cNvSpPr/>
                <p:nvPr/>
              </p:nvSpPr>
              <p:spPr>
                <a:xfrm>
                  <a:off x="0" y="-1"/>
                  <a:ext cx="5715038" cy="893027"/>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lgn="just" defTabSz="533400">
                    <a:lnSpc>
                      <a:spcPct val="90000"/>
                    </a:lnSpc>
                    <a:spcBef>
                      <a:spcPts val="300"/>
                    </a:spcBef>
                  </a:pPr>
                </a:p>
              </p:txBody>
            </p:sp>
            <p:sp>
              <p:nvSpPr>
                <p:cNvPr id="2056" name="Multiprocessing…"/>
                <p:cNvSpPr txBox="1"/>
                <p:nvPr/>
              </p:nvSpPr>
              <p:spPr>
                <a:xfrm>
                  <a:off x="358206" y="352043"/>
                  <a:ext cx="4998626" cy="529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14300" indent="-114300" algn="just" defTabSz="533400">
                    <a:lnSpc>
                      <a:spcPct val="90000"/>
                    </a:lnSpc>
                    <a:spcBef>
                      <a:spcPts val="200"/>
                    </a:spcBef>
                    <a:buSzPct val="100000"/>
                    <a:buChar char="•"/>
                    <a:defRPr sz="1200"/>
                  </a:pPr>
                  <a:r>
                    <a:t>Multiprocessing</a:t>
                  </a:r>
                </a:p>
                <a:p>
                  <a:pPr lvl="1" marL="114300" indent="-114300" algn="just" defTabSz="533400">
                    <a:lnSpc>
                      <a:spcPct val="90000"/>
                    </a:lnSpc>
                    <a:spcBef>
                      <a:spcPts val="200"/>
                    </a:spcBef>
                    <a:buSzPct val="100000"/>
                    <a:buChar char="•"/>
                    <a:defRPr sz="1200"/>
                  </a:pPr>
                  <a:r>
                    <a:t>Multithreading</a:t>
                  </a:r>
                </a:p>
              </p:txBody>
            </p:sp>
          </p:grpSp>
          <p:grpSp>
            <p:nvGrpSpPr>
              <p:cNvPr id="2060" name="Group"/>
              <p:cNvGrpSpPr/>
              <p:nvPr/>
            </p:nvGrpSpPr>
            <p:grpSpPr>
              <a:xfrm>
                <a:off x="285751" y="0"/>
                <a:ext cx="4000529" cy="619921"/>
                <a:chOff x="0" y="0"/>
                <a:chExt cx="4000527" cy="619920"/>
              </a:xfrm>
            </p:grpSpPr>
            <p:sp>
              <p:nvSpPr>
                <p:cNvPr id="2058" name="Rounded Rectangle"/>
                <p:cNvSpPr/>
                <p:nvPr/>
              </p:nvSpPr>
              <p:spPr>
                <a:xfrm>
                  <a:off x="0" y="0"/>
                  <a:ext cx="4000528" cy="6199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a:solidFill>
                        <a:srgbClr val="FFFFFF"/>
                      </a:solidFill>
                    </a:defRPr>
                  </a:pPr>
                </a:p>
              </p:txBody>
            </p:sp>
            <p:sp>
              <p:nvSpPr>
                <p:cNvPr id="2059" name="Generally there are 2 types of concurrent programming models"/>
                <p:cNvSpPr txBox="1"/>
                <p:nvPr/>
              </p:nvSpPr>
              <p:spPr>
                <a:xfrm>
                  <a:off x="181471" y="110448"/>
                  <a:ext cx="3637585"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Generally there are 2 types of concurrent programming models</a:t>
                  </a:r>
                </a:p>
              </p:txBody>
            </p:sp>
          </p:grpSp>
          <p:grpSp>
            <p:nvGrpSpPr>
              <p:cNvPr id="2063" name="Group"/>
              <p:cNvGrpSpPr/>
              <p:nvPr/>
            </p:nvGrpSpPr>
            <p:grpSpPr>
              <a:xfrm>
                <a:off x="0" y="1626344"/>
                <a:ext cx="5715038" cy="1461148"/>
                <a:chOff x="0" y="0"/>
                <a:chExt cx="5715037" cy="1461146"/>
              </a:xfrm>
            </p:grpSpPr>
            <p:sp>
              <p:nvSpPr>
                <p:cNvPr id="2061" name="Rectangle"/>
                <p:cNvSpPr/>
                <p:nvPr/>
              </p:nvSpPr>
              <p:spPr>
                <a:xfrm>
                  <a:off x="0" y="0"/>
                  <a:ext cx="5715038" cy="14553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lgn="just" defTabSz="533400">
                    <a:lnSpc>
                      <a:spcPct val="90000"/>
                    </a:lnSpc>
                    <a:spcBef>
                      <a:spcPts val="300"/>
                    </a:spcBef>
                  </a:pPr>
                </a:p>
              </p:txBody>
            </p:sp>
            <p:sp>
              <p:nvSpPr>
                <p:cNvPr id="2062" name="Each process has only one thread running.…"/>
                <p:cNvSpPr txBox="1"/>
                <p:nvPr/>
              </p:nvSpPr>
              <p:spPr>
                <a:xfrm>
                  <a:off x="358206" y="352044"/>
                  <a:ext cx="4998626" cy="11091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14300" indent="-114300" algn="just" defTabSz="533400">
                    <a:lnSpc>
                      <a:spcPct val="90000"/>
                    </a:lnSpc>
                    <a:spcBef>
                      <a:spcPts val="200"/>
                    </a:spcBef>
                    <a:buSzPct val="100000"/>
                    <a:buChar char="•"/>
                    <a:defRPr sz="1200"/>
                  </a:pPr>
                  <a:r>
                    <a:t>Each process has only one thread running.</a:t>
                  </a:r>
                </a:p>
                <a:p>
                  <a:pPr lvl="1" marL="114300" indent="-114300" algn="just" defTabSz="533400">
                    <a:lnSpc>
                      <a:spcPct val="90000"/>
                    </a:lnSpc>
                    <a:spcBef>
                      <a:spcPts val="200"/>
                    </a:spcBef>
                    <a:buSzPct val="100000"/>
                    <a:buChar char="•"/>
                    <a:defRPr sz="1200"/>
                  </a:pPr>
                  <a:r>
                    <a:t>All the processes communicate with each other thru a inter-process communication channel, such as files, pipes, message queues etc.,</a:t>
                  </a:r>
                </a:p>
                <a:p>
                  <a:pPr lvl="1" marL="114300" indent="-114300" algn="just" defTabSz="533400">
                    <a:lnSpc>
                      <a:spcPct val="90000"/>
                    </a:lnSpc>
                    <a:spcBef>
                      <a:spcPts val="200"/>
                    </a:spcBef>
                    <a:buSzPct val="100000"/>
                    <a:buChar char="•"/>
                    <a:defRPr b="1" sz="1200"/>
                  </a:pPr>
                  <a:r>
                    <a:t>Advantage</a:t>
                  </a:r>
                  <a:r>
                    <a:rPr b="0"/>
                    <a:t>: Can be run on distributed system</a:t>
                  </a:r>
                  <a:endParaRPr b="0"/>
                </a:p>
                <a:p>
                  <a:pPr lvl="1" marL="114300" indent="-114300" algn="just" defTabSz="533400">
                    <a:lnSpc>
                      <a:spcPct val="90000"/>
                    </a:lnSpc>
                    <a:spcBef>
                      <a:spcPts val="200"/>
                    </a:spcBef>
                    <a:buSzPct val="100000"/>
                    <a:buChar char="•"/>
                    <a:defRPr b="1" sz="1200"/>
                  </a:pPr>
                  <a:r>
                    <a:t>Dis-advantage</a:t>
                  </a:r>
                  <a:r>
                    <a:rPr b="0"/>
                    <a:t>:Slow to start and involves a lot of overheads.</a:t>
                  </a:r>
                </a:p>
              </p:txBody>
            </p:sp>
          </p:grpSp>
          <p:grpSp>
            <p:nvGrpSpPr>
              <p:cNvPr id="2066" name="Group"/>
              <p:cNvGrpSpPr/>
              <p:nvPr/>
            </p:nvGrpSpPr>
            <p:grpSpPr>
              <a:xfrm>
                <a:off x="285751" y="1316385"/>
                <a:ext cx="4000529" cy="619921"/>
                <a:chOff x="0" y="0"/>
                <a:chExt cx="4000527" cy="619920"/>
              </a:xfrm>
            </p:grpSpPr>
            <p:sp>
              <p:nvSpPr>
                <p:cNvPr id="2064" name="Rounded Rectangle"/>
                <p:cNvSpPr/>
                <p:nvPr/>
              </p:nvSpPr>
              <p:spPr>
                <a:xfrm>
                  <a:off x="0" y="0"/>
                  <a:ext cx="4000528" cy="6199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a:solidFill>
                        <a:srgbClr val="FFFFFF"/>
                      </a:solidFill>
                    </a:defRPr>
                  </a:pPr>
                </a:p>
              </p:txBody>
            </p:sp>
            <p:sp>
              <p:nvSpPr>
                <p:cNvPr id="2065" name="Multiprocessing"/>
                <p:cNvSpPr txBox="1"/>
                <p:nvPr/>
              </p:nvSpPr>
              <p:spPr>
                <a:xfrm>
                  <a:off x="181471" y="215280"/>
                  <a:ext cx="3637585"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b="1" sz="1400">
                      <a:solidFill>
                        <a:srgbClr val="FFFFFF"/>
                      </a:solidFill>
                    </a:defRPr>
                  </a:lvl1pPr>
                </a:lstStyle>
                <a:p>
                  <a:pPr/>
                  <a:r>
                    <a:t>Multiprocessing</a:t>
                  </a:r>
                </a:p>
              </p:txBody>
            </p:sp>
          </p:grpSp>
          <p:grpSp>
            <p:nvGrpSpPr>
              <p:cNvPr id="2069" name="Group"/>
              <p:cNvGrpSpPr/>
              <p:nvPr/>
            </p:nvGrpSpPr>
            <p:grpSpPr>
              <a:xfrm>
                <a:off x="0" y="3505005"/>
                <a:ext cx="5715038" cy="1461147"/>
                <a:chOff x="0" y="0"/>
                <a:chExt cx="5715037" cy="1461146"/>
              </a:xfrm>
            </p:grpSpPr>
            <p:sp>
              <p:nvSpPr>
                <p:cNvPr id="2067" name="Rectangle"/>
                <p:cNvSpPr/>
                <p:nvPr/>
              </p:nvSpPr>
              <p:spPr>
                <a:xfrm>
                  <a:off x="0" y="0"/>
                  <a:ext cx="5715038" cy="14553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lgn="just" defTabSz="533400">
                    <a:lnSpc>
                      <a:spcPct val="90000"/>
                    </a:lnSpc>
                    <a:spcBef>
                      <a:spcPts val="300"/>
                    </a:spcBef>
                  </a:pPr>
                </a:p>
              </p:txBody>
            </p:sp>
            <p:sp>
              <p:nvSpPr>
                <p:cNvPr id="2068" name="A single process may contain two or more threads .…"/>
                <p:cNvSpPr txBox="1"/>
                <p:nvPr/>
              </p:nvSpPr>
              <p:spPr>
                <a:xfrm>
                  <a:off x="358206" y="352044"/>
                  <a:ext cx="4998626" cy="11091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14300" indent="-114300" algn="just" defTabSz="533400">
                    <a:lnSpc>
                      <a:spcPct val="90000"/>
                    </a:lnSpc>
                    <a:spcBef>
                      <a:spcPts val="200"/>
                    </a:spcBef>
                    <a:buSzPct val="100000"/>
                    <a:buChar char="•"/>
                    <a:defRPr sz="1200"/>
                  </a:pPr>
                  <a:r>
                    <a:t>A single process may contain two or more threads .</a:t>
                  </a:r>
                </a:p>
                <a:p>
                  <a:pPr lvl="1" marL="114300" indent="-114300" algn="just" defTabSz="533400">
                    <a:lnSpc>
                      <a:spcPct val="90000"/>
                    </a:lnSpc>
                    <a:spcBef>
                      <a:spcPts val="200"/>
                    </a:spcBef>
                    <a:buSzPct val="100000"/>
                    <a:buChar char="•"/>
                    <a:defRPr sz="1200"/>
                  </a:pPr>
                  <a:r>
                    <a:t>Each of these threads communicate with each other thru a shared memory.</a:t>
                  </a:r>
                </a:p>
                <a:p>
                  <a:pPr lvl="1" marL="114300" indent="-114300" algn="just" defTabSz="533400">
                    <a:lnSpc>
                      <a:spcPct val="90000"/>
                    </a:lnSpc>
                    <a:spcBef>
                      <a:spcPts val="200"/>
                    </a:spcBef>
                    <a:buSzPct val="100000"/>
                    <a:buChar char="•"/>
                    <a:defRPr b="1" sz="1200"/>
                  </a:pPr>
                  <a:r>
                    <a:t>Advantage</a:t>
                  </a:r>
                  <a:r>
                    <a:rPr b="0"/>
                    <a:t>: Very fast to start and low overhead.</a:t>
                  </a:r>
                  <a:endParaRPr b="0"/>
                </a:p>
                <a:p>
                  <a:pPr lvl="1" marL="114300" indent="-114300" algn="just" defTabSz="533400">
                    <a:lnSpc>
                      <a:spcPct val="90000"/>
                    </a:lnSpc>
                    <a:spcBef>
                      <a:spcPts val="200"/>
                    </a:spcBef>
                    <a:buSzPct val="100000"/>
                    <a:buChar char="•"/>
                    <a:defRPr b="1" sz="1200"/>
                  </a:pPr>
                  <a:r>
                    <a:t>Dis-advantage</a:t>
                  </a:r>
                  <a:r>
                    <a:rPr b="0"/>
                    <a:t>: Cannot be run on distributed system &amp; difficult to implement.</a:t>
                  </a:r>
                </a:p>
              </p:txBody>
            </p:sp>
          </p:grpSp>
          <p:grpSp>
            <p:nvGrpSpPr>
              <p:cNvPr id="2072" name="Group"/>
              <p:cNvGrpSpPr/>
              <p:nvPr/>
            </p:nvGrpSpPr>
            <p:grpSpPr>
              <a:xfrm>
                <a:off x="285751" y="3195045"/>
                <a:ext cx="4000529" cy="619921"/>
                <a:chOff x="0" y="0"/>
                <a:chExt cx="4000527" cy="619920"/>
              </a:xfrm>
            </p:grpSpPr>
            <p:sp>
              <p:nvSpPr>
                <p:cNvPr id="2070" name="Rounded Rectangle"/>
                <p:cNvSpPr/>
                <p:nvPr/>
              </p:nvSpPr>
              <p:spPr>
                <a:xfrm>
                  <a:off x="0" y="0"/>
                  <a:ext cx="4000528" cy="6199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a:solidFill>
                        <a:srgbClr val="FFFFFF"/>
                      </a:solidFill>
                    </a:defRPr>
                  </a:pPr>
                </a:p>
              </p:txBody>
            </p:sp>
            <p:sp>
              <p:nvSpPr>
                <p:cNvPr id="2071" name="Multithreading"/>
                <p:cNvSpPr txBox="1"/>
                <p:nvPr/>
              </p:nvSpPr>
              <p:spPr>
                <a:xfrm>
                  <a:off x="181471" y="215280"/>
                  <a:ext cx="3637585"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b="1" sz="1400">
                      <a:solidFill>
                        <a:srgbClr val="FFFFFF"/>
                      </a:solidFill>
                    </a:defRPr>
                  </a:lvl1pPr>
                </a:lstStyle>
                <a:p>
                  <a:pPr/>
                  <a:r>
                    <a:t>Multithreading</a:t>
                  </a:r>
                </a:p>
              </p:txBody>
            </p:sp>
          </p:grpSp>
        </p:grpSp>
        <p:grpSp>
          <p:nvGrpSpPr>
            <p:cNvPr id="2082" name="Group 21"/>
            <p:cNvGrpSpPr/>
            <p:nvPr/>
          </p:nvGrpSpPr>
          <p:grpSpPr>
            <a:xfrm>
              <a:off x="6072229" y="1800352"/>
              <a:ext cx="2196398" cy="1804161"/>
              <a:chOff x="0" y="0"/>
              <a:chExt cx="2196396" cy="1804160"/>
            </a:xfrm>
          </p:grpSpPr>
          <p:sp>
            <p:nvSpPr>
              <p:cNvPr id="2074" name="Rounded Rectangle 6"/>
              <p:cNvSpPr/>
              <p:nvPr/>
            </p:nvSpPr>
            <p:spPr>
              <a:xfrm>
                <a:off x="0" y="0"/>
                <a:ext cx="714380" cy="1214447"/>
              </a:xfrm>
              <a:prstGeom prst="roundRect">
                <a:avLst>
                  <a:gd name="adj" fmla="val 16667"/>
                </a:avLst>
              </a:pr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075" name="Rounded Rectangle 7"/>
              <p:cNvSpPr/>
              <p:nvPr/>
            </p:nvSpPr>
            <p:spPr>
              <a:xfrm>
                <a:off x="1482016" y="0"/>
                <a:ext cx="714381" cy="1214447"/>
              </a:xfrm>
              <a:prstGeom prst="roundRect">
                <a:avLst>
                  <a:gd name="adj" fmla="val 16667"/>
                </a:avLst>
              </a:pr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076" name="Freeform 12"/>
              <p:cNvSpPr/>
              <p:nvPr/>
            </p:nvSpPr>
            <p:spPr>
              <a:xfrm>
                <a:off x="255861" y="134181"/>
                <a:ext cx="277342" cy="956446"/>
              </a:xfrm>
              <a:custGeom>
                <a:avLst/>
                <a:gdLst/>
                <a:ahLst/>
                <a:cxnLst>
                  <a:cxn ang="0">
                    <a:pos x="wd2" y="hd2"/>
                  </a:cxn>
                  <a:cxn ang="5400000">
                    <a:pos x="wd2" y="hd2"/>
                  </a:cxn>
                  <a:cxn ang="10800000">
                    <a:pos x="wd2" y="hd2"/>
                  </a:cxn>
                  <a:cxn ang="16200000">
                    <a:pos x="wd2" y="hd2"/>
                  </a:cxn>
                </a:cxnLst>
                <a:rect l="0" t="0" r="r" b="b"/>
                <a:pathLst>
                  <a:path w="16611" h="21520" fill="norm" stroke="1" extrusionOk="0">
                    <a:moveTo>
                      <a:pt x="0" y="634"/>
                    </a:moveTo>
                    <a:cubicBezTo>
                      <a:pt x="829" y="427"/>
                      <a:pt x="1521" y="-80"/>
                      <a:pt x="2489" y="11"/>
                    </a:cubicBezTo>
                    <a:cubicBezTo>
                      <a:pt x="3338" y="91"/>
                      <a:pt x="3079" y="630"/>
                      <a:pt x="3319" y="946"/>
                    </a:cubicBezTo>
                    <a:cubicBezTo>
                      <a:pt x="5403" y="3686"/>
                      <a:pt x="2989" y="886"/>
                      <a:pt x="4978" y="3128"/>
                    </a:cubicBezTo>
                    <a:cubicBezTo>
                      <a:pt x="4702" y="3752"/>
                      <a:pt x="4681" y="4399"/>
                      <a:pt x="4149" y="4999"/>
                    </a:cubicBezTo>
                    <a:cubicBezTo>
                      <a:pt x="2559" y="6790"/>
                      <a:pt x="-4881" y="6412"/>
                      <a:pt x="5808" y="9674"/>
                    </a:cubicBezTo>
                    <a:cubicBezTo>
                      <a:pt x="8393" y="10463"/>
                      <a:pt x="12446" y="9882"/>
                      <a:pt x="15766" y="9986"/>
                    </a:cubicBezTo>
                    <a:cubicBezTo>
                      <a:pt x="16042" y="10298"/>
                      <a:pt x="16719" y="10596"/>
                      <a:pt x="16595" y="10921"/>
                    </a:cubicBezTo>
                    <a:cubicBezTo>
                      <a:pt x="16132" y="12141"/>
                      <a:pt x="14641" y="12203"/>
                      <a:pt x="12446" y="12792"/>
                    </a:cubicBezTo>
                    <a:cubicBezTo>
                      <a:pt x="7423" y="14140"/>
                      <a:pt x="10963" y="13451"/>
                      <a:pt x="4978" y="14350"/>
                    </a:cubicBezTo>
                    <a:cubicBezTo>
                      <a:pt x="4425" y="14558"/>
                      <a:pt x="3429" y="14683"/>
                      <a:pt x="3319" y="14974"/>
                    </a:cubicBezTo>
                    <a:cubicBezTo>
                      <a:pt x="2785" y="16377"/>
                      <a:pt x="4469" y="16461"/>
                      <a:pt x="5808" y="17468"/>
                    </a:cubicBezTo>
                    <a:cubicBezTo>
                      <a:pt x="6199" y="17761"/>
                      <a:pt x="6361" y="18091"/>
                      <a:pt x="6638" y="18403"/>
                    </a:cubicBezTo>
                    <a:cubicBezTo>
                      <a:pt x="6361" y="18818"/>
                      <a:pt x="6056" y="19231"/>
                      <a:pt x="5808" y="19650"/>
                    </a:cubicBezTo>
                    <a:cubicBezTo>
                      <a:pt x="4772" y="21401"/>
                      <a:pt x="6012" y="20820"/>
                      <a:pt x="4149" y="21520"/>
                    </a:cubicBezTo>
                  </a:path>
                </a:pathLst>
              </a:custGeom>
              <a:noFill/>
              <a:ln w="38100" cap="flat">
                <a:solidFill>
                  <a:srgbClr val="000000"/>
                </a:solidFill>
                <a:prstDash val="solid"/>
                <a:round/>
              </a:ln>
              <a:effectLst/>
            </p:spPr>
            <p:txBody>
              <a:bodyPr wrap="square" lIns="45719" tIns="45719" rIns="45719" bIns="45719" numCol="1" anchor="ctr">
                <a:noAutofit/>
              </a:bodyPr>
              <a:lstStyle/>
              <a:p>
                <a:pPr algn="ctr"/>
              </a:p>
            </p:txBody>
          </p:sp>
          <p:sp>
            <p:nvSpPr>
              <p:cNvPr id="2077" name="Freeform 13"/>
              <p:cNvSpPr/>
              <p:nvPr/>
            </p:nvSpPr>
            <p:spPr>
              <a:xfrm>
                <a:off x="1724564" y="146434"/>
                <a:ext cx="277342" cy="956446"/>
              </a:xfrm>
              <a:custGeom>
                <a:avLst/>
                <a:gdLst/>
                <a:ahLst/>
                <a:cxnLst>
                  <a:cxn ang="0">
                    <a:pos x="wd2" y="hd2"/>
                  </a:cxn>
                  <a:cxn ang="5400000">
                    <a:pos x="wd2" y="hd2"/>
                  </a:cxn>
                  <a:cxn ang="10800000">
                    <a:pos x="wd2" y="hd2"/>
                  </a:cxn>
                  <a:cxn ang="16200000">
                    <a:pos x="wd2" y="hd2"/>
                  </a:cxn>
                </a:cxnLst>
                <a:rect l="0" t="0" r="r" b="b"/>
                <a:pathLst>
                  <a:path w="16611" h="21520" fill="norm" stroke="1" extrusionOk="0">
                    <a:moveTo>
                      <a:pt x="0" y="634"/>
                    </a:moveTo>
                    <a:cubicBezTo>
                      <a:pt x="829" y="427"/>
                      <a:pt x="1521" y="-80"/>
                      <a:pt x="2489" y="11"/>
                    </a:cubicBezTo>
                    <a:cubicBezTo>
                      <a:pt x="3338" y="91"/>
                      <a:pt x="3079" y="630"/>
                      <a:pt x="3319" y="946"/>
                    </a:cubicBezTo>
                    <a:cubicBezTo>
                      <a:pt x="5403" y="3686"/>
                      <a:pt x="2989" y="886"/>
                      <a:pt x="4978" y="3128"/>
                    </a:cubicBezTo>
                    <a:cubicBezTo>
                      <a:pt x="4702" y="3752"/>
                      <a:pt x="4681" y="4399"/>
                      <a:pt x="4149" y="4999"/>
                    </a:cubicBezTo>
                    <a:cubicBezTo>
                      <a:pt x="2559" y="6790"/>
                      <a:pt x="-4881" y="6412"/>
                      <a:pt x="5808" y="9674"/>
                    </a:cubicBezTo>
                    <a:cubicBezTo>
                      <a:pt x="8393" y="10463"/>
                      <a:pt x="12446" y="9882"/>
                      <a:pt x="15766" y="9986"/>
                    </a:cubicBezTo>
                    <a:cubicBezTo>
                      <a:pt x="16042" y="10298"/>
                      <a:pt x="16719" y="10596"/>
                      <a:pt x="16595" y="10921"/>
                    </a:cubicBezTo>
                    <a:cubicBezTo>
                      <a:pt x="16132" y="12141"/>
                      <a:pt x="14641" y="12203"/>
                      <a:pt x="12446" y="12792"/>
                    </a:cubicBezTo>
                    <a:cubicBezTo>
                      <a:pt x="7423" y="14140"/>
                      <a:pt x="10963" y="13451"/>
                      <a:pt x="4978" y="14350"/>
                    </a:cubicBezTo>
                    <a:cubicBezTo>
                      <a:pt x="4425" y="14558"/>
                      <a:pt x="3429" y="14683"/>
                      <a:pt x="3319" y="14974"/>
                    </a:cubicBezTo>
                    <a:cubicBezTo>
                      <a:pt x="2785" y="16377"/>
                      <a:pt x="4469" y="16461"/>
                      <a:pt x="5808" y="17468"/>
                    </a:cubicBezTo>
                    <a:cubicBezTo>
                      <a:pt x="6199" y="17761"/>
                      <a:pt x="6361" y="18091"/>
                      <a:pt x="6638" y="18403"/>
                    </a:cubicBezTo>
                    <a:cubicBezTo>
                      <a:pt x="6361" y="18818"/>
                      <a:pt x="6056" y="19231"/>
                      <a:pt x="5808" y="19650"/>
                    </a:cubicBezTo>
                    <a:cubicBezTo>
                      <a:pt x="4772" y="21401"/>
                      <a:pt x="6012" y="20820"/>
                      <a:pt x="4149" y="21520"/>
                    </a:cubicBezTo>
                  </a:path>
                </a:pathLst>
              </a:custGeom>
              <a:noFill/>
              <a:ln w="38100" cap="flat">
                <a:solidFill>
                  <a:srgbClr val="000000"/>
                </a:solidFill>
                <a:prstDash val="solid"/>
                <a:round/>
              </a:ln>
              <a:effectLst/>
            </p:spPr>
            <p:txBody>
              <a:bodyPr wrap="square" lIns="45719" tIns="45719" rIns="45719" bIns="45719" numCol="1" anchor="ctr">
                <a:noAutofit/>
              </a:bodyPr>
              <a:lstStyle/>
              <a:p>
                <a:pPr algn="ctr"/>
              </a:p>
            </p:txBody>
          </p:sp>
          <p:sp>
            <p:nvSpPr>
              <p:cNvPr id="2078" name="Left-Right Arrow 17"/>
              <p:cNvSpPr/>
              <p:nvPr/>
            </p:nvSpPr>
            <p:spPr>
              <a:xfrm>
                <a:off x="785817" y="428628"/>
                <a:ext cx="642943" cy="142877"/>
              </a:xfrm>
              <a:prstGeom prst="leftRightArrow">
                <a:avLst>
                  <a:gd name="adj1" fmla="val 50000"/>
                  <a:gd name="adj2" fmla="val 50000"/>
                </a:avLst>
              </a:prstGeom>
              <a:solidFill>
                <a:srgbClr val="FFFFFF"/>
              </a:solidFill>
              <a:ln w="25400" cap="flat">
                <a:solidFill>
                  <a:srgbClr val="FF0000"/>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2081" name="Rounded Rectangular Callout 19"/>
              <p:cNvGrpSpPr/>
              <p:nvPr/>
            </p:nvGrpSpPr>
            <p:grpSpPr>
              <a:xfrm>
                <a:off x="500065" y="640367"/>
                <a:ext cx="1143009" cy="1163794"/>
                <a:chOff x="0" y="0"/>
                <a:chExt cx="1143007" cy="1163793"/>
              </a:xfrm>
            </p:grpSpPr>
            <p:sp>
              <p:nvSpPr>
                <p:cNvPr id="2079" name="Shape"/>
                <p:cNvSpPr/>
                <p:nvPr/>
              </p:nvSpPr>
              <p:spPr>
                <a:xfrm>
                  <a:off x="0" y="0"/>
                  <a:ext cx="1143008" cy="1145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988"/>
                      </a:moveTo>
                      <a:cubicBezTo>
                        <a:pt x="0" y="15368"/>
                        <a:pt x="504" y="14865"/>
                        <a:pt x="1125" y="14865"/>
                      </a:cubicBezTo>
                      <a:lnTo>
                        <a:pt x="3600" y="14865"/>
                      </a:lnTo>
                      <a:lnTo>
                        <a:pt x="10602" y="0"/>
                      </a:lnTo>
                      <a:lnTo>
                        <a:pt x="9000" y="14865"/>
                      </a:lnTo>
                      <a:lnTo>
                        <a:pt x="20475" y="14865"/>
                      </a:lnTo>
                      <a:cubicBezTo>
                        <a:pt x="21096" y="14865"/>
                        <a:pt x="21600" y="15368"/>
                        <a:pt x="21600" y="15988"/>
                      </a:cubicBezTo>
                      <a:lnTo>
                        <a:pt x="21600" y="15988"/>
                      </a:lnTo>
                      <a:lnTo>
                        <a:pt x="21600" y="20478"/>
                      </a:lnTo>
                      <a:cubicBezTo>
                        <a:pt x="21600" y="21097"/>
                        <a:pt x="21096" y="21600"/>
                        <a:pt x="20475" y="21600"/>
                      </a:cubicBezTo>
                      <a:lnTo>
                        <a:pt x="1125" y="21600"/>
                      </a:lnTo>
                      <a:cubicBezTo>
                        <a:pt x="504" y="21600"/>
                        <a:pt x="0" y="21097"/>
                        <a:pt x="0" y="20478"/>
                      </a:cubicBezTo>
                      <a:lnTo>
                        <a:pt x="0" y="17671"/>
                      </a:lnTo>
                      <a:lnTo>
                        <a:pt x="0" y="15988"/>
                      </a:lnTo>
                      <a:close/>
                    </a:path>
                  </a:pathLst>
                </a:custGeom>
                <a:solidFill>
                  <a:srgbClr val="BFBFBF"/>
                </a:solidFill>
                <a:ln w="12700" cap="flat">
                  <a:noFill/>
                  <a:miter lim="400000"/>
                </a:ln>
                <a:effectLst/>
              </p:spPr>
              <p:txBody>
                <a:bodyPr wrap="square" lIns="45719" tIns="45719" rIns="45719" bIns="45719" numCol="1" anchor="ctr">
                  <a:noAutofit/>
                </a:bodyPr>
                <a:lstStyle/>
                <a:p>
                  <a:pPr algn="ctr">
                    <a:defRPr sz="1000"/>
                  </a:pPr>
                </a:p>
              </p:txBody>
            </p:sp>
            <p:sp>
              <p:nvSpPr>
                <p:cNvPr id="2080" name="Inter-process communication"/>
                <p:cNvSpPr txBox="1"/>
                <p:nvPr/>
              </p:nvSpPr>
              <p:spPr>
                <a:xfrm>
                  <a:off x="63157" y="770182"/>
                  <a:ext cx="1016694" cy="3936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lvl1pPr>
                </a:lstStyle>
                <a:p>
                  <a:pPr/>
                  <a:r>
                    <a:t>Inter-process communication</a:t>
                  </a:r>
                </a:p>
              </p:txBody>
            </p:sp>
          </p:grpSp>
        </p:grpSp>
        <p:grpSp>
          <p:nvGrpSpPr>
            <p:cNvPr id="2090" name="Group 22"/>
            <p:cNvGrpSpPr/>
            <p:nvPr/>
          </p:nvGrpSpPr>
          <p:grpSpPr>
            <a:xfrm>
              <a:off x="6143667" y="4300682"/>
              <a:ext cx="2214579" cy="1785951"/>
              <a:chOff x="0" y="0"/>
              <a:chExt cx="2214577" cy="1785949"/>
            </a:xfrm>
          </p:grpSpPr>
          <p:sp>
            <p:nvSpPr>
              <p:cNvPr id="2083" name="Rounded Rectangle 14"/>
              <p:cNvSpPr/>
              <p:nvPr/>
            </p:nvSpPr>
            <p:spPr>
              <a:xfrm>
                <a:off x="0" y="571504"/>
                <a:ext cx="2214578" cy="1214447"/>
              </a:xfrm>
              <a:prstGeom prst="roundRect">
                <a:avLst>
                  <a:gd name="adj" fmla="val 16667"/>
                </a:avLst>
              </a:pr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084" name="Freeform 15"/>
              <p:cNvSpPr/>
              <p:nvPr/>
            </p:nvSpPr>
            <p:spPr>
              <a:xfrm>
                <a:off x="224366" y="717938"/>
                <a:ext cx="277342" cy="956446"/>
              </a:xfrm>
              <a:custGeom>
                <a:avLst/>
                <a:gdLst/>
                <a:ahLst/>
                <a:cxnLst>
                  <a:cxn ang="0">
                    <a:pos x="wd2" y="hd2"/>
                  </a:cxn>
                  <a:cxn ang="5400000">
                    <a:pos x="wd2" y="hd2"/>
                  </a:cxn>
                  <a:cxn ang="10800000">
                    <a:pos x="wd2" y="hd2"/>
                  </a:cxn>
                  <a:cxn ang="16200000">
                    <a:pos x="wd2" y="hd2"/>
                  </a:cxn>
                </a:cxnLst>
                <a:rect l="0" t="0" r="r" b="b"/>
                <a:pathLst>
                  <a:path w="16611" h="21520" fill="norm" stroke="1" extrusionOk="0">
                    <a:moveTo>
                      <a:pt x="0" y="634"/>
                    </a:moveTo>
                    <a:cubicBezTo>
                      <a:pt x="829" y="427"/>
                      <a:pt x="1521" y="-80"/>
                      <a:pt x="2489" y="11"/>
                    </a:cubicBezTo>
                    <a:cubicBezTo>
                      <a:pt x="3338" y="91"/>
                      <a:pt x="3079" y="630"/>
                      <a:pt x="3319" y="946"/>
                    </a:cubicBezTo>
                    <a:cubicBezTo>
                      <a:pt x="5403" y="3686"/>
                      <a:pt x="2989" y="886"/>
                      <a:pt x="4978" y="3128"/>
                    </a:cubicBezTo>
                    <a:cubicBezTo>
                      <a:pt x="4702" y="3752"/>
                      <a:pt x="4681" y="4399"/>
                      <a:pt x="4149" y="4999"/>
                    </a:cubicBezTo>
                    <a:cubicBezTo>
                      <a:pt x="2559" y="6790"/>
                      <a:pt x="-4881" y="6412"/>
                      <a:pt x="5808" y="9674"/>
                    </a:cubicBezTo>
                    <a:cubicBezTo>
                      <a:pt x="8393" y="10463"/>
                      <a:pt x="12446" y="9882"/>
                      <a:pt x="15766" y="9986"/>
                    </a:cubicBezTo>
                    <a:cubicBezTo>
                      <a:pt x="16042" y="10298"/>
                      <a:pt x="16719" y="10596"/>
                      <a:pt x="16595" y="10921"/>
                    </a:cubicBezTo>
                    <a:cubicBezTo>
                      <a:pt x="16132" y="12141"/>
                      <a:pt x="14641" y="12203"/>
                      <a:pt x="12446" y="12792"/>
                    </a:cubicBezTo>
                    <a:cubicBezTo>
                      <a:pt x="7423" y="14140"/>
                      <a:pt x="10963" y="13451"/>
                      <a:pt x="4978" y="14350"/>
                    </a:cubicBezTo>
                    <a:cubicBezTo>
                      <a:pt x="4425" y="14558"/>
                      <a:pt x="3429" y="14683"/>
                      <a:pt x="3319" y="14974"/>
                    </a:cubicBezTo>
                    <a:cubicBezTo>
                      <a:pt x="2785" y="16377"/>
                      <a:pt x="4469" y="16461"/>
                      <a:pt x="5808" y="17468"/>
                    </a:cubicBezTo>
                    <a:cubicBezTo>
                      <a:pt x="6199" y="17761"/>
                      <a:pt x="6361" y="18091"/>
                      <a:pt x="6638" y="18403"/>
                    </a:cubicBezTo>
                    <a:cubicBezTo>
                      <a:pt x="6361" y="18818"/>
                      <a:pt x="6056" y="19231"/>
                      <a:pt x="5808" y="19650"/>
                    </a:cubicBezTo>
                    <a:cubicBezTo>
                      <a:pt x="4772" y="21401"/>
                      <a:pt x="6012" y="20820"/>
                      <a:pt x="4149" y="21520"/>
                    </a:cubicBezTo>
                  </a:path>
                </a:pathLst>
              </a:custGeom>
              <a:noFill/>
              <a:ln w="38100" cap="flat">
                <a:solidFill>
                  <a:srgbClr val="000000"/>
                </a:solidFill>
                <a:prstDash val="solid"/>
                <a:round/>
              </a:ln>
              <a:effectLst/>
            </p:spPr>
            <p:txBody>
              <a:bodyPr wrap="square" lIns="45719" tIns="45719" rIns="45719" bIns="45719" numCol="1" anchor="ctr">
                <a:noAutofit/>
              </a:bodyPr>
              <a:lstStyle/>
              <a:p>
                <a:pPr algn="ctr"/>
              </a:p>
            </p:txBody>
          </p:sp>
          <p:sp>
            <p:nvSpPr>
              <p:cNvPr id="2085" name="Freeform 16"/>
              <p:cNvSpPr/>
              <p:nvPr/>
            </p:nvSpPr>
            <p:spPr>
              <a:xfrm>
                <a:off x="1581688" y="717938"/>
                <a:ext cx="277342" cy="956446"/>
              </a:xfrm>
              <a:custGeom>
                <a:avLst/>
                <a:gdLst/>
                <a:ahLst/>
                <a:cxnLst>
                  <a:cxn ang="0">
                    <a:pos x="wd2" y="hd2"/>
                  </a:cxn>
                  <a:cxn ang="5400000">
                    <a:pos x="wd2" y="hd2"/>
                  </a:cxn>
                  <a:cxn ang="10800000">
                    <a:pos x="wd2" y="hd2"/>
                  </a:cxn>
                  <a:cxn ang="16200000">
                    <a:pos x="wd2" y="hd2"/>
                  </a:cxn>
                </a:cxnLst>
                <a:rect l="0" t="0" r="r" b="b"/>
                <a:pathLst>
                  <a:path w="16611" h="21520" fill="norm" stroke="1" extrusionOk="0">
                    <a:moveTo>
                      <a:pt x="0" y="634"/>
                    </a:moveTo>
                    <a:cubicBezTo>
                      <a:pt x="829" y="427"/>
                      <a:pt x="1521" y="-80"/>
                      <a:pt x="2489" y="11"/>
                    </a:cubicBezTo>
                    <a:cubicBezTo>
                      <a:pt x="3338" y="91"/>
                      <a:pt x="3079" y="630"/>
                      <a:pt x="3319" y="946"/>
                    </a:cubicBezTo>
                    <a:cubicBezTo>
                      <a:pt x="5403" y="3686"/>
                      <a:pt x="2989" y="886"/>
                      <a:pt x="4978" y="3128"/>
                    </a:cubicBezTo>
                    <a:cubicBezTo>
                      <a:pt x="4702" y="3752"/>
                      <a:pt x="4681" y="4399"/>
                      <a:pt x="4149" y="4999"/>
                    </a:cubicBezTo>
                    <a:cubicBezTo>
                      <a:pt x="2559" y="6790"/>
                      <a:pt x="-4881" y="6412"/>
                      <a:pt x="5808" y="9674"/>
                    </a:cubicBezTo>
                    <a:cubicBezTo>
                      <a:pt x="8393" y="10463"/>
                      <a:pt x="12446" y="9882"/>
                      <a:pt x="15766" y="9986"/>
                    </a:cubicBezTo>
                    <a:cubicBezTo>
                      <a:pt x="16042" y="10298"/>
                      <a:pt x="16719" y="10596"/>
                      <a:pt x="16595" y="10921"/>
                    </a:cubicBezTo>
                    <a:cubicBezTo>
                      <a:pt x="16132" y="12141"/>
                      <a:pt x="14641" y="12203"/>
                      <a:pt x="12446" y="12792"/>
                    </a:cubicBezTo>
                    <a:cubicBezTo>
                      <a:pt x="7423" y="14140"/>
                      <a:pt x="10963" y="13451"/>
                      <a:pt x="4978" y="14350"/>
                    </a:cubicBezTo>
                    <a:cubicBezTo>
                      <a:pt x="4425" y="14558"/>
                      <a:pt x="3429" y="14683"/>
                      <a:pt x="3319" y="14974"/>
                    </a:cubicBezTo>
                    <a:cubicBezTo>
                      <a:pt x="2785" y="16377"/>
                      <a:pt x="4469" y="16461"/>
                      <a:pt x="5808" y="17468"/>
                    </a:cubicBezTo>
                    <a:cubicBezTo>
                      <a:pt x="6199" y="17761"/>
                      <a:pt x="6361" y="18091"/>
                      <a:pt x="6638" y="18403"/>
                    </a:cubicBezTo>
                    <a:cubicBezTo>
                      <a:pt x="6361" y="18818"/>
                      <a:pt x="6056" y="19231"/>
                      <a:pt x="5808" y="19650"/>
                    </a:cubicBezTo>
                    <a:cubicBezTo>
                      <a:pt x="4772" y="21401"/>
                      <a:pt x="6012" y="20820"/>
                      <a:pt x="4149" y="21520"/>
                    </a:cubicBezTo>
                  </a:path>
                </a:pathLst>
              </a:custGeom>
              <a:noFill/>
              <a:ln w="38100" cap="flat">
                <a:solidFill>
                  <a:srgbClr val="000000"/>
                </a:solidFill>
                <a:prstDash val="solid"/>
                <a:round/>
              </a:ln>
              <a:effectLst/>
            </p:spPr>
            <p:txBody>
              <a:bodyPr wrap="square" lIns="45719" tIns="45719" rIns="45719" bIns="45719" numCol="1" anchor="ctr">
                <a:noAutofit/>
              </a:bodyPr>
              <a:lstStyle/>
              <a:p>
                <a:pPr algn="ctr"/>
              </a:p>
            </p:txBody>
          </p:sp>
          <p:sp>
            <p:nvSpPr>
              <p:cNvPr id="2086" name="Left-Right Arrow 18"/>
              <p:cNvSpPr/>
              <p:nvPr/>
            </p:nvSpPr>
            <p:spPr>
              <a:xfrm>
                <a:off x="642941" y="1000132"/>
                <a:ext cx="857257" cy="142877"/>
              </a:xfrm>
              <a:prstGeom prst="leftRightArrow">
                <a:avLst>
                  <a:gd name="adj1" fmla="val 50000"/>
                  <a:gd name="adj2" fmla="val 50000"/>
                </a:avLst>
              </a:prstGeom>
              <a:solidFill>
                <a:srgbClr val="FFFFFF"/>
              </a:solidFill>
              <a:ln w="25400" cap="flat">
                <a:solidFill>
                  <a:srgbClr val="FF0000"/>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2089" name="Rounded Rectangular Callout 20"/>
              <p:cNvGrpSpPr/>
              <p:nvPr/>
            </p:nvGrpSpPr>
            <p:grpSpPr>
              <a:xfrm>
                <a:off x="571503" y="0"/>
                <a:ext cx="1143009" cy="1012699"/>
                <a:chOff x="0" y="0"/>
                <a:chExt cx="1143007" cy="1012697"/>
              </a:xfrm>
            </p:grpSpPr>
            <p:sp>
              <p:nvSpPr>
                <p:cNvPr id="2087" name="Shape"/>
                <p:cNvSpPr/>
                <p:nvPr/>
              </p:nvSpPr>
              <p:spPr>
                <a:xfrm>
                  <a:off x="0" y="0"/>
                  <a:ext cx="1143008" cy="1012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70"/>
                      </a:moveTo>
                      <a:cubicBezTo>
                        <a:pt x="0" y="569"/>
                        <a:pt x="504" y="0"/>
                        <a:pt x="1125" y="0"/>
                      </a:cubicBezTo>
                      <a:lnTo>
                        <a:pt x="3600" y="0"/>
                      </a:lnTo>
                      <a:lnTo>
                        <a:pt x="20475" y="0"/>
                      </a:lnTo>
                      <a:cubicBezTo>
                        <a:pt x="21096" y="0"/>
                        <a:pt x="21600" y="569"/>
                        <a:pt x="21600" y="1270"/>
                      </a:cubicBezTo>
                      <a:lnTo>
                        <a:pt x="21600" y="6349"/>
                      </a:lnTo>
                      <a:cubicBezTo>
                        <a:pt x="21600" y="7050"/>
                        <a:pt x="21096" y="7619"/>
                        <a:pt x="20475" y="7619"/>
                      </a:cubicBezTo>
                      <a:lnTo>
                        <a:pt x="9000" y="7619"/>
                      </a:lnTo>
                      <a:lnTo>
                        <a:pt x="5365" y="21600"/>
                      </a:lnTo>
                      <a:lnTo>
                        <a:pt x="3600" y="7619"/>
                      </a:lnTo>
                      <a:lnTo>
                        <a:pt x="1125" y="7619"/>
                      </a:lnTo>
                      <a:cubicBezTo>
                        <a:pt x="504" y="7619"/>
                        <a:pt x="0" y="7050"/>
                        <a:pt x="0" y="6349"/>
                      </a:cubicBezTo>
                      <a:lnTo>
                        <a:pt x="0" y="6349"/>
                      </a:lnTo>
                      <a:lnTo>
                        <a:pt x="0" y="4444"/>
                      </a:lnTo>
                      <a:close/>
                    </a:path>
                  </a:pathLst>
                </a:custGeom>
                <a:solidFill>
                  <a:srgbClr val="BFBFBF"/>
                </a:solidFill>
                <a:ln w="12700" cap="flat">
                  <a:noFill/>
                  <a:miter lim="400000"/>
                </a:ln>
                <a:effectLst/>
              </p:spPr>
              <p:txBody>
                <a:bodyPr wrap="square" lIns="45719" tIns="45719" rIns="45719" bIns="45719" numCol="1" anchor="ctr">
                  <a:noAutofit/>
                </a:bodyPr>
                <a:lstStyle/>
                <a:p>
                  <a:pPr algn="ctr">
                    <a:defRPr sz="1000"/>
                  </a:pPr>
                </a:p>
              </p:txBody>
            </p:sp>
            <p:sp>
              <p:nvSpPr>
                <p:cNvPr id="2088" name="Shared Memory"/>
                <p:cNvSpPr txBox="1"/>
                <p:nvPr/>
              </p:nvSpPr>
              <p:spPr>
                <a:xfrm>
                  <a:off x="63157" y="64339"/>
                  <a:ext cx="1016694" cy="228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lvl1pPr>
                </a:lstStyle>
                <a:p>
                  <a:pPr/>
                  <a:r>
                    <a:t>Shared Memory</a:t>
                  </a:r>
                </a:p>
              </p:txBody>
            </p:sp>
          </p:grpSp>
        </p:grpSp>
        <p:sp>
          <p:nvSpPr>
            <p:cNvPr id="2091" name="TextBox 23"/>
            <p:cNvSpPr txBox="1"/>
            <p:nvPr/>
          </p:nvSpPr>
          <p:spPr>
            <a:xfrm>
              <a:off x="5975073" y="1514600"/>
              <a:ext cx="694378" cy="228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000"/>
              </a:lvl1pPr>
            </a:lstStyle>
            <a:p>
              <a:pPr/>
              <a:r>
                <a:t>Process 1</a:t>
              </a:r>
            </a:p>
          </p:txBody>
        </p:sp>
        <p:sp>
          <p:nvSpPr>
            <p:cNvPr id="2092" name="TextBox 24"/>
            <p:cNvSpPr txBox="1"/>
            <p:nvPr/>
          </p:nvSpPr>
          <p:spPr>
            <a:xfrm>
              <a:off x="7546709" y="1514600"/>
              <a:ext cx="694378" cy="228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000"/>
              </a:lvl1pPr>
            </a:lstStyle>
            <a:p>
              <a:pPr/>
              <a:r>
                <a:t>Process 2</a:t>
              </a:r>
            </a:p>
          </p:txBody>
        </p:sp>
        <p:sp>
          <p:nvSpPr>
            <p:cNvPr id="2093" name="TextBox 25"/>
            <p:cNvSpPr txBox="1"/>
            <p:nvPr/>
          </p:nvSpPr>
          <p:spPr>
            <a:xfrm>
              <a:off x="5975073" y="4443558"/>
              <a:ext cx="694378" cy="3936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000"/>
              </a:lvl1pPr>
            </a:lstStyle>
            <a:p>
              <a:pPr/>
              <a:r>
                <a:t>Single Process</a:t>
              </a:r>
            </a:p>
          </p:txBody>
        </p:sp>
      </p:grpSp>
      <p:grpSp>
        <p:nvGrpSpPr>
          <p:cNvPr id="2097" name="Group 31"/>
          <p:cNvGrpSpPr/>
          <p:nvPr/>
        </p:nvGrpSpPr>
        <p:grpSpPr>
          <a:xfrm>
            <a:off x="20312" y="5980424"/>
            <a:ext cx="1684810" cy="888430"/>
            <a:chOff x="0" y="0"/>
            <a:chExt cx="1684810" cy="888429"/>
          </a:xfrm>
        </p:grpSpPr>
        <p:sp>
          <p:nvSpPr>
            <p:cNvPr id="2095" name="TextBox 32"/>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4000">
                  <a:solidFill>
                    <a:srgbClr val="FF0000"/>
                  </a:solidFill>
                </a:defRPr>
              </a:lvl1pPr>
            </a:lstStyle>
            <a:p>
              <a:pPr/>
              <a:r>
                <a:t>11</a:t>
              </a:r>
            </a:p>
          </p:txBody>
        </p:sp>
        <p:pic>
          <p:nvPicPr>
            <p:cNvPr id="2096" name="Picture 2" descr="Picture 2"/>
            <p:cNvPicPr>
              <a:picLocks noChangeAspect="1"/>
            </p:cNvPicPr>
            <p:nvPr/>
          </p:nvPicPr>
          <p:blipFill>
            <a:blip r:embed="rId2">
              <a:extLst/>
            </a:blip>
            <a:stretch>
              <a:fillRect/>
            </a:stretch>
          </p:blipFill>
          <p:spPr>
            <a:xfrm>
              <a:off x="0" y="0"/>
              <a:ext cx="1285885" cy="888430"/>
            </a:xfrm>
            <a:prstGeom prst="rect">
              <a:avLst/>
            </a:prstGeom>
            <a:ln w="12700" cap="flat">
              <a:noFill/>
              <a:miter lim="400000"/>
            </a:ln>
            <a:effectLst/>
          </p:spPr>
        </p:pic>
      </p:grpSp>
      <p:sp>
        <p:nvSpPr>
          <p:cNvPr id="2098"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20" name="Group 7"/>
          <p:cNvGrpSpPr/>
          <p:nvPr/>
        </p:nvGrpSpPr>
        <p:grpSpPr>
          <a:xfrm>
            <a:off x="428596" y="158322"/>
            <a:ext cx="8501123" cy="5734016"/>
            <a:chOff x="0" y="0"/>
            <a:chExt cx="8501121" cy="5734014"/>
          </a:xfrm>
        </p:grpSpPr>
        <p:grpSp>
          <p:nvGrpSpPr>
            <p:cNvPr id="2102" name="Group"/>
            <p:cNvGrpSpPr/>
            <p:nvPr/>
          </p:nvGrpSpPr>
          <p:grpSpPr>
            <a:xfrm>
              <a:off x="1857387" y="-1"/>
              <a:ext cx="6643735" cy="897753"/>
              <a:chOff x="0" y="0"/>
              <a:chExt cx="6643734" cy="897751"/>
            </a:xfrm>
          </p:grpSpPr>
          <p:sp>
            <p:nvSpPr>
              <p:cNvPr id="2100" name="Rounded Rectangle"/>
              <p:cNvSpPr/>
              <p:nvPr/>
            </p:nvSpPr>
            <p:spPr>
              <a:xfrm>
                <a:off x="0" y="56057"/>
                <a:ext cx="6643735" cy="785637"/>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955800">
                  <a:lnSpc>
                    <a:spcPct val="90000"/>
                  </a:lnSpc>
                  <a:spcBef>
                    <a:spcPts val="700"/>
                  </a:spcBef>
                  <a:defRPr b="1" sz="4400">
                    <a:solidFill>
                      <a:srgbClr val="FFFFFF"/>
                    </a:solidFill>
                  </a:defRPr>
                </a:pPr>
              </a:p>
            </p:txBody>
          </p:sp>
          <p:sp>
            <p:nvSpPr>
              <p:cNvPr id="2101" name="Multithreading in C++ 11"/>
              <p:cNvSpPr txBox="1"/>
              <p:nvPr/>
            </p:nvSpPr>
            <p:spPr>
              <a:xfrm>
                <a:off x="38351" y="0"/>
                <a:ext cx="6567032" cy="8977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67639" tIns="167639" rIns="167639" bIns="167639" numCol="1" anchor="ctr">
                <a:spAutoFit/>
              </a:bodyPr>
              <a:lstStyle>
                <a:lvl1pPr algn="ctr" defTabSz="1955800">
                  <a:lnSpc>
                    <a:spcPct val="90000"/>
                  </a:lnSpc>
                  <a:spcBef>
                    <a:spcPts val="1800"/>
                  </a:spcBef>
                  <a:defRPr b="1" sz="4400">
                    <a:solidFill>
                      <a:srgbClr val="FFFFFF"/>
                    </a:solidFill>
                  </a:defRPr>
                </a:lvl1pPr>
              </a:lstStyle>
              <a:p>
                <a:pPr/>
                <a:r>
                  <a:t>Multithreading in C++ 11</a:t>
                </a:r>
              </a:p>
            </p:txBody>
          </p:sp>
        </p:grpSp>
        <p:sp>
          <p:nvSpPr>
            <p:cNvPr id="2103" name="Rectangle 5"/>
            <p:cNvSpPr/>
            <p:nvPr/>
          </p:nvSpPr>
          <p:spPr>
            <a:xfrm>
              <a:off x="71437" y="1056099"/>
              <a:ext cx="8286809" cy="342613"/>
            </a:xfrm>
            <a:prstGeom prst="rect">
              <a:avLst/>
            </a:pr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a:pPr>
              <a:r>
                <a:t>Objective</a:t>
              </a:r>
              <a:r>
                <a:rPr b="0"/>
                <a:t>: How to create or write C++ code that make use of multi-core processors</a:t>
              </a:r>
            </a:p>
          </p:txBody>
        </p:sp>
        <p:grpSp>
          <p:nvGrpSpPr>
            <p:cNvPr id="2119" name="Diagram 8"/>
            <p:cNvGrpSpPr/>
            <p:nvPr/>
          </p:nvGrpSpPr>
          <p:grpSpPr>
            <a:xfrm>
              <a:off x="0" y="1736033"/>
              <a:ext cx="8429684" cy="3997982"/>
              <a:chOff x="0" y="0"/>
              <a:chExt cx="8429683" cy="3997981"/>
            </a:xfrm>
          </p:grpSpPr>
          <p:grpSp>
            <p:nvGrpSpPr>
              <p:cNvPr id="2106" name="Group"/>
              <p:cNvGrpSpPr/>
              <p:nvPr/>
            </p:nvGrpSpPr>
            <p:grpSpPr>
              <a:xfrm>
                <a:off x="0" y="0"/>
                <a:ext cx="8429684" cy="755820"/>
                <a:chOff x="0" y="0"/>
                <a:chExt cx="8429683" cy="755819"/>
              </a:xfrm>
            </p:grpSpPr>
            <p:sp>
              <p:nvSpPr>
                <p:cNvPr id="2104" name="Rounded Rectangle"/>
                <p:cNvSpPr/>
                <p:nvPr/>
              </p:nvSpPr>
              <p:spPr>
                <a:xfrm>
                  <a:off x="0" y="0"/>
                  <a:ext cx="8429684" cy="7558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844550">
                    <a:lnSpc>
                      <a:spcPct val="90000"/>
                    </a:lnSpc>
                    <a:spcBef>
                      <a:spcPts val="700"/>
                    </a:spcBef>
                    <a:defRPr sz="1900">
                      <a:solidFill>
                        <a:srgbClr val="FFFFFF"/>
                      </a:solidFill>
                    </a:defRPr>
                  </a:pPr>
                </a:p>
              </p:txBody>
            </p:sp>
            <p:sp>
              <p:nvSpPr>
                <p:cNvPr id="2105" name="Thread :  A thread is a software entity and it represents an independent unit of execution in a program."/>
                <p:cNvSpPr txBox="1"/>
                <p:nvPr/>
              </p:nvSpPr>
              <p:spPr>
                <a:xfrm>
                  <a:off x="36895" y="51990"/>
                  <a:ext cx="8355894" cy="651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389" tIns="72389" rIns="72389" bIns="72389" numCol="1" anchor="ctr">
                  <a:spAutoFit/>
                </a:bodyPr>
                <a:lstStyle>
                  <a:lvl1pPr defTabSz="844550">
                    <a:lnSpc>
                      <a:spcPct val="90000"/>
                    </a:lnSpc>
                    <a:spcBef>
                      <a:spcPts val="700"/>
                    </a:spcBef>
                    <a:defRPr sz="1900">
                      <a:solidFill>
                        <a:srgbClr val="FFFFFF"/>
                      </a:solidFill>
                    </a:defRPr>
                  </a:lvl1pPr>
                </a:lstStyle>
                <a:p>
                  <a:pPr/>
                  <a:r>
                    <a:t>Thread :  A thread is a software entity and it represents an independent unit of execution in a program.</a:t>
                  </a:r>
                </a:p>
              </p:txBody>
            </p:sp>
          </p:grpSp>
          <p:grpSp>
            <p:nvGrpSpPr>
              <p:cNvPr id="2109" name="Group"/>
              <p:cNvGrpSpPr/>
              <p:nvPr/>
            </p:nvGrpSpPr>
            <p:grpSpPr>
              <a:xfrm>
                <a:off x="0" y="810540"/>
                <a:ext cx="8429684" cy="755821"/>
                <a:chOff x="0" y="0"/>
                <a:chExt cx="8429683" cy="755819"/>
              </a:xfrm>
            </p:grpSpPr>
            <p:sp>
              <p:nvSpPr>
                <p:cNvPr id="2107" name="Rounded Rectangle"/>
                <p:cNvSpPr/>
                <p:nvPr/>
              </p:nvSpPr>
              <p:spPr>
                <a:xfrm>
                  <a:off x="0" y="0"/>
                  <a:ext cx="8429684" cy="7558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844550">
                    <a:lnSpc>
                      <a:spcPct val="90000"/>
                    </a:lnSpc>
                    <a:spcBef>
                      <a:spcPts val="700"/>
                    </a:spcBef>
                    <a:defRPr sz="1900">
                      <a:solidFill>
                        <a:srgbClr val="FFFFFF"/>
                      </a:solidFill>
                    </a:defRPr>
                  </a:pPr>
                </a:p>
              </p:txBody>
            </p:sp>
            <p:sp>
              <p:nvSpPr>
                <p:cNvPr id="2108" name="A std::thread object represents a single thread of execution."/>
                <p:cNvSpPr txBox="1"/>
                <p:nvPr/>
              </p:nvSpPr>
              <p:spPr>
                <a:xfrm>
                  <a:off x="36895" y="186097"/>
                  <a:ext cx="8355894" cy="3836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389" tIns="72389" rIns="72389" bIns="72389" numCol="1" anchor="ctr">
                  <a:spAutoFit/>
                </a:bodyPr>
                <a:lstStyle/>
                <a:p>
                  <a:pPr defTabSz="844550">
                    <a:lnSpc>
                      <a:spcPct val="90000"/>
                    </a:lnSpc>
                    <a:spcBef>
                      <a:spcPts val="700"/>
                    </a:spcBef>
                    <a:defRPr sz="1900">
                      <a:solidFill>
                        <a:srgbClr val="FFFFFF"/>
                      </a:solidFill>
                    </a:defRPr>
                  </a:pPr>
                  <a:r>
                    <a:t>A </a:t>
                  </a:r>
                  <a:r>
                    <a:rPr b="1"/>
                    <a:t>std::thread</a:t>
                  </a:r>
                  <a:r>
                    <a:t> object represents a single thread of execution.</a:t>
                  </a:r>
                </a:p>
              </p:txBody>
            </p:sp>
          </p:grpSp>
          <p:grpSp>
            <p:nvGrpSpPr>
              <p:cNvPr id="2112" name="Group"/>
              <p:cNvGrpSpPr/>
              <p:nvPr/>
            </p:nvGrpSpPr>
            <p:grpSpPr>
              <a:xfrm>
                <a:off x="0" y="1621081"/>
                <a:ext cx="8429684" cy="755821"/>
                <a:chOff x="0" y="0"/>
                <a:chExt cx="8429683" cy="755819"/>
              </a:xfrm>
            </p:grpSpPr>
            <p:sp>
              <p:nvSpPr>
                <p:cNvPr id="2110" name="Rounded Rectangle"/>
                <p:cNvSpPr/>
                <p:nvPr/>
              </p:nvSpPr>
              <p:spPr>
                <a:xfrm>
                  <a:off x="0" y="0"/>
                  <a:ext cx="8429684" cy="7558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844550">
                    <a:lnSpc>
                      <a:spcPct val="90000"/>
                    </a:lnSpc>
                    <a:spcBef>
                      <a:spcPts val="700"/>
                    </a:spcBef>
                    <a:defRPr sz="1900">
                      <a:solidFill>
                        <a:srgbClr val="FFFFFF"/>
                      </a:solidFill>
                    </a:defRPr>
                  </a:pPr>
                </a:p>
              </p:txBody>
            </p:sp>
            <p:sp>
              <p:nvSpPr>
                <p:cNvPr id="2111" name="C++ 11 multithreading library abstracts away all the platform-specific code, you can easily write sophisticated and portable code that runs across all major platforms."/>
                <p:cNvSpPr txBox="1"/>
                <p:nvPr/>
              </p:nvSpPr>
              <p:spPr>
                <a:xfrm>
                  <a:off x="36895" y="51990"/>
                  <a:ext cx="8355894" cy="651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389" tIns="72389" rIns="72389" bIns="72389" numCol="1" anchor="ctr">
                  <a:spAutoFit/>
                </a:bodyPr>
                <a:lstStyle>
                  <a:lvl1pPr defTabSz="844550">
                    <a:lnSpc>
                      <a:spcPct val="90000"/>
                    </a:lnSpc>
                    <a:spcBef>
                      <a:spcPts val="700"/>
                    </a:spcBef>
                    <a:defRPr sz="1900">
                      <a:solidFill>
                        <a:srgbClr val="FFFFFF"/>
                      </a:solidFill>
                    </a:defRPr>
                  </a:lvl1pPr>
                </a:lstStyle>
                <a:p>
                  <a:pPr/>
                  <a:r>
                    <a:t>C++ 11 multithreading library abstracts away all the platform-specific code, you can easily write sophisticated and portable code that runs across all major platforms.</a:t>
                  </a:r>
                </a:p>
              </p:txBody>
            </p:sp>
          </p:grpSp>
          <p:grpSp>
            <p:nvGrpSpPr>
              <p:cNvPr id="2115" name="Group"/>
              <p:cNvGrpSpPr/>
              <p:nvPr/>
            </p:nvGrpSpPr>
            <p:grpSpPr>
              <a:xfrm>
                <a:off x="0" y="2431621"/>
                <a:ext cx="8429684" cy="755821"/>
                <a:chOff x="0" y="0"/>
                <a:chExt cx="8429683" cy="755819"/>
              </a:xfrm>
            </p:grpSpPr>
            <p:sp>
              <p:nvSpPr>
                <p:cNvPr id="2113" name="Rounded Rectangle"/>
                <p:cNvSpPr/>
                <p:nvPr/>
              </p:nvSpPr>
              <p:spPr>
                <a:xfrm>
                  <a:off x="0" y="0"/>
                  <a:ext cx="8429684" cy="7558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844550">
                    <a:lnSpc>
                      <a:spcPct val="90000"/>
                    </a:lnSpc>
                    <a:spcBef>
                      <a:spcPts val="700"/>
                    </a:spcBef>
                    <a:defRPr sz="1900">
                      <a:solidFill>
                        <a:srgbClr val="FFFFFF"/>
                      </a:solidFill>
                    </a:defRPr>
                  </a:pPr>
                </a:p>
              </p:txBody>
            </p:sp>
            <p:sp>
              <p:nvSpPr>
                <p:cNvPr id="2114" name="For example: on POSIX systems, a std::thread uses the Pthreads API, and on Win32 it uses the native CreateThread and related calls."/>
                <p:cNvSpPr txBox="1"/>
                <p:nvPr/>
              </p:nvSpPr>
              <p:spPr>
                <a:xfrm>
                  <a:off x="36895" y="51990"/>
                  <a:ext cx="8355894" cy="651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389" tIns="72389" rIns="72389" bIns="72389" numCol="1" anchor="ctr">
                  <a:spAutoFit/>
                </a:bodyPr>
                <a:lstStyle>
                  <a:lvl1pPr defTabSz="844550">
                    <a:lnSpc>
                      <a:spcPct val="90000"/>
                    </a:lnSpc>
                    <a:spcBef>
                      <a:spcPts val="700"/>
                    </a:spcBef>
                    <a:defRPr sz="1900">
                      <a:solidFill>
                        <a:srgbClr val="FFFFFF"/>
                      </a:solidFill>
                    </a:defRPr>
                  </a:lvl1pPr>
                </a:lstStyle>
                <a:p>
                  <a:pPr/>
                  <a:r>
                    <a:t>For example: on POSIX systems, a std::thread uses the Pthreads API, and on Win32 it uses the native CreateThread and related calls. </a:t>
                  </a:r>
                </a:p>
              </p:txBody>
            </p:sp>
          </p:grpSp>
          <p:grpSp>
            <p:nvGrpSpPr>
              <p:cNvPr id="2118" name="Group"/>
              <p:cNvGrpSpPr/>
              <p:nvPr/>
            </p:nvGrpSpPr>
            <p:grpSpPr>
              <a:xfrm>
                <a:off x="0" y="3242161"/>
                <a:ext cx="8429684" cy="755821"/>
                <a:chOff x="0" y="0"/>
                <a:chExt cx="8429683" cy="755819"/>
              </a:xfrm>
            </p:grpSpPr>
            <p:sp>
              <p:nvSpPr>
                <p:cNvPr id="2116" name="Rounded Rectangle"/>
                <p:cNvSpPr/>
                <p:nvPr/>
              </p:nvSpPr>
              <p:spPr>
                <a:xfrm>
                  <a:off x="0" y="0"/>
                  <a:ext cx="8429684" cy="7558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844550">
                    <a:lnSpc>
                      <a:spcPct val="90000"/>
                    </a:lnSpc>
                    <a:spcBef>
                      <a:spcPts val="700"/>
                    </a:spcBef>
                    <a:defRPr sz="1900">
                      <a:solidFill>
                        <a:srgbClr val="FFFFFF"/>
                      </a:solidFill>
                    </a:defRPr>
                  </a:pPr>
                </a:p>
              </p:txBody>
            </p:sp>
            <p:sp>
              <p:nvSpPr>
                <p:cNvPr id="2117" name="A std::thread object is normally constructed by passing the threading function or method it is to run."/>
                <p:cNvSpPr txBox="1"/>
                <p:nvPr/>
              </p:nvSpPr>
              <p:spPr>
                <a:xfrm>
                  <a:off x="36895" y="51990"/>
                  <a:ext cx="8355894" cy="651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389" tIns="72389" rIns="72389" bIns="72389" numCol="1" anchor="ctr">
                  <a:spAutoFit/>
                </a:bodyPr>
                <a:lstStyle/>
                <a:p>
                  <a:pPr defTabSz="844550">
                    <a:lnSpc>
                      <a:spcPct val="90000"/>
                    </a:lnSpc>
                    <a:spcBef>
                      <a:spcPts val="700"/>
                    </a:spcBef>
                    <a:defRPr sz="1900">
                      <a:solidFill>
                        <a:srgbClr val="FFFFFF"/>
                      </a:solidFill>
                    </a:defRPr>
                  </a:pPr>
                  <a:r>
                    <a:t>A </a:t>
                  </a:r>
                  <a:r>
                    <a:rPr b="1"/>
                    <a:t>std::thread </a:t>
                  </a:r>
                  <a:r>
                    <a:t>object is normally constructed by passing the threading function or method it is to run.</a:t>
                  </a:r>
                </a:p>
              </p:txBody>
            </p:sp>
          </p:grpSp>
        </p:grpSp>
      </p:grpSp>
      <p:grpSp>
        <p:nvGrpSpPr>
          <p:cNvPr id="2123" name="Group 10"/>
          <p:cNvGrpSpPr/>
          <p:nvPr/>
        </p:nvGrpSpPr>
        <p:grpSpPr>
          <a:xfrm>
            <a:off x="20312" y="5980424"/>
            <a:ext cx="1684810" cy="888430"/>
            <a:chOff x="0" y="0"/>
            <a:chExt cx="1684810" cy="888429"/>
          </a:xfrm>
        </p:grpSpPr>
        <p:sp>
          <p:nvSpPr>
            <p:cNvPr id="2121" name="TextBox 11"/>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4000">
                  <a:solidFill>
                    <a:srgbClr val="FF0000"/>
                  </a:solidFill>
                </a:defRPr>
              </a:lvl1pPr>
            </a:lstStyle>
            <a:p>
              <a:pPr/>
              <a:r>
                <a:t>11</a:t>
              </a:r>
            </a:p>
          </p:txBody>
        </p:sp>
        <p:pic>
          <p:nvPicPr>
            <p:cNvPr id="2122" name="Picture 2" descr="Picture 2"/>
            <p:cNvPicPr>
              <a:picLocks noChangeAspect="1"/>
            </p:cNvPicPr>
            <p:nvPr/>
          </p:nvPicPr>
          <p:blipFill>
            <a:blip r:embed="rId2">
              <a:extLst/>
            </a:blip>
            <a:stretch>
              <a:fillRect/>
            </a:stretch>
          </p:blipFill>
          <p:spPr>
            <a:xfrm>
              <a:off x="0" y="0"/>
              <a:ext cx="1285885" cy="888430"/>
            </a:xfrm>
            <a:prstGeom prst="rect">
              <a:avLst/>
            </a:prstGeom>
            <a:ln w="12700" cap="flat">
              <a:noFill/>
              <a:miter lim="400000"/>
            </a:ln>
            <a:effectLst/>
          </p:spPr>
        </p:pic>
      </p:grpSp>
      <p:sp>
        <p:nvSpPr>
          <p:cNvPr id="2124"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50" name="Group 6"/>
          <p:cNvGrpSpPr/>
          <p:nvPr/>
        </p:nvGrpSpPr>
        <p:grpSpPr>
          <a:xfrm>
            <a:off x="214281" y="241452"/>
            <a:ext cx="8715438" cy="5738253"/>
            <a:chOff x="0" y="0"/>
            <a:chExt cx="8715436" cy="5738252"/>
          </a:xfrm>
        </p:grpSpPr>
        <p:grpSp>
          <p:nvGrpSpPr>
            <p:cNvPr id="2128" name="Group"/>
            <p:cNvGrpSpPr/>
            <p:nvPr/>
          </p:nvGrpSpPr>
          <p:grpSpPr>
            <a:xfrm>
              <a:off x="2071702" y="-1"/>
              <a:ext cx="6643735" cy="897753"/>
              <a:chOff x="0" y="0"/>
              <a:chExt cx="6643734" cy="897751"/>
            </a:xfrm>
          </p:grpSpPr>
          <p:sp>
            <p:nvSpPr>
              <p:cNvPr id="2126" name="Rounded Rectangle"/>
              <p:cNvSpPr/>
              <p:nvPr/>
            </p:nvSpPr>
            <p:spPr>
              <a:xfrm>
                <a:off x="0" y="56057"/>
                <a:ext cx="6643735" cy="785637"/>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955800">
                  <a:lnSpc>
                    <a:spcPct val="90000"/>
                  </a:lnSpc>
                  <a:spcBef>
                    <a:spcPts val="700"/>
                  </a:spcBef>
                  <a:defRPr b="1" sz="4400">
                    <a:solidFill>
                      <a:srgbClr val="FFFFFF"/>
                    </a:solidFill>
                  </a:defRPr>
                </a:pPr>
              </a:p>
            </p:txBody>
          </p:sp>
          <p:sp>
            <p:nvSpPr>
              <p:cNvPr id="2127" name="Life of a thread"/>
              <p:cNvSpPr txBox="1"/>
              <p:nvPr/>
            </p:nvSpPr>
            <p:spPr>
              <a:xfrm>
                <a:off x="38351" y="0"/>
                <a:ext cx="6567032" cy="8977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67639" tIns="167639" rIns="167639" bIns="167639" numCol="1" anchor="ctr">
                <a:spAutoFit/>
              </a:bodyPr>
              <a:lstStyle>
                <a:lvl1pPr algn="ctr" defTabSz="1955800">
                  <a:lnSpc>
                    <a:spcPct val="90000"/>
                  </a:lnSpc>
                  <a:spcBef>
                    <a:spcPts val="1800"/>
                  </a:spcBef>
                  <a:defRPr b="1" sz="4400">
                    <a:solidFill>
                      <a:srgbClr val="FFFFFF"/>
                    </a:solidFill>
                  </a:defRPr>
                </a:lvl1pPr>
              </a:lstStyle>
              <a:p>
                <a:pPr/>
                <a:r>
                  <a:t>Life of a thread</a:t>
                </a:r>
              </a:p>
            </p:txBody>
          </p:sp>
        </p:grpSp>
        <p:grpSp>
          <p:nvGrpSpPr>
            <p:cNvPr id="2149" name="Diagram 7"/>
            <p:cNvGrpSpPr/>
            <p:nvPr/>
          </p:nvGrpSpPr>
          <p:grpSpPr>
            <a:xfrm>
              <a:off x="0" y="1088852"/>
              <a:ext cx="8501123" cy="4649401"/>
              <a:chOff x="0" y="0"/>
              <a:chExt cx="8501122" cy="4649399"/>
            </a:xfrm>
          </p:grpSpPr>
          <p:sp>
            <p:nvSpPr>
              <p:cNvPr id="2129" name="Rectangle"/>
              <p:cNvSpPr/>
              <p:nvPr/>
            </p:nvSpPr>
            <p:spPr>
              <a:xfrm>
                <a:off x="0" y="309959"/>
                <a:ext cx="8501123" cy="5292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132" name="Group"/>
              <p:cNvGrpSpPr/>
              <p:nvPr/>
            </p:nvGrpSpPr>
            <p:grpSpPr>
              <a:xfrm>
                <a:off x="425056" y="0"/>
                <a:ext cx="7629621" cy="619920"/>
                <a:chOff x="0" y="0"/>
                <a:chExt cx="7629620" cy="619919"/>
              </a:xfrm>
            </p:grpSpPr>
            <p:sp>
              <p:nvSpPr>
                <p:cNvPr id="2130" name="Rounded Rectangle"/>
                <p:cNvSpPr/>
                <p:nvPr/>
              </p:nvSpPr>
              <p:spPr>
                <a:xfrm>
                  <a:off x="0" y="0"/>
                  <a:ext cx="7629621" cy="6199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131" name="Each process starts with one thread, the master or main thread."/>
                <p:cNvSpPr txBox="1"/>
                <p:nvPr/>
              </p:nvSpPr>
              <p:spPr>
                <a:xfrm>
                  <a:off x="255188" y="215280"/>
                  <a:ext cx="7119245"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Each process starts with one thread, the master or main thread. </a:t>
                  </a:r>
                </a:p>
              </p:txBody>
            </p:sp>
          </p:grpSp>
          <p:sp>
            <p:nvSpPr>
              <p:cNvPr id="2133" name="Rectangle"/>
              <p:cNvSpPr/>
              <p:nvPr/>
            </p:nvSpPr>
            <p:spPr>
              <a:xfrm>
                <a:off x="0" y="1262519"/>
                <a:ext cx="8501123" cy="5292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136" name="Group"/>
              <p:cNvGrpSpPr/>
              <p:nvPr/>
            </p:nvGrpSpPr>
            <p:grpSpPr>
              <a:xfrm>
                <a:off x="425056" y="952559"/>
                <a:ext cx="7629621" cy="619921"/>
                <a:chOff x="0" y="0"/>
                <a:chExt cx="7629620" cy="619919"/>
              </a:xfrm>
            </p:grpSpPr>
            <p:sp>
              <p:nvSpPr>
                <p:cNvPr id="2134" name="Rounded Rectangle"/>
                <p:cNvSpPr/>
                <p:nvPr/>
              </p:nvSpPr>
              <p:spPr>
                <a:xfrm>
                  <a:off x="0" y="0"/>
                  <a:ext cx="7629621" cy="6199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135" name="Before a new thread can be used, it must be created."/>
                <p:cNvSpPr txBox="1"/>
                <p:nvPr/>
              </p:nvSpPr>
              <p:spPr>
                <a:xfrm>
                  <a:off x="255188" y="215280"/>
                  <a:ext cx="7119245"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Before a new thread can be used, it must be created. </a:t>
                  </a:r>
                </a:p>
              </p:txBody>
            </p:sp>
          </p:grpSp>
          <p:sp>
            <p:nvSpPr>
              <p:cNvPr id="2137" name="Rectangle"/>
              <p:cNvSpPr/>
              <p:nvPr/>
            </p:nvSpPr>
            <p:spPr>
              <a:xfrm>
                <a:off x="0" y="2215080"/>
                <a:ext cx="8501123" cy="5292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140" name="Group"/>
              <p:cNvGrpSpPr/>
              <p:nvPr/>
            </p:nvGrpSpPr>
            <p:grpSpPr>
              <a:xfrm>
                <a:off x="425056" y="1905120"/>
                <a:ext cx="7629621" cy="619921"/>
                <a:chOff x="0" y="0"/>
                <a:chExt cx="7629620" cy="619919"/>
              </a:xfrm>
            </p:grpSpPr>
            <p:sp>
              <p:nvSpPr>
                <p:cNvPr id="2138" name="Rounded Rectangle"/>
                <p:cNvSpPr/>
                <p:nvPr/>
              </p:nvSpPr>
              <p:spPr>
                <a:xfrm>
                  <a:off x="0" y="0"/>
                  <a:ext cx="7629621" cy="6199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139" name="The main thread can have one or more child threads."/>
                <p:cNvSpPr txBox="1"/>
                <p:nvPr/>
              </p:nvSpPr>
              <p:spPr>
                <a:xfrm>
                  <a:off x="255188" y="215280"/>
                  <a:ext cx="7119245"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The main thread can have one or more child threads. </a:t>
                  </a:r>
                </a:p>
              </p:txBody>
            </p:sp>
          </p:grpSp>
          <p:sp>
            <p:nvSpPr>
              <p:cNvPr id="2141" name="Rectangle"/>
              <p:cNvSpPr/>
              <p:nvPr/>
            </p:nvSpPr>
            <p:spPr>
              <a:xfrm>
                <a:off x="0" y="3167640"/>
                <a:ext cx="8501123" cy="5292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144" name="Group"/>
              <p:cNvGrpSpPr/>
              <p:nvPr/>
            </p:nvGrpSpPr>
            <p:grpSpPr>
              <a:xfrm>
                <a:off x="425056" y="2857680"/>
                <a:ext cx="7629621" cy="619921"/>
                <a:chOff x="0" y="0"/>
                <a:chExt cx="7629620" cy="619919"/>
              </a:xfrm>
            </p:grpSpPr>
            <p:sp>
              <p:nvSpPr>
                <p:cNvPr id="2142" name="Rounded Rectangle"/>
                <p:cNvSpPr/>
                <p:nvPr/>
              </p:nvSpPr>
              <p:spPr>
                <a:xfrm>
                  <a:off x="0" y="0"/>
                  <a:ext cx="7629621" cy="6199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143" name="Each thread executes independently of the other threads."/>
                <p:cNvSpPr txBox="1"/>
                <p:nvPr/>
              </p:nvSpPr>
              <p:spPr>
                <a:xfrm>
                  <a:off x="255188" y="215280"/>
                  <a:ext cx="7119245"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Each thread executes independently of the other threads.</a:t>
                  </a:r>
                </a:p>
              </p:txBody>
            </p:sp>
          </p:grpSp>
          <p:sp>
            <p:nvSpPr>
              <p:cNvPr id="2145" name="Rectangle"/>
              <p:cNvSpPr/>
              <p:nvPr/>
            </p:nvSpPr>
            <p:spPr>
              <a:xfrm>
                <a:off x="0" y="4120200"/>
                <a:ext cx="8501123" cy="5292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148" name="Group"/>
              <p:cNvGrpSpPr/>
              <p:nvPr/>
            </p:nvGrpSpPr>
            <p:grpSpPr>
              <a:xfrm>
                <a:off x="425056" y="3810240"/>
                <a:ext cx="7629621" cy="619921"/>
                <a:chOff x="0" y="0"/>
                <a:chExt cx="7629620" cy="619919"/>
              </a:xfrm>
            </p:grpSpPr>
            <p:sp>
              <p:nvSpPr>
                <p:cNvPr id="2146" name="Rounded Rectangle"/>
                <p:cNvSpPr/>
                <p:nvPr/>
              </p:nvSpPr>
              <p:spPr>
                <a:xfrm>
                  <a:off x="0" y="0"/>
                  <a:ext cx="7629621" cy="6199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147" name="An application should make the best use of its threads because each thread may run on its own processor and the presence of idle threads is synonymous with resource waste."/>
                <p:cNvSpPr txBox="1"/>
                <p:nvPr/>
              </p:nvSpPr>
              <p:spPr>
                <a:xfrm>
                  <a:off x="255188" y="110448"/>
                  <a:ext cx="7119245"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An application should make the best use of its threads because each thread may run on its own processor and the presence of idle threads is synonymous with resource waste.</a:t>
                  </a:r>
                </a:p>
              </p:txBody>
            </p:sp>
          </p:grpSp>
        </p:grpSp>
      </p:grpSp>
      <p:grpSp>
        <p:nvGrpSpPr>
          <p:cNvPr id="2153" name="Group 8"/>
          <p:cNvGrpSpPr/>
          <p:nvPr/>
        </p:nvGrpSpPr>
        <p:grpSpPr>
          <a:xfrm>
            <a:off x="20312" y="5980424"/>
            <a:ext cx="1684810" cy="888430"/>
            <a:chOff x="0" y="0"/>
            <a:chExt cx="1684810" cy="888429"/>
          </a:xfrm>
        </p:grpSpPr>
        <p:sp>
          <p:nvSpPr>
            <p:cNvPr id="2151" name="TextBox 10"/>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4000">
                  <a:solidFill>
                    <a:srgbClr val="FF0000"/>
                  </a:solidFill>
                </a:defRPr>
              </a:lvl1pPr>
            </a:lstStyle>
            <a:p>
              <a:pPr/>
              <a:r>
                <a:t>11</a:t>
              </a:r>
            </a:p>
          </p:txBody>
        </p:sp>
        <p:pic>
          <p:nvPicPr>
            <p:cNvPr id="2152" name="Picture 2" descr="Picture 2"/>
            <p:cNvPicPr>
              <a:picLocks noChangeAspect="1"/>
            </p:cNvPicPr>
            <p:nvPr/>
          </p:nvPicPr>
          <p:blipFill>
            <a:blip r:embed="rId2">
              <a:extLst/>
            </a:blip>
            <a:stretch>
              <a:fillRect/>
            </a:stretch>
          </p:blipFill>
          <p:spPr>
            <a:xfrm>
              <a:off x="0" y="0"/>
              <a:ext cx="1285885" cy="888430"/>
            </a:xfrm>
            <a:prstGeom prst="rect">
              <a:avLst/>
            </a:prstGeom>
            <a:ln w="12700" cap="flat">
              <a:noFill/>
              <a:miter lim="400000"/>
            </a:ln>
            <a:effectLst/>
          </p:spPr>
        </p:pic>
      </p:grpSp>
      <p:sp>
        <p:nvSpPr>
          <p:cNvPr id="2154"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TextBox 3"/>
          <p:cNvSpPr txBox="1"/>
          <p:nvPr/>
        </p:nvSpPr>
        <p:spPr>
          <a:xfrm>
            <a:off x="0" y="617351"/>
            <a:ext cx="9144000" cy="333089"/>
          </a:xfrm>
          <a:prstGeom prst="rect">
            <a:avLst/>
          </a:prstGeom>
          <a:gradFill>
            <a:gsLst>
              <a:gs pos="0">
                <a:srgbClr val="FFD89C"/>
              </a:gs>
              <a:gs pos="50000">
                <a:srgbClr val="FFE6C3"/>
              </a:gs>
              <a:gs pos="100000">
                <a:srgbClr val="FFF2E2"/>
              </a:gs>
            </a:gsLst>
          </a:gradFill>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a:r>
              <a:t>Properties of Lambda Expressions:-</a:t>
            </a:r>
          </a:p>
        </p:txBody>
      </p:sp>
      <p:grpSp>
        <p:nvGrpSpPr>
          <p:cNvPr id="364" name="Snip and Round Single Corner Rectangle 4"/>
          <p:cNvGrpSpPr/>
          <p:nvPr/>
        </p:nvGrpSpPr>
        <p:grpSpPr>
          <a:xfrm>
            <a:off x="29036" y="34725"/>
            <a:ext cx="9057090" cy="448949"/>
            <a:chOff x="0" y="0"/>
            <a:chExt cx="9057088" cy="448948"/>
          </a:xfrm>
        </p:grpSpPr>
        <p:sp>
          <p:nvSpPr>
            <p:cNvPr id="36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36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pic>
        <p:nvPicPr>
          <p:cNvPr id="365" name="Picture 2" descr="Picture 2"/>
          <p:cNvPicPr>
            <a:picLocks noChangeAspect="1"/>
          </p:cNvPicPr>
          <p:nvPr/>
        </p:nvPicPr>
        <p:blipFill>
          <a:blip r:embed="rId2">
            <a:extLst/>
          </a:blip>
          <a:stretch>
            <a:fillRect/>
          </a:stretch>
        </p:blipFill>
        <p:spPr>
          <a:xfrm>
            <a:off x="323527" y="1052736"/>
            <a:ext cx="7313588" cy="3096344"/>
          </a:xfrm>
          <a:prstGeom prst="rect">
            <a:avLst/>
          </a:prstGeom>
          <a:ln w="12700">
            <a:miter lim="400000"/>
          </a:ln>
        </p:spPr>
      </p:pic>
      <p:sp>
        <p:nvSpPr>
          <p:cNvPr id="366" name="TextBox 5"/>
          <p:cNvSpPr txBox="1"/>
          <p:nvPr/>
        </p:nvSpPr>
        <p:spPr>
          <a:xfrm>
            <a:off x="585271" y="4221088"/>
            <a:ext cx="8045466" cy="19847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buSzPct val="100000"/>
              <a:buChar char="▪"/>
              <a:defRPr b="1"/>
            </a:pPr>
            <a:r>
              <a:t> The parameters of a Lambda expression cannot take default arguments</a:t>
            </a:r>
          </a:p>
          <a:p>
            <a:pPr>
              <a:lnSpc>
                <a:spcPct val="150000"/>
              </a:lnSpc>
              <a:buSzPct val="100000"/>
              <a:buChar char="▪"/>
              <a:defRPr b="1"/>
            </a:pPr>
            <a:r>
              <a:t>No variable length arguments</a:t>
            </a:r>
          </a:p>
          <a:p>
            <a:pPr>
              <a:lnSpc>
                <a:spcPct val="150000"/>
              </a:lnSpc>
              <a:buSzPct val="100000"/>
              <a:buChar char="▪"/>
              <a:defRPr b="1"/>
            </a:pPr>
            <a:r>
              <a:t>No un-named parameters</a:t>
            </a:r>
          </a:p>
          <a:p>
            <a:pPr>
              <a:lnSpc>
                <a:spcPct val="150000"/>
              </a:lnSpc>
              <a:buSzPct val="100000"/>
              <a:buChar char="▪"/>
              <a:defRPr b="1"/>
            </a:pPr>
            <a:r>
              <a:t>Cannot use ‘auto’ specifier for a class data member if it’s a lambda. Use    			‘functional’ header to define function objects.</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90" name="Group 7"/>
          <p:cNvGrpSpPr/>
          <p:nvPr/>
        </p:nvGrpSpPr>
        <p:grpSpPr>
          <a:xfrm>
            <a:off x="214281" y="158322"/>
            <a:ext cx="8715438" cy="5907224"/>
            <a:chOff x="0" y="0"/>
            <a:chExt cx="8715436" cy="5907223"/>
          </a:xfrm>
        </p:grpSpPr>
        <p:grpSp>
          <p:nvGrpSpPr>
            <p:cNvPr id="2158" name="Group"/>
            <p:cNvGrpSpPr/>
            <p:nvPr/>
          </p:nvGrpSpPr>
          <p:grpSpPr>
            <a:xfrm>
              <a:off x="2071702" y="-1"/>
              <a:ext cx="6643735" cy="897753"/>
              <a:chOff x="0" y="0"/>
              <a:chExt cx="6643734" cy="897751"/>
            </a:xfrm>
          </p:grpSpPr>
          <p:sp>
            <p:nvSpPr>
              <p:cNvPr id="2156" name="Rounded Rectangle"/>
              <p:cNvSpPr/>
              <p:nvPr/>
            </p:nvSpPr>
            <p:spPr>
              <a:xfrm>
                <a:off x="0" y="56057"/>
                <a:ext cx="6643735" cy="785637"/>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955800">
                  <a:lnSpc>
                    <a:spcPct val="90000"/>
                  </a:lnSpc>
                  <a:spcBef>
                    <a:spcPts val="700"/>
                  </a:spcBef>
                  <a:defRPr b="1" sz="4400">
                    <a:solidFill>
                      <a:srgbClr val="FFFFFF"/>
                    </a:solidFill>
                  </a:defRPr>
                </a:pPr>
              </a:p>
            </p:txBody>
          </p:sp>
          <p:sp>
            <p:nvSpPr>
              <p:cNvPr id="2157" name="Life of a thread (contd...)"/>
              <p:cNvSpPr txBox="1"/>
              <p:nvPr/>
            </p:nvSpPr>
            <p:spPr>
              <a:xfrm>
                <a:off x="38351" y="0"/>
                <a:ext cx="6567032" cy="8977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67639" tIns="167639" rIns="167639" bIns="167639" numCol="1" anchor="ctr">
                <a:spAutoFit/>
              </a:bodyPr>
              <a:lstStyle/>
              <a:p>
                <a:pPr algn="ctr" defTabSz="1955800">
                  <a:lnSpc>
                    <a:spcPct val="90000"/>
                  </a:lnSpc>
                  <a:spcBef>
                    <a:spcPts val="1800"/>
                  </a:spcBef>
                  <a:defRPr b="1" sz="4400">
                    <a:solidFill>
                      <a:srgbClr val="FFFFFF"/>
                    </a:solidFill>
                  </a:defRPr>
                </a:pPr>
                <a:r>
                  <a:t>Life of a thread</a:t>
                </a:r>
                <a:r>
                  <a:rPr sz="2000"/>
                  <a:t> (contd...)</a:t>
                </a:r>
              </a:p>
            </p:txBody>
          </p:sp>
        </p:grpSp>
        <p:grpSp>
          <p:nvGrpSpPr>
            <p:cNvPr id="2189" name="Diagram 6"/>
            <p:cNvGrpSpPr/>
            <p:nvPr/>
          </p:nvGrpSpPr>
          <p:grpSpPr>
            <a:xfrm>
              <a:off x="0" y="1134196"/>
              <a:ext cx="8715437" cy="4773028"/>
              <a:chOff x="0" y="0"/>
              <a:chExt cx="8715436" cy="4773027"/>
            </a:xfrm>
          </p:grpSpPr>
          <p:grpSp>
            <p:nvGrpSpPr>
              <p:cNvPr id="2161" name="Group"/>
              <p:cNvGrpSpPr/>
              <p:nvPr/>
            </p:nvGrpSpPr>
            <p:grpSpPr>
              <a:xfrm>
                <a:off x="0" y="239896"/>
                <a:ext cx="8715437" cy="1078055"/>
                <a:chOff x="0" y="0"/>
                <a:chExt cx="8715436" cy="1078053"/>
              </a:xfrm>
            </p:grpSpPr>
            <p:sp>
              <p:nvSpPr>
                <p:cNvPr id="2159" name="Rectangle"/>
                <p:cNvSpPr/>
                <p:nvPr/>
              </p:nvSpPr>
              <p:spPr>
                <a:xfrm>
                  <a:off x="0" y="0"/>
                  <a:ext cx="8715437" cy="1074151"/>
                </a:xfrm>
                <a:prstGeom prst="rect">
                  <a:avLst/>
                </a:prstGeom>
                <a:solidFill>
                  <a:srgbClr val="FFFFFF">
                    <a:alpha val="90000"/>
                  </a:srgbClr>
                </a:solidFill>
                <a:ln w="25400" cap="flat">
                  <a:solidFill>
                    <a:schemeClr val="accent5"/>
                  </a:solidFill>
                  <a:prstDash val="solid"/>
                  <a:round/>
                </a:ln>
                <a:effectLst/>
              </p:spPr>
              <p:txBody>
                <a:bodyPr wrap="square" lIns="45719" tIns="45719" rIns="45719" bIns="45719" numCol="1" anchor="t">
                  <a:noAutofit/>
                </a:bodyPr>
                <a:lstStyle/>
                <a:p>
                  <a:pPr defTabSz="533400">
                    <a:lnSpc>
                      <a:spcPct val="90000"/>
                    </a:lnSpc>
                    <a:spcBef>
                      <a:spcPts val="300"/>
                    </a:spcBef>
                    <a:defRPr sz="1200"/>
                  </a:pPr>
                </a:p>
              </p:txBody>
            </p:sp>
            <p:sp>
              <p:nvSpPr>
                <p:cNvPr id="2160" name="A global function…"/>
                <p:cNvSpPr txBox="1"/>
                <p:nvPr/>
              </p:nvSpPr>
              <p:spPr>
                <a:xfrm>
                  <a:off x="591071" y="143764"/>
                  <a:ext cx="7533295" cy="9342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14300" indent="-114300" defTabSz="533400">
                    <a:lnSpc>
                      <a:spcPct val="90000"/>
                    </a:lnSpc>
                    <a:spcBef>
                      <a:spcPts val="200"/>
                    </a:spcBef>
                    <a:buSzPct val="100000"/>
                    <a:buChar char="•"/>
                    <a:defRPr sz="1200"/>
                  </a:pPr>
                  <a:r>
                    <a:t>A global function</a:t>
                  </a:r>
                </a:p>
                <a:p>
                  <a:pPr lvl="1" marL="114300" indent="-114300" defTabSz="533400">
                    <a:lnSpc>
                      <a:spcPct val="90000"/>
                    </a:lnSpc>
                    <a:spcBef>
                      <a:spcPts val="200"/>
                    </a:spcBef>
                    <a:buSzPct val="100000"/>
                    <a:buChar char="•"/>
                    <a:defRPr sz="1200"/>
                  </a:pPr>
                  <a:r>
                    <a:t>A static method of a class</a:t>
                  </a:r>
                </a:p>
                <a:p>
                  <a:pPr lvl="1" marL="114300" indent="-114300" defTabSz="533400">
                    <a:lnSpc>
                      <a:spcPct val="90000"/>
                    </a:lnSpc>
                    <a:spcBef>
                      <a:spcPts val="200"/>
                    </a:spcBef>
                    <a:buSzPct val="100000"/>
                    <a:buChar char="•"/>
                    <a:defRPr sz="1200"/>
                  </a:pPr>
                  <a:r>
                    <a:t>A named Function object</a:t>
                  </a:r>
                </a:p>
                <a:p>
                  <a:pPr lvl="1" marL="114300" indent="-114300" defTabSz="533400">
                    <a:lnSpc>
                      <a:spcPct val="90000"/>
                    </a:lnSpc>
                    <a:spcBef>
                      <a:spcPts val="200"/>
                    </a:spcBef>
                    <a:buSzPct val="100000"/>
                    <a:buChar char="•"/>
                    <a:defRPr sz="1200"/>
                  </a:pPr>
                  <a:r>
                    <a:t>A nameless Function object, subject to it is wrapped within parenthesis.</a:t>
                  </a:r>
                </a:p>
              </p:txBody>
            </p:sp>
          </p:grpSp>
          <p:grpSp>
            <p:nvGrpSpPr>
              <p:cNvPr id="2164" name="Group"/>
              <p:cNvGrpSpPr/>
              <p:nvPr/>
            </p:nvGrpSpPr>
            <p:grpSpPr>
              <a:xfrm>
                <a:off x="435771" y="0"/>
                <a:ext cx="7886755" cy="402256"/>
                <a:chOff x="0" y="0"/>
                <a:chExt cx="7886754" cy="402255"/>
              </a:xfrm>
            </p:grpSpPr>
            <p:sp>
              <p:nvSpPr>
                <p:cNvPr id="2162" name="Rounded Rectangle"/>
                <p:cNvSpPr/>
                <p:nvPr/>
              </p:nvSpPr>
              <p:spPr>
                <a:xfrm>
                  <a:off x="0" y="0"/>
                  <a:ext cx="7886755" cy="402256"/>
                </a:xfrm>
                <a:prstGeom prst="roundRect">
                  <a:avLst>
                    <a:gd name="adj" fmla="val 16667"/>
                  </a:avLst>
                </a:prstGeom>
                <a:solidFill>
                  <a:schemeClr val="accent5"/>
                </a:solidFill>
                <a:ln w="25400" cap="flat">
                  <a:solidFill>
                    <a:srgbClr val="FFFFFF"/>
                  </a:solidFill>
                  <a:prstDash val="solid"/>
                  <a:round/>
                </a:ln>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163" name="Parameter to a thread object can be any callable entity, that is"/>
                <p:cNvSpPr txBox="1"/>
                <p:nvPr/>
              </p:nvSpPr>
              <p:spPr>
                <a:xfrm>
                  <a:off x="250233" y="106448"/>
                  <a:ext cx="7386289"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 Parameter to a thread object can be any callable entity, that is</a:t>
                  </a:r>
                </a:p>
              </p:txBody>
            </p:sp>
          </p:grpSp>
          <p:sp>
            <p:nvSpPr>
              <p:cNvPr id="2165" name="Rectangle"/>
              <p:cNvSpPr/>
              <p:nvPr/>
            </p:nvSpPr>
            <p:spPr>
              <a:xfrm>
                <a:off x="0" y="1613344"/>
                <a:ext cx="8715437" cy="277201"/>
              </a:xfrm>
              <a:prstGeom prst="rect">
                <a:avLst/>
              </a:prstGeom>
              <a:solidFill>
                <a:srgbClr val="FFFFFF">
                  <a:alpha val="90000"/>
                </a:srgbClr>
              </a:solidFill>
              <a:ln w="25400" cap="flat">
                <a:solidFill>
                  <a:schemeClr val="accent5"/>
                </a:solidFill>
                <a:prstDash val="solid"/>
                <a:round/>
              </a:ln>
              <a:effectLst/>
            </p:spPr>
            <p:txBody>
              <a:bodyPr wrap="square" lIns="45719" tIns="45719" rIns="45719" bIns="45719" numCol="1" anchor="t">
                <a:noAutofit/>
              </a:bodyPr>
              <a:lstStyle/>
              <a:p>
                <a:pPr/>
              </a:p>
            </p:txBody>
          </p:sp>
          <p:grpSp>
            <p:nvGrpSpPr>
              <p:cNvPr id="2168" name="Group"/>
              <p:cNvGrpSpPr/>
              <p:nvPr/>
            </p:nvGrpSpPr>
            <p:grpSpPr>
              <a:xfrm>
                <a:off x="435771" y="1373447"/>
                <a:ext cx="7886755" cy="402257"/>
                <a:chOff x="0" y="0"/>
                <a:chExt cx="7886754" cy="402255"/>
              </a:xfrm>
            </p:grpSpPr>
            <p:sp>
              <p:nvSpPr>
                <p:cNvPr id="2166" name="Rounded Rectangle"/>
                <p:cNvSpPr/>
                <p:nvPr/>
              </p:nvSpPr>
              <p:spPr>
                <a:xfrm>
                  <a:off x="0" y="0"/>
                  <a:ext cx="7886755" cy="402256"/>
                </a:xfrm>
                <a:prstGeom prst="roundRect">
                  <a:avLst>
                    <a:gd name="adj" fmla="val 16667"/>
                  </a:avLst>
                </a:prstGeom>
                <a:solidFill>
                  <a:schemeClr val="accent5"/>
                </a:solidFill>
                <a:ln w="25400" cap="flat">
                  <a:solidFill>
                    <a:srgbClr val="FFFFFF"/>
                  </a:solidFill>
                  <a:prstDash val="solid"/>
                  <a:round/>
                </a:ln>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167" name="Joining of thread or detaching it can only be done once."/>
                <p:cNvSpPr txBox="1"/>
                <p:nvPr/>
              </p:nvSpPr>
              <p:spPr>
                <a:xfrm>
                  <a:off x="250233" y="106448"/>
                  <a:ext cx="7386289"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Joining of thread or detaching it can only be done once.</a:t>
                  </a:r>
                </a:p>
              </p:txBody>
            </p:sp>
          </p:grpSp>
          <p:sp>
            <p:nvSpPr>
              <p:cNvPr id="2169" name="Rectangle"/>
              <p:cNvSpPr/>
              <p:nvPr/>
            </p:nvSpPr>
            <p:spPr>
              <a:xfrm>
                <a:off x="0" y="2189840"/>
                <a:ext cx="8715437" cy="277201"/>
              </a:xfrm>
              <a:prstGeom prst="rect">
                <a:avLst/>
              </a:prstGeom>
              <a:solidFill>
                <a:srgbClr val="FFFFFF">
                  <a:alpha val="90000"/>
                </a:srgbClr>
              </a:solidFill>
              <a:ln w="25400" cap="flat">
                <a:solidFill>
                  <a:schemeClr val="accent5"/>
                </a:solidFill>
                <a:prstDash val="solid"/>
                <a:round/>
              </a:ln>
              <a:effectLst/>
            </p:spPr>
            <p:txBody>
              <a:bodyPr wrap="square" lIns="45719" tIns="45719" rIns="45719" bIns="45719" numCol="1" anchor="t">
                <a:noAutofit/>
              </a:bodyPr>
              <a:lstStyle/>
              <a:p>
                <a:pPr/>
              </a:p>
            </p:txBody>
          </p:sp>
          <p:grpSp>
            <p:nvGrpSpPr>
              <p:cNvPr id="2172" name="Group"/>
              <p:cNvGrpSpPr/>
              <p:nvPr/>
            </p:nvGrpSpPr>
            <p:grpSpPr>
              <a:xfrm>
                <a:off x="435771" y="1949944"/>
                <a:ext cx="7886755" cy="402257"/>
                <a:chOff x="0" y="0"/>
                <a:chExt cx="7886754" cy="402255"/>
              </a:xfrm>
            </p:grpSpPr>
            <p:sp>
              <p:nvSpPr>
                <p:cNvPr id="2170" name="Rounded Rectangle"/>
                <p:cNvSpPr/>
                <p:nvPr/>
              </p:nvSpPr>
              <p:spPr>
                <a:xfrm>
                  <a:off x="0" y="0"/>
                  <a:ext cx="7886755" cy="402256"/>
                </a:xfrm>
                <a:prstGeom prst="roundRect">
                  <a:avLst>
                    <a:gd name="adj" fmla="val 16667"/>
                  </a:avLst>
                </a:prstGeom>
                <a:solidFill>
                  <a:schemeClr val="accent5"/>
                </a:solidFill>
                <a:ln w="25400" cap="flat">
                  <a:solidFill>
                    <a:srgbClr val="FFFFFF"/>
                  </a:solidFill>
                  <a:prstDash val="solid"/>
                  <a:round/>
                </a:ln>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171" name="Blindly calling a 'join' on a detached thread is not advisable."/>
                <p:cNvSpPr txBox="1"/>
                <p:nvPr/>
              </p:nvSpPr>
              <p:spPr>
                <a:xfrm>
                  <a:off x="250233" y="106448"/>
                  <a:ext cx="7386289"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Blindly calling a 'join' on a detached thread is not advisable.</a:t>
                  </a:r>
                </a:p>
              </p:txBody>
            </p:sp>
          </p:grpSp>
          <p:sp>
            <p:nvSpPr>
              <p:cNvPr id="2173" name="Rectangle"/>
              <p:cNvSpPr/>
              <p:nvPr/>
            </p:nvSpPr>
            <p:spPr>
              <a:xfrm>
                <a:off x="0" y="2766337"/>
                <a:ext cx="8715437" cy="277201"/>
              </a:xfrm>
              <a:prstGeom prst="rect">
                <a:avLst/>
              </a:prstGeom>
              <a:solidFill>
                <a:srgbClr val="FFFFFF">
                  <a:alpha val="90000"/>
                </a:srgbClr>
              </a:solidFill>
              <a:ln w="25400" cap="flat">
                <a:solidFill>
                  <a:schemeClr val="accent5"/>
                </a:solidFill>
                <a:prstDash val="solid"/>
                <a:round/>
              </a:ln>
              <a:effectLst/>
            </p:spPr>
            <p:txBody>
              <a:bodyPr wrap="square" lIns="45719" tIns="45719" rIns="45719" bIns="45719" numCol="1" anchor="t">
                <a:noAutofit/>
              </a:bodyPr>
              <a:lstStyle/>
              <a:p>
                <a:pPr/>
              </a:p>
            </p:txBody>
          </p:sp>
          <p:grpSp>
            <p:nvGrpSpPr>
              <p:cNvPr id="2176" name="Group"/>
              <p:cNvGrpSpPr/>
              <p:nvPr/>
            </p:nvGrpSpPr>
            <p:grpSpPr>
              <a:xfrm>
                <a:off x="435771" y="2526440"/>
                <a:ext cx="7886755" cy="402257"/>
                <a:chOff x="0" y="0"/>
                <a:chExt cx="7886754" cy="402255"/>
              </a:xfrm>
            </p:grpSpPr>
            <p:sp>
              <p:nvSpPr>
                <p:cNvPr id="2174" name="Rounded Rectangle"/>
                <p:cNvSpPr/>
                <p:nvPr/>
              </p:nvSpPr>
              <p:spPr>
                <a:xfrm>
                  <a:off x="0" y="0"/>
                  <a:ext cx="7886755" cy="402256"/>
                </a:xfrm>
                <a:prstGeom prst="roundRect">
                  <a:avLst>
                    <a:gd name="adj" fmla="val 16667"/>
                  </a:avLst>
                </a:prstGeom>
                <a:solidFill>
                  <a:schemeClr val="accent5"/>
                </a:solidFill>
                <a:ln w="25400" cap="flat">
                  <a:solidFill>
                    <a:srgbClr val="FFFFFF"/>
                  </a:solidFill>
                  <a:prstDash val="solid"/>
                  <a:round/>
                </a:ln>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175" name="It is a good idea to verify whether a thread is 'joinable' before trying to 'join' it."/>
                <p:cNvSpPr txBox="1"/>
                <p:nvPr/>
              </p:nvSpPr>
              <p:spPr>
                <a:xfrm>
                  <a:off x="250233" y="106448"/>
                  <a:ext cx="7386289"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It is a good idea to verify whether a thread is 'joinable' before trying to 'join' it.</a:t>
                  </a:r>
                </a:p>
              </p:txBody>
            </p:sp>
          </p:grpSp>
          <p:sp>
            <p:nvSpPr>
              <p:cNvPr id="2177" name="Rectangle"/>
              <p:cNvSpPr/>
              <p:nvPr/>
            </p:nvSpPr>
            <p:spPr>
              <a:xfrm>
                <a:off x="0" y="3342833"/>
                <a:ext cx="8715437" cy="277201"/>
              </a:xfrm>
              <a:prstGeom prst="rect">
                <a:avLst/>
              </a:prstGeom>
              <a:solidFill>
                <a:srgbClr val="FFFFFF">
                  <a:alpha val="90000"/>
                </a:srgbClr>
              </a:solidFill>
              <a:ln w="25400" cap="flat">
                <a:solidFill>
                  <a:schemeClr val="accent5"/>
                </a:solidFill>
                <a:prstDash val="solid"/>
                <a:round/>
              </a:ln>
              <a:effectLst/>
            </p:spPr>
            <p:txBody>
              <a:bodyPr wrap="square" lIns="45719" tIns="45719" rIns="45719" bIns="45719" numCol="1" anchor="t">
                <a:noAutofit/>
              </a:bodyPr>
              <a:lstStyle/>
              <a:p>
                <a:pPr/>
              </a:p>
            </p:txBody>
          </p:sp>
          <p:grpSp>
            <p:nvGrpSpPr>
              <p:cNvPr id="2180" name="Group"/>
              <p:cNvGrpSpPr/>
              <p:nvPr/>
            </p:nvGrpSpPr>
            <p:grpSpPr>
              <a:xfrm>
                <a:off x="435771" y="3102937"/>
                <a:ext cx="7886755" cy="402257"/>
                <a:chOff x="0" y="0"/>
                <a:chExt cx="7886754" cy="402255"/>
              </a:xfrm>
            </p:grpSpPr>
            <p:sp>
              <p:nvSpPr>
                <p:cNvPr id="2178" name="Rounded Rectangle"/>
                <p:cNvSpPr/>
                <p:nvPr/>
              </p:nvSpPr>
              <p:spPr>
                <a:xfrm>
                  <a:off x="0" y="0"/>
                  <a:ext cx="7886755" cy="402256"/>
                </a:xfrm>
                <a:prstGeom prst="roundRect">
                  <a:avLst>
                    <a:gd name="adj" fmla="val 16667"/>
                  </a:avLst>
                </a:prstGeom>
                <a:solidFill>
                  <a:schemeClr val="accent5"/>
                </a:solidFill>
                <a:ln w="25400" cap="flat">
                  <a:solidFill>
                    <a:srgbClr val="FFFFFF"/>
                  </a:solidFill>
                  <a:prstDash val="solid"/>
                  <a:round/>
                </a:ln>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179" name="The decision of joining a thread or detaching thread has to be made before the thread object goes out of scope."/>
                <p:cNvSpPr txBox="1"/>
                <p:nvPr/>
              </p:nvSpPr>
              <p:spPr>
                <a:xfrm>
                  <a:off x="250233" y="1616"/>
                  <a:ext cx="7386289"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The decision of joining a thread or detaching thread has to be made before the thread object goes out of scope.</a:t>
                  </a:r>
                </a:p>
              </p:txBody>
            </p:sp>
          </p:grpSp>
          <p:sp>
            <p:nvSpPr>
              <p:cNvPr id="2181" name="Rectangle"/>
              <p:cNvSpPr/>
              <p:nvPr/>
            </p:nvSpPr>
            <p:spPr>
              <a:xfrm>
                <a:off x="0" y="3919330"/>
                <a:ext cx="8715437" cy="277201"/>
              </a:xfrm>
              <a:prstGeom prst="rect">
                <a:avLst/>
              </a:prstGeom>
              <a:solidFill>
                <a:srgbClr val="FFFFFF">
                  <a:alpha val="90000"/>
                </a:srgbClr>
              </a:solidFill>
              <a:ln w="25400" cap="flat">
                <a:solidFill>
                  <a:schemeClr val="accent5"/>
                </a:solidFill>
                <a:prstDash val="solid"/>
                <a:round/>
              </a:ln>
              <a:effectLst/>
            </p:spPr>
            <p:txBody>
              <a:bodyPr wrap="square" lIns="45719" tIns="45719" rIns="45719" bIns="45719" numCol="1" anchor="t">
                <a:noAutofit/>
              </a:bodyPr>
              <a:lstStyle/>
              <a:p>
                <a:pPr/>
              </a:p>
            </p:txBody>
          </p:sp>
          <p:grpSp>
            <p:nvGrpSpPr>
              <p:cNvPr id="2184" name="Group"/>
              <p:cNvGrpSpPr/>
              <p:nvPr/>
            </p:nvGrpSpPr>
            <p:grpSpPr>
              <a:xfrm>
                <a:off x="435771" y="3679433"/>
                <a:ext cx="7886755" cy="402257"/>
                <a:chOff x="0" y="0"/>
                <a:chExt cx="7886754" cy="402255"/>
              </a:xfrm>
            </p:grpSpPr>
            <p:sp>
              <p:nvSpPr>
                <p:cNvPr id="2182" name="Rounded Rectangle"/>
                <p:cNvSpPr/>
                <p:nvPr/>
              </p:nvSpPr>
              <p:spPr>
                <a:xfrm>
                  <a:off x="0" y="0"/>
                  <a:ext cx="7886755" cy="402256"/>
                </a:xfrm>
                <a:prstGeom prst="roundRect">
                  <a:avLst>
                    <a:gd name="adj" fmla="val 16667"/>
                  </a:avLst>
                </a:prstGeom>
                <a:solidFill>
                  <a:schemeClr val="accent5"/>
                </a:solidFill>
                <a:ln w="25400" cap="flat">
                  <a:solidFill>
                    <a:srgbClr val="FFFFFF"/>
                  </a:solidFill>
                  <a:prstDash val="solid"/>
                  <a:round/>
                </a:ln>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183" name="The thread objects cannot be copy constructed &amp; can only be 'moved' [Transfer ownership]"/>
                <p:cNvSpPr txBox="1"/>
                <p:nvPr/>
              </p:nvSpPr>
              <p:spPr>
                <a:xfrm>
                  <a:off x="250233" y="106448"/>
                  <a:ext cx="7386289"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The thread objects cannot be copy constructed &amp; can only be 'moved' [Transfer ownership]</a:t>
                  </a:r>
                </a:p>
              </p:txBody>
            </p:sp>
          </p:grpSp>
          <p:sp>
            <p:nvSpPr>
              <p:cNvPr id="2185" name="Rectangle"/>
              <p:cNvSpPr/>
              <p:nvPr/>
            </p:nvSpPr>
            <p:spPr>
              <a:xfrm>
                <a:off x="0" y="4495827"/>
                <a:ext cx="8715437" cy="277201"/>
              </a:xfrm>
              <a:prstGeom prst="rect">
                <a:avLst/>
              </a:prstGeom>
              <a:solidFill>
                <a:srgbClr val="FFFFFF">
                  <a:alpha val="90000"/>
                </a:srgbClr>
              </a:solidFill>
              <a:ln w="25400" cap="flat">
                <a:solidFill>
                  <a:schemeClr val="accent5"/>
                </a:solidFill>
                <a:prstDash val="solid"/>
                <a:round/>
              </a:ln>
              <a:effectLst/>
            </p:spPr>
            <p:txBody>
              <a:bodyPr wrap="square" lIns="45719" tIns="45719" rIns="45719" bIns="45719" numCol="1" anchor="t">
                <a:noAutofit/>
              </a:bodyPr>
              <a:lstStyle/>
              <a:p>
                <a:pPr/>
              </a:p>
            </p:txBody>
          </p:sp>
          <p:grpSp>
            <p:nvGrpSpPr>
              <p:cNvPr id="2188" name="Group"/>
              <p:cNvGrpSpPr/>
              <p:nvPr/>
            </p:nvGrpSpPr>
            <p:grpSpPr>
              <a:xfrm>
                <a:off x="435771" y="4255930"/>
                <a:ext cx="7886755" cy="402257"/>
                <a:chOff x="0" y="0"/>
                <a:chExt cx="7886754" cy="402255"/>
              </a:xfrm>
            </p:grpSpPr>
            <p:sp>
              <p:nvSpPr>
                <p:cNvPr id="2186" name="Rounded Rectangle"/>
                <p:cNvSpPr/>
                <p:nvPr/>
              </p:nvSpPr>
              <p:spPr>
                <a:xfrm>
                  <a:off x="0" y="0"/>
                  <a:ext cx="7886755" cy="402256"/>
                </a:xfrm>
                <a:prstGeom prst="roundRect">
                  <a:avLst>
                    <a:gd name="adj" fmla="val 16667"/>
                  </a:avLst>
                </a:prstGeom>
                <a:solidFill>
                  <a:schemeClr val="accent5"/>
                </a:solidFill>
                <a:ln w="25400" cap="flat">
                  <a:solidFill>
                    <a:srgbClr val="FFFFFF"/>
                  </a:solidFill>
                  <a:prstDash val="solid"/>
                  <a:round/>
                </a:ln>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187" name="Parameters to a thread object are always passed by value."/>
                <p:cNvSpPr txBox="1"/>
                <p:nvPr/>
              </p:nvSpPr>
              <p:spPr>
                <a:xfrm>
                  <a:off x="250233" y="106448"/>
                  <a:ext cx="7386289"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Parameters to a thread object are always passed by value.</a:t>
                  </a:r>
                </a:p>
              </p:txBody>
            </p:sp>
          </p:grpSp>
        </p:grpSp>
      </p:grpSp>
      <p:grpSp>
        <p:nvGrpSpPr>
          <p:cNvPr id="2193" name="Group 8"/>
          <p:cNvGrpSpPr/>
          <p:nvPr/>
        </p:nvGrpSpPr>
        <p:grpSpPr>
          <a:xfrm>
            <a:off x="20312" y="5980424"/>
            <a:ext cx="1684810" cy="888430"/>
            <a:chOff x="0" y="0"/>
            <a:chExt cx="1684810" cy="888429"/>
          </a:xfrm>
        </p:grpSpPr>
        <p:sp>
          <p:nvSpPr>
            <p:cNvPr id="2191" name="TextBox 10"/>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4000">
                  <a:solidFill>
                    <a:srgbClr val="FF0000"/>
                  </a:solidFill>
                </a:defRPr>
              </a:lvl1pPr>
            </a:lstStyle>
            <a:p>
              <a:pPr/>
              <a:r>
                <a:t>11</a:t>
              </a:r>
            </a:p>
          </p:txBody>
        </p:sp>
        <p:pic>
          <p:nvPicPr>
            <p:cNvPr id="2192" name="Picture 2" descr="Picture 2"/>
            <p:cNvPicPr>
              <a:picLocks noChangeAspect="1"/>
            </p:cNvPicPr>
            <p:nvPr/>
          </p:nvPicPr>
          <p:blipFill>
            <a:blip r:embed="rId2">
              <a:extLst/>
            </a:blip>
            <a:stretch>
              <a:fillRect/>
            </a:stretch>
          </p:blipFill>
          <p:spPr>
            <a:xfrm>
              <a:off x="0" y="0"/>
              <a:ext cx="1285885" cy="888430"/>
            </a:xfrm>
            <a:prstGeom prst="rect">
              <a:avLst/>
            </a:prstGeom>
            <a:ln w="12700" cap="flat">
              <a:noFill/>
              <a:miter lim="400000"/>
            </a:ln>
            <a:effectLst/>
          </p:spPr>
        </p:pic>
      </p:grpSp>
      <p:sp>
        <p:nvSpPr>
          <p:cNvPr id="2194"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6" name="Footer Placeholder 1"/>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Trainer: A.M.P.Ganesh Prabhu</a:t>
            </a:r>
          </a:p>
        </p:txBody>
      </p:sp>
      <p:grpSp>
        <p:nvGrpSpPr>
          <p:cNvPr id="2214" name="Group 6"/>
          <p:cNvGrpSpPr/>
          <p:nvPr/>
        </p:nvGrpSpPr>
        <p:grpSpPr>
          <a:xfrm>
            <a:off x="216444" y="54782"/>
            <a:ext cx="8858282" cy="6771206"/>
            <a:chOff x="0" y="0"/>
            <a:chExt cx="8858280" cy="6771205"/>
          </a:xfrm>
        </p:grpSpPr>
        <p:grpSp>
          <p:nvGrpSpPr>
            <p:cNvPr id="2199" name="Group"/>
            <p:cNvGrpSpPr/>
            <p:nvPr/>
          </p:nvGrpSpPr>
          <p:grpSpPr>
            <a:xfrm>
              <a:off x="2214546" y="-1"/>
              <a:ext cx="6643735" cy="897753"/>
              <a:chOff x="0" y="0"/>
              <a:chExt cx="6643734" cy="897751"/>
            </a:xfrm>
          </p:grpSpPr>
          <p:sp>
            <p:nvSpPr>
              <p:cNvPr id="2197" name="Rounded Rectangle"/>
              <p:cNvSpPr/>
              <p:nvPr/>
            </p:nvSpPr>
            <p:spPr>
              <a:xfrm>
                <a:off x="0" y="56057"/>
                <a:ext cx="6643735" cy="785637"/>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955800">
                  <a:lnSpc>
                    <a:spcPct val="90000"/>
                  </a:lnSpc>
                  <a:spcBef>
                    <a:spcPts val="700"/>
                  </a:spcBef>
                  <a:defRPr b="1" sz="2400">
                    <a:solidFill>
                      <a:srgbClr val="FFFFFF"/>
                    </a:solidFill>
                  </a:defRPr>
                </a:pPr>
              </a:p>
            </p:txBody>
          </p:sp>
          <p:sp>
            <p:nvSpPr>
              <p:cNvPr id="2198" name="Life of a thread (contd)"/>
              <p:cNvSpPr txBox="1"/>
              <p:nvPr/>
            </p:nvSpPr>
            <p:spPr>
              <a:xfrm>
                <a:off x="38351" y="0"/>
                <a:ext cx="6567032" cy="8977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67639" tIns="167639" rIns="167639" bIns="167639" numCol="1" anchor="ctr">
                <a:spAutoFit/>
              </a:bodyPr>
              <a:lstStyle/>
              <a:p>
                <a:pPr algn="ctr" defTabSz="1955800">
                  <a:lnSpc>
                    <a:spcPct val="90000"/>
                  </a:lnSpc>
                  <a:spcBef>
                    <a:spcPts val="1800"/>
                  </a:spcBef>
                  <a:defRPr b="1" sz="4400">
                    <a:solidFill>
                      <a:srgbClr val="FFFFFF"/>
                    </a:solidFill>
                  </a:defRPr>
                </a:pPr>
                <a:r>
                  <a:t>Life of a thread </a:t>
                </a:r>
                <a:r>
                  <a:rPr sz="2400"/>
                  <a:t>(contd)</a:t>
                </a:r>
              </a:p>
            </p:txBody>
          </p:sp>
        </p:grpSp>
        <p:grpSp>
          <p:nvGrpSpPr>
            <p:cNvPr id="2212" name="Diagram 14"/>
            <p:cNvGrpSpPr/>
            <p:nvPr/>
          </p:nvGrpSpPr>
          <p:grpSpPr>
            <a:xfrm>
              <a:off x="0" y="933522"/>
              <a:ext cx="7858181" cy="3944519"/>
              <a:chOff x="0" y="0"/>
              <a:chExt cx="7858180" cy="3944517"/>
            </a:xfrm>
          </p:grpSpPr>
          <p:grpSp>
            <p:nvGrpSpPr>
              <p:cNvPr id="2202" name="Group"/>
              <p:cNvGrpSpPr/>
              <p:nvPr/>
            </p:nvGrpSpPr>
            <p:grpSpPr>
              <a:xfrm>
                <a:off x="0" y="442799"/>
                <a:ext cx="7858181" cy="1275752"/>
                <a:chOff x="0" y="0"/>
                <a:chExt cx="7858180" cy="1275750"/>
              </a:xfrm>
            </p:grpSpPr>
            <p:sp>
              <p:nvSpPr>
                <p:cNvPr id="2200" name="Rectangle"/>
                <p:cNvSpPr/>
                <p:nvPr/>
              </p:nvSpPr>
              <p:spPr>
                <a:xfrm>
                  <a:off x="-1" y="-1"/>
                  <a:ext cx="7858182" cy="127575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defTabSz="533400">
                    <a:lnSpc>
                      <a:spcPct val="90000"/>
                    </a:lnSpc>
                    <a:spcBef>
                      <a:spcPts val="300"/>
                    </a:spcBef>
                    <a:defRPr sz="1200"/>
                  </a:pPr>
                </a:p>
              </p:txBody>
            </p:sp>
            <p:sp>
              <p:nvSpPr>
                <p:cNvPr id="2201" name="It is sleeping.…"/>
                <p:cNvSpPr txBox="1"/>
                <p:nvPr/>
              </p:nvSpPr>
              <p:spPr>
                <a:xfrm>
                  <a:off x="524538" y="539496"/>
                  <a:ext cx="6809105" cy="7320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14300" indent="-114300" defTabSz="533400">
                    <a:lnSpc>
                      <a:spcPct val="90000"/>
                    </a:lnSpc>
                    <a:spcBef>
                      <a:spcPts val="200"/>
                    </a:spcBef>
                    <a:buSzPct val="100000"/>
                    <a:buChar char="•"/>
                    <a:defRPr sz="1200"/>
                  </a:pPr>
                  <a:r>
                    <a:t>It is sleeping.</a:t>
                  </a:r>
                </a:p>
                <a:p>
                  <a:pPr lvl="1" marL="114300" indent="-114300" defTabSz="533400">
                    <a:lnSpc>
                      <a:spcPct val="90000"/>
                    </a:lnSpc>
                    <a:spcBef>
                      <a:spcPts val="200"/>
                    </a:spcBef>
                    <a:buSzPct val="100000"/>
                    <a:buChar char="•"/>
                    <a:defRPr sz="1200"/>
                  </a:pPr>
                  <a:r>
                    <a:t>It is waiting on some other thread.</a:t>
                  </a:r>
                </a:p>
                <a:p>
                  <a:pPr lvl="1" marL="114300" indent="-114300" defTabSz="533400">
                    <a:lnSpc>
                      <a:spcPct val="90000"/>
                    </a:lnSpc>
                    <a:spcBef>
                      <a:spcPts val="200"/>
                    </a:spcBef>
                    <a:buSzPct val="100000"/>
                    <a:buChar char="•"/>
                    <a:defRPr sz="1200"/>
                  </a:pPr>
                  <a:r>
                    <a:t>It is blocked, that is it is waiting on system resources to perform an input or output operation. </a:t>
                  </a:r>
                </a:p>
              </p:txBody>
            </p:sp>
          </p:grpSp>
          <p:grpSp>
            <p:nvGrpSpPr>
              <p:cNvPr id="2205" name="Group"/>
              <p:cNvGrpSpPr/>
              <p:nvPr/>
            </p:nvGrpSpPr>
            <p:grpSpPr>
              <a:xfrm>
                <a:off x="392909" y="0"/>
                <a:ext cx="6929485" cy="885601"/>
                <a:chOff x="0" y="0"/>
                <a:chExt cx="6929484" cy="885600"/>
              </a:xfrm>
            </p:grpSpPr>
            <p:sp>
              <p:nvSpPr>
                <p:cNvPr id="2203" name="Rounded Rectangle"/>
                <p:cNvSpPr/>
                <p:nvPr/>
              </p:nvSpPr>
              <p:spPr>
                <a:xfrm>
                  <a:off x="0" y="0"/>
                  <a:ext cx="6929485" cy="8856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204" name="What is happening in a thread after it has been created and it is yet to be destroyed? A general answer is that it is either executing or not executing. The latter state may have several causes:"/>
                <p:cNvSpPr txBox="1"/>
                <p:nvPr/>
              </p:nvSpPr>
              <p:spPr>
                <a:xfrm>
                  <a:off x="251145" y="138456"/>
                  <a:ext cx="6427194" cy="608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What is happening in a thread after it has been created and it is yet to be destroyed? A general answer is that it is either executing or not executing. The latter state may have several causes:</a:t>
                  </a:r>
                </a:p>
              </p:txBody>
            </p:sp>
          </p:grpSp>
          <p:grpSp>
            <p:nvGrpSpPr>
              <p:cNvPr id="2208" name="Group"/>
              <p:cNvGrpSpPr/>
              <p:nvPr/>
            </p:nvGrpSpPr>
            <p:grpSpPr>
              <a:xfrm>
                <a:off x="0" y="2323351"/>
                <a:ext cx="7858181" cy="1621167"/>
                <a:chOff x="0" y="0"/>
                <a:chExt cx="7858180" cy="1621166"/>
              </a:xfrm>
            </p:grpSpPr>
            <p:sp>
              <p:nvSpPr>
                <p:cNvPr id="2206" name="Rectangle"/>
                <p:cNvSpPr/>
                <p:nvPr/>
              </p:nvSpPr>
              <p:spPr>
                <a:xfrm>
                  <a:off x="0" y="0"/>
                  <a:ext cx="7858181" cy="16065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defTabSz="533400">
                    <a:lnSpc>
                      <a:spcPct val="90000"/>
                    </a:lnSpc>
                    <a:spcBef>
                      <a:spcPts val="300"/>
                    </a:spcBef>
                    <a:defRPr sz="1200"/>
                  </a:pPr>
                </a:p>
              </p:txBody>
            </p:sp>
            <p:sp>
              <p:nvSpPr>
                <p:cNvPr id="2207" name="Running: the thread has been created and is already started or is ready to start (this is a runnable state). The scheduler has allocated processor time for the thread.…"/>
                <p:cNvSpPr txBox="1"/>
                <p:nvPr/>
              </p:nvSpPr>
              <p:spPr>
                <a:xfrm>
                  <a:off x="524538" y="539496"/>
                  <a:ext cx="6809105" cy="10816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14300" indent="-114300" defTabSz="533400">
                    <a:lnSpc>
                      <a:spcPct val="90000"/>
                    </a:lnSpc>
                    <a:spcBef>
                      <a:spcPts val="200"/>
                    </a:spcBef>
                    <a:buSzPct val="100000"/>
                    <a:buChar char="•"/>
                    <a:defRPr b="1" sz="1200"/>
                  </a:pPr>
                  <a:r>
                    <a:t>Running</a:t>
                  </a:r>
                  <a:r>
                    <a:rPr b="0"/>
                    <a:t>: the thread has been created and is already started or is ready to start (this is a runnable state). The scheduler has allocated processor time for the thread.</a:t>
                  </a:r>
                </a:p>
                <a:p>
                  <a:pPr lvl="1" marL="114300" indent="-114300" defTabSz="533400">
                    <a:lnSpc>
                      <a:spcPct val="90000"/>
                    </a:lnSpc>
                    <a:spcBef>
                      <a:spcPts val="200"/>
                    </a:spcBef>
                    <a:buSzPct val="100000"/>
                    <a:buChar char="•"/>
                    <a:defRPr b="1" sz="1200"/>
                  </a:pPr>
                  <a:r>
                    <a:t>SleepWaitJoin:</a:t>
                  </a:r>
                  <a:r>
                    <a:rPr b="0"/>
                    <a:t> the thread is waiting for an event to trigger. The thread will be placed in the Running state when this event triggers.</a:t>
                  </a:r>
                </a:p>
                <a:p>
                  <a:pPr lvl="1" marL="114300" indent="-114300" defTabSz="533400">
                    <a:lnSpc>
                      <a:spcPct val="90000"/>
                    </a:lnSpc>
                    <a:spcBef>
                      <a:spcPts val="200"/>
                    </a:spcBef>
                    <a:buSzPct val="100000"/>
                    <a:buChar char="•"/>
                    <a:defRPr b="1" sz="1200"/>
                  </a:pPr>
                  <a:r>
                    <a:t>Stopped:</a:t>
                  </a:r>
                  <a:r>
                    <a:rPr b="0"/>
                    <a:t> the thread function has run its course (has completed).</a:t>
                  </a:r>
                </a:p>
              </p:txBody>
            </p:sp>
          </p:grpSp>
          <p:grpSp>
            <p:nvGrpSpPr>
              <p:cNvPr id="2211" name="Group"/>
              <p:cNvGrpSpPr/>
              <p:nvPr/>
            </p:nvGrpSpPr>
            <p:grpSpPr>
              <a:xfrm>
                <a:off x="392909" y="1880551"/>
                <a:ext cx="6929485" cy="885601"/>
                <a:chOff x="0" y="0"/>
                <a:chExt cx="6929484" cy="885600"/>
              </a:xfrm>
            </p:grpSpPr>
            <p:sp>
              <p:nvSpPr>
                <p:cNvPr id="2209" name="Rounded Rectangle"/>
                <p:cNvSpPr/>
                <p:nvPr/>
              </p:nvSpPr>
              <p:spPr>
                <a:xfrm>
                  <a:off x="0" y="0"/>
                  <a:ext cx="6929485" cy="8856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210" name="The scheduler is responsible for some of the transitions between states:"/>
                <p:cNvSpPr txBox="1"/>
                <p:nvPr/>
              </p:nvSpPr>
              <p:spPr>
                <a:xfrm>
                  <a:off x="251145" y="348120"/>
                  <a:ext cx="6427194"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The scheduler is responsible for some of the transitions between states:</a:t>
                  </a:r>
                </a:p>
              </p:txBody>
            </p:sp>
          </p:grpSp>
        </p:grpSp>
        <p:pic>
          <p:nvPicPr>
            <p:cNvPr id="2213" name="Picture 2" descr="Picture 2"/>
            <p:cNvPicPr>
              <a:picLocks noChangeAspect="1"/>
            </p:cNvPicPr>
            <p:nvPr/>
          </p:nvPicPr>
          <p:blipFill>
            <a:blip r:embed="rId2">
              <a:extLst/>
            </a:blip>
            <a:stretch>
              <a:fillRect/>
            </a:stretch>
          </p:blipFill>
          <p:spPr>
            <a:xfrm>
              <a:off x="3143271" y="4913817"/>
              <a:ext cx="4861772" cy="1857389"/>
            </a:xfrm>
            <a:prstGeom prst="rect">
              <a:avLst/>
            </a:prstGeom>
            <a:ln w="12700" cap="flat">
              <a:noFill/>
              <a:miter lim="400000"/>
            </a:ln>
            <a:effectLst/>
          </p:spPr>
        </p:pic>
      </p:grpSp>
      <p:grpSp>
        <p:nvGrpSpPr>
          <p:cNvPr id="2217" name="Group 7"/>
          <p:cNvGrpSpPr/>
          <p:nvPr/>
        </p:nvGrpSpPr>
        <p:grpSpPr>
          <a:xfrm>
            <a:off x="20312" y="5980424"/>
            <a:ext cx="1684810" cy="888430"/>
            <a:chOff x="0" y="0"/>
            <a:chExt cx="1684810" cy="888429"/>
          </a:xfrm>
        </p:grpSpPr>
        <p:sp>
          <p:nvSpPr>
            <p:cNvPr id="2215" name="TextBox 8"/>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4000">
                  <a:solidFill>
                    <a:srgbClr val="FF0000"/>
                  </a:solidFill>
                </a:defRPr>
              </a:lvl1pPr>
            </a:lstStyle>
            <a:p>
              <a:pPr/>
              <a:r>
                <a:t>11</a:t>
              </a:r>
            </a:p>
          </p:txBody>
        </p:sp>
        <p:pic>
          <p:nvPicPr>
            <p:cNvPr id="2216" name="Picture 2" descr="Picture 2"/>
            <p:cNvPicPr>
              <a:picLocks noChangeAspect="1"/>
            </p:cNvPicPr>
            <p:nvPr/>
          </p:nvPicPr>
          <p:blipFill>
            <a:blip r:embed="rId3">
              <a:extLst/>
            </a:blip>
            <a:stretch>
              <a:fillRect/>
            </a:stretch>
          </p:blipFill>
          <p:spPr>
            <a:xfrm>
              <a:off x="0" y="0"/>
              <a:ext cx="1285885" cy="888430"/>
            </a:xfrm>
            <a:prstGeom prst="rect">
              <a:avLst/>
            </a:prstGeom>
            <a:ln w="12700" cap="flat">
              <a:noFill/>
              <a:miter lim="400000"/>
            </a:ln>
            <a:effectLst/>
          </p:spPr>
        </p:pic>
      </p:grpSp>
      <p:sp>
        <p:nvSpPr>
          <p:cNvPr id="2218"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38" name="Group 7"/>
          <p:cNvGrpSpPr/>
          <p:nvPr/>
        </p:nvGrpSpPr>
        <p:grpSpPr>
          <a:xfrm>
            <a:off x="742057" y="116757"/>
            <a:ext cx="8215372" cy="5930779"/>
            <a:chOff x="0" y="0"/>
            <a:chExt cx="8215370" cy="5930777"/>
          </a:xfrm>
        </p:grpSpPr>
        <p:grpSp>
          <p:nvGrpSpPr>
            <p:cNvPr id="2222" name="Group"/>
            <p:cNvGrpSpPr/>
            <p:nvPr/>
          </p:nvGrpSpPr>
          <p:grpSpPr>
            <a:xfrm>
              <a:off x="1071570" y="-1"/>
              <a:ext cx="7143801" cy="897753"/>
              <a:chOff x="0" y="0"/>
              <a:chExt cx="7143800" cy="897751"/>
            </a:xfrm>
          </p:grpSpPr>
          <p:sp>
            <p:nvSpPr>
              <p:cNvPr id="2220" name="Rounded Rectangle"/>
              <p:cNvSpPr/>
              <p:nvPr/>
            </p:nvSpPr>
            <p:spPr>
              <a:xfrm>
                <a:off x="0" y="56057"/>
                <a:ext cx="7143801" cy="785637"/>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955800">
                  <a:lnSpc>
                    <a:spcPct val="90000"/>
                  </a:lnSpc>
                  <a:spcBef>
                    <a:spcPts val="700"/>
                  </a:spcBef>
                  <a:defRPr b="1" sz="4400">
                    <a:solidFill>
                      <a:srgbClr val="FFFFFF"/>
                    </a:solidFill>
                  </a:defRPr>
                </a:pPr>
              </a:p>
            </p:txBody>
          </p:sp>
          <p:sp>
            <p:nvSpPr>
              <p:cNvPr id="2221" name="How threads communicate"/>
              <p:cNvSpPr txBox="1"/>
              <p:nvPr/>
            </p:nvSpPr>
            <p:spPr>
              <a:xfrm>
                <a:off x="38352" y="0"/>
                <a:ext cx="7067097" cy="8977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67639" tIns="167639" rIns="167639" bIns="167639" numCol="1" anchor="ctr">
                <a:spAutoFit/>
              </a:bodyPr>
              <a:lstStyle>
                <a:lvl1pPr algn="ctr" defTabSz="1955800">
                  <a:lnSpc>
                    <a:spcPct val="90000"/>
                  </a:lnSpc>
                  <a:spcBef>
                    <a:spcPts val="1800"/>
                  </a:spcBef>
                  <a:defRPr b="1" sz="4400">
                    <a:solidFill>
                      <a:srgbClr val="FFFFFF"/>
                    </a:solidFill>
                  </a:defRPr>
                </a:lvl1pPr>
              </a:lstStyle>
              <a:p>
                <a:pPr/>
                <a:r>
                  <a:t>How threads communicate</a:t>
                </a:r>
              </a:p>
            </p:txBody>
          </p:sp>
        </p:grpSp>
        <p:grpSp>
          <p:nvGrpSpPr>
            <p:cNvPr id="2237" name="Diagram 6"/>
            <p:cNvGrpSpPr/>
            <p:nvPr/>
          </p:nvGrpSpPr>
          <p:grpSpPr>
            <a:xfrm>
              <a:off x="0" y="1240773"/>
              <a:ext cx="7500991" cy="4690005"/>
              <a:chOff x="0" y="0"/>
              <a:chExt cx="7500990" cy="4690004"/>
            </a:xfrm>
          </p:grpSpPr>
          <p:sp>
            <p:nvSpPr>
              <p:cNvPr id="2223" name="Rectangle"/>
              <p:cNvSpPr/>
              <p:nvPr/>
            </p:nvSpPr>
            <p:spPr>
              <a:xfrm>
                <a:off x="0" y="250919"/>
                <a:ext cx="7500991" cy="4284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226" name="Group"/>
              <p:cNvGrpSpPr/>
              <p:nvPr/>
            </p:nvGrpSpPr>
            <p:grpSpPr>
              <a:xfrm>
                <a:off x="375049" y="0"/>
                <a:ext cx="5250694" cy="501841"/>
                <a:chOff x="0" y="0"/>
                <a:chExt cx="5250693" cy="501840"/>
              </a:xfrm>
            </p:grpSpPr>
            <p:sp>
              <p:nvSpPr>
                <p:cNvPr id="2224" name="Rounded Rectangle"/>
                <p:cNvSpPr/>
                <p:nvPr/>
              </p:nvSpPr>
              <p:spPr>
                <a:xfrm>
                  <a:off x="0" y="0"/>
                  <a:ext cx="5250694" cy="50184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225" name="A multi-threaded application consists of a collection of threads."/>
                <p:cNvSpPr txBox="1"/>
                <p:nvPr/>
              </p:nvSpPr>
              <p:spPr>
                <a:xfrm>
                  <a:off x="222961" y="156240"/>
                  <a:ext cx="4804771"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A multi-threaded application consists of a collection of threads.</a:t>
                  </a:r>
                </a:p>
              </p:txBody>
            </p:sp>
          </p:grpSp>
          <p:sp>
            <p:nvSpPr>
              <p:cNvPr id="2227" name="Rectangle"/>
              <p:cNvSpPr/>
              <p:nvPr/>
            </p:nvSpPr>
            <p:spPr>
              <a:xfrm>
                <a:off x="0" y="1022040"/>
                <a:ext cx="7500991" cy="4284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230" name="Group"/>
              <p:cNvGrpSpPr/>
              <p:nvPr/>
            </p:nvGrpSpPr>
            <p:grpSpPr>
              <a:xfrm>
                <a:off x="375049" y="771120"/>
                <a:ext cx="5250694" cy="501841"/>
                <a:chOff x="0" y="0"/>
                <a:chExt cx="5250693" cy="501840"/>
              </a:xfrm>
            </p:grpSpPr>
            <p:sp>
              <p:nvSpPr>
                <p:cNvPr id="2228" name="Rounded Rectangle"/>
                <p:cNvSpPr/>
                <p:nvPr/>
              </p:nvSpPr>
              <p:spPr>
                <a:xfrm>
                  <a:off x="0" y="0"/>
                  <a:ext cx="5250694" cy="50184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229" name="Each thread is responsible for some particular task in the application."/>
                <p:cNvSpPr txBox="1"/>
                <p:nvPr/>
              </p:nvSpPr>
              <p:spPr>
                <a:xfrm>
                  <a:off x="222961" y="51408"/>
                  <a:ext cx="4804771"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Each thread is responsible for some particular task in the application. </a:t>
                  </a:r>
                </a:p>
              </p:txBody>
            </p:sp>
          </p:grpSp>
          <p:grpSp>
            <p:nvGrpSpPr>
              <p:cNvPr id="2233" name="Group"/>
              <p:cNvGrpSpPr/>
              <p:nvPr/>
            </p:nvGrpSpPr>
            <p:grpSpPr>
              <a:xfrm>
                <a:off x="0" y="1793160"/>
                <a:ext cx="7500991" cy="2896845"/>
                <a:chOff x="0" y="0"/>
                <a:chExt cx="7500990" cy="2896844"/>
              </a:xfrm>
            </p:grpSpPr>
            <p:sp>
              <p:nvSpPr>
                <p:cNvPr id="2231" name="Rectangle"/>
                <p:cNvSpPr/>
                <p:nvPr/>
              </p:nvSpPr>
              <p:spPr>
                <a:xfrm>
                  <a:off x="0" y="0"/>
                  <a:ext cx="7500991" cy="283815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lgn="just" defTabSz="533400">
                    <a:lnSpc>
                      <a:spcPct val="90000"/>
                    </a:lnSpc>
                    <a:spcBef>
                      <a:spcPts val="300"/>
                    </a:spcBef>
                    <a:defRPr sz="1200"/>
                  </a:pPr>
                </a:p>
              </p:txBody>
            </p:sp>
            <p:sp>
              <p:nvSpPr>
                <p:cNvPr id="2232" name="Synchronisation:…"/>
                <p:cNvSpPr txBox="1"/>
                <p:nvPr/>
              </p:nvSpPr>
              <p:spPr>
                <a:xfrm>
                  <a:off x="482592" y="254507"/>
                  <a:ext cx="6535807" cy="26423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9568" tIns="99568" rIns="99568" bIns="99568" numCol="1" anchor="t">
                  <a:spAutoFit/>
                </a:bodyPr>
                <a:lstStyle/>
                <a:p>
                  <a:pPr lvl="1" marL="114300" indent="-114300" algn="just" defTabSz="622300">
                    <a:lnSpc>
                      <a:spcPct val="90000"/>
                    </a:lnSpc>
                    <a:spcBef>
                      <a:spcPts val="200"/>
                    </a:spcBef>
                    <a:buSzPct val="100000"/>
                    <a:buChar char="•"/>
                    <a:defRPr b="1" sz="1400"/>
                  </a:pPr>
                  <a:r>
                    <a:t>Synchronisation: </a:t>
                  </a:r>
                </a:p>
                <a:p>
                  <a:pPr lvl="2" marL="228600" indent="-114300" algn="just" defTabSz="533400">
                    <a:lnSpc>
                      <a:spcPct val="90000"/>
                    </a:lnSpc>
                    <a:spcBef>
                      <a:spcPts val="200"/>
                    </a:spcBef>
                    <a:buSzPct val="100000"/>
                    <a:buChar char="•"/>
                    <a:defRPr sz="1200"/>
                  </a:pPr>
                  <a:r>
                    <a:t>Ensuring that an event in one thread notifies another thread. This is called event synchronisation. </a:t>
                  </a:r>
                </a:p>
                <a:p>
                  <a:pPr lvl="2" marL="228600" indent="-114300" algn="just" defTabSz="533400">
                    <a:lnSpc>
                      <a:spcPct val="90000"/>
                    </a:lnSpc>
                    <a:spcBef>
                      <a:spcPts val="200"/>
                    </a:spcBef>
                    <a:buSzPct val="100000"/>
                    <a:buChar char="•"/>
                    <a:defRPr sz="1200"/>
                  </a:pPr>
                  <a:r>
                    <a:t>Another type of synchronisation is mutual exclusion that gives a thread exclusive access to a shared variable or to some other resource for a certain amount of time. This ensures the integrity of the shared variable when multiple threads attempt to access and modify it. We place a lock on the resource and failure to do this may result in a race condition. This occurs when multiple threads share data and at least one of the threads accesses this data without using a defined synchronisation mechanism.</a:t>
                  </a:r>
                </a:p>
                <a:p>
                  <a:pPr lvl="1" marL="114300" indent="-114300" algn="just" defTabSz="622300">
                    <a:lnSpc>
                      <a:spcPct val="90000"/>
                    </a:lnSpc>
                    <a:spcBef>
                      <a:spcPts val="200"/>
                    </a:spcBef>
                    <a:buSzPct val="100000"/>
                    <a:buChar char="•"/>
                    <a:defRPr b="1" sz="1400"/>
                  </a:pPr>
                  <a:r>
                    <a:t>Scheduling:</a:t>
                  </a:r>
                  <a:r>
                    <a:rPr b="0"/>
                    <a:t> </a:t>
                  </a:r>
                </a:p>
                <a:p>
                  <a:pPr lvl="2" marL="228600" indent="-114300" algn="just" defTabSz="533400">
                    <a:lnSpc>
                      <a:spcPct val="90000"/>
                    </a:lnSpc>
                    <a:spcBef>
                      <a:spcPts val="200"/>
                    </a:spcBef>
                    <a:buSzPct val="100000"/>
                    <a:buChar char="•"/>
                    <a:defRPr sz="1200"/>
                  </a:pPr>
                  <a:r>
                    <a:t>we order the events in a program by imposing some kind of scheduling policy on them. In general, there are more concurrent tasks to be executed than there are processors to run them. The scheduler synchronises access to the different processors on a CPU. Thus the scheduler determines which threads are currently executing on the available processors.</a:t>
                  </a:r>
                </a:p>
              </p:txBody>
            </p:sp>
          </p:grpSp>
          <p:grpSp>
            <p:nvGrpSpPr>
              <p:cNvPr id="2236" name="Group"/>
              <p:cNvGrpSpPr/>
              <p:nvPr/>
            </p:nvGrpSpPr>
            <p:grpSpPr>
              <a:xfrm>
                <a:off x="375049" y="1542240"/>
                <a:ext cx="5250694" cy="501841"/>
                <a:chOff x="0" y="0"/>
                <a:chExt cx="5250693" cy="501840"/>
              </a:xfrm>
            </p:grpSpPr>
            <p:sp>
              <p:nvSpPr>
                <p:cNvPr id="2234" name="Rounded Rectangle"/>
                <p:cNvSpPr/>
                <p:nvPr/>
              </p:nvSpPr>
              <p:spPr>
                <a:xfrm>
                  <a:off x="0" y="0"/>
                  <a:ext cx="5250694" cy="50184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235" name="In order to avoid anarchy we need to address a number of important issues:"/>
                <p:cNvSpPr txBox="1"/>
                <p:nvPr/>
              </p:nvSpPr>
              <p:spPr>
                <a:xfrm>
                  <a:off x="222961" y="51408"/>
                  <a:ext cx="4804771"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In order to avoid anarchy we need to address a number of important issues:</a:t>
                  </a:r>
                </a:p>
              </p:txBody>
            </p:sp>
          </p:grpSp>
        </p:grpSp>
      </p:grpSp>
      <p:grpSp>
        <p:nvGrpSpPr>
          <p:cNvPr id="2241" name="Group 8"/>
          <p:cNvGrpSpPr/>
          <p:nvPr/>
        </p:nvGrpSpPr>
        <p:grpSpPr>
          <a:xfrm>
            <a:off x="20312" y="5980424"/>
            <a:ext cx="1684810" cy="888430"/>
            <a:chOff x="0" y="0"/>
            <a:chExt cx="1684810" cy="888429"/>
          </a:xfrm>
        </p:grpSpPr>
        <p:sp>
          <p:nvSpPr>
            <p:cNvPr id="2239" name="TextBox 10"/>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4000">
                  <a:solidFill>
                    <a:srgbClr val="FF0000"/>
                  </a:solidFill>
                </a:defRPr>
              </a:lvl1pPr>
            </a:lstStyle>
            <a:p>
              <a:pPr/>
              <a:r>
                <a:t>11</a:t>
              </a:r>
            </a:p>
          </p:txBody>
        </p:sp>
        <p:pic>
          <p:nvPicPr>
            <p:cNvPr id="2240" name="Picture 2" descr="Picture 2"/>
            <p:cNvPicPr>
              <a:picLocks noChangeAspect="1"/>
            </p:cNvPicPr>
            <p:nvPr/>
          </p:nvPicPr>
          <p:blipFill>
            <a:blip r:embed="rId2">
              <a:extLst/>
            </a:blip>
            <a:stretch>
              <a:fillRect/>
            </a:stretch>
          </p:blipFill>
          <p:spPr>
            <a:xfrm>
              <a:off x="0" y="0"/>
              <a:ext cx="1285885" cy="888430"/>
            </a:xfrm>
            <a:prstGeom prst="rect">
              <a:avLst/>
            </a:prstGeom>
            <a:ln w="12700" cap="flat">
              <a:noFill/>
              <a:miter lim="400000"/>
            </a:ln>
            <a:effectLst/>
          </p:spPr>
        </p:pic>
      </p:grpSp>
      <p:sp>
        <p:nvSpPr>
          <p:cNvPr id="2242"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66" name="Group 6"/>
          <p:cNvGrpSpPr/>
          <p:nvPr/>
        </p:nvGrpSpPr>
        <p:grpSpPr>
          <a:xfrm>
            <a:off x="857223" y="158322"/>
            <a:ext cx="8072496" cy="5911112"/>
            <a:chOff x="0" y="0"/>
            <a:chExt cx="8072494" cy="5911110"/>
          </a:xfrm>
        </p:grpSpPr>
        <p:grpSp>
          <p:nvGrpSpPr>
            <p:cNvPr id="2246" name="Group"/>
            <p:cNvGrpSpPr/>
            <p:nvPr/>
          </p:nvGrpSpPr>
          <p:grpSpPr>
            <a:xfrm>
              <a:off x="928694" y="-1"/>
              <a:ext cx="7143801" cy="897753"/>
              <a:chOff x="0" y="0"/>
              <a:chExt cx="7143800" cy="897751"/>
            </a:xfrm>
          </p:grpSpPr>
          <p:sp>
            <p:nvSpPr>
              <p:cNvPr id="2244" name="Rounded Rectangle"/>
              <p:cNvSpPr/>
              <p:nvPr/>
            </p:nvSpPr>
            <p:spPr>
              <a:xfrm>
                <a:off x="0" y="56057"/>
                <a:ext cx="7143801" cy="785637"/>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955800">
                  <a:lnSpc>
                    <a:spcPct val="90000"/>
                  </a:lnSpc>
                  <a:spcBef>
                    <a:spcPts val="700"/>
                  </a:spcBef>
                  <a:defRPr b="1" sz="4400">
                    <a:solidFill>
                      <a:srgbClr val="FFFFFF"/>
                    </a:solidFill>
                  </a:defRPr>
                </a:pPr>
              </a:p>
            </p:txBody>
          </p:sp>
          <p:sp>
            <p:nvSpPr>
              <p:cNvPr id="2245" name="The C++ 11 thread class"/>
              <p:cNvSpPr txBox="1"/>
              <p:nvPr/>
            </p:nvSpPr>
            <p:spPr>
              <a:xfrm>
                <a:off x="38352" y="0"/>
                <a:ext cx="7067097" cy="8977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67639" tIns="167639" rIns="167639" bIns="167639" numCol="1" anchor="ctr">
                <a:spAutoFit/>
              </a:bodyPr>
              <a:lstStyle>
                <a:lvl1pPr algn="ctr" defTabSz="1955800">
                  <a:lnSpc>
                    <a:spcPct val="90000"/>
                  </a:lnSpc>
                  <a:spcBef>
                    <a:spcPts val="1800"/>
                  </a:spcBef>
                  <a:defRPr b="1" sz="4400">
                    <a:solidFill>
                      <a:srgbClr val="FFFFFF"/>
                    </a:solidFill>
                  </a:defRPr>
                </a:lvl1pPr>
              </a:lstStyle>
              <a:p>
                <a:pPr/>
                <a:r>
                  <a:t>The C++ 11 thread class</a:t>
                </a:r>
              </a:p>
            </p:txBody>
          </p:sp>
        </p:grpSp>
        <p:grpSp>
          <p:nvGrpSpPr>
            <p:cNvPr id="2265" name="Diagram 7"/>
            <p:cNvGrpSpPr/>
            <p:nvPr/>
          </p:nvGrpSpPr>
          <p:grpSpPr>
            <a:xfrm>
              <a:off x="0" y="1121165"/>
              <a:ext cx="7358115" cy="4789946"/>
              <a:chOff x="0" y="0"/>
              <a:chExt cx="7358114" cy="4789944"/>
            </a:xfrm>
          </p:grpSpPr>
          <p:sp>
            <p:nvSpPr>
              <p:cNvPr id="2247" name="Rectangle"/>
              <p:cNvSpPr/>
              <p:nvPr/>
            </p:nvSpPr>
            <p:spPr>
              <a:xfrm>
                <a:off x="0" y="304343"/>
                <a:ext cx="7358115"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250" name="Group"/>
              <p:cNvGrpSpPr/>
              <p:nvPr/>
            </p:nvGrpSpPr>
            <p:grpSpPr>
              <a:xfrm>
                <a:off x="367905" y="0"/>
                <a:ext cx="6150839" cy="608688"/>
                <a:chOff x="0" y="0"/>
                <a:chExt cx="6150838" cy="608687"/>
              </a:xfrm>
            </p:grpSpPr>
            <p:sp>
              <p:nvSpPr>
                <p:cNvPr id="2248" name="Rounded Rectangle"/>
                <p:cNvSpPr/>
                <p:nvPr/>
              </p:nvSpPr>
              <p:spPr>
                <a:xfrm>
                  <a:off x="0" y="9143"/>
                  <a:ext cx="6150839"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249" name="This class represents a thread. It has member functions for creating threads, firing up threads, thread synchronisation and notification, and finally changing thread state."/>
                <p:cNvSpPr txBox="1"/>
                <p:nvPr/>
              </p:nvSpPr>
              <p:spPr>
                <a:xfrm>
                  <a:off x="223504" y="0"/>
                  <a:ext cx="5703831" cy="608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This class represents a thread. It has member functions for creating threads, firing up threads, thread synchronisation and notification, and finally changing thread state. </a:t>
                  </a:r>
                </a:p>
              </p:txBody>
            </p:sp>
          </p:grpSp>
          <p:grpSp>
            <p:nvGrpSpPr>
              <p:cNvPr id="2253" name="Group"/>
              <p:cNvGrpSpPr/>
              <p:nvPr/>
            </p:nvGrpSpPr>
            <p:grpSpPr>
              <a:xfrm>
                <a:off x="0" y="1211544"/>
                <a:ext cx="7358115" cy="1817817"/>
                <a:chOff x="0" y="0"/>
                <a:chExt cx="7358114" cy="1817815"/>
              </a:xfrm>
            </p:grpSpPr>
            <p:sp>
              <p:nvSpPr>
                <p:cNvPr id="2251" name="Rectangle"/>
                <p:cNvSpPr/>
                <p:nvPr/>
              </p:nvSpPr>
              <p:spPr>
                <a:xfrm>
                  <a:off x="0" y="0"/>
                  <a:ext cx="7358115" cy="176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lgn="just" defTabSz="622300">
                    <a:lnSpc>
                      <a:spcPct val="90000"/>
                    </a:lnSpc>
                    <a:spcBef>
                      <a:spcPts val="300"/>
                    </a:spcBef>
                    <a:defRPr sz="1400"/>
                  </a:pPr>
                </a:p>
              </p:txBody>
            </p:sp>
            <p:sp>
              <p:nvSpPr>
                <p:cNvPr id="2252" name="Default constructor.…"/>
                <p:cNvSpPr txBox="1"/>
                <p:nvPr/>
              </p:nvSpPr>
              <p:spPr>
                <a:xfrm>
                  <a:off x="471503" y="316992"/>
                  <a:ext cx="6415109" cy="1500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9568" tIns="99568" rIns="99568" bIns="99568" numCol="1" anchor="t">
                  <a:spAutoFit/>
                </a:bodyPr>
                <a:lstStyle/>
                <a:p>
                  <a:pPr lvl="1" marL="114300" indent="-114300" algn="just" defTabSz="622300">
                    <a:lnSpc>
                      <a:spcPct val="90000"/>
                    </a:lnSpc>
                    <a:spcBef>
                      <a:spcPts val="200"/>
                    </a:spcBef>
                    <a:buSzPct val="100000"/>
                    <a:buChar char="•"/>
                    <a:defRPr sz="1400"/>
                  </a:pPr>
                  <a:r>
                    <a:t>Default constructor.</a:t>
                  </a:r>
                </a:p>
                <a:p>
                  <a:pPr lvl="1" marL="114300" indent="-114300" algn="just" defTabSz="622300">
                    <a:lnSpc>
                      <a:spcPct val="90000"/>
                    </a:lnSpc>
                    <a:spcBef>
                      <a:spcPts val="200"/>
                    </a:spcBef>
                    <a:buSzPct val="100000"/>
                    <a:buChar char="•"/>
                    <a:defRPr sz="1400"/>
                  </a:pPr>
                  <a:r>
                    <a:t>Create a thread with an instance of a callable type (which can be a function object, a global or static function) as argument. This function is run when the thread fires up that is, after thread creation.</a:t>
                  </a:r>
                </a:p>
                <a:p>
                  <a:pPr lvl="1" marL="114300" indent="-114300" algn="just" defTabSz="622300">
                    <a:lnSpc>
                      <a:spcPct val="90000"/>
                    </a:lnSpc>
                    <a:spcBef>
                      <a:spcPts val="200"/>
                    </a:spcBef>
                    <a:buSzPct val="100000"/>
                    <a:buChar char="•"/>
                    <a:defRPr sz="1400"/>
                  </a:pPr>
                  <a:r>
                    <a:t>Create a thread with a callable type and its bound arguments to the thread constructor.</a:t>
                  </a:r>
                </a:p>
              </p:txBody>
            </p:sp>
          </p:grpSp>
          <p:grpSp>
            <p:nvGrpSpPr>
              <p:cNvPr id="2256" name="Group"/>
              <p:cNvGrpSpPr/>
              <p:nvPr/>
            </p:nvGrpSpPr>
            <p:grpSpPr>
              <a:xfrm>
                <a:off x="367905" y="916343"/>
                <a:ext cx="6150839" cy="590401"/>
                <a:chOff x="0" y="0"/>
                <a:chExt cx="6150838" cy="590400"/>
              </a:xfrm>
            </p:grpSpPr>
            <p:sp>
              <p:nvSpPr>
                <p:cNvPr id="2254" name="Rounded Rectangle"/>
                <p:cNvSpPr/>
                <p:nvPr/>
              </p:nvSpPr>
              <p:spPr>
                <a:xfrm>
                  <a:off x="0" y="0"/>
                  <a:ext cx="6150839"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255" name="There are three constructors in thread:"/>
                <p:cNvSpPr txBox="1"/>
                <p:nvPr/>
              </p:nvSpPr>
              <p:spPr>
                <a:xfrm>
                  <a:off x="223504" y="200520"/>
                  <a:ext cx="5703831"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There are three constructors in thread:</a:t>
                  </a:r>
                </a:p>
              </p:txBody>
            </p:sp>
          </p:grpSp>
          <p:sp>
            <p:nvSpPr>
              <p:cNvPr id="2257" name="Rectangle"/>
              <p:cNvSpPr/>
              <p:nvPr/>
            </p:nvSpPr>
            <p:spPr>
              <a:xfrm>
                <a:off x="0" y="3378744"/>
                <a:ext cx="7358115"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260" name="Group"/>
              <p:cNvGrpSpPr/>
              <p:nvPr/>
            </p:nvGrpSpPr>
            <p:grpSpPr>
              <a:xfrm>
                <a:off x="367905" y="3083544"/>
                <a:ext cx="6150839" cy="590401"/>
                <a:chOff x="0" y="0"/>
                <a:chExt cx="6150838" cy="590400"/>
              </a:xfrm>
            </p:grpSpPr>
            <p:sp>
              <p:nvSpPr>
                <p:cNvPr id="2258" name="Rounded Rectangle"/>
                <p:cNvSpPr/>
                <p:nvPr/>
              </p:nvSpPr>
              <p:spPr>
                <a:xfrm>
                  <a:off x="0" y="0"/>
                  <a:ext cx="6150839"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259" name="The callable type – which plays the role of the thread function – can be a free function, a static member function or a function callable object."/>
                <p:cNvSpPr txBox="1"/>
                <p:nvPr/>
              </p:nvSpPr>
              <p:spPr>
                <a:xfrm>
                  <a:off x="223504" y="95688"/>
                  <a:ext cx="5703831"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The callable type – which plays the role of the thread function – can be a free function, a static member function or a function callable object. </a:t>
                  </a:r>
                </a:p>
              </p:txBody>
            </p:sp>
          </p:grpSp>
          <p:sp>
            <p:nvSpPr>
              <p:cNvPr id="2261" name="Rectangle"/>
              <p:cNvSpPr/>
              <p:nvPr/>
            </p:nvSpPr>
            <p:spPr>
              <a:xfrm>
                <a:off x="0" y="4285944"/>
                <a:ext cx="7358115"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264" name="Group"/>
              <p:cNvGrpSpPr/>
              <p:nvPr/>
            </p:nvGrpSpPr>
            <p:grpSpPr>
              <a:xfrm>
                <a:off x="367905" y="3990744"/>
                <a:ext cx="6150839" cy="590401"/>
                <a:chOff x="0" y="0"/>
                <a:chExt cx="6150838" cy="590400"/>
              </a:xfrm>
            </p:grpSpPr>
            <p:sp>
              <p:nvSpPr>
                <p:cNvPr id="2262" name="Rounded Rectangle"/>
                <p:cNvSpPr/>
                <p:nvPr/>
              </p:nvSpPr>
              <p:spPr>
                <a:xfrm>
                  <a:off x="0" y="0"/>
                  <a:ext cx="6150839"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263" name="The thread function has a 'void' return type and when it has finished the thread that called it will stop executing."/>
                <p:cNvSpPr txBox="1"/>
                <p:nvPr/>
              </p:nvSpPr>
              <p:spPr>
                <a:xfrm>
                  <a:off x="223504" y="95688"/>
                  <a:ext cx="5703831"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The thread function has a 'void' return type and when it has finished the thread that called it will stop executing.</a:t>
                  </a:r>
                </a:p>
              </p:txBody>
            </p:sp>
          </p:grpSp>
        </p:grpSp>
      </p:grpSp>
      <p:grpSp>
        <p:nvGrpSpPr>
          <p:cNvPr id="2269" name="Group 8"/>
          <p:cNvGrpSpPr/>
          <p:nvPr/>
        </p:nvGrpSpPr>
        <p:grpSpPr>
          <a:xfrm>
            <a:off x="20312" y="5980424"/>
            <a:ext cx="1684810" cy="888430"/>
            <a:chOff x="0" y="0"/>
            <a:chExt cx="1684810" cy="888429"/>
          </a:xfrm>
        </p:grpSpPr>
        <p:sp>
          <p:nvSpPr>
            <p:cNvPr id="2267" name="TextBox 10"/>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4000">
                  <a:solidFill>
                    <a:srgbClr val="FF0000"/>
                  </a:solidFill>
                </a:defRPr>
              </a:lvl1pPr>
            </a:lstStyle>
            <a:p>
              <a:pPr/>
              <a:r>
                <a:t>11</a:t>
              </a:r>
            </a:p>
          </p:txBody>
        </p:sp>
        <p:pic>
          <p:nvPicPr>
            <p:cNvPr id="2268" name="Picture 2" descr="Picture 2"/>
            <p:cNvPicPr>
              <a:picLocks noChangeAspect="1"/>
            </p:cNvPicPr>
            <p:nvPr/>
          </p:nvPicPr>
          <p:blipFill>
            <a:blip r:embed="rId2">
              <a:extLst/>
            </a:blip>
            <a:stretch>
              <a:fillRect/>
            </a:stretch>
          </p:blipFill>
          <p:spPr>
            <a:xfrm>
              <a:off x="0" y="0"/>
              <a:ext cx="1285885" cy="888430"/>
            </a:xfrm>
            <a:prstGeom prst="rect">
              <a:avLst/>
            </a:prstGeom>
            <a:ln w="12700" cap="flat">
              <a:noFill/>
              <a:miter lim="400000"/>
            </a:ln>
            <a:effectLst/>
          </p:spPr>
        </p:pic>
      </p:grpSp>
      <p:sp>
        <p:nvSpPr>
          <p:cNvPr id="2270"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14" name="Group 15"/>
          <p:cNvGrpSpPr/>
          <p:nvPr/>
        </p:nvGrpSpPr>
        <p:grpSpPr>
          <a:xfrm>
            <a:off x="225973" y="89047"/>
            <a:ext cx="8643999" cy="6461286"/>
            <a:chOff x="0" y="0"/>
            <a:chExt cx="8643998" cy="6461284"/>
          </a:xfrm>
        </p:grpSpPr>
        <p:grpSp>
          <p:nvGrpSpPr>
            <p:cNvPr id="2274" name="Group"/>
            <p:cNvGrpSpPr/>
            <p:nvPr/>
          </p:nvGrpSpPr>
          <p:grpSpPr>
            <a:xfrm>
              <a:off x="2000264" y="-1"/>
              <a:ext cx="6643735" cy="897753"/>
              <a:chOff x="0" y="0"/>
              <a:chExt cx="6643734" cy="897751"/>
            </a:xfrm>
          </p:grpSpPr>
          <p:sp>
            <p:nvSpPr>
              <p:cNvPr id="2272" name="Rounded Rectangle"/>
              <p:cNvSpPr/>
              <p:nvPr/>
            </p:nvSpPr>
            <p:spPr>
              <a:xfrm>
                <a:off x="0" y="56057"/>
                <a:ext cx="6643735" cy="785637"/>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955800">
                  <a:lnSpc>
                    <a:spcPct val="90000"/>
                  </a:lnSpc>
                  <a:spcBef>
                    <a:spcPts val="700"/>
                  </a:spcBef>
                  <a:defRPr b="1" sz="4400">
                    <a:solidFill>
                      <a:srgbClr val="FFFFFF"/>
                    </a:solidFill>
                  </a:defRPr>
                </a:pPr>
              </a:p>
            </p:txBody>
          </p:sp>
          <p:sp>
            <p:nvSpPr>
              <p:cNvPr id="2273" name="Multithreading in C++ 11"/>
              <p:cNvSpPr txBox="1"/>
              <p:nvPr/>
            </p:nvSpPr>
            <p:spPr>
              <a:xfrm>
                <a:off x="38351" y="0"/>
                <a:ext cx="6567032" cy="8977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67639" tIns="167639" rIns="167639" bIns="167639" numCol="1" anchor="ctr">
                <a:spAutoFit/>
              </a:bodyPr>
              <a:lstStyle>
                <a:lvl1pPr algn="ctr" defTabSz="1955800">
                  <a:lnSpc>
                    <a:spcPct val="90000"/>
                  </a:lnSpc>
                  <a:spcBef>
                    <a:spcPts val="1800"/>
                  </a:spcBef>
                  <a:defRPr b="1" sz="4400">
                    <a:solidFill>
                      <a:srgbClr val="FFFFFF"/>
                    </a:solidFill>
                  </a:defRPr>
                </a:lvl1pPr>
              </a:lstStyle>
              <a:p>
                <a:pPr/>
                <a:r>
                  <a:t>Multithreading in C++ 11</a:t>
                </a:r>
              </a:p>
            </p:txBody>
          </p:sp>
        </p:grpSp>
        <p:sp>
          <p:nvSpPr>
            <p:cNvPr id="2275" name="Rectangle 6"/>
            <p:cNvSpPr/>
            <p:nvPr/>
          </p:nvSpPr>
          <p:spPr>
            <a:xfrm>
              <a:off x="285751" y="1127537"/>
              <a:ext cx="7929620" cy="280800"/>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solidFill>
                    <a:srgbClr val="FFFFFF"/>
                  </a:solidFill>
                </a:defRPr>
              </a:pPr>
              <a:r>
                <a:t>When working with </a:t>
              </a:r>
              <a:r>
                <a:rPr b="1">
                  <a:solidFill>
                    <a:srgbClr val="000000"/>
                  </a:solidFill>
                </a:rPr>
                <a:t>std:thread</a:t>
              </a:r>
              <a:r>
                <a:t> you should use the following header file:</a:t>
              </a:r>
            </a:p>
          </p:txBody>
        </p:sp>
        <p:sp>
          <p:nvSpPr>
            <p:cNvPr id="2276" name="Rectangle 7"/>
            <p:cNvSpPr txBox="1"/>
            <p:nvPr/>
          </p:nvSpPr>
          <p:spPr>
            <a:xfrm>
              <a:off x="2403174" y="1458885"/>
              <a:ext cx="1455351"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400">
                  <a:solidFill>
                    <a:srgbClr val="460802"/>
                  </a:solidFill>
                </a:defRPr>
              </a:pPr>
              <a:r>
                <a:t>#include &lt;</a:t>
              </a:r>
              <a:r>
                <a:rPr>
                  <a:solidFill>
                    <a:srgbClr val="558ED5"/>
                  </a:solidFill>
                </a:rPr>
                <a:t>thread </a:t>
              </a:r>
              <a:r>
                <a:rPr>
                  <a:solidFill>
                    <a:srgbClr val="000000"/>
                  </a:solidFill>
                </a:rPr>
                <a:t>&gt;</a:t>
              </a:r>
            </a:p>
          </p:txBody>
        </p:sp>
        <p:sp>
          <p:nvSpPr>
            <p:cNvPr id="2277" name="Rectangle 10"/>
            <p:cNvSpPr/>
            <p:nvPr/>
          </p:nvSpPr>
          <p:spPr>
            <a:xfrm>
              <a:off x="285751" y="1757707"/>
              <a:ext cx="2270558" cy="280800"/>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solidFill>
                    <a:srgbClr val="FFFFFF"/>
                  </a:solidFill>
                </a:defRPr>
              </a:lvl1pPr>
            </a:lstStyle>
            <a:p>
              <a:pPr/>
              <a:r>
                <a:t>and the following namespace:</a:t>
              </a:r>
            </a:p>
          </p:txBody>
        </p:sp>
        <p:sp>
          <p:nvSpPr>
            <p:cNvPr id="2278" name="Rectangle 11"/>
            <p:cNvSpPr txBox="1"/>
            <p:nvPr/>
          </p:nvSpPr>
          <p:spPr>
            <a:xfrm>
              <a:off x="2416542" y="2108511"/>
              <a:ext cx="2766081"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solidFill>
                    <a:srgbClr val="0000FF"/>
                  </a:solidFill>
                </a:defRPr>
              </a:pPr>
              <a:r>
                <a:t>using namespace </a:t>
              </a:r>
              <a:r>
                <a:rPr>
                  <a:solidFill>
                    <a:srgbClr val="595959"/>
                  </a:solidFill>
                </a:rPr>
                <a:t>std</a:t>
              </a:r>
              <a:r>
                <a:rPr>
                  <a:solidFill>
                    <a:srgbClr val="000000"/>
                  </a:solidFill>
                </a:rPr>
                <a:t>;</a:t>
              </a:r>
            </a:p>
          </p:txBody>
        </p:sp>
        <p:pic>
          <p:nvPicPr>
            <p:cNvPr id="2279" name="Picture 2" descr="Picture 2"/>
            <p:cNvPicPr>
              <a:picLocks noChangeAspect="1"/>
            </p:cNvPicPr>
            <p:nvPr/>
          </p:nvPicPr>
          <p:blipFill>
            <a:blip r:embed="rId2">
              <a:extLst/>
            </a:blip>
            <a:stretch>
              <a:fillRect/>
            </a:stretch>
          </p:blipFill>
          <p:spPr>
            <a:xfrm>
              <a:off x="6000792" y="1984793"/>
              <a:ext cx="2500331" cy="4475866"/>
            </a:xfrm>
            <a:prstGeom prst="rect">
              <a:avLst/>
            </a:prstGeom>
            <a:ln w="12700" cap="flat">
              <a:noFill/>
              <a:miter lim="400000"/>
            </a:ln>
            <a:effectLst/>
          </p:spPr>
        </p:pic>
        <p:grpSp>
          <p:nvGrpSpPr>
            <p:cNvPr id="2308" name="Diagram 37"/>
            <p:cNvGrpSpPr/>
            <p:nvPr/>
          </p:nvGrpSpPr>
          <p:grpSpPr>
            <a:xfrm>
              <a:off x="0" y="2669927"/>
              <a:ext cx="5357851" cy="3312412"/>
              <a:chOff x="0" y="0"/>
              <a:chExt cx="5357850" cy="3312411"/>
            </a:xfrm>
          </p:grpSpPr>
          <p:sp>
            <p:nvSpPr>
              <p:cNvPr id="2280" name="Rectangle"/>
              <p:cNvSpPr/>
              <p:nvPr/>
            </p:nvSpPr>
            <p:spPr>
              <a:xfrm>
                <a:off x="0" y="234573"/>
                <a:ext cx="5357851" cy="201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283" name="Group"/>
              <p:cNvGrpSpPr/>
              <p:nvPr/>
            </p:nvGrpSpPr>
            <p:grpSpPr>
              <a:xfrm>
                <a:off x="267892" y="0"/>
                <a:ext cx="4893496" cy="352654"/>
                <a:chOff x="0" y="0"/>
                <a:chExt cx="4893495" cy="352653"/>
              </a:xfrm>
            </p:grpSpPr>
            <p:sp>
              <p:nvSpPr>
                <p:cNvPr id="2281" name="Rounded Rectangle"/>
                <p:cNvSpPr/>
                <p:nvPr/>
              </p:nvSpPr>
              <p:spPr>
                <a:xfrm>
                  <a:off x="0" y="0"/>
                  <a:ext cx="4893496" cy="352654"/>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466725">
                    <a:lnSpc>
                      <a:spcPct val="90000"/>
                    </a:lnSpc>
                    <a:spcBef>
                      <a:spcPts val="700"/>
                    </a:spcBef>
                    <a:defRPr sz="1000">
                      <a:solidFill>
                        <a:srgbClr val="FFFFFF"/>
                      </a:solidFill>
                    </a:defRPr>
                  </a:pPr>
                </a:p>
              </p:txBody>
            </p:sp>
            <p:sp>
              <p:nvSpPr>
                <p:cNvPr id="2282" name="The application starts, and the main thread runs at (a)."/>
                <p:cNvSpPr txBox="1"/>
                <p:nvPr/>
              </p:nvSpPr>
              <p:spPr>
                <a:xfrm>
                  <a:off x="158975" y="107791"/>
                  <a:ext cx="4575546" cy="13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defTabSz="466725">
                    <a:lnSpc>
                      <a:spcPct val="90000"/>
                    </a:lnSpc>
                    <a:spcBef>
                      <a:spcPts val="400"/>
                    </a:spcBef>
                    <a:defRPr sz="1000">
                      <a:solidFill>
                        <a:srgbClr val="FFFFFF"/>
                      </a:solidFill>
                    </a:defRPr>
                  </a:pPr>
                  <a:r>
                    <a:t>The application starts, and the main thread runs at </a:t>
                  </a:r>
                  <a:r>
                    <a:rPr b="1"/>
                    <a:t>(a)</a:t>
                  </a:r>
                  <a:r>
                    <a:t>. </a:t>
                  </a:r>
                </a:p>
              </p:txBody>
            </p:sp>
          </p:grpSp>
          <p:sp>
            <p:nvSpPr>
              <p:cNvPr id="2284" name="Rectangle"/>
              <p:cNvSpPr/>
              <p:nvPr/>
            </p:nvSpPr>
            <p:spPr>
              <a:xfrm>
                <a:off x="0" y="713946"/>
                <a:ext cx="5357851" cy="201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287" name="Group"/>
              <p:cNvGrpSpPr/>
              <p:nvPr/>
            </p:nvGrpSpPr>
            <p:grpSpPr>
              <a:xfrm>
                <a:off x="267892" y="479373"/>
                <a:ext cx="4893496" cy="352654"/>
                <a:chOff x="0" y="0"/>
                <a:chExt cx="4893495" cy="352653"/>
              </a:xfrm>
            </p:grpSpPr>
            <p:sp>
              <p:nvSpPr>
                <p:cNvPr id="2285" name="Rounded Rectangle"/>
                <p:cNvSpPr/>
                <p:nvPr/>
              </p:nvSpPr>
              <p:spPr>
                <a:xfrm>
                  <a:off x="0" y="0"/>
                  <a:ext cx="4893496" cy="352654"/>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466725">
                    <a:lnSpc>
                      <a:spcPct val="90000"/>
                    </a:lnSpc>
                    <a:spcBef>
                      <a:spcPts val="700"/>
                    </a:spcBef>
                    <a:defRPr sz="1000">
                      <a:solidFill>
                        <a:srgbClr val="FFFFFF"/>
                      </a:solidFill>
                    </a:defRPr>
                  </a:pPr>
                </a:p>
              </p:txBody>
            </p:sp>
            <p:sp>
              <p:nvSpPr>
                <p:cNvPr id="2286" name="Then at (b), the main thread spawns the worker thread by constructing a thread object with the worker function."/>
                <p:cNvSpPr txBox="1"/>
                <p:nvPr/>
              </p:nvSpPr>
              <p:spPr>
                <a:xfrm>
                  <a:off x="158975" y="32094"/>
                  <a:ext cx="4575546" cy="2884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defTabSz="466725">
                    <a:lnSpc>
                      <a:spcPct val="90000"/>
                    </a:lnSpc>
                    <a:spcBef>
                      <a:spcPts val="400"/>
                    </a:spcBef>
                    <a:defRPr sz="1000">
                      <a:solidFill>
                        <a:srgbClr val="FFFFFF"/>
                      </a:solidFill>
                    </a:defRPr>
                  </a:pPr>
                  <a:r>
                    <a:t>Then at </a:t>
                  </a:r>
                  <a:r>
                    <a:rPr b="1"/>
                    <a:t>(b)</a:t>
                  </a:r>
                  <a:r>
                    <a:t>, the main thread spawns the worker thread by constructing a thread object with the worker function. </a:t>
                  </a:r>
                </a:p>
              </p:txBody>
            </p:sp>
          </p:grpSp>
          <p:sp>
            <p:nvSpPr>
              <p:cNvPr id="2288" name="Rectangle"/>
              <p:cNvSpPr/>
              <p:nvPr/>
            </p:nvSpPr>
            <p:spPr>
              <a:xfrm>
                <a:off x="0" y="1193319"/>
                <a:ext cx="5357851" cy="201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291" name="Group"/>
              <p:cNvGrpSpPr/>
              <p:nvPr/>
            </p:nvGrpSpPr>
            <p:grpSpPr>
              <a:xfrm>
                <a:off x="267892" y="958746"/>
                <a:ext cx="4893496" cy="352654"/>
                <a:chOff x="0" y="0"/>
                <a:chExt cx="4893495" cy="352653"/>
              </a:xfrm>
            </p:grpSpPr>
            <p:sp>
              <p:nvSpPr>
                <p:cNvPr id="2289" name="Rounded Rectangle"/>
                <p:cNvSpPr/>
                <p:nvPr/>
              </p:nvSpPr>
              <p:spPr>
                <a:xfrm>
                  <a:off x="0" y="0"/>
                  <a:ext cx="4893496" cy="352654"/>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466725">
                    <a:lnSpc>
                      <a:spcPct val="90000"/>
                    </a:lnSpc>
                    <a:spcBef>
                      <a:spcPts val="700"/>
                    </a:spcBef>
                    <a:defRPr sz="1000">
                      <a:solidFill>
                        <a:srgbClr val="FFFFFF"/>
                      </a:solidFill>
                    </a:defRPr>
                  </a:pPr>
                </a:p>
              </p:txBody>
            </p:sp>
            <p:sp>
              <p:nvSpPr>
                <p:cNvPr id="2290" name="Right after, at (c), the main thread calls join on the thread, which means it will go to sleep (and not consume any CPU time) until the worker thread has completed."/>
                <p:cNvSpPr txBox="1"/>
                <p:nvPr/>
              </p:nvSpPr>
              <p:spPr>
                <a:xfrm>
                  <a:off x="158975" y="32094"/>
                  <a:ext cx="4575546" cy="2884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defTabSz="466725">
                    <a:lnSpc>
                      <a:spcPct val="90000"/>
                    </a:lnSpc>
                    <a:spcBef>
                      <a:spcPts val="400"/>
                    </a:spcBef>
                    <a:defRPr sz="1000">
                      <a:solidFill>
                        <a:srgbClr val="FFFFFF"/>
                      </a:solidFill>
                    </a:defRPr>
                  </a:pPr>
                  <a:r>
                    <a:t>Right after, at </a:t>
                  </a:r>
                  <a:r>
                    <a:rPr b="1"/>
                    <a:t>(c)</a:t>
                  </a:r>
                  <a:r>
                    <a:t>, the main thread calls join on the thread, which means it will go to sleep (and not consume any CPU time) until the worker thread has completed. </a:t>
                  </a:r>
                </a:p>
              </p:txBody>
            </p:sp>
          </p:grpSp>
          <p:sp>
            <p:nvSpPr>
              <p:cNvPr id="2292" name="Rectangle"/>
              <p:cNvSpPr/>
              <p:nvPr/>
            </p:nvSpPr>
            <p:spPr>
              <a:xfrm>
                <a:off x="0" y="1672692"/>
                <a:ext cx="5357851" cy="201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295" name="Group"/>
              <p:cNvGrpSpPr/>
              <p:nvPr/>
            </p:nvGrpSpPr>
            <p:grpSpPr>
              <a:xfrm>
                <a:off x="267892" y="1438119"/>
                <a:ext cx="4893496" cy="352654"/>
                <a:chOff x="0" y="0"/>
                <a:chExt cx="4893495" cy="352653"/>
              </a:xfrm>
            </p:grpSpPr>
            <p:sp>
              <p:nvSpPr>
                <p:cNvPr id="2293" name="Rounded Rectangle"/>
                <p:cNvSpPr/>
                <p:nvPr/>
              </p:nvSpPr>
              <p:spPr>
                <a:xfrm>
                  <a:off x="0" y="0"/>
                  <a:ext cx="4893496" cy="352654"/>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466725">
                    <a:lnSpc>
                      <a:spcPct val="90000"/>
                    </a:lnSpc>
                    <a:spcBef>
                      <a:spcPts val="700"/>
                    </a:spcBef>
                    <a:defRPr sz="1000">
                      <a:solidFill>
                        <a:srgbClr val="FFFFFF"/>
                      </a:solidFill>
                    </a:defRPr>
                  </a:pPr>
                </a:p>
              </p:txBody>
            </p:sp>
            <p:sp>
              <p:nvSpPr>
                <p:cNvPr id="2294" name="As soon as the worker thread is created at (b), it will start execution."/>
                <p:cNvSpPr txBox="1"/>
                <p:nvPr/>
              </p:nvSpPr>
              <p:spPr>
                <a:xfrm>
                  <a:off x="158975" y="107791"/>
                  <a:ext cx="4575546" cy="13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defTabSz="466725">
                    <a:lnSpc>
                      <a:spcPct val="90000"/>
                    </a:lnSpc>
                    <a:spcBef>
                      <a:spcPts val="400"/>
                    </a:spcBef>
                    <a:defRPr sz="1000">
                      <a:solidFill>
                        <a:srgbClr val="FFFFFF"/>
                      </a:solidFill>
                    </a:defRPr>
                  </a:pPr>
                  <a:r>
                    <a:t>As soon as the worker thread is created at </a:t>
                  </a:r>
                  <a:r>
                    <a:rPr b="1"/>
                    <a:t>(b)</a:t>
                  </a:r>
                  <a:r>
                    <a:t>, it will start execution. </a:t>
                  </a:r>
                </a:p>
              </p:txBody>
            </p:sp>
          </p:grpSp>
          <p:sp>
            <p:nvSpPr>
              <p:cNvPr id="2296" name="Rectangle"/>
              <p:cNvSpPr/>
              <p:nvPr/>
            </p:nvSpPr>
            <p:spPr>
              <a:xfrm>
                <a:off x="0" y="2152065"/>
                <a:ext cx="5357851" cy="201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299" name="Group"/>
              <p:cNvGrpSpPr/>
              <p:nvPr/>
            </p:nvGrpSpPr>
            <p:grpSpPr>
              <a:xfrm>
                <a:off x="267892" y="1917492"/>
                <a:ext cx="4893496" cy="352654"/>
                <a:chOff x="0" y="0"/>
                <a:chExt cx="4893495" cy="352653"/>
              </a:xfrm>
            </p:grpSpPr>
            <p:sp>
              <p:nvSpPr>
                <p:cNvPr id="2297" name="Rounded Rectangle"/>
                <p:cNvSpPr/>
                <p:nvPr/>
              </p:nvSpPr>
              <p:spPr>
                <a:xfrm>
                  <a:off x="0" y="0"/>
                  <a:ext cx="4893496" cy="352654"/>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466725">
                    <a:lnSpc>
                      <a:spcPct val="90000"/>
                    </a:lnSpc>
                    <a:spcBef>
                      <a:spcPts val="700"/>
                    </a:spcBef>
                    <a:defRPr sz="1000">
                      <a:solidFill>
                        <a:srgbClr val="FFFFFF"/>
                      </a:solidFill>
                    </a:defRPr>
                  </a:pPr>
                </a:p>
              </p:txBody>
            </p:sp>
            <p:sp>
              <p:nvSpPr>
                <p:cNvPr id="2298" name="At some point later at (d), the worker completes."/>
                <p:cNvSpPr txBox="1"/>
                <p:nvPr/>
              </p:nvSpPr>
              <p:spPr>
                <a:xfrm>
                  <a:off x="158975" y="107791"/>
                  <a:ext cx="4575546" cy="13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defTabSz="466725">
                    <a:lnSpc>
                      <a:spcPct val="90000"/>
                    </a:lnSpc>
                    <a:spcBef>
                      <a:spcPts val="400"/>
                    </a:spcBef>
                    <a:defRPr sz="1000">
                      <a:solidFill>
                        <a:srgbClr val="FFFFFF"/>
                      </a:solidFill>
                    </a:defRPr>
                  </a:pPr>
                  <a:r>
                    <a:t>At some point later at </a:t>
                  </a:r>
                  <a:r>
                    <a:rPr b="1"/>
                    <a:t>(d)</a:t>
                  </a:r>
                  <a:r>
                    <a:t>, the worker completes. </a:t>
                  </a:r>
                </a:p>
              </p:txBody>
            </p:sp>
          </p:grpSp>
          <p:sp>
            <p:nvSpPr>
              <p:cNvPr id="2300" name="Rectangle"/>
              <p:cNvSpPr/>
              <p:nvPr/>
            </p:nvSpPr>
            <p:spPr>
              <a:xfrm>
                <a:off x="0" y="2631438"/>
                <a:ext cx="5357851" cy="201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303" name="Group"/>
              <p:cNvGrpSpPr/>
              <p:nvPr/>
            </p:nvGrpSpPr>
            <p:grpSpPr>
              <a:xfrm>
                <a:off x="267892" y="2396865"/>
                <a:ext cx="4893496" cy="352654"/>
                <a:chOff x="0" y="0"/>
                <a:chExt cx="4893495" cy="352653"/>
              </a:xfrm>
            </p:grpSpPr>
            <p:sp>
              <p:nvSpPr>
                <p:cNvPr id="2301" name="Rounded Rectangle"/>
                <p:cNvSpPr/>
                <p:nvPr/>
              </p:nvSpPr>
              <p:spPr>
                <a:xfrm>
                  <a:off x="0" y="0"/>
                  <a:ext cx="4893496" cy="352654"/>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466725">
                    <a:lnSpc>
                      <a:spcPct val="90000"/>
                    </a:lnSpc>
                    <a:spcBef>
                      <a:spcPts val="700"/>
                    </a:spcBef>
                    <a:defRPr sz="1000">
                      <a:solidFill>
                        <a:srgbClr val="FFFFFF"/>
                      </a:solidFill>
                    </a:defRPr>
                  </a:pPr>
                </a:p>
              </p:txBody>
            </p:sp>
            <p:sp>
              <p:nvSpPr>
                <p:cNvPr id="2302" name="Since the main thread was joining on its completion, main wakes up and continues running."/>
                <p:cNvSpPr txBox="1"/>
                <p:nvPr/>
              </p:nvSpPr>
              <p:spPr>
                <a:xfrm>
                  <a:off x="158975" y="32094"/>
                  <a:ext cx="4575546" cy="2884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466725">
                    <a:lnSpc>
                      <a:spcPct val="90000"/>
                    </a:lnSpc>
                    <a:spcBef>
                      <a:spcPts val="400"/>
                    </a:spcBef>
                    <a:defRPr sz="1000">
                      <a:solidFill>
                        <a:srgbClr val="FFFFFF"/>
                      </a:solidFill>
                    </a:defRPr>
                  </a:lvl1pPr>
                </a:lstStyle>
                <a:p>
                  <a:pPr/>
                  <a:r>
                    <a:t>Since the main thread was joining on its completion, main wakes up and continues running. </a:t>
                  </a:r>
                </a:p>
              </p:txBody>
            </p:sp>
          </p:grpSp>
          <p:sp>
            <p:nvSpPr>
              <p:cNvPr id="2304" name="Rectangle"/>
              <p:cNvSpPr/>
              <p:nvPr/>
            </p:nvSpPr>
            <p:spPr>
              <a:xfrm>
                <a:off x="0" y="3110811"/>
                <a:ext cx="5357851" cy="201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307" name="Group"/>
              <p:cNvGrpSpPr/>
              <p:nvPr/>
            </p:nvGrpSpPr>
            <p:grpSpPr>
              <a:xfrm>
                <a:off x="267892" y="2876238"/>
                <a:ext cx="4893496" cy="352654"/>
                <a:chOff x="0" y="0"/>
                <a:chExt cx="4893495" cy="352653"/>
              </a:xfrm>
            </p:grpSpPr>
            <p:sp>
              <p:nvSpPr>
                <p:cNvPr id="2305" name="Rounded Rectangle"/>
                <p:cNvSpPr/>
                <p:nvPr/>
              </p:nvSpPr>
              <p:spPr>
                <a:xfrm>
                  <a:off x="0" y="0"/>
                  <a:ext cx="4893496" cy="352654"/>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466725">
                    <a:lnSpc>
                      <a:spcPct val="90000"/>
                    </a:lnSpc>
                    <a:spcBef>
                      <a:spcPts val="700"/>
                    </a:spcBef>
                    <a:defRPr sz="1000">
                      <a:solidFill>
                        <a:srgbClr val="FFFFFF"/>
                      </a:solidFill>
                    </a:defRPr>
                  </a:pPr>
                </a:p>
              </p:txBody>
            </p:sp>
            <p:sp>
              <p:nvSpPr>
                <p:cNvPr id="2306" name="It finishes at (e) and the process terminates."/>
                <p:cNvSpPr txBox="1"/>
                <p:nvPr/>
              </p:nvSpPr>
              <p:spPr>
                <a:xfrm>
                  <a:off x="158975" y="107791"/>
                  <a:ext cx="4575546" cy="13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defTabSz="466725">
                    <a:lnSpc>
                      <a:spcPct val="90000"/>
                    </a:lnSpc>
                    <a:spcBef>
                      <a:spcPts val="400"/>
                    </a:spcBef>
                    <a:defRPr sz="1000">
                      <a:solidFill>
                        <a:srgbClr val="FFFFFF"/>
                      </a:solidFill>
                    </a:defRPr>
                  </a:pPr>
                  <a:r>
                    <a:t>It finishes at </a:t>
                  </a:r>
                  <a:r>
                    <a:rPr b="1"/>
                    <a:t>(e)</a:t>
                  </a:r>
                  <a:r>
                    <a:t> and the process terminates. </a:t>
                  </a:r>
                </a:p>
              </p:txBody>
            </p:sp>
          </p:grpSp>
        </p:grpSp>
        <p:sp>
          <p:nvSpPr>
            <p:cNvPr id="2309" name="TextBox 38"/>
            <p:cNvSpPr txBox="1"/>
            <p:nvPr/>
          </p:nvSpPr>
          <p:spPr>
            <a:xfrm>
              <a:off x="6188256" y="1912223"/>
              <a:ext cx="480065"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vl1pPr>
            </a:lstStyle>
            <a:p>
              <a:pPr/>
              <a:r>
                <a:t>(a)</a:t>
              </a:r>
            </a:p>
          </p:txBody>
        </p:sp>
        <p:sp>
          <p:nvSpPr>
            <p:cNvPr id="2310" name="TextBox 39"/>
            <p:cNvSpPr txBox="1"/>
            <p:nvPr/>
          </p:nvSpPr>
          <p:spPr>
            <a:xfrm>
              <a:off x="6189388" y="2913487"/>
              <a:ext cx="480065"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vl1pPr>
            </a:lstStyle>
            <a:p>
              <a:pPr/>
              <a:r>
                <a:t>(b)</a:t>
              </a:r>
            </a:p>
          </p:txBody>
        </p:sp>
        <p:sp>
          <p:nvSpPr>
            <p:cNvPr id="2311" name="TextBox 40"/>
            <p:cNvSpPr txBox="1"/>
            <p:nvPr/>
          </p:nvSpPr>
          <p:spPr>
            <a:xfrm>
              <a:off x="5546446" y="3413553"/>
              <a:ext cx="480065"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vl1pPr>
            </a:lstStyle>
            <a:p>
              <a:pPr/>
              <a:r>
                <a:t>(c)</a:t>
              </a:r>
            </a:p>
          </p:txBody>
        </p:sp>
        <p:sp>
          <p:nvSpPr>
            <p:cNvPr id="2312" name="TextBox 41"/>
            <p:cNvSpPr txBox="1"/>
            <p:nvPr/>
          </p:nvSpPr>
          <p:spPr>
            <a:xfrm>
              <a:off x="7832462" y="4485123"/>
              <a:ext cx="480065"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vl1pPr>
            </a:lstStyle>
            <a:p>
              <a:pPr/>
              <a:r>
                <a:t>(d)</a:t>
              </a:r>
            </a:p>
          </p:txBody>
        </p:sp>
        <p:sp>
          <p:nvSpPr>
            <p:cNvPr id="2313" name="TextBox 42"/>
            <p:cNvSpPr txBox="1"/>
            <p:nvPr/>
          </p:nvSpPr>
          <p:spPr>
            <a:xfrm>
              <a:off x="6189388" y="6128197"/>
              <a:ext cx="480065"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vl1pPr>
            </a:lstStyle>
            <a:p>
              <a:pPr/>
              <a:r>
                <a:t>(e)</a:t>
              </a:r>
            </a:p>
          </p:txBody>
        </p:sp>
      </p:grpSp>
      <p:grpSp>
        <p:nvGrpSpPr>
          <p:cNvPr id="2317" name="Group 16"/>
          <p:cNvGrpSpPr/>
          <p:nvPr/>
        </p:nvGrpSpPr>
        <p:grpSpPr>
          <a:xfrm>
            <a:off x="20312" y="5980424"/>
            <a:ext cx="1684810" cy="888430"/>
            <a:chOff x="0" y="0"/>
            <a:chExt cx="1684810" cy="888429"/>
          </a:xfrm>
        </p:grpSpPr>
        <p:sp>
          <p:nvSpPr>
            <p:cNvPr id="2315" name="TextBox 17"/>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4000">
                  <a:solidFill>
                    <a:srgbClr val="FF0000"/>
                  </a:solidFill>
                </a:defRPr>
              </a:lvl1pPr>
            </a:lstStyle>
            <a:p>
              <a:pPr/>
              <a:r>
                <a:t>11</a:t>
              </a:r>
            </a:p>
          </p:txBody>
        </p:sp>
        <p:pic>
          <p:nvPicPr>
            <p:cNvPr id="2316" name="Picture 2" descr="Picture 2"/>
            <p:cNvPicPr>
              <a:picLocks noChangeAspect="1"/>
            </p:cNvPicPr>
            <p:nvPr/>
          </p:nvPicPr>
          <p:blipFill>
            <a:blip r:embed="rId3">
              <a:extLst/>
            </a:blip>
            <a:stretch>
              <a:fillRect/>
            </a:stretch>
          </p:blipFill>
          <p:spPr>
            <a:xfrm>
              <a:off x="0" y="0"/>
              <a:ext cx="1285885" cy="888430"/>
            </a:xfrm>
            <a:prstGeom prst="rect">
              <a:avLst/>
            </a:prstGeom>
            <a:ln w="12700" cap="flat">
              <a:noFill/>
              <a:miter lim="400000"/>
            </a:ln>
            <a:effectLst/>
          </p:spPr>
        </p:pic>
      </p:grpSp>
      <p:sp>
        <p:nvSpPr>
          <p:cNvPr id="2318"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47" name="Group 16"/>
          <p:cNvGrpSpPr/>
          <p:nvPr/>
        </p:nvGrpSpPr>
        <p:grpSpPr>
          <a:xfrm>
            <a:off x="287882" y="172101"/>
            <a:ext cx="8666690" cy="6144961"/>
            <a:chOff x="0" y="0"/>
            <a:chExt cx="8666688" cy="6144959"/>
          </a:xfrm>
        </p:grpSpPr>
        <p:grpSp>
          <p:nvGrpSpPr>
            <p:cNvPr id="2322" name="Group"/>
            <p:cNvGrpSpPr/>
            <p:nvPr/>
          </p:nvGrpSpPr>
          <p:grpSpPr>
            <a:xfrm>
              <a:off x="3666029" y="0"/>
              <a:ext cx="5000660" cy="732215"/>
              <a:chOff x="0" y="0"/>
              <a:chExt cx="5000659" cy="732214"/>
            </a:xfrm>
          </p:grpSpPr>
          <p:sp>
            <p:nvSpPr>
              <p:cNvPr id="2320" name="Rounded Rectangle"/>
              <p:cNvSpPr/>
              <p:nvPr/>
            </p:nvSpPr>
            <p:spPr>
              <a:xfrm>
                <a:off x="0" y="44814"/>
                <a:ext cx="5000660" cy="642586"/>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600200">
                  <a:lnSpc>
                    <a:spcPct val="90000"/>
                  </a:lnSpc>
                  <a:spcBef>
                    <a:spcPts val="700"/>
                  </a:spcBef>
                  <a:defRPr b="1" sz="3600">
                    <a:solidFill>
                      <a:srgbClr val="FFFFFF"/>
                    </a:solidFill>
                  </a:defRPr>
                </a:pPr>
              </a:p>
            </p:txBody>
          </p:sp>
          <p:sp>
            <p:nvSpPr>
              <p:cNvPr id="2321" name="Thread creation"/>
              <p:cNvSpPr txBox="1"/>
              <p:nvPr/>
            </p:nvSpPr>
            <p:spPr>
              <a:xfrm>
                <a:off x="31367" y="0"/>
                <a:ext cx="4937926" cy="732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7160" tIns="137160" rIns="137160" bIns="137160" numCol="1" anchor="ctr">
                <a:spAutoFit/>
              </a:bodyPr>
              <a:lstStyle>
                <a:lvl1pPr algn="ctr" defTabSz="1600200">
                  <a:lnSpc>
                    <a:spcPct val="90000"/>
                  </a:lnSpc>
                  <a:spcBef>
                    <a:spcPts val="1500"/>
                  </a:spcBef>
                  <a:defRPr b="1" sz="3600">
                    <a:solidFill>
                      <a:srgbClr val="FFFFFF"/>
                    </a:solidFill>
                  </a:defRPr>
                </a:lvl1pPr>
              </a:lstStyle>
              <a:p>
                <a:pPr/>
                <a:r>
                  <a:t>Thread creation</a:t>
                </a:r>
              </a:p>
            </p:txBody>
          </p:sp>
        </p:grpSp>
        <p:grpSp>
          <p:nvGrpSpPr>
            <p:cNvPr id="2327" name="Diagram 12"/>
            <p:cNvGrpSpPr/>
            <p:nvPr/>
          </p:nvGrpSpPr>
          <p:grpSpPr>
            <a:xfrm>
              <a:off x="0" y="488054"/>
              <a:ext cx="3357586" cy="439561"/>
              <a:chOff x="0" y="0"/>
              <a:chExt cx="3357585" cy="439560"/>
            </a:xfrm>
          </p:grpSpPr>
          <p:sp>
            <p:nvSpPr>
              <p:cNvPr id="2323" name="Rectangle"/>
              <p:cNvSpPr/>
              <p:nvPr/>
            </p:nvSpPr>
            <p:spPr>
              <a:xfrm>
                <a:off x="0" y="162359"/>
                <a:ext cx="3357586" cy="277202"/>
              </a:xfrm>
              <a:prstGeom prst="rect">
                <a:avLst/>
              </a:prstGeom>
              <a:solidFill>
                <a:srgbClr val="FFFFFF">
                  <a:alpha val="90000"/>
                </a:srgbClr>
              </a:solidFill>
              <a:ln w="9525" cap="flat">
                <a:solidFill>
                  <a:schemeClr val="accent3"/>
                </a:solidFill>
                <a:prstDash val="solid"/>
                <a:round/>
              </a:ln>
              <a:effectLst/>
            </p:spPr>
            <p:txBody>
              <a:bodyPr wrap="square" lIns="45719" tIns="45719" rIns="45719" bIns="45719" numCol="1" anchor="t">
                <a:noAutofit/>
              </a:bodyPr>
              <a:lstStyle/>
              <a:p>
                <a:pPr/>
              </a:p>
            </p:txBody>
          </p:sp>
          <p:grpSp>
            <p:nvGrpSpPr>
              <p:cNvPr id="2326" name="Group"/>
              <p:cNvGrpSpPr/>
              <p:nvPr/>
            </p:nvGrpSpPr>
            <p:grpSpPr>
              <a:xfrm>
                <a:off x="167878" y="0"/>
                <a:ext cx="2350311" cy="324721"/>
                <a:chOff x="0" y="0"/>
                <a:chExt cx="2350310" cy="324720"/>
              </a:xfrm>
            </p:grpSpPr>
            <p:sp>
              <p:nvSpPr>
                <p:cNvPr id="2324" name="Rounded Rectangle"/>
                <p:cNvSpPr/>
                <p:nvPr/>
              </p:nvSpPr>
              <p:spPr>
                <a:xfrm>
                  <a:off x="0" y="0"/>
                  <a:ext cx="2350311" cy="324721"/>
                </a:xfrm>
                <a:prstGeom prst="roundRect">
                  <a:avLst>
                    <a:gd name="adj" fmla="val 16667"/>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488950">
                    <a:lnSpc>
                      <a:spcPct val="90000"/>
                    </a:lnSpc>
                    <a:spcBef>
                      <a:spcPts val="700"/>
                    </a:spcBef>
                    <a:defRPr b="1" sz="1100">
                      <a:solidFill>
                        <a:srgbClr val="FFFFFF"/>
                      </a:solidFill>
                    </a:defRPr>
                  </a:pPr>
                </a:p>
              </p:txBody>
            </p:sp>
            <p:sp>
              <p:nvSpPr>
                <p:cNvPr id="2325" name="Type 1: A Thread Function"/>
                <p:cNvSpPr txBox="1"/>
                <p:nvPr/>
              </p:nvSpPr>
              <p:spPr>
                <a:xfrm>
                  <a:off x="104688" y="95226"/>
                  <a:ext cx="2140934" cy="1342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488950">
                    <a:lnSpc>
                      <a:spcPct val="90000"/>
                    </a:lnSpc>
                    <a:spcBef>
                      <a:spcPts val="400"/>
                    </a:spcBef>
                    <a:defRPr b="1" sz="1100">
                      <a:solidFill>
                        <a:srgbClr val="FFFFFF"/>
                      </a:solidFill>
                    </a:defRPr>
                  </a:lvl1pPr>
                </a:lstStyle>
                <a:p>
                  <a:pPr/>
                  <a:r>
                    <a:t>Type 1: A Thread Function</a:t>
                  </a:r>
                </a:p>
              </p:txBody>
            </p:sp>
          </p:grpSp>
        </p:grpSp>
        <p:sp>
          <p:nvSpPr>
            <p:cNvPr id="2328" name="TextBox 5"/>
            <p:cNvSpPr txBox="1"/>
            <p:nvPr/>
          </p:nvSpPr>
          <p:spPr>
            <a:xfrm>
              <a:off x="2617487" y="1054012"/>
              <a:ext cx="4980659"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400"/>
              </a:lvl1pPr>
            </a:lstStyle>
            <a:p>
              <a:pPr/>
              <a:r>
                <a:t>std::thread Thread1(&amp;function-name);</a:t>
              </a:r>
            </a:p>
          </p:txBody>
        </p:sp>
        <p:grpSp>
          <p:nvGrpSpPr>
            <p:cNvPr id="2333" name="Diagram 13"/>
            <p:cNvGrpSpPr/>
            <p:nvPr/>
          </p:nvGrpSpPr>
          <p:grpSpPr>
            <a:xfrm>
              <a:off x="0" y="1273872"/>
              <a:ext cx="3357586" cy="445107"/>
              <a:chOff x="0" y="0"/>
              <a:chExt cx="3357585" cy="445106"/>
            </a:xfrm>
          </p:grpSpPr>
          <p:sp>
            <p:nvSpPr>
              <p:cNvPr id="2329" name="Rectangle"/>
              <p:cNvSpPr/>
              <p:nvPr/>
            </p:nvSpPr>
            <p:spPr>
              <a:xfrm>
                <a:off x="0" y="167905"/>
                <a:ext cx="3357586" cy="277202"/>
              </a:xfrm>
              <a:prstGeom prst="rect">
                <a:avLst/>
              </a:prstGeom>
              <a:solidFill>
                <a:srgbClr val="FFFFFF">
                  <a:alpha val="90000"/>
                </a:srgbClr>
              </a:solidFill>
              <a:ln w="9525" cap="flat">
                <a:solidFill>
                  <a:schemeClr val="accent1"/>
                </a:solidFill>
                <a:prstDash val="solid"/>
                <a:round/>
              </a:ln>
              <a:effectLst/>
            </p:spPr>
            <p:txBody>
              <a:bodyPr wrap="square" lIns="45719" tIns="45719" rIns="45719" bIns="45719" numCol="1" anchor="t">
                <a:noAutofit/>
              </a:bodyPr>
              <a:lstStyle/>
              <a:p>
                <a:pPr/>
              </a:p>
            </p:txBody>
          </p:sp>
          <p:grpSp>
            <p:nvGrpSpPr>
              <p:cNvPr id="2332" name="Group"/>
              <p:cNvGrpSpPr/>
              <p:nvPr/>
            </p:nvGrpSpPr>
            <p:grpSpPr>
              <a:xfrm>
                <a:off x="167878" y="0"/>
                <a:ext cx="2350311" cy="324721"/>
                <a:chOff x="0" y="0"/>
                <a:chExt cx="2350310" cy="324720"/>
              </a:xfrm>
            </p:grpSpPr>
            <p:sp>
              <p:nvSpPr>
                <p:cNvPr id="2330" name="Rounded Rectangle"/>
                <p:cNvSpPr/>
                <p:nvPr/>
              </p:nvSpPr>
              <p:spPr>
                <a:xfrm>
                  <a:off x="0" y="0"/>
                  <a:ext cx="2350311" cy="324721"/>
                </a:xfrm>
                <a:prstGeom prst="roundRect">
                  <a:avLst>
                    <a:gd name="adj" fmla="val 16667"/>
                  </a:avLst>
                </a:prstGeom>
                <a:gradFill flip="none" rotWithShape="1">
                  <a:gsLst>
                    <a:gs pos="0">
                      <a:srgbClr val="2E5E97"/>
                    </a:gs>
                    <a:gs pos="80000">
                      <a:srgbClr val="3C7BC7"/>
                    </a:gs>
                    <a:gs pos="100000">
                      <a:srgbClr val="3A7CCA"/>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488950">
                    <a:lnSpc>
                      <a:spcPct val="90000"/>
                    </a:lnSpc>
                    <a:spcBef>
                      <a:spcPts val="700"/>
                    </a:spcBef>
                    <a:defRPr b="1" sz="1100">
                      <a:solidFill>
                        <a:srgbClr val="FFFFFF"/>
                      </a:solidFill>
                    </a:defRPr>
                  </a:pPr>
                </a:p>
              </p:txBody>
            </p:sp>
            <p:sp>
              <p:nvSpPr>
                <p:cNvPr id="2331" name="Type 2: Function with Arguments"/>
                <p:cNvSpPr txBox="1"/>
                <p:nvPr/>
              </p:nvSpPr>
              <p:spPr>
                <a:xfrm>
                  <a:off x="104688" y="95226"/>
                  <a:ext cx="2140934" cy="1342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488950">
                    <a:lnSpc>
                      <a:spcPct val="90000"/>
                    </a:lnSpc>
                    <a:spcBef>
                      <a:spcPts val="400"/>
                    </a:spcBef>
                    <a:defRPr b="1" sz="1100">
                      <a:solidFill>
                        <a:srgbClr val="FFFFFF"/>
                      </a:solidFill>
                    </a:defRPr>
                  </a:lvl1pPr>
                </a:lstStyle>
                <a:p>
                  <a:pPr/>
                  <a:r>
                    <a:t>Type 2: Function with Arguments</a:t>
                  </a:r>
                </a:p>
              </p:txBody>
            </p:sp>
          </p:grpSp>
        </p:grpSp>
        <p:sp>
          <p:nvSpPr>
            <p:cNvPr id="2334" name="TextBox 7"/>
            <p:cNvSpPr txBox="1"/>
            <p:nvPr/>
          </p:nvSpPr>
          <p:spPr>
            <a:xfrm>
              <a:off x="2622528" y="1768392"/>
              <a:ext cx="4980660" cy="699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pPr>
              <a:r>
                <a:t>void fun(const char *p, int  x);</a:t>
              </a:r>
            </a:p>
            <a:p>
              <a:pPr>
                <a:defRPr sz="1200"/>
              </a:pPr>
            </a:p>
            <a:p>
              <a:pPr>
                <a:defRPr sz="1400"/>
              </a:pPr>
              <a:r>
                <a:t>std::thread Thread1(&amp;fun, “Hello”, 100);</a:t>
              </a:r>
            </a:p>
          </p:txBody>
        </p:sp>
        <p:grpSp>
          <p:nvGrpSpPr>
            <p:cNvPr id="2339" name="Diagram 14"/>
            <p:cNvGrpSpPr/>
            <p:nvPr/>
          </p:nvGrpSpPr>
          <p:grpSpPr>
            <a:xfrm>
              <a:off x="0" y="2274109"/>
              <a:ext cx="3357586" cy="479521"/>
              <a:chOff x="0" y="0"/>
              <a:chExt cx="3357585" cy="479520"/>
            </a:xfrm>
          </p:grpSpPr>
          <p:sp>
            <p:nvSpPr>
              <p:cNvPr id="2335" name="Rectangle"/>
              <p:cNvSpPr/>
              <p:nvPr/>
            </p:nvSpPr>
            <p:spPr>
              <a:xfrm>
                <a:off x="0" y="177120"/>
                <a:ext cx="3357586" cy="302401"/>
              </a:xfrm>
              <a:prstGeom prst="rect">
                <a:avLst/>
              </a:prstGeom>
              <a:solidFill>
                <a:srgbClr val="FFFFFF">
                  <a:alpha val="90000"/>
                </a:srgbClr>
              </a:solidFill>
              <a:ln w="9525" cap="flat">
                <a:solidFill>
                  <a:schemeClr val="accent2"/>
                </a:solidFill>
                <a:prstDash val="solid"/>
                <a:round/>
              </a:ln>
              <a:effectLst/>
            </p:spPr>
            <p:txBody>
              <a:bodyPr wrap="square" lIns="45719" tIns="45719" rIns="45719" bIns="45719" numCol="1" anchor="t">
                <a:noAutofit/>
              </a:bodyPr>
              <a:lstStyle/>
              <a:p>
                <a:pPr/>
              </a:p>
            </p:txBody>
          </p:sp>
          <p:grpSp>
            <p:nvGrpSpPr>
              <p:cNvPr id="2338" name="Group"/>
              <p:cNvGrpSpPr/>
              <p:nvPr/>
            </p:nvGrpSpPr>
            <p:grpSpPr>
              <a:xfrm>
                <a:off x="167878" y="0"/>
                <a:ext cx="2350311" cy="354241"/>
                <a:chOff x="0" y="0"/>
                <a:chExt cx="2350310" cy="354240"/>
              </a:xfrm>
            </p:grpSpPr>
            <p:sp>
              <p:nvSpPr>
                <p:cNvPr id="2336" name="Rounded Rectangle"/>
                <p:cNvSpPr/>
                <p:nvPr/>
              </p:nvSpPr>
              <p:spPr>
                <a:xfrm>
                  <a:off x="0" y="0"/>
                  <a:ext cx="2350311" cy="354241"/>
                </a:xfrm>
                <a:prstGeom prst="roundRect">
                  <a:avLst>
                    <a:gd name="adj" fmla="val 16667"/>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533400">
                    <a:lnSpc>
                      <a:spcPct val="90000"/>
                    </a:lnSpc>
                    <a:spcBef>
                      <a:spcPts val="700"/>
                    </a:spcBef>
                    <a:defRPr b="1" sz="1200">
                      <a:solidFill>
                        <a:srgbClr val="FFFFFF"/>
                      </a:solidFill>
                    </a:defRPr>
                  </a:pPr>
                </a:p>
              </p:txBody>
            </p:sp>
            <p:sp>
              <p:nvSpPr>
                <p:cNvPr id="2337" name="Type 3: Functor"/>
                <p:cNvSpPr txBox="1"/>
                <p:nvPr/>
              </p:nvSpPr>
              <p:spPr>
                <a:xfrm>
                  <a:off x="106129" y="98687"/>
                  <a:ext cx="2138052" cy="1568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533400">
                    <a:lnSpc>
                      <a:spcPct val="90000"/>
                    </a:lnSpc>
                    <a:spcBef>
                      <a:spcPts val="500"/>
                    </a:spcBef>
                    <a:defRPr b="1" sz="1200">
                      <a:solidFill>
                        <a:srgbClr val="FFFFFF"/>
                      </a:solidFill>
                    </a:defRPr>
                  </a:lvl1pPr>
                </a:lstStyle>
                <a:p>
                  <a:pPr/>
                  <a:r>
                    <a:t>Type 3: Functor</a:t>
                  </a:r>
                </a:p>
              </p:txBody>
            </p:sp>
          </p:grpSp>
        </p:grpSp>
        <p:sp>
          <p:nvSpPr>
            <p:cNvPr id="2340" name="TextBox 9"/>
            <p:cNvSpPr txBox="1"/>
            <p:nvPr/>
          </p:nvSpPr>
          <p:spPr>
            <a:xfrm>
              <a:off x="1974545" y="2768524"/>
              <a:ext cx="4980659" cy="1119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pPr>
              <a:r>
                <a:t>class Func {…};   </a:t>
              </a:r>
              <a:r>
                <a:rPr>
                  <a:solidFill>
                    <a:srgbClr val="00B050"/>
                  </a:solidFill>
                </a:rPr>
                <a:t>//expected to have function operator overloaded</a:t>
              </a:r>
              <a:endParaRPr>
                <a:solidFill>
                  <a:srgbClr val="00B050"/>
                </a:solidFill>
              </a:endParaRPr>
            </a:p>
            <a:p>
              <a:pPr>
                <a:defRPr sz="1200"/>
              </a:pPr>
            </a:p>
            <a:p>
              <a:pPr>
                <a:defRPr sz="1400"/>
              </a:pPr>
              <a:r>
                <a:t>Func fObject;</a:t>
              </a:r>
            </a:p>
            <a:p>
              <a:pPr>
                <a:defRPr sz="1200"/>
              </a:pPr>
            </a:p>
            <a:p>
              <a:pPr>
                <a:defRPr sz="1400"/>
              </a:pPr>
              <a:r>
                <a:t>std::thread Thread1(fObject);</a:t>
              </a:r>
            </a:p>
          </p:txBody>
        </p:sp>
        <p:sp>
          <p:nvSpPr>
            <p:cNvPr id="2341" name="TextBox 11"/>
            <p:cNvSpPr txBox="1"/>
            <p:nvPr/>
          </p:nvSpPr>
          <p:spPr>
            <a:xfrm>
              <a:off x="760100" y="4340160"/>
              <a:ext cx="7695302" cy="1804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pPr>
              <a:r>
                <a:t>class Func {…};  </a:t>
              </a:r>
              <a:r>
                <a:rPr>
                  <a:solidFill>
                    <a:srgbClr val="00B050"/>
                  </a:solidFill>
                </a:rPr>
                <a:t>//expected to have function ‘myFun’</a:t>
              </a:r>
              <a:endParaRPr>
                <a:solidFill>
                  <a:srgbClr val="00B050"/>
                </a:solidFill>
              </a:endParaRPr>
            </a:p>
            <a:p>
              <a:pPr>
                <a:defRPr sz="1200"/>
              </a:pPr>
            </a:p>
            <a:p>
              <a:pPr>
                <a:defRPr sz="1400"/>
              </a:pPr>
              <a:r>
                <a:t>Func fObject;</a:t>
              </a:r>
            </a:p>
            <a:p>
              <a:pPr>
                <a:defRPr sz="1200"/>
              </a:pPr>
            </a:p>
            <a:p>
              <a:pPr>
                <a:defRPr sz="1400"/>
              </a:pPr>
              <a:r>
                <a:t>std::thread Thread1(&amp;Func::myfun, &amp;fObject); </a:t>
              </a:r>
              <a:r>
                <a:rPr>
                  <a:solidFill>
                    <a:srgbClr val="00B050"/>
                  </a:solidFill>
                </a:rPr>
                <a:t>// Syntax 1, if this statement is inside a global function.</a:t>
              </a:r>
              <a:endParaRPr>
                <a:solidFill>
                  <a:srgbClr val="00B050"/>
                </a:solidFill>
              </a:endParaRPr>
            </a:p>
            <a:p>
              <a:pPr>
                <a:defRPr sz="1400"/>
              </a:pPr>
            </a:p>
            <a:p>
              <a:pPr>
                <a:defRPr sz="1400"/>
              </a:pPr>
              <a:r>
                <a:t>std::thread Thread1(&amp;Func::myfun, this);  </a:t>
              </a:r>
              <a:r>
                <a:rPr>
                  <a:solidFill>
                    <a:srgbClr val="00B050"/>
                  </a:solidFill>
                </a:rPr>
                <a:t>// Syntax 2, if this statement is inside a member function</a:t>
              </a:r>
              <a:endParaRPr>
                <a:solidFill>
                  <a:srgbClr val="00B050"/>
                </a:solidFill>
              </a:endParaRPr>
            </a:p>
          </p:txBody>
        </p:sp>
        <p:grpSp>
          <p:nvGrpSpPr>
            <p:cNvPr id="2346" name="Diagram 20"/>
            <p:cNvGrpSpPr/>
            <p:nvPr/>
          </p:nvGrpSpPr>
          <p:grpSpPr>
            <a:xfrm>
              <a:off x="0" y="3921669"/>
              <a:ext cx="3357586" cy="399601"/>
              <a:chOff x="0" y="0"/>
              <a:chExt cx="3357585" cy="399600"/>
            </a:xfrm>
          </p:grpSpPr>
          <p:sp>
            <p:nvSpPr>
              <p:cNvPr id="2342" name="Rectangle"/>
              <p:cNvSpPr/>
              <p:nvPr/>
            </p:nvSpPr>
            <p:spPr>
              <a:xfrm>
                <a:off x="0" y="147600"/>
                <a:ext cx="3357586" cy="252001"/>
              </a:xfrm>
              <a:prstGeom prst="rect">
                <a:avLst/>
              </a:prstGeom>
              <a:solidFill>
                <a:srgbClr val="FFFFFF">
                  <a:alpha val="90000"/>
                </a:srgbClr>
              </a:solidFill>
              <a:ln w="9525" cap="flat">
                <a:solidFill>
                  <a:schemeClr val="accent4"/>
                </a:solidFill>
                <a:prstDash val="solid"/>
                <a:round/>
              </a:ln>
              <a:effectLst/>
            </p:spPr>
            <p:txBody>
              <a:bodyPr wrap="square" lIns="45719" tIns="45719" rIns="45719" bIns="45719" numCol="1" anchor="t">
                <a:noAutofit/>
              </a:bodyPr>
              <a:lstStyle/>
              <a:p>
                <a:pPr/>
              </a:p>
            </p:txBody>
          </p:sp>
          <p:grpSp>
            <p:nvGrpSpPr>
              <p:cNvPr id="2345" name="Group"/>
              <p:cNvGrpSpPr/>
              <p:nvPr/>
            </p:nvGrpSpPr>
            <p:grpSpPr>
              <a:xfrm>
                <a:off x="167878" y="0"/>
                <a:ext cx="2350311" cy="295201"/>
                <a:chOff x="0" y="0"/>
                <a:chExt cx="2350310" cy="295200"/>
              </a:xfrm>
            </p:grpSpPr>
            <p:sp>
              <p:nvSpPr>
                <p:cNvPr id="2343" name="Rounded Rectangle"/>
                <p:cNvSpPr/>
                <p:nvPr/>
              </p:nvSpPr>
              <p:spPr>
                <a:xfrm>
                  <a:off x="0" y="0"/>
                  <a:ext cx="2350311" cy="295201"/>
                </a:xfrm>
                <a:prstGeom prst="roundRect">
                  <a:avLst>
                    <a:gd name="adj" fmla="val 16667"/>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533400">
                    <a:lnSpc>
                      <a:spcPct val="90000"/>
                    </a:lnSpc>
                    <a:spcBef>
                      <a:spcPts val="700"/>
                    </a:spcBef>
                    <a:defRPr b="1" sz="1200">
                      <a:solidFill>
                        <a:srgbClr val="FFFFFF"/>
                      </a:solidFill>
                    </a:defRPr>
                  </a:pPr>
                </a:p>
              </p:txBody>
            </p:sp>
            <p:sp>
              <p:nvSpPr>
                <p:cNvPr id="2344" name="Type 4: Object method"/>
                <p:cNvSpPr txBox="1"/>
                <p:nvPr/>
              </p:nvSpPr>
              <p:spPr>
                <a:xfrm>
                  <a:off x="103245" y="69167"/>
                  <a:ext cx="2143820" cy="1568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533400">
                    <a:lnSpc>
                      <a:spcPct val="90000"/>
                    </a:lnSpc>
                    <a:spcBef>
                      <a:spcPts val="500"/>
                    </a:spcBef>
                    <a:defRPr b="1" sz="1200">
                      <a:solidFill>
                        <a:srgbClr val="FFFFFF"/>
                      </a:solidFill>
                    </a:defRPr>
                  </a:lvl1pPr>
                </a:lstStyle>
                <a:p>
                  <a:pPr/>
                  <a:r>
                    <a:t>Type 4: Object method</a:t>
                  </a:r>
                </a:p>
              </p:txBody>
            </p:sp>
          </p:grpSp>
        </p:grpSp>
      </p:grpSp>
      <p:grpSp>
        <p:nvGrpSpPr>
          <p:cNvPr id="2350" name="Group 17"/>
          <p:cNvGrpSpPr/>
          <p:nvPr/>
        </p:nvGrpSpPr>
        <p:grpSpPr>
          <a:xfrm>
            <a:off x="20312" y="5980424"/>
            <a:ext cx="1684810" cy="888430"/>
            <a:chOff x="0" y="0"/>
            <a:chExt cx="1684810" cy="888429"/>
          </a:xfrm>
        </p:grpSpPr>
        <p:sp>
          <p:nvSpPr>
            <p:cNvPr id="2348" name="TextBox 18"/>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4000">
                  <a:solidFill>
                    <a:srgbClr val="FF0000"/>
                  </a:solidFill>
                </a:defRPr>
              </a:lvl1pPr>
            </a:lstStyle>
            <a:p>
              <a:pPr/>
              <a:r>
                <a:t>11</a:t>
              </a:r>
            </a:p>
          </p:txBody>
        </p:sp>
        <p:pic>
          <p:nvPicPr>
            <p:cNvPr id="2349" name="Picture 2" descr="Picture 2"/>
            <p:cNvPicPr>
              <a:picLocks noChangeAspect="1"/>
            </p:cNvPicPr>
            <p:nvPr/>
          </p:nvPicPr>
          <p:blipFill>
            <a:blip r:embed="rId2">
              <a:extLst/>
            </a:blip>
            <a:stretch>
              <a:fillRect/>
            </a:stretch>
          </p:blipFill>
          <p:spPr>
            <a:xfrm>
              <a:off x="0" y="0"/>
              <a:ext cx="1285885" cy="888430"/>
            </a:xfrm>
            <a:prstGeom prst="rect">
              <a:avLst/>
            </a:prstGeom>
            <a:ln w="12700" cap="flat">
              <a:noFill/>
              <a:miter lim="400000"/>
            </a:ln>
            <a:effectLst/>
          </p:spPr>
        </p:pic>
      </p:grpSp>
      <p:sp>
        <p:nvSpPr>
          <p:cNvPr id="2351"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67" name="Diagram 14"/>
          <p:cNvGrpSpPr/>
          <p:nvPr/>
        </p:nvGrpSpPr>
        <p:grpSpPr>
          <a:xfrm>
            <a:off x="285719" y="912650"/>
            <a:ext cx="8858282" cy="3818253"/>
            <a:chOff x="0" y="0"/>
            <a:chExt cx="8858280" cy="3818251"/>
          </a:xfrm>
        </p:grpSpPr>
        <p:sp>
          <p:nvSpPr>
            <p:cNvPr id="2353" name="Rectangle"/>
            <p:cNvSpPr/>
            <p:nvPr/>
          </p:nvSpPr>
          <p:spPr>
            <a:xfrm>
              <a:off x="0" y="368999"/>
              <a:ext cx="8858281" cy="6300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356" name="Group"/>
            <p:cNvGrpSpPr/>
            <p:nvPr/>
          </p:nvGrpSpPr>
          <p:grpSpPr>
            <a:xfrm>
              <a:off x="442914" y="0"/>
              <a:ext cx="7880840" cy="738001"/>
              <a:chOff x="0" y="0"/>
              <a:chExt cx="7880839" cy="738000"/>
            </a:xfrm>
          </p:grpSpPr>
          <p:sp>
            <p:nvSpPr>
              <p:cNvPr id="2354" name="Rounded Rectangle"/>
              <p:cNvSpPr/>
              <p:nvPr/>
            </p:nvSpPr>
            <p:spPr>
              <a:xfrm>
                <a:off x="0" y="0"/>
                <a:ext cx="7880840" cy="7380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533400">
                  <a:lnSpc>
                    <a:spcPct val="90000"/>
                  </a:lnSpc>
                  <a:spcBef>
                    <a:spcPts val="700"/>
                  </a:spcBef>
                  <a:defRPr sz="1200">
                    <a:solidFill>
                      <a:srgbClr val="FFFFFF"/>
                    </a:solidFill>
                  </a:defRPr>
                </a:pPr>
              </a:p>
            </p:txBody>
          </p:sp>
          <p:sp>
            <p:nvSpPr>
              <p:cNvPr id="2355" name="One of the attention points when writing multi-threaded code is to determine how to organise threads in such a way that access to shared data is done in a controlled manner."/>
              <p:cNvSpPr txBox="1"/>
              <p:nvPr/>
            </p:nvSpPr>
            <p:spPr>
              <a:xfrm>
                <a:off x="270401" y="203160"/>
                <a:ext cx="7340037" cy="3316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533400">
                  <a:lnSpc>
                    <a:spcPct val="90000"/>
                  </a:lnSpc>
                  <a:spcBef>
                    <a:spcPts val="500"/>
                  </a:spcBef>
                  <a:defRPr sz="1200">
                    <a:solidFill>
                      <a:srgbClr val="FFFFFF"/>
                    </a:solidFill>
                  </a:defRPr>
                </a:lvl1pPr>
              </a:lstStyle>
              <a:p>
                <a:pPr/>
                <a:r>
                  <a:t>One of the attention points when writing multi-threaded code is to determine how to organise threads in such a way that access to shared data is done in a controlled manner.</a:t>
                </a:r>
              </a:p>
            </p:txBody>
          </p:sp>
        </p:grpSp>
        <p:grpSp>
          <p:nvGrpSpPr>
            <p:cNvPr id="2359" name="Group"/>
            <p:cNvGrpSpPr/>
            <p:nvPr/>
          </p:nvGrpSpPr>
          <p:grpSpPr>
            <a:xfrm>
              <a:off x="0" y="1503000"/>
              <a:ext cx="8858281" cy="1181251"/>
              <a:chOff x="0" y="0"/>
              <a:chExt cx="8858280" cy="1181249"/>
            </a:xfrm>
          </p:grpSpPr>
          <p:sp>
            <p:nvSpPr>
              <p:cNvPr id="2357" name="Rectangle"/>
              <p:cNvSpPr/>
              <p:nvPr/>
            </p:nvSpPr>
            <p:spPr>
              <a:xfrm>
                <a:off x="-1" y="0"/>
                <a:ext cx="8858282" cy="118125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lgn="just" defTabSz="533400">
                  <a:lnSpc>
                    <a:spcPct val="90000"/>
                  </a:lnSpc>
                  <a:spcBef>
                    <a:spcPts val="300"/>
                  </a:spcBef>
                  <a:defRPr sz="1200"/>
                </a:pPr>
              </a:p>
            </p:txBody>
          </p:sp>
          <p:sp>
            <p:nvSpPr>
              <p:cNvPr id="2358" name="Check the balance (are there enough funds in the account?).…"/>
              <p:cNvSpPr txBox="1"/>
              <p:nvPr/>
            </p:nvSpPr>
            <p:spPr>
              <a:xfrm>
                <a:off x="602157" y="435356"/>
                <a:ext cx="7653967" cy="7320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14300" indent="-114300" algn="just" defTabSz="533400">
                  <a:lnSpc>
                    <a:spcPct val="90000"/>
                  </a:lnSpc>
                  <a:spcBef>
                    <a:spcPts val="200"/>
                  </a:spcBef>
                  <a:buSzPct val="100000"/>
                  <a:buChar char="•"/>
                  <a:defRPr sz="1200"/>
                </a:pPr>
                <a:r>
                  <a:t>Check the balance (are there enough funds in the account?).</a:t>
                </a:r>
              </a:p>
              <a:p>
                <a:pPr lvl="1" marL="114300" indent="-114300" algn="just" defTabSz="533400">
                  <a:lnSpc>
                    <a:spcPct val="90000"/>
                  </a:lnSpc>
                  <a:spcBef>
                    <a:spcPts val="200"/>
                  </a:spcBef>
                  <a:buSzPct val="100000"/>
                  <a:buChar char="•"/>
                  <a:defRPr sz="1200"/>
                </a:pPr>
                <a:r>
                  <a:t>Give the amount to withdraw.</a:t>
                </a:r>
              </a:p>
              <a:p>
                <a:pPr lvl="1" marL="114300" indent="-114300" algn="just" defTabSz="533400">
                  <a:lnSpc>
                    <a:spcPct val="90000"/>
                  </a:lnSpc>
                  <a:spcBef>
                    <a:spcPts val="200"/>
                  </a:spcBef>
                  <a:buSzPct val="100000"/>
                  <a:buChar char="•"/>
                  <a:defRPr sz="1200"/>
                </a:pPr>
                <a:r>
                  <a:t>Commit the transaction and update the account.</a:t>
                </a:r>
              </a:p>
            </p:txBody>
          </p:sp>
        </p:grpSp>
        <p:grpSp>
          <p:nvGrpSpPr>
            <p:cNvPr id="2362" name="Group"/>
            <p:cNvGrpSpPr/>
            <p:nvPr/>
          </p:nvGrpSpPr>
          <p:grpSpPr>
            <a:xfrm>
              <a:off x="442914" y="1133999"/>
              <a:ext cx="7880840" cy="738001"/>
              <a:chOff x="0" y="0"/>
              <a:chExt cx="7880839" cy="738000"/>
            </a:xfrm>
          </p:grpSpPr>
          <p:sp>
            <p:nvSpPr>
              <p:cNvPr id="2360" name="Rounded Rectangle"/>
              <p:cNvSpPr/>
              <p:nvPr/>
            </p:nvSpPr>
            <p:spPr>
              <a:xfrm>
                <a:off x="0" y="0"/>
                <a:ext cx="7880840" cy="7380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533400">
                  <a:lnSpc>
                    <a:spcPct val="90000"/>
                  </a:lnSpc>
                  <a:spcBef>
                    <a:spcPts val="700"/>
                  </a:spcBef>
                  <a:defRPr sz="1200">
                    <a:solidFill>
                      <a:srgbClr val="FFFFFF"/>
                    </a:solidFill>
                  </a:defRPr>
                </a:pPr>
              </a:p>
            </p:txBody>
          </p:sp>
          <p:sp>
            <p:nvSpPr>
              <p:cNvPr id="2361" name="This is because the order in which threads access data is non-deterministic and this can lead to inconsistent results; called race conditions. A classic example is when two threads attempt to withdraw funds from an account at the same time. The steps in "/>
              <p:cNvSpPr txBox="1"/>
              <p:nvPr/>
            </p:nvSpPr>
            <p:spPr>
              <a:xfrm>
                <a:off x="270401" y="115754"/>
                <a:ext cx="7340037" cy="5064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533400">
                  <a:lnSpc>
                    <a:spcPct val="90000"/>
                  </a:lnSpc>
                  <a:spcBef>
                    <a:spcPts val="500"/>
                  </a:spcBef>
                  <a:defRPr sz="1200">
                    <a:solidFill>
                      <a:srgbClr val="FFFFFF"/>
                    </a:solidFill>
                  </a:defRPr>
                </a:lvl1pPr>
              </a:lstStyle>
              <a:p>
                <a:pPr/>
                <a:r>
                  <a:t>This is because the order in which threads access data is non-deterministic and this can lead to inconsistent results; called race conditions. A classic example is when two threads attempt to withdraw funds from an account at the same time. The steps in a sequential program to perform this transaction are:</a:t>
                </a:r>
              </a:p>
            </p:txBody>
          </p:sp>
        </p:grpSp>
        <p:sp>
          <p:nvSpPr>
            <p:cNvPr id="2363" name="Rectangle"/>
            <p:cNvSpPr/>
            <p:nvPr/>
          </p:nvSpPr>
          <p:spPr>
            <a:xfrm>
              <a:off x="0" y="3188251"/>
              <a:ext cx="8858281" cy="630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366" name="Group"/>
            <p:cNvGrpSpPr/>
            <p:nvPr/>
          </p:nvGrpSpPr>
          <p:grpSpPr>
            <a:xfrm>
              <a:off x="442914" y="2819251"/>
              <a:ext cx="7880840" cy="738001"/>
              <a:chOff x="0" y="0"/>
              <a:chExt cx="7880839" cy="738000"/>
            </a:xfrm>
          </p:grpSpPr>
          <p:sp>
            <p:nvSpPr>
              <p:cNvPr id="2364" name="Rounded Rectangle"/>
              <p:cNvSpPr/>
              <p:nvPr/>
            </p:nvSpPr>
            <p:spPr>
              <a:xfrm>
                <a:off x="0" y="0"/>
                <a:ext cx="7880840" cy="7380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533400">
                  <a:lnSpc>
                    <a:spcPct val="90000"/>
                  </a:lnSpc>
                  <a:spcBef>
                    <a:spcPts val="700"/>
                  </a:spcBef>
                  <a:defRPr sz="1200">
                    <a:solidFill>
                      <a:srgbClr val="FFFFFF"/>
                    </a:solidFill>
                  </a:defRPr>
                </a:pPr>
              </a:p>
            </p:txBody>
          </p:sp>
          <p:sp>
            <p:nvSpPr>
              <p:cNvPr id="2365" name="When there are two threads involved then steps 1, 2 and 3 will be interleaved which means the threads can update data in a non-deterministic way. For example, the scenario in following table shows that after withdrawing 70 and 90 money units the balance "/>
              <p:cNvSpPr txBox="1"/>
              <p:nvPr/>
            </p:nvSpPr>
            <p:spPr>
              <a:xfrm>
                <a:off x="270401" y="115753"/>
                <a:ext cx="7340037" cy="5064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533400">
                  <a:lnSpc>
                    <a:spcPct val="90000"/>
                  </a:lnSpc>
                  <a:spcBef>
                    <a:spcPts val="500"/>
                  </a:spcBef>
                  <a:defRPr sz="1200">
                    <a:solidFill>
                      <a:srgbClr val="FFFFFF"/>
                    </a:solidFill>
                  </a:defRPr>
                </a:lvl1pPr>
              </a:lstStyle>
              <a:p>
                <a:pPr/>
                <a:r>
                  <a:t>When there are two threads involved then steps 1, 2 and 3 will be interleaved which means the threads can update data in a non-deterministic way. For example, the scenario in following table shows that after withdrawing 70 and 90 money units the balance is -60 money units which destroys the invariant condition. </a:t>
                </a:r>
              </a:p>
            </p:txBody>
          </p:sp>
        </p:grpSp>
      </p:grpSp>
      <p:grpSp>
        <p:nvGrpSpPr>
          <p:cNvPr id="2370" name="Group"/>
          <p:cNvGrpSpPr/>
          <p:nvPr/>
        </p:nvGrpSpPr>
        <p:grpSpPr>
          <a:xfrm>
            <a:off x="3286116" y="103880"/>
            <a:ext cx="5643603" cy="649447"/>
            <a:chOff x="0" y="0"/>
            <a:chExt cx="5643602" cy="649446"/>
          </a:xfrm>
        </p:grpSpPr>
        <p:sp>
          <p:nvSpPr>
            <p:cNvPr id="2368"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369" name="Thread synchronization"/>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Thread synchronization</a:t>
              </a:r>
            </a:p>
          </p:txBody>
        </p:sp>
      </p:grpSp>
      <p:graphicFrame>
        <p:nvGraphicFramePr>
          <p:cNvPr id="2371" name="Table 16"/>
          <p:cNvGraphicFramePr/>
          <p:nvPr/>
        </p:nvGraphicFramePr>
        <p:xfrm>
          <a:off x="2928926" y="4929197"/>
          <a:ext cx="5000660" cy="157163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088873"/>
                <a:gridCol w="1864889"/>
                <a:gridCol w="1046898"/>
              </a:tblGrid>
              <a:tr h="257177">
                <a:tc>
                  <a:txBody>
                    <a:bodyPr/>
                    <a:lstStyle/>
                    <a:p>
                      <a:pPr algn="ctr">
                        <a:lnSpc>
                          <a:spcPct val="115000"/>
                        </a:lnSpc>
                        <a:defRPr sz="1800"/>
                      </a:pPr>
                      <a:r>
                        <a:rPr b="1" sz="1100"/>
                        <a:t>Thread 1</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548DD4"/>
                    </a:solidFill>
                  </a:tcPr>
                </a:tc>
                <a:tc>
                  <a:txBody>
                    <a:bodyPr/>
                    <a:lstStyle/>
                    <a:p>
                      <a:pPr algn="ctr">
                        <a:lnSpc>
                          <a:spcPct val="115000"/>
                        </a:lnSpc>
                        <a:defRPr sz="1800"/>
                      </a:pPr>
                      <a:r>
                        <a:rPr b="1" sz="1100"/>
                        <a:t>Thread 2</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548DD4"/>
                    </a:solidFill>
                  </a:tcPr>
                </a:tc>
                <a:tc>
                  <a:txBody>
                    <a:bodyPr/>
                    <a:lstStyle/>
                    <a:p>
                      <a:pPr algn="ctr">
                        <a:lnSpc>
                          <a:spcPct val="115000"/>
                        </a:lnSpc>
                        <a:defRPr sz="1800"/>
                      </a:pPr>
                      <a:r>
                        <a:rPr b="1" sz="1100"/>
                        <a:t>Balance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548DD4"/>
                    </a:solidFill>
                  </a:tcPr>
                </a:tc>
              </a:tr>
              <a:tr h="328615">
                <a:tc>
                  <a:txBody>
                    <a:bodyPr/>
                    <a:lstStyle/>
                    <a:p>
                      <a:pPr algn="l">
                        <a:lnSpc>
                          <a:spcPct val="115000"/>
                        </a:lnSpc>
                        <a:defRPr sz="1800"/>
                      </a:pPr>
                      <a:r>
                        <a:rPr sz="1100"/>
                        <a:t>If(70 &gt; balance)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100"/>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15000"/>
                        </a:lnSpc>
                        <a:defRPr sz="1800"/>
                      </a:pPr>
                      <a:r>
                        <a:rPr sz="1100"/>
                        <a:t>100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28615">
                <a:tc>
                  <a:txBody>
                    <a:bodyPr/>
                    <a:lstStyle/>
                    <a:p>
                      <a:pPr algn="l">
                        <a:lnSpc>
                          <a:spcPct val="115000"/>
                        </a:lnSpc>
                        <a:defRPr sz="1100"/>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100"/>
                        <a:t>If(90 &gt; balance)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15000"/>
                        </a:lnSpc>
                        <a:defRPr sz="1800"/>
                      </a:pPr>
                      <a:r>
                        <a:rPr sz="1100"/>
                        <a:t>100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28615">
                <a:tc>
                  <a:txBody>
                    <a:bodyPr/>
                    <a:lstStyle/>
                    <a:p>
                      <a:pPr algn="l">
                        <a:lnSpc>
                          <a:spcPct val="115000"/>
                        </a:lnSpc>
                        <a:defRPr sz="1800"/>
                      </a:pPr>
                      <a:r>
                        <a:rPr sz="1100"/>
                        <a:t>balance = balance - 70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100"/>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15000"/>
                        </a:lnSpc>
                        <a:defRPr sz="1800"/>
                      </a:pPr>
                      <a:r>
                        <a:rPr sz="1100"/>
                        <a:t>30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28615">
                <a:tc>
                  <a:txBody>
                    <a:bodyPr/>
                    <a:lstStyle/>
                    <a:p>
                      <a:pPr algn="l">
                        <a:lnSpc>
                          <a:spcPct val="115000"/>
                        </a:lnSpc>
                        <a:defRPr sz="1100"/>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100"/>
                        <a:t>balance = balance - 90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15000"/>
                        </a:lnSpc>
                        <a:defRPr sz="1800"/>
                      </a:pPr>
                      <a:r>
                        <a:rPr sz="1100"/>
                        <a:t>-60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grpSp>
        <p:nvGrpSpPr>
          <p:cNvPr id="2374" name="Group 9"/>
          <p:cNvGrpSpPr/>
          <p:nvPr/>
        </p:nvGrpSpPr>
        <p:grpSpPr>
          <a:xfrm>
            <a:off x="20312" y="5980424"/>
            <a:ext cx="1684810" cy="888430"/>
            <a:chOff x="0" y="0"/>
            <a:chExt cx="1684810" cy="888429"/>
          </a:xfrm>
        </p:grpSpPr>
        <p:sp>
          <p:nvSpPr>
            <p:cNvPr id="2372" name="TextBox 10"/>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4000">
                  <a:solidFill>
                    <a:srgbClr val="FF0000"/>
                  </a:solidFill>
                </a:defRPr>
              </a:lvl1pPr>
            </a:lstStyle>
            <a:p>
              <a:pPr/>
              <a:r>
                <a:t>11</a:t>
              </a:r>
            </a:p>
          </p:txBody>
        </p:sp>
        <p:pic>
          <p:nvPicPr>
            <p:cNvPr id="2373" name="Picture 2" descr="Picture 2"/>
            <p:cNvPicPr>
              <a:picLocks noChangeAspect="1"/>
            </p:cNvPicPr>
            <p:nvPr/>
          </p:nvPicPr>
          <p:blipFill>
            <a:blip r:embed="rId2">
              <a:extLst/>
            </a:blip>
            <a:stretch>
              <a:fillRect/>
            </a:stretch>
          </p:blipFill>
          <p:spPr>
            <a:xfrm>
              <a:off x="0" y="0"/>
              <a:ext cx="1285885" cy="888430"/>
            </a:xfrm>
            <a:prstGeom prst="rect">
              <a:avLst/>
            </a:prstGeom>
            <a:ln w="12700" cap="flat">
              <a:noFill/>
              <a:miter lim="400000"/>
            </a:ln>
            <a:effectLst/>
          </p:spPr>
        </p:pic>
      </p:grpSp>
      <p:sp>
        <p:nvSpPr>
          <p:cNvPr id="2375"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401" name="Diagram 14"/>
          <p:cNvGrpSpPr/>
          <p:nvPr/>
        </p:nvGrpSpPr>
        <p:grpSpPr>
          <a:xfrm>
            <a:off x="327285" y="912960"/>
            <a:ext cx="8572560" cy="5068442"/>
            <a:chOff x="0" y="0"/>
            <a:chExt cx="8572559" cy="5068440"/>
          </a:xfrm>
        </p:grpSpPr>
        <p:sp>
          <p:nvSpPr>
            <p:cNvPr id="2377" name="Rectangle"/>
            <p:cNvSpPr/>
            <p:nvPr/>
          </p:nvSpPr>
          <p:spPr>
            <a:xfrm>
              <a:off x="0" y="280440"/>
              <a:ext cx="8572560" cy="4788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380" name="Group"/>
            <p:cNvGrpSpPr/>
            <p:nvPr/>
          </p:nvGrpSpPr>
          <p:grpSpPr>
            <a:xfrm>
              <a:off x="428627" y="0"/>
              <a:ext cx="6000793" cy="560881"/>
              <a:chOff x="0" y="0"/>
              <a:chExt cx="6000791" cy="560880"/>
            </a:xfrm>
          </p:grpSpPr>
          <p:sp>
            <p:nvSpPr>
              <p:cNvPr id="2378" name="Rounded Rectangle"/>
              <p:cNvSpPr/>
              <p:nvPr/>
            </p:nvSpPr>
            <p:spPr>
              <a:xfrm>
                <a:off x="0" y="0"/>
                <a:ext cx="6000792"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379" name="Helps in synchronization of accessing a common resource."/>
              <p:cNvSpPr txBox="1"/>
              <p:nvPr/>
            </p:nvSpPr>
            <p:spPr>
              <a:xfrm>
                <a:off x="254196" y="185760"/>
                <a:ext cx="5492401"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Helps in synchronization of accessing a common resource.</a:t>
                </a:r>
              </a:p>
            </p:txBody>
          </p:sp>
        </p:grpSp>
        <p:sp>
          <p:nvSpPr>
            <p:cNvPr id="2381" name="Rectangle"/>
            <p:cNvSpPr/>
            <p:nvPr/>
          </p:nvSpPr>
          <p:spPr>
            <a:xfrm>
              <a:off x="0" y="1142279"/>
              <a:ext cx="8572560" cy="478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384" name="Group"/>
            <p:cNvGrpSpPr/>
            <p:nvPr/>
          </p:nvGrpSpPr>
          <p:grpSpPr>
            <a:xfrm>
              <a:off x="428627" y="861840"/>
              <a:ext cx="6000793" cy="560881"/>
              <a:chOff x="0" y="0"/>
              <a:chExt cx="6000791" cy="560880"/>
            </a:xfrm>
          </p:grpSpPr>
          <p:sp>
            <p:nvSpPr>
              <p:cNvPr id="2382" name="Rounded Rectangle"/>
              <p:cNvSpPr/>
              <p:nvPr/>
            </p:nvSpPr>
            <p:spPr>
              <a:xfrm>
                <a:off x="0" y="0"/>
                <a:ext cx="6000792"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383" name="In general any global resource under a lock can still be accessed by a some other thread by by-passing the lock."/>
              <p:cNvSpPr txBox="1"/>
              <p:nvPr/>
            </p:nvSpPr>
            <p:spPr>
              <a:xfrm>
                <a:off x="254196" y="80928"/>
                <a:ext cx="5492401"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In general any global resource under a lock can still be accessed by a some other thread by by-passing the lock.</a:t>
                </a:r>
              </a:p>
            </p:txBody>
          </p:sp>
        </p:grpSp>
        <p:sp>
          <p:nvSpPr>
            <p:cNvPr id="2385" name="Rectangle"/>
            <p:cNvSpPr/>
            <p:nvPr/>
          </p:nvSpPr>
          <p:spPr>
            <a:xfrm>
              <a:off x="0" y="2004120"/>
              <a:ext cx="8572560" cy="478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388" name="Group"/>
            <p:cNvGrpSpPr/>
            <p:nvPr/>
          </p:nvGrpSpPr>
          <p:grpSpPr>
            <a:xfrm>
              <a:off x="428627" y="1723679"/>
              <a:ext cx="6000793" cy="560881"/>
              <a:chOff x="0" y="0"/>
              <a:chExt cx="6000791" cy="560880"/>
            </a:xfrm>
          </p:grpSpPr>
          <p:sp>
            <p:nvSpPr>
              <p:cNvPr id="2386" name="Rounded Rectangle"/>
              <p:cNvSpPr/>
              <p:nvPr/>
            </p:nvSpPr>
            <p:spPr>
              <a:xfrm>
                <a:off x="0" y="0"/>
                <a:ext cx="6000792"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387" name="Any global resource if it has to be totally protected by an mutex completely, a mutex must be completely bounded to the resource it is protecting."/>
              <p:cNvSpPr txBox="1"/>
              <p:nvPr/>
            </p:nvSpPr>
            <p:spPr>
              <a:xfrm>
                <a:off x="254196" y="80928"/>
                <a:ext cx="5492401"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Any global resource if it has to be totally protected by an mutex completely, a mutex must be completely bounded to the resource it is protecting.</a:t>
                </a:r>
              </a:p>
            </p:txBody>
          </p:sp>
        </p:grpSp>
        <p:sp>
          <p:nvSpPr>
            <p:cNvPr id="2389" name="Rectangle"/>
            <p:cNvSpPr/>
            <p:nvPr/>
          </p:nvSpPr>
          <p:spPr>
            <a:xfrm>
              <a:off x="0" y="2865960"/>
              <a:ext cx="8572560" cy="478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392" name="Group"/>
            <p:cNvGrpSpPr/>
            <p:nvPr/>
          </p:nvGrpSpPr>
          <p:grpSpPr>
            <a:xfrm>
              <a:off x="428627" y="2585519"/>
              <a:ext cx="6000793" cy="560882"/>
              <a:chOff x="0" y="0"/>
              <a:chExt cx="6000791" cy="560880"/>
            </a:xfrm>
          </p:grpSpPr>
          <p:sp>
            <p:nvSpPr>
              <p:cNvPr id="2390" name="Rounded Rectangle"/>
              <p:cNvSpPr/>
              <p:nvPr/>
            </p:nvSpPr>
            <p:spPr>
              <a:xfrm>
                <a:off x="0" y="0"/>
                <a:ext cx="6000792"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391" name="In other words encapsulate the resource, that is make both the resource as well as the mutex object as class data member."/>
              <p:cNvSpPr txBox="1"/>
              <p:nvPr/>
            </p:nvSpPr>
            <p:spPr>
              <a:xfrm>
                <a:off x="254196" y="80928"/>
                <a:ext cx="5492401"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 In other words encapsulate the resource, that is make both the resource as well as the mutex object as class data member.</a:t>
                </a:r>
              </a:p>
            </p:txBody>
          </p:sp>
        </p:grpSp>
        <p:sp>
          <p:nvSpPr>
            <p:cNvPr id="2393" name="Rectangle"/>
            <p:cNvSpPr/>
            <p:nvPr/>
          </p:nvSpPr>
          <p:spPr>
            <a:xfrm>
              <a:off x="0" y="3727800"/>
              <a:ext cx="8572560" cy="478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396" name="Group"/>
            <p:cNvGrpSpPr/>
            <p:nvPr/>
          </p:nvGrpSpPr>
          <p:grpSpPr>
            <a:xfrm>
              <a:off x="428627" y="3447359"/>
              <a:ext cx="6000793" cy="560881"/>
              <a:chOff x="0" y="0"/>
              <a:chExt cx="6000791" cy="560880"/>
            </a:xfrm>
          </p:grpSpPr>
          <p:sp>
            <p:nvSpPr>
              <p:cNvPr id="2394" name="Rounded Rectangle"/>
              <p:cNvSpPr/>
              <p:nvPr/>
            </p:nvSpPr>
            <p:spPr>
              <a:xfrm>
                <a:off x="0" y="0"/>
                <a:ext cx="6000792"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395" name="Design interface appropriately such that the data is thread safe."/>
              <p:cNvSpPr txBox="1"/>
              <p:nvPr/>
            </p:nvSpPr>
            <p:spPr>
              <a:xfrm>
                <a:off x="254196" y="185760"/>
                <a:ext cx="5492401"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Design interface appropriately such that the data is thread safe.</a:t>
                </a:r>
              </a:p>
            </p:txBody>
          </p:sp>
        </p:grpSp>
        <p:sp>
          <p:nvSpPr>
            <p:cNvPr id="2397" name="Rectangle"/>
            <p:cNvSpPr/>
            <p:nvPr/>
          </p:nvSpPr>
          <p:spPr>
            <a:xfrm>
              <a:off x="0" y="4589640"/>
              <a:ext cx="8572560" cy="478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400" name="Group"/>
            <p:cNvGrpSpPr/>
            <p:nvPr/>
          </p:nvGrpSpPr>
          <p:grpSpPr>
            <a:xfrm>
              <a:off x="428627" y="4309199"/>
              <a:ext cx="6000793" cy="560881"/>
              <a:chOff x="0" y="0"/>
              <a:chExt cx="6000791" cy="560880"/>
            </a:xfrm>
          </p:grpSpPr>
          <p:sp>
            <p:nvSpPr>
              <p:cNvPr id="2398" name="Rounded Rectangle"/>
              <p:cNvSpPr/>
              <p:nvPr/>
            </p:nvSpPr>
            <p:spPr>
              <a:xfrm>
                <a:off x="0" y="0"/>
                <a:ext cx="6000792"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399" name="It is a good idea to lock mutexes in the same order across functions, failing which it could lead to situation called dead-lock."/>
              <p:cNvSpPr txBox="1"/>
              <p:nvPr/>
            </p:nvSpPr>
            <p:spPr>
              <a:xfrm>
                <a:off x="254196" y="80928"/>
                <a:ext cx="5492401"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It is a good idea to lock mutexes in the same order across functions, failing which it could lead to situation called dead-lock.</a:t>
                </a:r>
              </a:p>
            </p:txBody>
          </p:sp>
        </p:grpSp>
      </p:grpSp>
      <p:grpSp>
        <p:nvGrpSpPr>
          <p:cNvPr id="2404" name="Group"/>
          <p:cNvGrpSpPr/>
          <p:nvPr/>
        </p:nvGrpSpPr>
        <p:grpSpPr>
          <a:xfrm>
            <a:off x="3286116" y="103880"/>
            <a:ext cx="5643603" cy="649447"/>
            <a:chOff x="0" y="0"/>
            <a:chExt cx="5643602" cy="649446"/>
          </a:xfrm>
        </p:grpSpPr>
        <p:sp>
          <p:nvSpPr>
            <p:cNvPr id="2402"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403" name="Mutex"/>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Mutex</a:t>
              </a:r>
            </a:p>
          </p:txBody>
        </p:sp>
      </p:grpSp>
      <p:grpSp>
        <p:nvGrpSpPr>
          <p:cNvPr id="2407" name="Group 5"/>
          <p:cNvGrpSpPr/>
          <p:nvPr/>
        </p:nvGrpSpPr>
        <p:grpSpPr>
          <a:xfrm>
            <a:off x="20312" y="5980424"/>
            <a:ext cx="1684810" cy="888430"/>
            <a:chOff x="0" y="0"/>
            <a:chExt cx="1684810" cy="888429"/>
          </a:xfrm>
        </p:grpSpPr>
        <p:sp>
          <p:nvSpPr>
            <p:cNvPr id="2405" name="TextBox 6"/>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4000">
                  <a:solidFill>
                    <a:srgbClr val="FF0000"/>
                  </a:solidFill>
                </a:defRPr>
              </a:lvl1pPr>
            </a:lstStyle>
            <a:p>
              <a:pPr/>
              <a:r>
                <a:t>11</a:t>
              </a:r>
            </a:p>
          </p:txBody>
        </p:sp>
        <p:pic>
          <p:nvPicPr>
            <p:cNvPr id="2406" name="Picture 2" descr="Picture 2"/>
            <p:cNvPicPr>
              <a:picLocks noChangeAspect="1"/>
            </p:cNvPicPr>
            <p:nvPr/>
          </p:nvPicPr>
          <p:blipFill>
            <a:blip r:embed="rId2">
              <a:extLst/>
            </a:blip>
            <a:stretch>
              <a:fillRect/>
            </a:stretch>
          </p:blipFill>
          <p:spPr>
            <a:xfrm>
              <a:off x="0" y="0"/>
              <a:ext cx="1285885" cy="888430"/>
            </a:xfrm>
            <a:prstGeom prst="rect">
              <a:avLst/>
            </a:prstGeom>
            <a:ln w="12700" cap="flat">
              <a:noFill/>
              <a:miter lim="400000"/>
            </a:ln>
            <a:effectLst/>
          </p:spPr>
        </p:pic>
      </p:grpSp>
      <p:sp>
        <p:nvSpPr>
          <p:cNvPr id="2408"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422" name="Diagram 14"/>
          <p:cNvGrpSpPr/>
          <p:nvPr/>
        </p:nvGrpSpPr>
        <p:grpSpPr>
          <a:xfrm>
            <a:off x="642909" y="1599478"/>
            <a:ext cx="7715306" cy="3659042"/>
            <a:chOff x="0" y="0"/>
            <a:chExt cx="7715304" cy="3659040"/>
          </a:xfrm>
        </p:grpSpPr>
        <p:sp>
          <p:nvSpPr>
            <p:cNvPr id="2410" name="Rectangle"/>
            <p:cNvSpPr/>
            <p:nvPr/>
          </p:nvSpPr>
          <p:spPr>
            <a:xfrm>
              <a:off x="0" y="413280"/>
              <a:ext cx="7715305" cy="705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413" name="Group"/>
            <p:cNvGrpSpPr/>
            <p:nvPr/>
          </p:nvGrpSpPr>
          <p:grpSpPr>
            <a:xfrm>
              <a:off x="385765" y="0"/>
              <a:ext cx="5400712" cy="826561"/>
              <a:chOff x="0" y="0"/>
              <a:chExt cx="5400711" cy="826560"/>
            </a:xfrm>
          </p:grpSpPr>
          <p:sp>
            <p:nvSpPr>
              <p:cNvPr id="2411" name="Rounded Rectangle"/>
              <p:cNvSpPr/>
              <p:nvPr/>
            </p:nvSpPr>
            <p:spPr>
              <a:xfrm>
                <a:off x="0" y="0"/>
                <a:ext cx="5400712" cy="8265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412" name="The simplest form of mutex is a regular std::mutex."/>
              <p:cNvSpPr txBox="1"/>
              <p:nvPr/>
            </p:nvSpPr>
            <p:spPr>
              <a:xfrm>
                <a:off x="244483" y="311679"/>
                <a:ext cx="4911747" cy="20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defTabSz="622300">
                  <a:lnSpc>
                    <a:spcPct val="90000"/>
                  </a:lnSpc>
                  <a:spcBef>
                    <a:spcPts val="500"/>
                  </a:spcBef>
                  <a:defRPr sz="1400">
                    <a:solidFill>
                      <a:srgbClr val="FFFFFF"/>
                    </a:solidFill>
                  </a:defRPr>
                </a:pPr>
                <a:r>
                  <a:t>The simplest form of mutex is a regular </a:t>
                </a:r>
                <a:r>
                  <a:rPr>
                    <a:latin typeface="Courier New"/>
                    <a:ea typeface="Courier New"/>
                    <a:cs typeface="Courier New"/>
                    <a:sym typeface="Courier New"/>
                  </a:rPr>
                  <a:t>std::mutex. </a:t>
                </a:r>
              </a:p>
            </p:txBody>
          </p:sp>
        </p:grpSp>
        <p:sp>
          <p:nvSpPr>
            <p:cNvPr id="2414" name="Rectangle"/>
            <p:cNvSpPr/>
            <p:nvPr/>
          </p:nvSpPr>
          <p:spPr>
            <a:xfrm>
              <a:off x="0" y="1683360"/>
              <a:ext cx="7715305" cy="705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417" name="Group"/>
            <p:cNvGrpSpPr/>
            <p:nvPr/>
          </p:nvGrpSpPr>
          <p:grpSpPr>
            <a:xfrm>
              <a:off x="385765" y="1270080"/>
              <a:ext cx="5400712" cy="826561"/>
              <a:chOff x="0" y="0"/>
              <a:chExt cx="5400711" cy="826560"/>
            </a:xfrm>
          </p:grpSpPr>
          <p:sp>
            <p:nvSpPr>
              <p:cNvPr id="2415" name="Rounded Rectangle"/>
              <p:cNvSpPr/>
              <p:nvPr/>
            </p:nvSpPr>
            <p:spPr>
              <a:xfrm>
                <a:off x="0" y="0"/>
                <a:ext cx="5400712" cy="8265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416" name="You lock and unlock it, and only one thread can lock the mutex at a time."/>
              <p:cNvSpPr txBox="1"/>
              <p:nvPr/>
            </p:nvSpPr>
            <p:spPr>
              <a:xfrm>
                <a:off x="244483" y="213768"/>
                <a:ext cx="4911747"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You lock and unlock it, and only one thread can lock the mutex at a time. </a:t>
                </a:r>
              </a:p>
            </p:txBody>
          </p:sp>
        </p:grpSp>
        <p:sp>
          <p:nvSpPr>
            <p:cNvPr id="2418" name="Rectangle"/>
            <p:cNvSpPr/>
            <p:nvPr/>
          </p:nvSpPr>
          <p:spPr>
            <a:xfrm>
              <a:off x="0" y="2953440"/>
              <a:ext cx="7715305" cy="705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421" name="Group"/>
            <p:cNvGrpSpPr/>
            <p:nvPr/>
          </p:nvGrpSpPr>
          <p:grpSpPr>
            <a:xfrm>
              <a:off x="385765" y="2540160"/>
              <a:ext cx="5400712" cy="826561"/>
              <a:chOff x="0" y="0"/>
              <a:chExt cx="5400711" cy="826560"/>
            </a:xfrm>
          </p:grpSpPr>
          <p:sp>
            <p:nvSpPr>
              <p:cNvPr id="2419" name="Rounded Rectangle"/>
              <p:cNvSpPr/>
              <p:nvPr/>
            </p:nvSpPr>
            <p:spPr>
              <a:xfrm>
                <a:off x="0" y="0"/>
                <a:ext cx="5400712" cy="8265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420" name="Any thread that calls lock() on a mutex held by another thread will block indefinitely (an important factor when considering synchronisation)."/>
              <p:cNvSpPr txBox="1"/>
              <p:nvPr/>
            </p:nvSpPr>
            <p:spPr>
              <a:xfrm>
                <a:off x="244483" y="108936"/>
                <a:ext cx="4911747" cy="608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Any thread that calls lock() on a mutex held by another thread will block indefinitely (an important factor when considering synchronisation).</a:t>
                </a:r>
              </a:p>
            </p:txBody>
          </p:sp>
        </p:grpSp>
      </p:grpSp>
      <p:grpSp>
        <p:nvGrpSpPr>
          <p:cNvPr id="2425" name="Group"/>
          <p:cNvGrpSpPr/>
          <p:nvPr/>
        </p:nvGrpSpPr>
        <p:grpSpPr>
          <a:xfrm>
            <a:off x="3286116" y="103880"/>
            <a:ext cx="5643603" cy="649447"/>
            <a:chOff x="0" y="0"/>
            <a:chExt cx="5643602" cy="649446"/>
          </a:xfrm>
        </p:grpSpPr>
        <p:sp>
          <p:nvSpPr>
            <p:cNvPr id="2423"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424" name="Regular Mutex"/>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Regular Mutex</a:t>
              </a:r>
            </a:p>
          </p:txBody>
        </p:sp>
      </p:grpSp>
      <p:grpSp>
        <p:nvGrpSpPr>
          <p:cNvPr id="2428" name="Group 5"/>
          <p:cNvGrpSpPr/>
          <p:nvPr/>
        </p:nvGrpSpPr>
        <p:grpSpPr>
          <a:xfrm>
            <a:off x="20312" y="5980424"/>
            <a:ext cx="1684810" cy="888430"/>
            <a:chOff x="0" y="0"/>
            <a:chExt cx="1684810" cy="888429"/>
          </a:xfrm>
        </p:grpSpPr>
        <p:sp>
          <p:nvSpPr>
            <p:cNvPr id="2426" name="TextBox 6"/>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4000">
                  <a:solidFill>
                    <a:srgbClr val="FF0000"/>
                  </a:solidFill>
                </a:defRPr>
              </a:lvl1pPr>
            </a:lstStyle>
            <a:p>
              <a:pPr/>
              <a:r>
                <a:t>11</a:t>
              </a:r>
            </a:p>
          </p:txBody>
        </p:sp>
        <p:pic>
          <p:nvPicPr>
            <p:cNvPr id="2427" name="Picture 2" descr="Picture 2"/>
            <p:cNvPicPr>
              <a:picLocks noChangeAspect="1"/>
            </p:cNvPicPr>
            <p:nvPr/>
          </p:nvPicPr>
          <p:blipFill>
            <a:blip r:embed="rId2">
              <a:extLst/>
            </a:blip>
            <a:stretch>
              <a:fillRect/>
            </a:stretch>
          </p:blipFill>
          <p:spPr>
            <a:xfrm>
              <a:off x="0" y="0"/>
              <a:ext cx="1285885" cy="888430"/>
            </a:xfrm>
            <a:prstGeom prst="rect">
              <a:avLst/>
            </a:prstGeom>
            <a:ln w="12700" cap="flat">
              <a:noFill/>
              <a:miter lim="400000"/>
            </a:ln>
            <a:effectLst/>
          </p:spPr>
        </p:pic>
      </p:grpSp>
      <p:sp>
        <p:nvSpPr>
          <p:cNvPr id="2429"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455" name="Group 6"/>
          <p:cNvGrpSpPr/>
          <p:nvPr/>
        </p:nvGrpSpPr>
        <p:grpSpPr>
          <a:xfrm>
            <a:off x="642909" y="103880"/>
            <a:ext cx="8286810" cy="5681997"/>
            <a:chOff x="0" y="0"/>
            <a:chExt cx="8286808" cy="5681995"/>
          </a:xfrm>
        </p:grpSpPr>
        <p:grpSp>
          <p:nvGrpSpPr>
            <p:cNvPr id="2451" name="Diagram 14"/>
            <p:cNvGrpSpPr/>
            <p:nvPr/>
          </p:nvGrpSpPr>
          <p:grpSpPr>
            <a:xfrm>
              <a:off x="0" y="1253994"/>
              <a:ext cx="7715305" cy="4428002"/>
              <a:chOff x="0" y="0"/>
              <a:chExt cx="7715304" cy="4428001"/>
            </a:xfrm>
          </p:grpSpPr>
          <p:sp>
            <p:nvSpPr>
              <p:cNvPr id="2431" name="Rectangle"/>
              <p:cNvSpPr/>
              <p:nvPr/>
            </p:nvSpPr>
            <p:spPr>
              <a:xfrm>
                <a:off x="0" y="295200"/>
                <a:ext cx="7715305"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434" name="Group"/>
              <p:cNvGrpSpPr/>
              <p:nvPr/>
            </p:nvGrpSpPr>
            <p:grpSpPr>
              <a:xfrm>
                <a:off x="385765" y="0"/>
                <a:ext cx="5400713" cy="590401"/>
                <a:chOff x="0" y="0"/>
                <a:chExt cx="5400712" cy="590400"/>
              </a:xfrm>
            </p:grpSpPr>
            <p:sp>
              <p:nvSpPr>
                <p:cNvPr id="2432" name="Rounded Rectangle"/>
                <p:cNvSpPr/>
                <p:nvPr/>
              </p:nvSpPr>
              <p:spPr>
                <a:xfrm>
                  <a:off x="0" y="0"/>
                  <a:ext cx="5400713"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433" name="The std::timed_mutex class is a subtype of std::mutex, which adds the ability to specify a timeout."/>
                <p:cNvSpPr txBox="1"/>
                <p:nvPr/>
              </p:nvSpPr>
              <p:spPr>
                <a:xfrm>
                  <a:off x="232955" y="95688"/>
                  <a:ext cx="4934803"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The std::timed_mutex class is a subtype of std::mutex, which adds the ability to specify a timeout. </a:t>
                  </a:r>
                </a:p>
              </p:txBody>
            </p:sp>
          </p:grpSp>
          <p:sp>
            <p:nvSpPr>
              <p:cNvPr id="2435" name="Rectangle"/>
              <p:cNvSpPr/>
              <p:nvPr/>
            </p:nvSpPr>
            <p:spPr>
              <a:xfrm>
                <a:off x="0" y="1202401"/>
                <a:ext cx="7715305"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438" name="Group"/>
              <p:cNvGrpSpPr/>
              <p:nvPr/>
            </p:nvGrpSpPr>
            <p:grpSpPr>
              <a:xfrm>
                <a:off x="385765" y="907201"/>
                <a:ext cx="5400713" cy="590401"/>
                <a:chOff x="0" y="0"/>
                <a:chExt cx="5400712" cy="590400"/>
              </a:xfrm>
            </p:grpSpPr>
            <p:sp>
              <p:nvSpPr>
                <p:cNvPr id="2436" name="Rounded Rectangle"/>
                <p:cNvSpPr/>
                <p:nvPr/>
              </p:nvSpPr>
              <p:spPr>
                <a:xfrm>
                  <a:off x="0" y="0"/>
                  <a:ext cx="5400713"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437" name="For example, you may wish to try to lock the mutex but give up after a certain time if you cannot obtain a lock."/>
                <p:cNvSpPr txBox="1"/>
                <p:nvPr/>
              </p:nvSpPr>
              <p:spPr>
                <a:xfrm>
                  <a:off x="232955" y="95688"/>
                  <a:ext cx="4934803"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For example, you may wish to try to lock the mutex but give up after a certain time if you cannot obtain a lock. </a:t>
                  </a:r>
                </a:p>
              </p:txBody>
            </p:sp>
          </p:grpSp>
          <p:sp>
            <p:nvSpPr>
              <p:cNvPr id="2439" name="Rectangle"/>
              <p:cNvSpPr/>
              <p:nvPr/>
            </p:nvSpPr>
            <p:spPr>
              <a:xfrm>
                <a:off x="0" y="2109601"/>
                <a:ext cx="7715305"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442" name="Group"/>
              <p:cNvGrpSpPr/>
              <p:nvPr/>
            </p:nvGrpSpPr>
            <p:grpSpPr>
              <a:xfrm>
                <a:off x="385765" y="1814401"/>
                <a:ext cx="5400713" cy="590401"/>
                <a:chOff x="0" y="0"/>
                <a:chExt cx="5400712" cy="590400"/>
              </a:xfrm>
            </p:grpSpPr>
            <p:sp>
              <p:nvSpPr>
                <p:cNvPr id="2440" name="Rounded Rectangle"/>
                <p:cNvSpPr/>
                <p:nvPr/>
              </p:nvSpPr>
              <p:spPr>
                <a:xfrm>
                  <a:off x="0" y="0"/>
                  <a:ext cx="5400713"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441" name="This takes either an absolute time, or a relative time."/>
                <p:cNvSpPr txBox="1"/>
                <p:nvPr/>
              </p:nvSpPr>
              <p:spPr>
                <a:xfrm>
                  <a:off x="232955" y="200520"/>
                  <a:ext cx="4934803"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This takes either an absolute time, or a relative time. </a:t>
                  </a:r>
                </a:p>
              </p:txBody>
            </p:sp>
          </p:grpSp>
          <p:sp>
            <p:nvSpPr>
              <p:cNvPr id="2443" name="Rectangle"/>
              <p:cNvSpPr/>
              <p:nvPr/>
            </p:nvSpPr>
            <p:spPr>
              <a:xfrm>
                <a:off x="0" y="3016801"/>
                <a:ext cx="7715305"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446" name="Group"/>
              <p:cNvGrpSpPr/>
              <p:nvPr/>
            </p:nvGrpSpPr>
            <p:grpSpPr>
              <a:xfrm>
                <a:off x="385765" y="2721601"/>
                <a:ext cx="5400713" cy="590401"/>
                <a:chOff x="0" y="0"/>
                <a:chExt cx="5400712" cy="590400"/>
              </a:xfrm>
            </p:grpSpPr>
            <p:sp>
              <p:nvSpPr>
                <p:cNvPr id="2444" name="Rounded Rectangle"/>
                <p:cNvSpPr/>
                <p:nvPr/>
              </p:nvSpPr>
              <p:spPr>
                <a:xfrm>
                  <a:off x="0" y="0"/>
                  <a:ext cx="5400713"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445" name="If the mutex cannot be obtained within the time specified, the call will return false and the mutex is not held."/>
                <p:cNvSpPr txBox="1"/>
                <p:nvPr/>
              </p:nvSpPr>
              <p:spPr>
                <a:xfrm>
                  <a:off x="232955" y="95688"/>
                  <a:ext cx="4934803"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If the mutex cannot be obtained within the time specified, the call will return false and the mutex is not held. </a:t>
                  </a:r>
                </a:p>
              </p:txBody>
            </p:sp>
          </p:grpSp>
          <p:sp>
            <p:nvSpPr>
              <p:cNvPr id="2447" name="Rectangle"/>
              <p:cNvSpPr/>
              <p:nvPr/>
            </p:nvSpPr>
            <p:spPr>
              <a:xfrm>
                <a:off x="0" y="3924001"/>
                <a:ext cx="7715305"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450" name="Group"/>
              <p:cNvGrpSpPr/>
              <p:nvPr/>
            </p:nvGrpSpPr>
            <p:grpSpPr>
              <a:xfrm>
                <a:off x="385765" y="3628801"/>
                <a:ext cx="5400713" cy="590401"/>
                <a:chOff x="0" y="0"/>
                <a:chExt cx="5400712" cy="590400"/>
              </a:xfrm>
            </p:grpSpPr>
            <p:sp>
              <p:nvSpPr>
                <p:cNvPr id="2448" name="Rounded Rectangle"/>
                <p:cNvSpPr/>
                <p:nvPr/>
              </p:nvSpPr>
              <p:spPr>
                <a:xfrm>
                  <a:off x="0" y="0"/>
                  <a:ext cx="5400713"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449" name="If the mutex is locked within the timeout period, it returns true."/>
                <p:cNvSpPr txBox="1"/>
                <p:nvPr/>
              </p:nvSpPr>
              <p:spPr>
                <a:xfrm>
                  <a:off x="232955" y="200520"/>
                  <a:ext cx="4934803"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If the mutex is locked within the timeout period, it returns true.</a:t>
                  </a:r>
                </a:p>
              </p:txBody>
            </p:sp>
          </p:grpSp>
        </p:grpSp>
        <p:grpSp>
          <p:nvGrpSpPr>
            <p:cNvPr id="2454" name="Group"/>
            <p:cNvGrpSpPr/>
            <p:nvPr/>
          </p:nvGrpSpPr>
          <p:grpSpPr>
            <a:xfrm>
              <a:off x="2643206" y="0"/>
              <a:ext cx="5643603" cy="649447"/>
              <a:chOff x="0" y="0"/>
              <a:chExt cx="5643602" cy="649446"/>
            </a:xfrm>
          </p:grpSpPr>
          <p:sp>
            <p:nvSpPr>
              <p:cNvPr id="2452"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453" name="Timed Mutex"/>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Timed Mutex</a:t>
                </a:r>
              </a:p>
            </p:txBody>
          </p:sp>
        </p:grpSp>
      </p:grpSp>
      <p:sp>
        <p:nvSpPr>
          <p:cNvPr id="2456"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459" name="Group 5"/>
          <p:cNvGrpSpPr/>
          <p:nvPr/>
        </p:nvGrpSpPr>
        <p:grpSpPr>
          <a:xfrm>
            <a:off x="20312" y="5980424"/>
            <a:ext cx="1684810" cy="888430"/>
            <a:chOff x="0" y="0"/>
            <a:chExt cx="1684810" cy="888429"/>
          </a:xfrm>
        </p:grpSpPr>
        <p:sp>
          <p:nvSpPr>
            <p:cNvPr id="2457" name="TextBox 9"/>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4000">
                  <a:solidFill>
                    <a:srgbClr val="FF0000"/>
                  </a:solidFill>
                </a:defRPr>
              </a:lvl1pPr>
            </a:lstStyle>
            <a:p>
              <a:pPr/>
              <a:r>
                <a:t>11</a:t>
              </a:r>
            </a:p>
          </p:txBody>
        </p:sp>
        <p:pic>
          <p:nvPicPr>
            <p:cNvPr id="2458" name="Picture 2" descr="Picture 2"/>
            <p:cNvPicPr>
              <a:picLocks noChangeAspect="1"/>
            </p:cNvPicPr>
            <p:nvPr/>
          </p:nvPicPr>
          <p:blipFill>
            <a:blip r:embed="rId2">
              <a:extLst/>
            </a:blip>
            <a:stretch>
              <a:fillRect/>
            </a:stretch>
          </p:blipFill>
          <p:spPr>
            <a:xfrm>
              <a:off x="0" y="0"/>
              <a:ext cx="1285885" cy="88843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04" name="Group 9"/>
          <p:cNvGrpSpPr/>
          <p:nvPr/>
        </p:nvGrpSpPr>
        <p:grpSpPr>
          <a:xfrm>
            <a:off x="29036" y="34724"/>
            <a:ext cx="9057090" cy="1894078"/>
            <a:chOff x="0" y="0"/>
            <a:chExt cx="9057088" cy="1894077"/>
          </a:xfrm>
        </p:grpSpPr>
        <p:sp>
          <p:nvSpPr>
            <p:cNvPr id="368" name="TextBox 3"/>
            <p:cNvSpPr/>
            <p:nvPr/>
          </p:nvSpPr>
          <p:spPr>
            <a:xfrm>
              <a:off x="640910" y="1894077"/>
              <a:ext cx="757243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C++14 now allows the </a:t>
              </a:r>
              <a:r>
                <a:rPr b="1">
                  <a:solidFill>
                    <a:srgbClr val="0070C0"/>
                  </a:solidFill>
                  <a:latin typeface="Courier New"/>
                  <a:ea typeface="Courier New"/>
                  <a:cs typeface="Courier New"/>
                  <a:sym typeface="Courier New"/>
                </a:rPr>
                <a:t>`auto</a:t>
              </a:r>
              <a:r>
                <a:t>` type-specifier in the parameter list, enabling polymorphic lambdas.</a:t>
              </a:r>
            </a:p>
            <a:p>
              <a:pPr/>
            </a:p>
            <a:p>
              <a:pPr>
                <a:defRPr b="1">
                  <a:latin typeface="Courier New"/>
                  <a:ea typeface="Courier New"/>
                  <a:cs typeface="Courier New"/>
                  <a:sym typeface="Courier New"/>
                </a:defRPr>
              </a:pPr>
              <a:r>
                <a:t>auto identity = [](auto x) { return x; };</a:t>
              </a:r>
            </a:p>
            <a:p>
              <a:pPr/>
            </a:p>
            <a:p>
              <a:pPr>
                <a:defRPr b="1">
                  <a:latin typeface="Courier New"/>
                  <a:ea typeface="Courier New"/>
                  <a:cs typeface="Courier New"/>
                  <a:sym typeface="Courier New"/>
                </a:defRPr>
              </a:pPr>
              <a:r>
                <a:t>int three = identity(3);            </a:t>
              </a:r>
              <a:r>
                <a:rPr>
                  <a:solidFill>
                    <a:srgbClr val="00B050"/>
                  </a:solidFill>
                </a:rPr>
                <a:t>// == 3</a:t>
              </a:r>
              <a:endParaRPr>
                <a:solidFill>
                  <a:srgbClr val="00B050"/>
                </a:solidFill>
              </a:endParaRPr>
            </a:p>
            <a:p>
              <a:pPr>
                <a:defRPr b="1">
                  <a:latin typeface="Courier New"/>
                  <a:ea typeface="Courier New"/>
                  <a:cs typeface="Courier New"/>
                  <a:sym typeface="Courier New"/>
                </a:defRPr>
              </a:pPr>
              <a:r>
                <a:t>std::string foo = identity("foo");  </a:t>
              </a:r>
              <a:r>
                <a:rPr>
                  <a:solidFill>
                    <a:srgbClr val="00B050"/>
                  </a:solidFill>
                </a:rPr>
                <a:t>// == "foo“</a:t>
              </a:r>
              <a:endParaRPr>
                <a:solidFill>
                  <a:srgbClr val="00B050"/>
                </a:solidFill>
              </a:endParaRPr>
            </a:p>
            <a:p>
              <a:pPr>
                <a:defRPr>
                  <a:solidFill>
                    <a:srgbClr val="00B050"/>
                  </a:solidFill>
                </a:defRPr>
              </a:pPr>
            </a:p>
            <a:p>
              <a:pPr/>
              <a:r>
                <a:t>an Identity function that takes an argument and returns the same argument.</a:t>
              </a:r>
            </a:p>
            <a:p>
              <a:pPr/>
              <a:br/>
              <a:r>
                <a:rPr b="1">
                  <a:latin typeface="Courier New"/>
                  <a:ea typeface="Courier New"/>
                  <a:cs typeface="Courier New"/>
                  <a:sym typeface="Courier New"/>
                </a:rPr>
                <a:t>auto Identity = [](auto x) { return x; }; </a:t>
              </a:r>
              <a:endParaRPr b="1">
                <a:latin typeface="Courier New"/>
                <a:ea typeface="Courier New"/>
                <a:cs typeface="Courier New"/>
                <a:sym typeface="Courier New"/>
              </a:endParaRPr>
            </a:p>
            <a:p>
              <a:pPr>
                <a:defRPr b="1">
                  <a:latin typeface="Courier New"/>
                  <a:ea typeface="Courier New"/>
                  <a:cs typeface="Courier New"/>
                  <a:sym typeface="Courier New"/>
                </a:defRPr>
              </a:pPr>
            </a:p>
            <a:p>
              <a:pPr>
                <a:defRPr b="1">
                  <a:latin typeface="Courier New"/>
                  <a:ea typeface="Courier New"/>
                  <a:cs typeface="Courier New"/>
                  <a:sym typeface="Courier New"/>
                </a:defRPr>
              </a:pPr>
              <a:r>
                <a:t>Identity(3); </a:t>
              </a:r>
              <a:r>
                <a:rPr>
                  <a:solidFill>
                    <a:srgbClr val="00B050"/>
                  </a:solidFill>
                </a:rPr>
                <a:t>// 3 </a:t>
              </a:r>
              <a:endParaRPr>
                <a:solidFill>
                  <a:srgbClr val="00B050"/>
                </a:solidFill>
              </a:endParaRPr>
            </a:p>
          </p:txBody>
        </p:sp>
        <p:sp>
          <p:nvSpPr>
            <p:cNvPr id="369" name="TextBox 4"/>
            <p:cNvSpPr/>
            <p:nvPr/>
          </p:nvSpPr>
          <p:spPr>
            <a:xfrm>
              <a:off x="613873" y="1036821"/>
              <a:ext cx="764386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gradFill flip="none" rotWithShape="1">
              <a:gsLst>
                <a:gs pos="0">
                  <a:srgbClr val="2E5E97"/>
                </a:gs>
                <a:gs pos="80000">
                  <a:srgbClr val="3C7BC7"/>
                </a:gs>
                <a:gs pos="100000">
                  <a:srgbClr val="3A7CCA"/>
                </a:gs>
              </a:gsLst>
              <a:lin ang="16200000" scaled="0"/>
            </a:gradFill>
            <a:ln w="12700" cap="flat">
              <a:no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400">
                  <a:solidFill>
                    <a:srgbClr val="FFFFFF"/>
                  </a:solidFill>
                </a:defRPr>
              </a:lvl1pPr>
            </a:lstStyle>
            <a:p>
              <a:pPr/>
              <a:r>
                <a:t>Generic lambda expressions</a:t>
              </a:r>
            </a:p>
          </p:txBody>
        </p:sp>
        <p:grpSp>
          <p:nvGrpSpPr>
            <p:cNvPr id="403" name="Group 5"/>
            <p:cNvGrpSpPr/>
            <p:nvPr/>
          </p:nvGrpSpPr>
          <p:grpSpPr>
            <a:xfrm>
              <a:off x="-1" y="-1"/>
              <a:ext cx="9057090" cy="679632"/>
              <a:chOff x="0" y="0"/>
              <a:chExt cx="9057088" cy="679630"/>
            </a:xfrm>
          </p:grpSpPr>
          <p:sp>
            <p:nvSpPr>
              <p:cNvPr id="370" name="Snip and Round Single Corner Rectangle 6"/>
              <p:cNvSpPr/>
              <p:nvPr/>
            </p:nvSpPr>
            <p:spPr>
              <a:xfrm>
                <a:off x="0" y="0"/>
                <a:ext cx="9057089" cy="679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0" y="0"/>
                    </a:moveTo>
                    <a:lnTo>
                      <a:pt x="21330" y="0"/>
                    </a:lnTo>
                    <a:lnTo>
                      <a:pt x="21600" y="3600"/>
                    </a:lnTo>
                    <a:lnTo>
                      <a:pt x="21600" y="21600"/>
                    </a:lnTo>
                    <a:lnTo>
                      <a:pt x="0" y="21600"/>
                    </a:lnTo>
                    <a:lnTo>
                      <a:pt x="0" y="3600"/>
                    </a:lnTo>
                    <a:cubicBezTo>
                      <a:pt x="0" y="1612"/>
                      <a:pt x="121" y="0"/>
                      <a:pt x="270" y="0"/>
                    </a:cubicBezTo>
                    <a:close/>
                  </a:path>
                </a:pathLst>
              </a:custGeom>
              <a:solidFill>
                <a:srgbClr val="C4BD97"/>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r">
                  <a:defRPr b="1" sz="2800">
                    <a:solidFill>
                      <a:srgbClr val="FFFF00"/>
                    </a:solidFill>
                  </a:defRPr>
                </a:pPr>
              </a:p>
            </p:txBody>
          </p:sp>
          <p:grpSp>
            <p:nvGrpSpPr>
              <p:cNvPr id="402" name="Diagram 7"/>
              <p:cNvGrpSpPr/>
              <p:nvPr/>
            </p:nvGrpSpPr>
            <p:grpSpPr>
              <a:xfrm>
                <a:off x="4960143" y="135984"/>
                <a:ext cx="3999584" cy="444400"/>
                <a:chOff x="0" y="0"/>
                <a:chExt cx="3999583" cy="444398"/>
              </a:xfrm>
            </p:grpSpPr>
            <p:grpSp>
              <p:nvGrpSpPr>
                <p:cNvPr id="373" name="Group"/>
                <p:cNvGrpSpPr/>
                <p:nvPr/>
              </p:nvGrpSpPr>
              <p:grpSpPr>
                <a:xfrm>
                  <a:off x="0" y="0"/>
                  <a:ext cx="444399" cy="444399"/>
                  <a:chOff x="0" y="0"/>
                  <a:chExt cx="444398" cy="444398"/>
                </a:xfrm>
              </p:grpSpPr>
              <p:sp>
                <p:nvSpPr>
                  <p:cNvPr id="371"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72" name="M"/>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M</a:t>
                    </a:r>
                  </a:p>
                </p:txBody>
              </p:sp>
            </p:grpSp>
            <p:grpSp>
              <p:nvGrpSpPr>
                <p:cNvPr id="376" name="Group"/>
                <p:cNvGrpSpPr/>
                <p:nvPr/>
              </p:nvGrpSpPr>
              <p:grpSpPr>
                <a:xfrm>
                  <a:off x="355518" y="0"/>
                  <a:ext cx="444399" cy="444399"/>
                  <a:chOff x="0" y="0"/>
                  <a:chExt cx="444398" cy="444398"/>
                </a:xfrm>
              </p:grpSpPr>
              <p:sp>
                <p:nvSpPr>
                  <p:cNvPr id="374" name="Circle"/>
                  <p:cNvSpPr/>
                  <p:nvPr/>
                </p:nvSpPr>
                <p:spPr>
                  <a:xfrm>
                    <a:off x="-1" y="-1"/>
                    <a:ext cx="444400" cy="444400"/>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75" name="o"/>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o</a:t>
                    </a:r>
                  </a:p>
                </p:txBody>
              </p:sp>
            </p:grpSp>
            <p:grpSp>
              <p:nvGrpSpPr>
                <p:cNvPr id="379" name="Group"/>
                <p:cNvGrpSpPr/>
                <p:nvPr/>
              </p:nvGrpSpPr>
              <p:grpSpPr>
                <a:xfrm>
                  <a:off x="711037" y="0"/>
                  <a:ext cx="444399" cy="444399"/>
                  <a:chOff x="0" y="0"/>
                  <a:chExt cx="444398" cy="444398"/>
                </a:xfrm>
              </p:grpSpPr>
              <p:sp>
                <p:nvSpPr>
                  <p:cNvPr id="377"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78" name="d"/>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d</a:t>
                    </a:r>
                  </a:p>
                </p:txBody>
              </p:sp>
            </p:grpSp>
            <p:grpSp>
              <p:nvGrpSpPr>
                <p:cNvPr id="382" name="Group"/>
                <p:cNvGrpSpPr/>
                <p:nvPr/>
              </p:nvGrpSpPr>
              <p:grpSpPr>
                <a:xfrm>
                  <a:off x="1066555" y="0"/>
                  <a:ext cx="444399" cy="444399"/>
                  <a:chOff x="0" y="0"/>
                  <a:chExt cx="444398" cy="444398"/>
                </a:xfrm>
              </p:grpSpPr>
              <p:sp>
                <p:nvSpPr>
                  <p:cNvPr id="380"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81" name="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e</a:t>
                    </a:r>
                  </a:p>
                </p:txBody>
              </p:sp>
            </p:grpSp>
            <p:grpSp>
              <p:nvGrpSpPr>
                <p:cNvPr id="385" name="Group"/>
                <p:cNvGrpSpPr/>
                <p:nvPr/>
              </p:nvGrpSpPr>
              <p:grpSpPr>
                <a:xfrm>
                  <a:off x="1422074" y="0"/>
                  <a:ext cx="444399" cy="444399"/>
                  <a:chOff x="0" y="0"/>
                  <a:chExt cx="444398" cy="444398"/>
                </a:xfrm>
              </p:grpSpPr>
              <p:sp>
                <p:nvSpPr>
                  <p:cNvPr id="383"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84" name="r"/>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r</a:t>
                    </a:r>
                  </a:p>
                </p:txBody>
              </p:sp>
            </p:grpSp>
            <p:grpSp>
              <p:nvGrpSpPr>
                <p:cNvPr id="388" name="Group"/>
                <p:cNvGrpSpPr/>
                <p:nvPr/>
              </p:nvGrpSpPr>
              <p:grpSpPr>
                <a:xfrm>
                  <a:off x="1777592" y="0"/>
                  <a:ext cx="444399" cy="444399"/>
                  <a:chOff x="0" y="0"/>
                  <a:chExt cx="444398" cy="444398"/>
                </a:xfrm>
              </p:grpSpPr>
              <p:sp>
                <p:nvSpPr>
                  <p:cNvPr id="386"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87" name="n"/>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n </a:t>
                    </a:r>
                  </a:p>
                </p:txBody>
              </p:sp>
            </p:grpSp>
            <p:sp>
              <p:nvSpPr>
                <p:cNvPr id="389" name="Circle"/>
                <p:cNvSpPr/>
                <p:nvPr/>
              </p:nvSpPr>
              <p:spPr>
                <a:xfrm>
                  <a:off x="2133111" y="0"/>
                  <a:ext cx="444399" cy="444399"/>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grpSp>
              <p:nvGrpSpPr>
                <p:cNvPr id="392" name="Group"/>
                <p:cNvGrpSpPr/>
                <p:nvPr/>
              </p:nvGrpSpPr>
              <p:grpSpPr>
                <a:xfrm>
                  <a:off x="2488629" y="0"/>
                  <a:ext cx="444399" cy="444399"/>
                  <a:chOff x="0" y="0"/>
                  <a:chExt cx="444398" cy="444398"/>
                </a:xfrm>
              </p:grpSpPr>
              <p:sp>
                <p:nvSpPr>
                  <p:cNvPr id="390"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91" name="C"/>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C</a:t>
                    </a:r>
                  </a:p>
                </p:txBody>
              </p:sp>
            </p:grpSp>
            <p:grpSp>
              <p:nvGrpSpPr>
                <p:cNvPr id="395" name="Group"/>
                <p:cNvGrpSpPr/>
                <p:nvPr/>
              </p:nvGrpSpPr>
              <p:grpSpPr>
                <a:xfrm>
                  <a:off x="2844148" y="0"/>
                  <a:ext cx="444399" cy="444399"/>
                  <a:chOff x="0" y="0"/>
                  <a:chExt cx="444398" cy="444398"/>
                </a:xfrm>
              </p:grpSpPr>
              <p:sp>
                <p:nvSpPr>
                  <p:cNvPr id="393"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94"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a:t>
                    </a:r>
                  </a:p>
                </p:txBody>
              </p:sp>
            </p:grpSp>
            <p:grpSp>
              <p:nvGrpSpPr>
                <p:cNvPr id="398" name="Group"/>
                <p:cNvGrpSpPr/>
                <p:nvPr/>
              </p:nvGrpSpPr>
              <p:grpSpPr>
                <a:xfrm>
                  <a:off x="3199666" y="0"/>
                  <a:ext cx="444399" cy="444399"/>
                  <a:chOff x="0" y="0"/>
                  <a:chExt cx="444398" cy="444398"/>
                </a:xfrm>
              </p:grpSpPr>
              <p:sp>
                <p:nvSpPr>
                  <p:cNvPr id="396"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sp>
                <p:nvSpPr>
                  <p:cNvPr id="397"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a:t>
                    </a:r>
                  </a:p>
                </p:txBody>
              </p:sp>
            </p:grpSp>
            <p:grpSp>
              <p:nvGrpSpPr>
                <p:cNvPr id="401" name="Group"/>
                <p:cNvGrpSpPr/>
                <p:nvPr/>
              </p:nvGrpSpPr>
              <p:grpSpPr>
                <a:xfrm>
                  <a:off x="3555185" y="0"/>
                  <a:ext cx="444399" cy="444399"/>
                  <a:chOff x="0" y="0"/>
                  <a:chExt cx="444398" cy="444398"/>
                </a:xfrm>
              </p:grpSpPr>
              <p:sp>
                <p:nvSpPr>
                  <p:cNvPr id="399"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sp>
                <p:nvSpPr>
                  <p:cNvPr id="400" name="14"/>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14</a:t>
                    </a:r>
                  </a:p>
                </p:txBody>
              </p:sp>
            </p:grpSp>
          </p:grpSp>
        </p:grpSp>
      </p:gr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1"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490" name="Group 5"/>
          <p:cNvGrpSpPr/>
          <p:nvPr/>
        </p:nvGrpSpPr>
        <p:grpSpPr>
          <a:xfrm>
            <a:off x="20312" y="103879"/>
            <a:ext cx="8909406" cy="6764975"/>
            <a:chOff x="0" y="0"/>
            <a:chExt cx="8909406" cy="6764972"/>
          </a:xfrm>
        </p:grpSpPr>
        <p:grpSp>
          <p:nvGrpSpPr>
            <p:cNvPr id="2486" name="Group 3"/>
            <p:cNvGrpSpPr/>
            <p:nvPr/>
          </p:nvGrpSpPr>
          <p:grpSpPr>
            <a:xfrm>
              <a:off x="622597" y="-1"/>
              <a:ext cx="8286810" cy="5942659"/>
              <a:chOff x="0" y="0"/>
              <a:chExt cx="8286808" cy="5942657"/>
            </a:xfrm>
          </p:grpSpPr>
          <p:grpSp>
            <p:nvGrpSpPr>
              <p:cNvPr id="2482" name="Diagram 14"/>
              <p:cNvGrpSpPr/>
              <p:nvPr/>
            </p:nvGrpSpPr>
            <p:grpSpPr>
              <a:xfrm>
                <a:off x="0" y="850457"/>
                <a:ext cx="8072495" cy="5092201"/>
                <a:chOff x="0" y="0"/>
                <a:chExt cx="8072494" cy="5092200"/>
              </a:xfrm>
            </p:grpSpPr>
            <p:sp>
              <p:nvSpPr>
                <p:cNvPr id="2462" name="Rectangle"/>
                <p:cNvSpPr/>
                <p:nvPr/>
              </p:nvSpPr>
              <p:spPr>
                <a:xfrm>
                  <a:off x="0" y="339480"/>
                  <a:ext cx="8072495" cy="579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465" name="Group"/>
                <p:cNvGrpSpPr/>
                <p:nvPr/>
              </p:nvGrpSpPr>
              <p:grpSpPr>
                <a:xfrm>
                  <a:off x="403624" y="0"/>
                  <a:ext cx="6631094" cy="678961"/>
                  <a:chOff x="0" y="0"/>
                  <a:chExt cx="6631092" cy="678960"/>
                </a:xfrm>
              </p:grpSpPr>
              <p:sp>
                <p:nvSpPr>
                  <p:cNvPr id="2463" name="Rounded Rectangle"/>
                  <p:cNvSpPr/>
                  <p:nvPr/>
                </p:nvSpPr>
                <p:spPr>
                  <a:xfrm>
                    <a:off x="0" y="0"/>
                    <a:ext cx="6631093" cy="6789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a:solidFill>
                          <a:srgbClr val="FFFFFF"/>
                        </a:solidFill>
                      </a:defRPr>
                    </a:pPr>
                  </a:p>
                </p:txBody>
              </p:sp>
              <p:sp>
                <p:nvSpPr>
                  <p:cNvPr id="2464" name="Normally a mutex is locked only once, then unlocked."/>
                  <p:cNvSpPr txBox="1"/>
                  <p:nvPr/>
                </p:nvSpPr>
                <p:spPr>
                  <a:xfrm>
                    <a:off x="246729" y="244800"/>
                    <a:ext cx="6137635"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Normally a mutex is locked only once, then unlocked. </a:t>
                    </a:r>
                  </a:p>
                </p:txBody>
              </p:sp>
            </p:grpSp>
            <p:sp>
              <p:nvSpPr>
                <p:cNvPr id="2466" name="Rectangle"/>
                <p:cNvSpPr/>
                <p:nvPr/>
              </p:nvSpPr>
              <p:spPr>
                <a:xfrm>
                  <a:off x="0" y="1382760"/>
                  <a:ext cx="8072495" cy="579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469" name="Group"/>
                <p:cNvGrpSpPr/>
                <p:nvPr/>
              </p:nvGrpSpPr>
              <p:grpSpPr>
                <a:xfrm>
                  <a:off x="403624" y="1043280"/>
                  <a:ext cx="6631094" cy="678961"/>
                  <a:chOff x="0" y="0"/>
                  <a:chExt cx="6631092" cy="678960"/>
                </a:xfrm>
              </p:grpSpPr>
              <p:sp>
                <p:nvSpPr>
                  <p:cNvPr id="2467" name="Rounded Rectangle"/>
                  <p:cNvSpPr/>
                  <p:nvPr/>
                </p:nvSpPr>
                <p:spPr>
                  <a:xfrm>
                    <a:off x="0" y="0"/>
                    <a:ext cx="6631093" cy="6789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a:solidFill>
                          <a:srgbClr val="FFFFFF"/>
                        </a:solidFill>
                      </a:defRPr>
                    </a:pPr>
                  </a:p>
                </p:txBody>
              </p:sp>
              <p:sp>
                <p:nvSpPr>
                  <p:cNvPr id="2468" name="Depending on the structure of your application, there may be times when it would be useful to be able to lock a mutex multiple times on the  same thread (in very special circumstances, such as nested method calls)."/>
                  <p:cNvSpPr txBox="1"/>
                  <p:nvPr/>
                </p:nvSpPr>
                <p:spPr>
                  <a:xfrm>
                    <a:off x="246729" y="35136"/>
                    <a:ext cx="6137635" cy="608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Depending on the structure of your application, there may be times when it would be useful to be able to lock a mutex multiple times on the  same thread (in very special circumstances, such as nested method calls).</a:t>
                    </a:r>
                  </a:p>
                </p:txBody>
              </p:sp>
            </p:grpSp>
            <p:sp>
              <p:nvSpPr>
                <p:cNvPr id="2470" name="Rectangle"/>
                <p:cNvSpPr/>
                <p:nvPr/>
              </p:nvSpPr>
              <p:spPr>
                <a:xfrm>
                  <a:off x="0" y="2426040"/>
                  <a:ext cx="8072495" cy="579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473" name="Group"/>
                <p:cNvGrpSpPr/>
                <p:nvPr/>
              </p:nvGrpSpPr>
              <p:grpSpPr>
                <a:xfrm>
                  <a:off x="403624" y="2086560"/>
                  <a:ext cx="6631094" cy="678961"/>
                  <a:chOff x="0" y="0"/>
                  <a:chExt cx="6631092" cy="678960"/>
                </a:xfrm>
              </p:grpSpPr>
              <p:sp>
                <p:nvSpPr>
                  <p:cNvPr id="2471" name="Rounded Rectangle"/>
                  <p:cNvSpPr/>
                  <p:nvPr/>
                </p:nvSpPr>
                <p:spPr>
                  <a:xfrm>
                    <a:off x="0" y="0"/>
                    <a:ext cx="6631093" cy="6789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a:solidFill>
                          <a:srgbClr val="FFFFFF"/>
                        </a:solidFill>
                      </a:defRPr>
                    </a:pPr>
                  </a:p>
                </p:txBody>
              </p:sp>
              <p:sp>
                <p:nvSpPr>
                  <p:cNvPr id="2472" name="By using a recursive mutex, it can be locked as many times as necessary, provided it is unlocked the same number of times."/>
                  <p:cNvSpPr txBox="1"/>
                  <p:nvPr/>
                </p:nvSpPr>
                <p:spPr>
                  <a:xfrm>
                    <a:off x="246729" y="139968"/>
                    <a:ext cx="6137635"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By using a recursive mutex, it can be locked as many times as necessary, provided it is unlocked the same number of times. </a:t>
                    </a:r>
                  </a:p>
                </p:txBody>
              </p:sp>
            </p:grpSp>
            <p:sp>
              <p:nvSpPr>
                <p:cNvPr id="2474" name="Rectangle"/>
                <p:cNvSpPr/>
                <p:nvPr/>
              </p:nvSpPr>
              <p:spPr>
                <a:xfrm>
                  <a:off x="0" y="3469320"/>
                  <a:ext cx="8072495" cy="579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477" name="Group"/>
                <p:cNvGrpSpPr/>
                <p:nvPr/>
              </p:nvGrpSpPr>
              <p:grpSpPr>
                <a:xfrm>
                  <a:off x="403624" y="3129840"/>
                  <a:ext cx="6631094" cy="678961"/>
                  <a:chOff x="0" y="0"/>
                  <a:chExt cx="6631092" cy="678960"/>
                </a:xfrm>
              </p:grpSpPr>
              <p:sp>
                <p:nvSpPr>
                  <p:cNvPr id="2475" name="Rounded Rectangle"/>
                  <p:cNvSpPr/>
                  <p:nvPr/>
                </p:nvSpPr>
                <p:spPr>
                  <a:xfrm>
                    <a:off x="0" y="0"/>
                    <a:ext cx="6631093" cy="6789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a:solidFill>
                          <a:srgbClr val="FFFFFF"/>
                        </a:solidFill>
                      </a:defRPr>
                    </a:pPr>
                  </a:p>
                </p:txBody>
              </p:sp>
              <p:sp>
                <p:nvSpPr>
                  <p:cNvPr id="2476" name="Thus all these methods can be called individually, as they all lock the resources, and in a nested fashion, as the mutex can be locked multiple times."/>
                  <p:cNvSpPr txBox="1"/>
                  <p:nvPr/>
                </p:nvSpPr>
                <p:spPr>
                  <a:xfrm>
                    <a:off x="246729" y="139968"/>
                    <a:ext cx="6137635"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Thus all these methods can be called individually, as they all lock the resources, and in a nested fashion, as the mutex can be locked multiple times. </a:t>
                    </a:r>
                  </a:p>
                </p:txBody>
              </p:sp>
            </p:grpSp>
            <p:sp>
              <p:nvSpPr>
                <p:cNvPr id="2478" name="Rectangle"/>
                <p:cNvSpPr/>
                <p:nvPr/>
              </p:nvSpPr>
              <p:spPr>
                <a:xfrm>
                  <a:off x="0" y="4512600"/>
                  <a:ext cx="8072495" cy="579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481" name="Group"/>
                <p:cNvGrpSpPr/>
                <p:nvPr/>
              </p:nvGrpSpPr>
              <p:grpSpPr>
                <a:xfrm>
                  <a:off x="403624" y="4173120"/>
                  <a:ext cx="6631094" cy="678961"/>
                  <a:chOff x="0" y="0"/>
                  <a:chExt cx="6631092" cy="678960"/>
                </a:xfrm>
              </p:grpSpPr>
              <p:sp>
                <p:nvSpPr>
                  <p:cNvPr id="2479" name="Rounded Rectangle"/>
                  <p:cNvSpPr/>
                  <p:nvPr/>
                </p:nvSpPr>
                <p:spPr>
                  <a:xfrm>
                    <a:off x="0" y="0"/>
                    <a:ext cx="6631093" cy="6789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a:solidFill>
                          <a:srgbClr val="FFFFFF"/>
                        </a:solidFill>
                      </a:defRPr>
                    </a:pPr>
                  </a:p>
                </p:txBody>
              </p:sp>
              <p:sp>
                <p:nvSpPr>
                  <p:cNvPr id="2480" name="Provided the mutex is unlocked the same number of times (which is a matter of care and thought), the mutex will be correctly released by the end of the nested operation."/>
                  <p:cNvSpPr txBox="1"/>
                  <p:nvPr/>
                </p:nvSpPr>
                <p:spPr>
                  <a:xfrm>
                    <a:off x="246729" y="35136"/>
                    <a:ext cx="6137635" cy="608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Provided the mutex is unlocked the same number of times (which is a matter of care and thought), the mutex will be correctly released by the end of the nested operation.</a:t>
                    </a:r>
                  </a:p>
                </p:txBody>
              </p:sp>
            </p:grpSp>
          </p:grpSp>
          <p:grpSp>
            <p:nvGrpSpPr>
              <p:cNvPr id="2485" name="Group"/>
              <p:cNvGrpSpPr/>
              <p:nvPr/>
            </p:nvGrpSpPr>
            <p:grpSpPr>
              <a:xfrm>
                <a:off x="2643206" y="0"/>
                <a:ext cx="5643603" cy="649447"/>
                <a:chOff x="0" y="0"/>
                <a:chExt cx="5643602" cy="649446"/>
              </a:xfrm>
            </p:grpSpPr>
            <p:sp>
              <p:nvSpPr>
                <p:cNvPr id="2483"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484" name="Recursive Mutex"/>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Recursive Mutex</a:t>
                  </a:r>
                </a:p>
              </p:txBody>
            </p:sp>
          </p:grpSp>
        </p:grpSp>
        <p:grpSp>
          <p:nvGrpSpPr>
            <p:cNvPr id="2489" name="Group 7"/>
            <p:cNvGrpSpPr/>
            <p:nvPr/>
          </p:nvGrpSpPr>
          <p:grpSpPr>
            <a:xfrm>
              <a:off x="0" y="5876543"/>
              <a:ext cx="1684810" cy="888430"/>
              <a:chOff x="0" y="0"/>
              <a:chExt cx="1684810" cy="888429"/>
            </a:xfrm>
          </p:grpSpPr>
          <p:sp>
            <p:nvSpPr>
              <p:cNvPr id="2487" name="TextBox 8"/>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4000">
                    <a:solidFill>
                      <a:srgbClr val="FF0000"/>
                    </a:solidFill>
                  </a:defRPr>
                </a:lvl1pPr>
              </a:lstStyle>
              <a:p>
                <a:pPr/>
                <a:r>
                  <a:t>11</a:t>
                </a:r>
              </a:p>
            </p:txBody>
          </p:sp>
          <p:pic>
            <p:nvPicPr>
              <p:cNvPr id="2488" name="Picture 2" descr="Picture 2"/>
              <p:cNvPicPr>
                <a:picLocks noChangeAspect="1"/>
              </p:cNvPicPr>
              <p:nvPr/>
            </p:nvPicPr>
            <p:blipFill>
              <a:blip r:embed="rId2">
                <a:extLst/>
              </a:blip>
              <a:stretch>
                <a:fillRect/>
              </a:stretch>
            </p:blipFill>
            <p:spPr>
              <a:xfrm>
                <a:off x="0" y="0"/>
                <a:ext cx="1285885" cy="888430"/>
              </a:xfrm>
              <a:prstGeom prst="rect">
                <a:avLst/>
              </a:prstGeom>
              <a:ln w="12700" cap="flat">
                <a:noFill/>
                <a:miter lim="400000"/>
              </a:ln>
              <a:effectLst/>
            </p:spPr>
          </p:pic>
        </p:grpSp>
      </p:gr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12" name="Group 3"/>
          <p:cNvGrpSpPr/>
          <p:nvPr/>
        </p:nvGrpSpPr>
        <p:grpSpPr>
          <a:xfrm>
            <a:off x="642909" y="103880"/>
            <a:ext cx="8286810" cy="5896836"/>
            <a:chOff x="0" y="0"/>
            <a:chExt cx="8286808" cy="5896835"/>
          </a:xfrm>
        </p:grpSpPr>
        <p:grpSp>
          <p:nvGrpSpPr>
            <p:cNvPr id="2508" name="Diagram 14"/>
            <p:cNvGrpSpPr/>
            <p:nvPr/>
          </p:nvGrpSpPr>
          <p:grpSpPr>
            <a:xfrm>
              <a:off x="0" y="967715"/>
              <a:ext cx="8072495" cy="4929121"/>
              <a:chOff x="0" y="50"/>
              <a:chExt cx="8072494" cy="4929119"/>
            </a:xfrm>
          </p:grpSpPr>
          <p:sp>
            <p:nvSpPr>
              <p:cNvPr id="2492" name="Rectangle"/>
              <p:cNvSpPr/>
              <p:nvPr/>
            </p:nvSpPr>
            <p:spPr>
              <a:xfrm>
                <a:off x="-1" y="413329"/>
                <a:ext cx="8072496" cy="7056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495" name="Group"/>
              <p:cNvGrpSpPr/>
              <p:nvPr/>
            </p:nvGrpSpPr>
            <p:grpSpPr>
              <a:xfrm>
                <a:off x="403624" y="50"/>
                <a:ext cx="5650746" cy="826560"/>
                <a:chOff x="0" y="0"/>
                <a:chExt cx="5650745" cy="826559"/>
              </a:xfrm>
            </p:grpSpPr>
            <p:sp>
              <p:nvSpPr>
                <p:cNvPr id="2493" name="Rounded Rectangle"/>
                <p:cNvSpPr/>
                <p:nvPr/>
              </p:nvSpPr>
              <p:spPr>
                <a:xfrm>
                  <a:off x="0" y="0"/>
                  <a:ext cx="5650746" cy="82656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494" name="Some concurrency scenarios involve having one writer and many readers."/>
                <p:cNvSpPr txBox="1"/>
                <p:nvPr/>
              </p:nvSpPr>
              <p:spPr>
                <a:xfrm>
                  <a:off x="253933" y="213768"/>
                  <a:ext cx="5142879"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Some concurrency scenarios involve having one writer and many readers. </a:t>
                  </a:r>
                </a:p>
              </p:txBody>
            </p:sp>
          </p:grpSp>
          <p:sp>
            <p:nvSpPr>
              <p:cNvPr id="2496" name="Rectangle"/>
              <p:cNvSpPr/>
              <p:nvPr/>
            </p:nvSpPr>
            <p:spPr>
              <a:xfrm>
                <a:off x="-1" y="1683410"/>
                <a:ext cx="8072496" cy="7056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499" name="Group"/>
              <p:cNvGrpSpPr/>
              <p:nvPr/>
            </p:nvGrpSpPr>
            <p:grpSpPr>
              <a:xfrm>
                <a:off x="403624" y="1270129"/>
                <a:ext cx="5650746" cy="826561"/>
                <a:chOff x="0" y="0"/>
                <a:chExt cx="5650745" cy="826559"/>
              </a:xfrm>
            </p:grpSpPr>
            <p:sp>
              <p:nvSpPr>
                <p:cNvPr id="2497" name="Rounded Rectangle"/>
                <p:cNvSpPr/>
                <p:nvPr/>
              </p:nvSpPr>
              <p:spPr>
                <a:xfrm>
                  <a:off x="0" y="0"/>
                  <a:ext cx="5650746" cy="82656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498" name="For example, one thread may be downloading data from the network, while another thread is displaying the data on the screen, and a third thread is saving the data to a database."/>
                <p:cNvSpPr txBox="1"/>
                <p:nvPr/>
              </p:nvSpPr>
              <p:spPr>
                <a:xfrm>
                  <a:off x="253933" y="108936"/>
                  <a:ext cx="5142879" cy="608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For example, one thread may be downloading data from the network, while another thread is displaying the data on the screen, and a third thread is saving the data to a database. </a:t>
                  </a:r>
                </a:p>
              </p:txBody>
            </p:sp>
          </p:grpSp>
          <p:sp>
            <p:nvSpPr>
              <p:cNvPr id="2500" name="Rectangle"/>
              <p:cNvSpPr/>
              <p:nvPr/>
            </p:nvSpPr>
            <p:spPr>
              <a:xfrm>
                <a:off x="-1" y="2953490"/>
                <a:ext cx="8072496" cy="7056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503" name="Group"/>
              <p:cNvGrpSpPr/>
              <p:nvPr/>
            </p:nvGrpSpPr>
            <p:grpSpPr>
              <a:xfrm>
                <a:off x="403624" y="2540210"/>
                <a:ext cx="5650746" cy="826561"/>
                <a:chOff x="0" y="0"/>
                <a:chExt cx="5650745" cy="826559"/>
              </a:xfrm>
            </p:grpSpPr>
            <p:sp>
              <p:nvSpPr>
                <p:cNvPr id="2501" name="Rounded Rectangle"/>
                <p:cNvSpPr/>
                <p:nvPr/>
              </p:nvSpPr>
              <p:spPr>
                <a:xfrm>
                  <a:off x="0" y="0"/>
                  <a:ext cx="5650746" cy="82656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502" name="So the downloading thread will be locking for writing, and the other two only for reading."/>
                <p:cNvSpPr txBox="1"/>
                <p:nvPr/>
              </p:nvSpPr>
              <p:spPr>
                <a:xfrm>
                  <a:off x="253933" y="213768"/>
                  <a:ext cx="5142879"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So the downloading thread will be locking for writing, and the other two only for reading. </a:t>
                  </a:r>
                </a:p>
              </p:txBody>
            </p:sp>
          </p:grpSp>
          <p:sp>
            <p:nvSpPr>
              <p:cNvPr id="2504" name="Rectangle"/>
              <p:cNvSpPr/>
              <p:nvPr/>
            </p:nvSpPr>
            <p:spPr>
              <a:xfrm>
                <a:off x="-1" y="4223570"/>
                <a:ext cx="8072496" cy="7056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507" name="Group"/>
              <p:cNvGrpSpPr/>
              <p:nvPr/>
            </p:nvGrpSpPr>
            <p:grpSpPr>
              <a:xfrm>
                <a:off x="403624" y="3810290"/>
                <a:ext cx="5650746" cy="826561"/>
                <a:chOff x="0" y="0"/>
                <a:chExt cx="5650745" cy="826559"/>
              </a:xfrm>
            </p:grpSpPr>
            <p:sp>
              <p:nvSpPr>
                <p:cNvPr id="2505" name="Rounded Rectangle"/>
                <p:cNvSpPr/>
                <p:nvPr/>
              </p:nvSpPr>
              <p:spPr>
                <a:xfrm>
                  <a:off x="0" y="0"/>
                  <a:ext cx="5650746" cy="82656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506" name="There is therefore no reason why the display thread and the database thread (which both only read the shared resource) need to exclude the other; concurrent reading is perfectly safe."/>
                <p:cNvSpPr txBox="1"/>
                <p:nvPr/>
              </p:nvSpPr>
              <p:spPr>
                <a:xfrm>
                  <a:off x="253933" y="108936"/>
                  <a:ext cx="5142879" cy="608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There is therefore no reason why the display thread and the database thread (which both only read the shared resource) need to exclude the other; concurrent reading is perfectly safe.</a:t>
                  </a:r>
                </a:p>
              </p:txBody>
            </p:sp>
          </p:grpSp>
        </p:grpSp>
        <p:grpSp>
          <p:nvGrpSpPr>
            <p:cNvPr id="2511" name="Group"/>
            <p:cNvGrpSpPr/>
            <p:nvPr/>
          </p:nvGrpSpPr>
          <p:grpSpPr>
            <a:xfrm>
              <a:off x="2643206" y="0"/>
              <a:ext cx="5643603" cy="649447"/>
              <a:chOff x="0" y="0"/>
              <a:chExt cx="5643602" cy="649446"/>
            </a:xfrm>
          </p:grpSpPr>
          <p:sp>
            <p:nvSpPr>
              <p:cNvPr id="2509"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510" name="Shared Mutex"/>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Shared Mutex</a:t>
                </a:r>
              </a:p>
            </p:txBody>
          </p:sp>
        </p:grpSp>
      </p:grpSp>
      <p:sp>
        <p:nvSpPr>
          <p:cNvPr id="2513"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516" name="Group 7"/>
          <p:cNvGrpSpPr/>
          <p:nvPr/>
        </p:nvGrpSpPr>
        <p:grpSpPr>
          <a:xfrm>
            <a:off x="20312" y="5980424"/>
            <a:ext cx="1684810" cy="888430"/>
            <a:chOff x="0" y="0"/>
            <a:chExt cx="1684810" cy="888429"/>
          </a:xfrm>
        </p:grpSpPr>
        <p:sp>
          <p:nvSpPr>
            <p:cNvPr id="2514" name="TextBox 8"/>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4000">
                  <a:solidFill>
                    <a:srgbClr val="FF0000"/>
                  </a:solidFill>
                </a:defRPr>
              </a:lvl1pPr>
            </a:lstStyle>
            <a:p>
              <a:pPr/>
              <a:r>
                <a:t>17</a:t>
              </a:r>
            </a:p>
          </p:txBody>
        </p:sp>
        <p:pic>
          <p:nvPicPr>
            <p:cNvPr id="2515" name="Picture 2" descr="Picture 2"/>
            <p:cNvPicPr>
              <a:picLocks noChangeAspect="1"/>
            </p:cNvPicPr>
            <p:nvPr/>
          </p:nvPicPr>
          <p:blipFill>
            <a:blip r:embed="rId2">
              <a:extLst/>
            </a:blip>
            <a:stretch>
              <a:fillRect/>
            </a:stretch>
          </p:blipFill>
          <p:spPr>
            <a:xfrm>
              <a:off x="0" y="0"/>
              <a:ext cx="1285885" cy="88843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20" name="Group"/>
          <p:cNvGrpSpPr/>
          <p:nvPr/>
        </p:nvGrpSpPr>
        <p:grpSpPr>
          <a:xfrm>
            <a:off x="3286116" y="103880"/>
            <a:ext cx="5643603" cy="649447"/>
            <a:chOff x="0" y="0"/>
            <a:chExt cx="5643602" cy="649446"/>
          </a:xfrm>
        </p:grpSpPr>
        <p:sp>
          <p:nvSpPr>
            <p:cNvPr id="2518"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519" name="Shared Mutex"/>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Shared Mutex</a:t>
              </a:r>
            </a:p>
          </p:txBody>
        </p:sp>
      </p:grpSp>
      <p:sp>
        <p:nvSpPr>
          <p:cNvPr id="2521"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524" name="Group 7"/>
          <p:cNvGrpSpPr/>
          <p:nvPr/>
        </p:nvGrpSpPr>
        <p:grpSpPr>
          <a:xfrm>
            <a:off x="20312" y="5980424"/>
            <a:ext cx="1684810" cy="888430"/>
            <a:chOff x="0" y="0"/>
            <a:chExt cx="1684810" cy="888429"/>
          </a:xfrm>
        </p:grpSpPr>
        <p:sp>
          <p:nvSpPr>
            <p:cNvPr id="2522" name="TextBox 8"/>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4000">
                  <a:solidFill>
                    <a:srgbClr val="FF0000"/>
                  </a:solidFill>
                </a:defRPr>
              </a:lvl1pPr>
            </a:lstStyle>
            <a:p>
              <a:pPr/>
              <a:r>
                <a:t>17</a:t>
              </a:r>
            </a:p>
          </p:txBody>
        </p:sp>
        <p:pic>
          <p:nvPicPr>
            <p:cNvPr id="2523" name="Picture 2" descr="Picture 2"/>
            <p:cNvPicPr>
              <a:picLocks noChangeAspect="1"/>
            </p:cNvPicPr>
            <p:nvPr/>
          </p:nvPicPr>
          <p:blipFill>
            <a:blip r:embed="rId2">
              <a:extLst/>
            </a:blip>
            <a:stretch>
              <a:fillRect/>
            </a:stretch>
          </p:blipFill>
          <p:spPr>
            <a:xfrm>
              <a:off x="0" y="0"/>
              <a:ext cx="1285885" cy="888430"/>
            </a:xfrm>
            <a:prstGeom prst="rect">
              <a:avLst/>
            </a:prstGeom>
            <a:ln w="12700" cap="flat">
              <a:noFill/>
              <a:miter lim="400000"/>
            </a:ln>
            <a:effectLst/>
          </p:spPr>
        </p:pic>
      </p:grpSp>
      <p:pic>
        <p:nvPicPr>
          <p:cNvPr id="2525" name="Picture 4" descr="Picture 4"/>
          <p:cNvPicPr>
            <a:picLocks noChangeAspect="1"/>
          </p:cNvPicPr>
          <p:nvPr/>
        </p:nvPicPr>
        <p:blipFill>
          <a:blip r:embed="rId3">
            <a:extLst/>
          </a:blip>
          <a:stretch>
            <a:fillRect/>
          </a:stretch>
        </p:blipFill>
        <p:spPr>
          <a:xfrm>
            <a:off x="369196" y="2425451"/>
            <a:ext cx="3203820" cy="3258494"/>
          </a:xfrm>
          <a:prstGeom prst="rect">
            <a:avLst/>
          </a:prstGeom>
          <a:ln w="12700">
            <a:miter lim="400000"/>
          </a:ln>
        </p:spPr>
      </p:pic>
      <p:pic>
        <p:nvPicPr>
          <p:cNvPr id="2526" name="Picture 5" descr="Picture 5"/>
          <p:cNvPicPr>
            <a:picLocks noChangeAspect="1"/>
          </p:cNvPicPr>
          <p:nvPr/>
        </p:nvPicPr>
        <p:blipFill>
          <a:blip r:embed="rId4">
            <a:extLst/>
          </a:blip>
          <a:stretch>
            <a:fillRect/>
          </a:stretch>
        </p:blipFill>
        <p:spPr>
          <a:xfrm>
            <a:off x="4473652" y="2420888"/>
            <a:ext cx="4159095" cy="3075037"/>
          </a:xfrm>
          <a:prstGeom prst="rect">
            <a:avLst/>
          </a:prstGeom>
          <a:ln w="12700">
            <a:miter lim="400000"/>
          </a:ln>
        </p:spPr>
      </p:pic>
      <p:sp>
        <p:nvSpPr>
          <p:cNvPr id="2527" name="Rectangle 6"/>
          <p:cNvSpPr/>
          <p:nvPr/>
        </p:nvSpPr>
        <p:spPr>
          <a:xfrm>
            <a:off x="4267200" y="821124"/>
            <a:ext cx="4572000" cy="1195199"/>
          </a:xfrm>
          <a:prstGeom prst="rect">
            <a:avLst/>
          </a:prstGeom>
          <a:solidFill>
            <a:srgbClr val="C4BD97"/>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lvl1pPr>
          </a:lstStyle>
          <a:p>
            <a:pPr/>
            <a:r>
              <a:t>The image shows how multiple readers can access the same resource at the same time, but when a writer has the resource, nobody else can access it. If we were using a regular mutex, the program would run slower because all threads would have to wait for the mutex:</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33" name="Diagram 14"/>
          <p:cNvGrpSpPr/>
          <p:nvPr/>
        </p:nvGrpSpPr>
        <p:grpSpPr>
          <a:xfrm>
            <a:off x="357157" y="1076352"/>
            <a:ext cx="8072496" cy="919082"/>
            <a:chOff x="0" y="0"/>
            <a:chExt cx="8072494" cy="919080"/>
          </a:xfrm>
        </p:grpSpPr>
        <p:sp>
          <p:nvSpPr>
            <p:cNvPr id="2529" name="Rectangle"/>
            <p:cNvSpPr/>
            <p:nvPr/>
          </p:nvSpPr>
          <p:spPr>
            <a:xfrm>
              <a:off x="0" y="339481"/>
              <a:ext cx="8072495" cy="5796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532" name="Group"/>
            <p:cNvGrpSpPr/>
            <p:nvPr/>
          </p:nvGrpSpPr>
          <p:grpSpPr>
            <a:xfrm>
              <a:off x="403624" y="0"/>
              <a:ext cx="5650746" cy="678961"/>
              <a:chOff x="0" y="0"/>
              <a:chExt cx="5650745" cy="678960"/>
            </a:xfrm>
          </p:grpSpPr>
          <p:sp>
            <p:nvSpPr>
              <p:cNvPr id="2530" name="Rounded Rectangle"/>
              <p:cNvSpPr/>
              <p:nvPr/>
            </p:nvSpPr>
            <p:spPr>
              <a:xfrm>
                <a:off x="0" y="0"/>
                <a:ext cx="5650746" cy="6789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531" name="The table below summarises the difference mutex types, and their main distinguishing features:"/>
              <p:cNvSpPr txBox="1"/>
              <p:nvPr/>
            </p:nvSpPr>
            <p:spPr>
              <a:xfrm>
                <a:off x="246729" y="139968"/>
                <a:ext cx="5157288"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The table below summarises the difference mutex types, and their main distinguishing features:</a:t>
                </a:r>
              </a:p>
            </p:txBody>
          </p:sp>
        </p:grpSp>
      </p:grpSp>
      <p:grpSp>
        <p:nvGrpSpPr>
          <p:cNvPr id="2536" name="Group"/>
          <p:cNvGrpSpPr/>
          <p:nvPr/>
        </p:nvGrpSpPr>
        <p:grpSpPr>
          <a:xfrm>
            <a:off x="3286116" y="103880"/>
            <a:ext cx="5643603" cy="649447"/>
            <a:chOff x="0" y="0"/>
            <a:chExt cx="5643602" cy="649446"/>
          </a:xfrm>
        </p:grpSpPr>
        <p:sp>
          <p:nvSpPr>
            <p:cNvPr id="2534"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535" name="Summary"/>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Summary</a:t>
              </a:r>
            </a:p>
          </p:txBody>
        </p:sp>
      </p:grpSp>
      <p:graphicFrame>
        <p:nvGraphicFramePr>
          <p:cNvPr id="2537" name="Table 4"/>
          <p:cNvGraphicFramePr/>
          <p:nvPr/>
        </p:nvGraphicFramePr>
        <p:xfrm>
          <a:off x="500034" y="2428868"/>
          <a:ext cx="7858181" cy="242889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071702"/>
                <a:gridCol w="3300726"/>
                <a:gridCol w="2485751"/>
              </a:tblGrid>
              <a:tr h="607223">
                <a:tc>
                  <a:txBody>
                    <a:bodyPr/>
                    <a:lstStyle/>
                    <a:p>
                      <a:pPr algn="just">
                        <a:lnSpc>
                          <a:spcPct val="115000"/>
                        </a:lnSpc>
                        <a:defRPr sz="1800"/>
                      </a:pPr>
                      <a:r>
                        <a:rPr b="1" sz="1400"/>
                        <a:t>std::mutex</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c>
                  <a:txBody>
                    <a:bodyPr/>
                    <a:lstStyle/>
                    <a:p>
                      <a:pPr algn="just">
                        <a:lnSpc>
                          <a:spcPct val="115000"/>
                        </a:lnSpc>
                        <a:defRPr sz="1800"/>
                      </a:pPr>
                      <a:r>
                        <a:rPr b="1" sz="1400"/>
                        <a:t>Normal mutex, most commonly used, blocking lock</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c>
                  <a:txBody>
                    <a:bodyPr/>
                    <a:lstStyle/>
                    <a:p>
                      <a:pPr algn="just">
                        <a:lnSpc>
                          <a:spcPct val="115000"/>
                        </a:lnSpc>
                        <a:defRPr sz="1800"/>
                      </a:pPr>
                      <a:r>
                        <a:rPr b="1" sz="1400"/>
                        <a:t>has lock() and try_lock()</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r>
              <a:tr h="607223">
                <a:tc>
                  <a:txBody>
                    <a:bodyPr/>
                    <a:lstStyle/>
                    <a:p>
                      <a:pPr algn="just">
                        <a:lnSpc>
                          <a:spcPct val="115000"/>
                        </a:lnSpc>
                        <a:defRPr sz="1800"/>
                      </a:pPr>
                      <a:r>
                        <a:rPr b="1" sz="1400"/>
                        <a:t>std::timed_mutex</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c>
                  <a:txBody>
                    <a:bodyPr/>
                    <a:lstStyle/>
                    <a:p>
                      <a:pPr algn="just">
                        <a:lnSpc>
                          <a:spcPct val="115000"/>
                        </a:lnSpc>
                        <a:defRPr sz="1800"/>
                      </a:pPr>
                      <a:r>
                        <a:rPr b="1" sz="1400"/>
                        <a:t>Adds ability to timeout waiting for a lock</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c>
                  <a:txBody>
                    <a:bodyPr/>
                    <a:lstStyle/>
                    <a:p>
                      <a:pPr algn="just">
                        <a:lnSpc>
                          <a:spcPct val="115000"/>
                        </a:lnSpc>
                        <a:defRPr sz="1800"/>
                      </a:pPr>
                      <a:r>
                        <a:rPr b="1" sz="1400"/>
                        <a:t>adds timed_lock() to wait for lock with a timeout</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r>
              <a:tr h="607223">
                <a:tc>
                  <a:txBody>
                    <a:bodyPr/>
                    <a:lstStyle/>
                    <a:p>
                      <a:pPr algn="just">
                        <a:lnSpc>
                          <a:spcPct val="115000"/>
                        </a:lnSpc>
                        <a:defRPr sz="1800"/>
                      </a:pPr>
                      <a:r>
                        <a:rPr b="1" sz="1400"/>
                        <a:t>std::recursive_mutex</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c>
                  <a:txBody>
                    <a:bodyPr/>
                    <a:lstStyle/>
                    <a:p>
                      <a:pPr algn="just">
                        <a:lnSpc>
                          <a:spcPct val="115000"/>
                        </a:lnSpc>
                        <a:defRPr sz="1800"/>
                      </a:pPr>
                      <a:r>
                        <a:rPr b="1" sz="1400"/>
                        <a:t>`lock()` can be called multiple times on the “same” thread</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c>
                  <a:txBody>
                    <a:bodyPr/>
                    <a:lstStyle/>
                    <a:p>
                      <a:pPr algn="just">
                        <a:lnSpc>
                          <a:spcPct val="115000"/>
                        </a:lnSpc>
                        <a:defRPr b="1" sz="1400"/>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r>
              <a:tr h="607223">
                <a:tc>
                  <a:txBody>
                    <a:bodyPr/>
                    <a:lstStyle/>
                    <a:p>
                      <a:pPr algn="just">
                        <a:lnSpc>
                          <a:spcPct val="115000"/>
                        </a:lnSpc>
                        <a:defRPr sz="1800"/>
                      </a:pPr>
                      <a:r>
                        <a:rPr b="1" sz="1400"/>
                        <a:t>std::shared_mutex</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c>
                  <a:txBody>
                    <a:bodyPr/>
                    <a:lstStyle/>
                    <a:p>
                      <a:pPr algn="just">
                        <a:lnSpc>
                          <a:spcPct val="115000"/>
                        </a:lnSpc>
                        <a:defRPr sz="1800"/>
                      </a:pPr>
                      <a:r>
                        <a:rPr b="1" sz="1400"/>
                        <a:t>lock can be upgraded to allow multiple readers or a single writer</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c>
                  <a:txBody>
                    <a:bodyPr/>
                    <a:lstStyle/>
                    <a:p>
                      <a:pPr algn="just">
                        <a:lnSpc>
                          <a:spcPct val="115000"/>
                        </a:lnSpc>
                        <a:defRPr sz="1800"/>
                      </a:pPr>
                      <a:r>
                        <a:rPr b="1" sz="1400"/>
                        <a:t>can upgrade locks (R-&gt;W)</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r>
            </a:tbl>
          </a:graphicData>
        </a:graphic>
      </p:graphicFrame>
      <p:sp>
        <p:nvSpPr>
          <p:cNvPr id="2538"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0" name="Footer Placeholder 1"/>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Trainer: A.M.P.Ganesh Prabhu</a:t>
            </a:r>
          </a:p>
        </p:txBody>
      </p:sp>
      <p:grpSp>
        <p:nvGrpSpPr>
          <p:cNvPr id="2570" name="Group 3"/>
          <p:cNvGrpSpPr/>
          <p:nvPr/>
        </p:nvGrpSpPr>
        <p:grpSpPr>
          <a:xfrm>
            <a:off x="285719" y="103880"/>
            <a:ext cx="8644000" cy="6754120"/>
            <a:chOff x="0" y="0"/>
            <a:chExt cx="8643998" cy="6754119"/>
          </a:xfrm>
        </p:grpSpPr>
        <p:grpSp>
          <p:nvGrpSpPr>
            <p:cNvPr id="2543" name="Group"/>
            <p:cNvGrpSpPr/>
            <p:nvPr/>
          </p:nvGrpSpPr>
          <p:grpSpPr>
            <a:xfrm>
              <a:off x="3000396" y="0"/>
              <a:ext cx="5643603" cy="649447"/>
              <a:chOff x="0" y="0"/>
              <a:chExt cx="5643602" cy="649446"/>
            </a:xfrm>
          </p:grpSpPr>
          <p:sp>
            <p:nvSpPr>
              <p:cNvPr id="2541"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542" name="Dead Locks"/>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Dead Locks</a:t>
                </a:r>
              </a:p>
            </p:txBody>
          </p:sp>
        </p:grpSp>
        <p:grpSp>
          <p:nvGrpSpPr>
            <p:cNvPr id="2568" name="Diagram 6"/>
            <p:cNvGrpSpPr/>
            <p:nvPr/>
          </p:nvGrpSpPr>
          <p:grpSpPr>
            <a:xfrm>
              <a:off x="0" y="743418"/>
              <a:ext cx="8572561" cy="3734642"/>
              <a:chOff x="0" y="0"/>
              <a:chExt cx="8572560" cy="3734641"/>
            </a:xfrm>
          </p:grpSpPr>
          <p:sp>
            <p:nvSpPr>
              <p:cNvPr id="2544" name="Rectangle"/>
              <p:cNvSpPr/>
              <p:nvPr/>
            </p:nvSpPr>
            <p:spPr>
              <a:xfrm>
                <a:off x="0" y="206640"/>
                <a:ext cx="8572561" cy="352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547" name="Group"/>
              <p:cNvGrpSpPr/>
              <p:nvPr/>
            </p:nvGrpSpPr>
            <p:grpSpPr>
              <a:xfrm>
                <a:off x="428628" y="0"/>
                <a:ext cx="7770366" cy="413281"/>
                <a:chOff x="0" y="0"/>
                <a:chExt cx="7770365" cy="413280"/>
              </a:xfrm>
            </p:grpSpPr>
            <p:sp>
              <p:nvSpPr>
                <p:cNvPr id="2545" name="Rounded Rectangle"/>
                <p:cNvSpPr/>
                <p:nvPr/>
              </p:nvSpPr>
              <p:spPr>
                <a:xfrm>
                  <a:off x="0" y="0"/>
                  <a:ext cx="7770366" cy="4132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546" name="In a non-trivial application, there may be several threads and numerous mutexes."/>
                <p:cNvSpPr txBox="1"/>
                <p:nvPr/>
              </p:nvSpPr>
              <p:spPr>
                <a:xfrm>
                  <a:off x="246991" y="111960"/>
                  <a:ext cx="7276384"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In a non-trivial application, there may be several threads and numerous mutexes. </a:t>
                  </a:r>
                </a:p>
              </p:txBody>
            </p:sp>
          </p:grpSp>
          <p:sp>
            <p:nvSpPr>
              <p:cNvPr id="2548" name="Rectangle"/>
              <p:cNvSpPr/>
              <p:nvPr/>
            </p:nvSpPr>
            <p:spPr>
              <a:xfrm>
                <a:off x="0" y="841680"/>
                <a:ext cx="8572561" cy="352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551" name="Group"/>
              <p:cNvGrpSpPr/>
              <p:nvPr/>
            </p:nvGrpSpPr>
            <p:grpSpPr>
              <a:xfrm>
                <a:off x="428628" y="635040"/>
                <a:ext cx="7770366" cy="413281"/>
                <a:chOff x="0" y="0"/>
                <a:chExt cx="7770365" cy="413280"/>
              </a:xfrm>
            </p:grpSpPr>
            <p:sp>
              <p:nvSpPr>
                <p:cNvPr id="2549" name="Rounded Rectangle"/>
                <p:cNvSpPr/>
                <p:nvPr/>
              </p:nvSpPr>
              <p:spPr>
                <a:xfrm>
                  <a:off x="0" y="0"/>
                  <a:ext cx="7770366" cy="4132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550" name="When more than one thread locks more than one mutex, there arises the potential for a condition known as a deadlock."/>
                <p:cNvSpPr txBox="1"/>
                <p:nvPr/>
              </p:nvSpPr>
              <p:spPr>
                <a:xfrm>
                  <a:off x="246991" y="7128"/>
                  <a:ext cx="7276384"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When more than one thread locks more than one mutex, there arises the potential for a condition known as a deadlock. </a:t>
                  </a:r>
                </a:p>
              </p:txBody>
            </p:sp>
          </p:grpSp>
          <p:sp>
            <p:nvSpPr>
              <p:cNvPr id="2552" name="Rectangle"/>
              <p:cNvSpPr/>
              <p:nvPr/>
            </p:nvSpPr>
            <p:spPr>
              <a:xfrm>
                <a:off x="0" y="1476720"/>
                <a:ext cx="8572561" cy="352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555" name="Group"/>
              <p:cNvGrpSpPr/>
              <p:nvPr/>
            </p:nvGrpSpPr>
            <p:grpSpPr>
              <a:xfrm>
                <a:off x="428628" y="1270081"/>
                <a:ext cx="7770366" cy="413281"/>
                <a:chOff x="0" y="0"/>
                <a:chExt cx="7770365" cy="413280"/>
              </a:xfrm>
            </p:grpSpPr>
            <p:sp>
              <p:nvSpPr>
                <p:cNvPr id="2553" name="Rounded Rectangle"/>
                <p:cNvSpPr/>
                <p:nvPr/>
              </p:nvSpPr>
              <p:spPr>
                <a:xfrm>
                  <a:off x="0" y="0"/>
                  <a:ext cx="7770366" cy="4132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554" name="This is where one thread is holding a lock while waiting for another to become available, while a second thread is holding the second lock and waiting for the first lock to become available."/>
                <p:cNvSpPr txBox="1"/>
                <p:nvPr/>
              </p:nvSpPr>
              <p:spPr>
                <a:xfrm>
                  <a:off x="246991" y="7128"/>
                  <a:ext cx="7276384"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This is where one thread is holding a lock while waiting for another to become available, while a second thread is holding the second lock and waiting for the first lock to become available. </a:t>
                  </a:r>
                </a:p>
              </p:txBody>
            </p:sp>
          </p:grpSp>
          <p:sp>
            <p:nvSpPr>
              <p:cNvPr id="2556" name="Rectangle"/>
              <p:cNvSpPr/>
              <p:nvPr/>
            </p:nvSpPr>
            <p:spPr>
              <a:xfrm>
                <a:off x="0" y="2111761"/>
                <a:ext cx="8572561" cy="352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559" name="Group"/>
              <p:cNvGrpSpPr/>
              <p:nvPr/>
            </p:nvGrpSpPr>
            <p:grpSpPr>
              <a:xfrm>
                <a:off x="428628" y="1905121"/>
                <a:ext cx="7770366" cy="413281"/>
                <a:chOff x="0" y="0"/>
                <a:chExt cx="7770365" cy="413280"/>
              </a:xfrm>
            </p:grpSpPr>
            <p:sp>
              <p:nvSpPr>
                <p:cNvPr id="2557" name="Rounded Rectangle"/>
                <p:cNvSpPr/>
                <p:nvPr/>
              </p:nvSpPr>
              <p:spPr>
                <a:xfrm>
                  <a:off x="0" y="0"/>
                  <a:ext cx="7770366" cy="4132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558" name="Since they are both waiting for each other to finish, neither can run."/>
                <p:cNvSpPr txBox="1"/>
                <p:nvPr/>
              </p:nvSpPr>
              <p:spPr>
                <a:xfrm>
                  <a:off x="246991" y="111960"/>
                  <a:ext cx="7276384"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Since they are both waiting for each other to finish, neither can run. </a:t>
                  </a:r>
                </a:p>
              </p:txBody>
            </p:sp>
          </p:grpSp>
          <p:sp>
            <p:nvSpPr>
              <p:cNvPr id="2560" name="Rectangle"/>
              <p:cNvSpPr/>
              <p:nvPr/>
            </p:nvSpPr>
            <p:spPr>
              <a:xfrm>
                <a:off x="0" y="2746801"/>
                <a:ext cx="8572561" cy="352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563" name="Group"/>
              <p:cNvGrpSpPr/>
              <p:nvPr/>
            </p:nvGrpSpPr>
            <p:grpSpPr>
              <a:xfrm>
                <a:off x="428628" y="2540160"/>
                <a:ext cx="7770366" cy="413281"/>
                <a:chOff x="0" y="0"/>
                <a:chExt cx="7770365" cy="413280"/>
              </a:xfrm>
            </p:grpSpPr>
            <p:sp>
              <p:nvSpPr>
                <p:cNvPr id="2561" name="Rounded Rectangle"/>
                <p:cNvSpPr/>
                <p:nvPr/>
              </p:nvSpPr>
              <p:spPr>
                <a:xfrm>
                  <a:off x="0" y="0"/>
                  <a:ext cx="7770366" cy="4132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562" name="This deadlocked situation can be more involved, whereby several threads form a ring of holding and waiting for locks."/>
                <p:cNvSpPr txBox="1"/>
                <p:nvPr/>
              </p:nvSpPr>
              <p:spPr>
                <a:xfrm>
                  <a:off x="246991" y="7128"/>
                  <a:ext cx="7276384"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This deadlocked situation can be more involved, whereby several threads form a ring of holding and waiting for locks. </a:t>
                  </a:r>
                </a:p>
              </p:txBody>
            </p:sp>
          </p:grpSp>
          <p:sp>
            <p:nvSpPr>
              <p:cNvPr id="2564" name="Rectangle"/>
              <p:cNvSpPr/>
              <p:nvPr/>
            </p:nvSpPr>
            <p:spPr>
              <a:xfrm>
                <a:off x="0" y="3381841"/>
                <a:ext cx="8572561" cy="352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567" name="Group"/>
              <p:cNvGrpSpPr/>
              <p:nvPr/>
            </p:nvGrpSpPr>
            <p:grpSpPr>
              <a:xfrm>
                <a:off x="428628" y="3175201"/>
                <a:ext cx="7770366" cy="413281"/>
                <a:chOff x="0" y="0"/>
                <a:chExt cx="7770365" cy="413280"/>
              </a:xfrm>
            </p:grpSpPr>
            <p:sp>
              <p:nvSpPr>
                <p:cNvPr id="2565" name="Rounded Rectangle"/>
                <p:cNvSpPr/>
                <p:nvPr/>
              </p:nvSpPr>
              <p:spPr>
                <a:xfrm>
                  <a:off x="0" y="0"/>
                  <a:ext cx="7770366" cy="4132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566" name="This is illustrated in the following diagram."/>
                <p:cNvSpPr txBox="1"/>
                <p:nvPr/>
              </p:nvSpPr>
              <p:spPr>
                <a:xfrm>
                  <a:off x="246991" y="111960"/>
                  <a:ext cx="7276384"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This is illustrated in the following diagram.</a:t>
                  </a:r>
                </a:p>
              </p:txBody>
            </p:sp>
          </p:grpSp>
        </p:grpSp>
        <p:pic>
          <p:nvPicPr>
            <p:cNvPr id="2569" name="Picture 2" descr="Picture 2"/>
            <p:cNvPicPr>
              <a:picLocks noChangeAspect="0"/>
            </p:cNvPicPr>
            <p:nvPr/>
          </p:nvPicPr>
          <p:blipFill>
            <a:blip r:embed="rId2">
              <a:extLst/>
            </a:blip>
            <a:stretch>
              <a:fillRect/>
            </a:stretch>
          </p:blipFill>
          <p:spPr>
            <a:xfrm>
              <a:off x="2428892" y="4611003"/>
              <a:ext cx="5343526" cy="2143117"/>
            </a:xfrm>
            <a:prstGeom prst="rect">
              <a:avLst/>
            </a:prstGeom>
            <a:ln w="12700" cap="flat">
              <a:noFill/>
              <a:miter lim="400000"/>
            </a:ln>
            <a:effectLst/>
          </p:spPr>
        </p:pic>
      </p:grpSp>
      <p:sp>
        <p:nvSpPr>
          <p:cNvPr id="2571"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72" name="TextBox 8"/>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000">
                <a:solidFill>
                  <a:srgbClr val="FF0000"/>
                </a:solidFill>
              </a:defRPr>
            </a:lvl1pPr>
          </a:lstStyle>
          <a:p>
            <a:pPr/>
            <a:r>
              <a:t>11</a:t>
            </a:r>
          </a:p>
        </p:txBody>
      </p:sp>
      <p:pic>
        <p:nvPicPr>
          <p:cNvPr id="2573" name="Picture 2" descr="Picture 2"/>
          <p:cNvPicPr>
            <a:picLocks noChangeAspect="1"/>
          </p:cNvPicPr>
          <p:nvPr/>
        </p:nvPicPr>
        <p:blipFill>
          <a:blip r:embed="rId3">
            <a:extLst/>
          </a:blip>
          <a:stretch>
            <a:fillRect/>
          </a:stretch>
        </p:blipFill>
        <p:spPr>
          <a:xfrm>
            <a:off x="20312" y="5980424"/>
            <a:ext cx="1285885" cy="888430"/>
          </a:xfrm>
          <a:prstGeom prst="rect">
            <a:avLst/>
          </a:prstGeom>
          <a:ln w="12700">
            <a:miter lim="400000"/>
          </a:ln>
        </p:spPr>
      </p:pic>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95" name="Group 3"/>
          <p:cNvGrpSpPr/>
          <p:nvPr/>
        </p:nvGrpSpPr>
        <p:grpSpPr>
          <a:xfrm>
            <a:off x="714348" y="103880"/>
            <a:ext cx="8215370" cy="4216793"/>
            <a:chOff x="0" y="0"/>
            <a:chExt cx="8215369" cy="4216791"/>
          </a:xfrm>
        </p:grpSpPr>
        <p:grpSp>
          <p:nvGrpSpPr>
            <p:cNvPr id="2577" name="Group"/>
            <p:cNvGrpSpPr/>
            <p:nvPr/>
          </p:nvGrpSpPr>
          <p:grpSpPr>
            <a:xfrm>
              <a:off x="2571767" y="0"/>
              <a:ext cx="5643603" cy="649447"/>
              <a:chOff x="0" y="0"/>
              <a:chExt cx="5643602" cy="649446"/>
            </a:xfrm>
          </p:grpSpPr>
          <p:sp>
            <p:nvSpPr>
              <p:cNvPr id="2575"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576" name="Avoiding Dead Locks"/>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Avoiding Dead Locks</a:t>
                </a:r>
              </a:p>
            </p:txBody>
          </p:sp>
        </p:grpSp>
        <p:grpSp>
          <p:nvGrpSpPr>
            <p:cNvPr id="2594" name="Diagram 6"/>
            <p:cNvGrpSpPr/>
            <p:nvPr/>
          </p:nvGrpSpPr>
          <p:grpSpPr>
            <a:xfrm>
              <a:off x="0" y="1576190"/>
              <a:ext cx="8001056" cy="2640602"/>
              <a:chOff x="0" y="0"/>
              <a:chExt cx="8001055" cy="2640601"/>
            </a:xfrm>
          </p:grpSpPr>
          <p:sp>
            <p:nvSpPr>
              <p:cNvPr id="2578" name="Rectangle"/>
              <p:cNvSpPr/>
              <p:nvPr/>
            </p:nvSpPr>
            <p:spPr>
              <a:xfrm>
                <a:off x="0" y="221399"/>
                <a:ext cx="8001056" cy="3780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581" name="Group"/>
              <p:cNvGrpSpPr/>
              <p:nvPr/>
            </p:nvGrpSpPr>
            <p:grpSpPr>
              <a:xfrm>
                <a:off x="400051" y="0"/>
                <a:ext cx="5600740" cy="442801"/>
                <a:chOff x="0" y="0"/>
                <a:chExt cx="5600739" cy="442800"/>
              </a:xfrm>
            </p:grpSpPr>
            <p:sp>
              <p:nvSpPr>
                <p:cNvPr id="2579" name="Rounded Rectangle"/>
                <p:cNvSpPr/>
                <p:nvPr/>
              </p:nvSpPr>
              <p:spPr>
                <a:xfrm>
                  <a:off x="0" y="0"/>
                  <a:ext cx="5600740" cy="4428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66750">
                    <a:lnSpc>
                      <a:spcPct val="90000"/>
                    </a:lnSpc>
                    <a:spcBef>
                      <a:spcPts val="700"/>
                    </a:spcBef>
                    <a:defRPr>
                      <a:solidFill>
                        <a:srgbClr val="FFFFFF"/>
                      </a:solidFill>
                    </a:defRPr>
                  </a:pPr>
                </a:p>
              </p:txBody>
            </p:sp>
            <p:sp>
              <p:nvSpPr>
                <p:cNvPr id="2580" name="Prefer locking single mutex."/>
                <p:cNvSpPr txBox="1"/>
                <p:nvPr/>
              </p:nvSpPr>
              <p:spPr>
                <a:xfrm>
                  <a:off x="233311" y="128121"/>
                  <a:ext cx="5134118" cy="1865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66750">
                    <a:lnSpc>
                      <a:spcPct val="90000"/>
                    </a:lnSpc>
                    <a:spcBef>
                      <a:spcPts val="600"/>
                    </a:spcBef>
                    <a:defRPr sz="1500">
                      <a:solidFill>
                        <a:srgbClr val="FFFFFF"/>
                      </a:solidFill>
                    </a:defRPr>
                  </a:lvl1pPr>
                </a:lstStyle>
                <a:p>
                  <a:pPr/>
                  <a:r>
                    <a:t>Prefer locking single mutex.</a:t>
                  </a:r>
                </a:p>
              </p:txBody>
            </p:sp>
          </p:grpSp>
          <p:sp>
            <p:nvSpPr>
              <p:cNvPr id="2582" name="Rectangle"/>
              <p:cNvSpPr/>
              <p:nvPr/>
            </p:nvSpPr>
            <p:spPr>
              <a:xfrm>
                <a:off x="0" y="901800"/>
                <a:ext cx="8001056" cy="378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585" name="Group"/>
              <p:cNvGrpSpPr/>
              <p:nvPr/>
            </p:nvGrpSpPr>
            <p:grpSpPr>
              <a:xfrm>
                <a:off x="400051" y="680400"/>
                <a:ext cx="5600740" cy="442801"/>
                <a:chOff x="0" y="0"/>
                <a:chExt cx="5600739" cy="442800"/>
              </a:xfrm>
            </p:grpSpPr>
            <p:sp>
              <p:nvSpPr>
                <p:cNvPr id="2583" name="Rounded Rectangle"/>
                <p:cNvSpPr/>
                <p:nvPr/>
              </p:nvSpPr>
              <p:spPr>
                <a:xfrm>
                  <a:off x="0" y="0"/>
                  <a:ext cx="5600740" cy="4428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66750">
                    <a:lnSpc>
                      <a:spcPct val="90000"/>
                    </a:lnSpc>
                    <a:spcBef>
                      <a:spcPts val="700"/>
                    </a:spcBef>
                    <a:defRPr>
                      <a:solidFill>
                        <a:srgbClr val="FFFFFF"/>
                      </a:solidFill>
                    </a:defRPr>
                  </a:pPr>
                </a:p>
              </p:txBody>
            </p:sp>
            <p:sp>
              <p:nvSpPr>
                <p:cNvPr id="2584" name="Avoid locking a mutex and then calling a user provided function"/>
                <p:cNvSpPr txBox="1"/>
                <p:nvPr/>
              </p:nvSpPr>
              <p:spPr>
                <a:xfrm>
                  <a:off x="233311" y="128121"/>
                  <a:ext cx="5134118" cy="1865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66750">
                    <a:lnSpc>
                      <a:spcPct val="90000"/>
                    </a:lnSpc>
                    <a:spcBef>
                      <a:spcPts val="600"/>
                    </a:spcBef>
                    <a:defRPr sz="1500">
                      <a:solidFill>
                        <a:srgbClr val="FFFFFF"/>
                      </a:solidFill>
                    </a:defRPr>
                  </a:lvl1pPr>
                </a:lstStyle>
                <a:p>
                  <a:pPr/>
                  <a:r>
                    <a:t>Avoid locking a mutex and then calling a user provided function</a:t>
                  </a:r>
                </a:p>
              </p:txBody>
            </p:sp>
          </p:grpSp>
          <p:sp>
            <p:nvSpPr>
              <p:cNvPr id="2586" name="Rectangle"/>
              <p:cNvSpPr/>
              <p:nvPr/>
            </p:nvSpPr>
            <p:spPr>
              <a:xfrm>
                <a:off x="0" y="1582201"/>
                <a:ext cx="8001056" cy="378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589" name="Group"/>
              <p:cNvGrpSpPr/>
              <p:nvPr/>
            </p:nvGrpSpPr>
            <p:grpSpPr>
              <a:xfrm>
                <a:off x="400051" y="1360800"/>
                <a:ext cx="5600740" cy="442801"/>
                <a:chOff x="0" y="0"/>
                <a:chExt cx="5600739" cy="442800"/>
              </a:xfrm>
            </p:grpSpPr>
            <p:sp>
              <p:nvSpPr>
                <p:cNvPr id="2587" name="Rounded Rectangle"/>
                <p:cNvSpPr/>
                <p:nvPr/>
              </p:nvSpPr>
              <p:spPr>
                <a:xfrm>
                  <a:off x="0" y="0"/>
                  <a:ext cx="5600740" cy="4428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66750">
                    <a:lnSpc>
                      <a:spcPct val="90000"/>
                    </a:lnSpc>
                    <a:spcBef>
                      <a:spcPts val="700"/>
                    </a:spcBef>
                    <a:defRPr>
                      <a:solidFill>
                        <a:srgbClr val="FFFFFF"/>
                      </a:solidFill>
                    </a:defRPr>
                  </a:pPr>
                </a:p>
              </p:txBody>
            </p:sp>
            <p:sp>
              <p:nvSpPr>
                <p:cNvPr id="2588" name="Use the global 'lock' to lock more than one mutex, other wise"/>
                <p:cNvSpPr txBox="1"/>
                <p:nvPr/>
              </p:nvSpPr>
              <p:spPr>
                <a:xfrm>
                  <a:off x="233311" y="128121"/>
                  <a:ext cx="5134118" cy="1865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66750">
                    <a:lnSpc>
                      <a:spcPct val="90000"/>
                    </a:lnSpc>
                    <a:spcBef>
                      <a:spcPts val="600"/>
                    </a:spcBef>
                    <a:defRPr sz="1500">
                      <a:solidFill>
                        <a:srgbClr val="FFFFFF"/>
                      </a:solidFill>
                    </a:defRPr>
                  </a:lvl1pPr>
                </a:lstStyle>
                <a:p>
                  <a:pPr/>
                  <a:r>
                    <a:t>Use the global 'lock' to lock more than one mutex, other wise</a:t>
                  </a:r>
                </a:p>
              </p:txBody>
            </p:sp>
          </p:grpSp>
          <p:sp>
            <p:nvSpPr>
              <p:cNvPr id="2590" name="Rectangle"/>
              <p:cNvSpPr/>
              <p:nvPr/>
            </p:nvSpPr>
            <p:spPr>
              <a:xfrm>
                <a:off x="0" y="2262601"/>
                <a:ext cx="8001056" cy="378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593" name="Group"/>
              <p:cNvGrpSpPr/>
              <p:nvPr/>
            </p:nvGrpSpPr>
            <p:grpSpPr>
              <a:xfrm>
                <a:off x="400051" y="2041201"/>
                <a:ext cx="5600740" cy="442801"/>
                <a:chOff x="0" y="0"/>
                <a:chExt cx="5600739" cy="442800"/>
              </a:xfrm>
            </p:grpSpPr>
            <p:sp>
              <p:nvSpPr>
                <p:cNvPr id="2591" name="Rounded Rectangle"/>
                <p:cNvSpPr/>
                <p:nvPr/>
              </p:nvSpPr>
              <p:spPr>
                <a:xfrm>
                  <a:off x="0" y="0"/>
                  <a:ext cx="5600740" cy="4428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66750">
                    <a:lnSpc>
                      <a:spcPct val="90000"/>
                    </a:lnSpc>
                    <a:spcBef>
                      <a:spcPts val="700"/>
                    </a:spcBef>
                    <a:defRPr>
                      <a:solidFill>
                        <a:srgbClr val="FFFFFF"/>
                      </a:solidFill>
                    </a:defRPr>
                  </a:pPr>
                </a:p>
              </p:txBody>
            </p:sp>
            <p:sp>
              <p:nvSpPr>
                <p:cNvPr id="2592" name="Lock the mutex in the same order."/>
                <p:cNvSpPr txBox="1"/>
                <p:nvPr/>
              </p:nvSpPr>
              <p:spPr>
                <a:xfrm>
                  <a:off x="233311" y="128121"/>
                  <a:ext cx="5134118" cy="1865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66750">
                    <a:lnSpc>
                      <a:spcPct val="90000"/>
                    </a:lnSpc>
                    <a:spcBef>
                      <a:spcPts val="600"/>
                    </a:spcBef>
                    <a:defRPr sz="1500">
                      <a:solidFill>
                        <a:srgbClr val="FFFFFF"/>
                      </a:solidFill>
                    </a:defRPr>
                  </a:lvl1pPr>
                </a:lstStyle>
                <a:p>
                  <a:pPr/>
                  <a:r>
                    <a:t>Lock the mutex in the same order.</a:t>
                  </a:r>
                </a:p>
              </p:txBody>
            </p:sp>
          </p:grpSp>
        </p:grpSp>
      </p:grpSp>
      <p:sp>
        <p:nvSpPr>
          <p:cNvPr id="2596"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97" name="TextBox 7"/>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000">
                <a:solidFill>
                  <a:srgbClr val="FF0000"/>
                </a:solidFill>
              </a:defRPr>
            </a:lvl1pPr>
          </a:lstStyle>
          <a:p>
            <a:pPr/>
            <a:r>
              <a:t>11</a:t>
            </a:r>
          </a:p>
        </p:txBody>
      </p:sp>
      <p:pic>
        <p:nvPicPr>
          <p:cNvPr id="2598" name="Picture 2" descr="Picture 2"/>
          <p:cNvPicPr>
            <a:picLocks noChangeAspect="1"/>
          </p:cNvPicPr>
          <p:nvPr/>
        </p:nvPicPr>
        <p:blipFill>
          <a:blip r:embed="rId2">
            <a:extLst/>
          </a:blip>
          <a:stretch>
            <a:fillRect/>
          </a:stretch>
        </p:blipFill>
        <p:spPr>
          <a:xfrm>
            <a:off x="20312" y="5980424"/>
            <a:ext cx="1285885" cy="888430"/>
          </a:xfrm>
          <a:prstGeom prst="rect">
            <a:avLst/>
          </a:prstGeom>
          <a:ln w="12700">
            <a:miter lim="400000"/>
          </a:ln>
        </p:spPr>
      </p:pic>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616" name="Group 3"/>
          <p:cNvGrpSpPr/>
          <p:nvPr/>
        </p:nvGrpSpPr>
        <p:grpSpPr>
          <a:xfrm>
            <a:off x="642910" y="103880"/>
            <a:ext cx="8286809" cy="5481341"/>
            <a:chOff x="0" y="0"/>
            <a:chExt cx="8286807" cy="5481339"/>
          </a:xfrm>
        </p:grpSpPr>
        <p:grpSp>
          <p:nvGrpSpPr>
            <p:cNvPr id="2612" name="Diagram 14"/>
            <p:cNvGrpSpPr/>
            <p:nvPr/>
          </p:nvGrpSpPr>
          <p:grpSpPr>
            <a:xfrm>
              <a:off x="0" y="1168898"/>
              <a:ext cx="7786742" cy="4312442"/>
              <a:chOff x="0" y="0"/>
              <a:chExt cx="7786741" cy="4312441"/>
            </a:xfrm>
          </p:grpSpPr>
          <p:sp>
            <p:nvSpPr>
              <p:cNvPr id="2600" name="Rectangle"/>
              <p:cNvSpPr/>
              <p:nvPr/>
            </p:nvSpPr>
            <p:spPr>
              <a:xfrm>
                <a:off x="0" y="487079"/>
                <a:ext cx="7786742" cy="8316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603" name="Group"/>
              <p:cNvGrpSpPr/>
              <p:nvPr/>
            </p:nvGrpSpPr>
            <p:grpSpPr>
              <a:xfrm>
                <a:off x="389336" y="0"/>
                <a:ext cx="5450720" cy="974161"/>
                <a:chOff x="0" y="0"/>
                <a:chExt cx="5450719" cy="974160"/>
              </a:xfrm>
            </p:grpSpPr>
            <p:sp>
              <p:nvSpPr>
                <p:cNvPr id="2601" name="Rounded Rectangle"/>
                <p:cNvSpPr/>
                <p:nvPr/>
              </p:nvSpPr>
              <p:spPr>
                <a:xfrm>
                  <a:off x="0" y="0"/>
                  <a:ext cx="5450720" cy="9741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711200">
                    <a:lnSpc>
                      <a:spcPct val="90000"/>
                    </a:lnSpc>
                    <a:spcBef>
                      <a:spcPts val="700"/>
                    </a:spcBef>
                    <a:defRPr sz="1600">
                      <a:solidFill>
                        <a:srgbClr val="FFFFFF"/>
                      </a:solidFill>
                    </a:defRPr>
                  </a:pPr>
                </a:p>
              </p:txBody>
            </p:sp>
            <p:sp>
              <p:nvSpPr>
                <p:cNvPr id="2602" name="wait(): thread A releases the lock when wait() is called; A then sleeps until another thread B calls notify()."/>
                <p:cNvSpPr txBox="1"/>
                <p:nvPr/>
              </p:nvSpPr>
              <p:spPr>
                <a:xfrm>
                  <a:off x="253579" y="265961"/>
                  <a:ext cx="4943562" cy="4422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defTabSz="711200">
                    <a:lnSpc>
                      <a:spcPct val="90000"/>
                    </a:lnSpc>
                    <a:spcBef>
                      <a:spcPts val="600"/>
                    </a:spcBef>
                    <a:defRPr i="1" sz="1600">
                      <a:solidFill>
                        <a:srgbClr val="FFFFFF"/>
                      </a:solidFill>
                    </a:defRPr>
                  </a:pPr>
                  <a:r>
                    <a:t>wait()</a:t>
                  </a:r>
                  <a:r>
                    <a:rPr i="0"/>
                    <a:t>: thread A releases the lock when wait() is called; A then sleeps until another thread B calls notify().</a:t>
                  </a:r>
                </a:p>
              </p:txBody>
            </p:sp>
          </p:grpSp>
          <p:sp>
            <p:nvSpPr>
              <p:cNvPr id="2604" name="Rectangle"/>
              <p:cNvSpPr/>
              <p:nvPr/>
            </p:nvSpPr>
            <p:spPr>
              <a:xfrm>
                <a:off x="0" y="1983961"/>
                <a:ext cx="7786742" cy="831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607" name="Group"/>
              <p:cNvGrpSpPr/>
              <p:nvPr/>
            </p:nvGrpSpPr>
            <p:grpSpPr>
              <a:xfrm>
                <a:off x="389336" y="1496880"/>
                <a:ext cx="5450720" cy="974161"/>
                <a:chOff x="0" y="0"/>
                <a:chExt cx="5450719" cy="974160"/>
              </a:xfrm>
            </p:grpSpPr>
            <p:sp>
              <p:nvSpPr>
                <p:cNvPr id="2605" name="Rounded Rectangle"/>
                <p:cNvSpPr/>
                <p:nvPr/>
              </p:nvSpPr>
              <p:spPr>
                <a:xfrm>
                  <a:off x="0" y="0"/>
                  <a:ext cx="5450720" cy="9741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711200">
                    <a:lnSpc>
                      <a:spcPct val="90000"/>
                    </a:lnSpc>
                    <a:spcBef>
                      <a:spcPts val="700"/>
                    </a:spcBef>
                    <a:defRPr sz="1600">
                      <a:solidFill>
                        <a:srgbClr val="FFFFFF"/>
                      </a:solidFill>
                    </a:defRPr>
                  </a:pPr>
                </a:p>
              </p:txBody>
            </p:sp>
            <p:sp>
              <p:nvSpPr>
                <p:cNvPr id="2606" name="notify(): signals a change in an object related to thread B. Then one waiting thread (in this case A) wakes up after the lock has been released."/>
                <p:cNvSpPr txBox="1"/>
                <p:nvPr/>
              </p:nvSpPr>
              <p:spPr>
                <a:xfrm>
                  <a:off x="253579" y="149418"/>
                  <a:ext cx="4943562" cy="6753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defTabSz="711200">
                    <a:lnSpc>
                      <a:spcPct val="90000"/>
                    </a:lnSpc>
                    <a:spcBef>
                      <a:spcPts val="600"/>
                    </a:spcBef>
                    <a:defRPr i="1" sz="1600">
                      <a:solidFill>
                        <a:srgbClr val="FFFFFF"/>
                      </a:solidFill>
                    </a:defRPr>
                  </a:pPr>
                  <a:r>
                    <a:t>notify()</a:t>
                  </a:r>
                  <a:r>
                    <a:rPr i="0"/>
                    <a:t>: signals a change in an object related to thread B. Then one waiting thread (in this case A) wakes up after the lock has been released.</a:t>
                  </a:r>
                </a:p>
              </p:txBody>
            </p:sp>
          </p:grpSp>
          <p:sp>
            <p:nvSpPr>
              <p:cNvPr id="2608" name="Rectangle"/>
              <p:cNvSpPr/>
              <p:nvPr/>
            </p:nvSpPr>
            <p:spPr>
              <a:xfrm>
                <a:off x="0" y="3480841"/>
                <a:ext cx="7786742" cy="831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611" name="Group"/>
              <p:cNvGrpSpPr/>
              <p:nvPr/>
            </p:nvGrpSpPr>
            <p:grpSpPr>
              <a:xfrm>
                <a:off x="389336" y="2993761"/>
                <a:ext cx="5450720" cy="974161"/>
                <a:chOff x="0" y="0"/>
                <a:chExt cx="5450719" cy="974160"/>
              </a:xfrm>
            </p:grpSpPr>
            <p:sp>
              <p:nvSpPr>
                <p:cNvPr id="2609" name="Rounded Rectangle"/>
                <p:cNvSpPr/>
                <p:nvPr/>
              </p:nvSpPr>
              <p:spPr>
                <a:xfrm>
                  <a:off x="0" y="0"/>
                  <a:ext cx="5450720" cy="9741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711200">
                    <a:lnSpc>
                      <a:spcPct val="90000"/>
                    </a:lnSpc>
                    <a:spcBef>
                      <a:spcPts val="700"/>
                    </a:spcBef>
                    <a:defRPr sz="1600">
                      <a:solidFill>
                        <a:srgbClr val="FFFFFF"/>
                      </a:solidFill>
                    </a:defRPr>
                  </a:pPr>
                </a:p>
              </p:txBody>
            </p:sp>
            <p:sp>
              <p:nvSpPr>
                <p:cNvPr id="2610" name="notify_all(): this has the same intent as notify() except that all waiting threads wake up."/>
                <p:cNvSpPr txBox="1"/>
                <p:nvPr/>
              </p:nvSpPr>
              <p:spPr>
                <a:xfrm>
                  <a:off x="253579" y="265961"/>
                  <a:ext cx="4943562" cy="4422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defTabSz="711200">
                    <a:lnSpc>
                      <a:spcPct val="90000"/>
                    </a:lnSpc>
                    <a:spcBef>
                      <a:spcPts val="600"/>
                    </a:spcBef>
                    <a:defRPr i="1" sz="1600">
                      <a:solidFill>
                        <a:srgbClr val="FFFFFF"/>
                      </a:solidFill>
                    </a:defRPr>
                  </a:pPr>
                  <a:r>
                    <a:t>notify_all()</a:t>
                  </a:r>
                  <a:r>
                    <a:rPr i="0"/>
                    <a:t>: this has the same intent as notify() except that all waiting threads wake up.</a:t>
                  </a:r>
                </a:p>
              </p:txBody>
            </p:sp>
          </p:grpSp>
        </p:grpSp>
        <p:grpSp>
          <p:nvGrpSpPr>
            <p:cNvPr id="2615" name="Group"/>
            <p:cNvGrpSpPr/>
            <p:nvPr/>
          </p:nvGrpSpPr>
          <p:grpSpPr>
            <a:xfrm>
              <a:off x="2643205" y="0"/>
              <a:ext cx="5643603" cy="649447"/>
              <a:chOff x="0" y="0"/>
              <a:chExt cx="5643602" cy="649446"/>
            </a:xfrm>
          </p:grpSpPr>
          <p:sp>
            <p:nvSpPr>
              <p:cNvPr id="2613"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614" name="Thread Notification"/>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Thread Notification</a:t>
                </a:r>
              </a:p>
            </p:txBody>
          </p:sp>
        </p:grpSp>
      </p:grpSp>
      <p:sp>
        <p:nvSpPr>
          <p:cNvPr id="2617"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18" name="TextBox 7"/>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000">
                <a:solidFill>
                  <a:srgbClr val="FF0000"/>
                </a:solidFill>
              </a:defRPr>
            </a:lvl1pPr>
          </a:lstStyle>
          <a:p>
            <a:pPr/>
            <a:r>
              <a:t>11</a:t>
            </a:r>
          </a:p>
        </p:txBody>
      </p:sp>
      <p:pic>
        <p:nvPicPr>
          <p:cNvPr id="2619" name="Picture 2" descr="Picture 2"/>
          <p:cNvPicPr>
            <a:picLocks noChangeAspect="1"/>
          </p:cNvPicPr>
          <p:nvPr/>
        </p:nvPicPr>
        <p:blipFill>
          <a:blip r:embed="rId2">
            <a:extLst/>
          </a:blip>
          <a:stretch>
            <a:fillRect/>
          </a:stretch>
        </p:blipFill>
        <p:spPr>
          <a:xfrm>
            <a:off x="20312" y="5980424"/>
            <a:ext cx="1285885" cy="888430"/>
          </a:xfrm>
          <a:prstGeom prst="rect">
            <a:avLst/>
          </a:prstGeom>
          <a:ln w="12700">
            <a:miter lim="400000"/>
          </a:ln>
        </p:spPr>
      </p:pic>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653" name="Group 3"/>
          <p:cNvGrpSpPr/>
          <p:nvPr/>
        </p:nvGrpSpPr>
        <p:grpSpPr>
          <a:xfrm>
            <a:off x="357157" y="2282"/>
            <a:ext cx="8674159" cy="6044165"/>
            <a:chOff x="0" y="0"/>
            <a:chExt cx="8674158" cy="6044163"/>
          </a:xfrm>
        </p:grpSpPr>
        <p:grpSp>
          <p:nvGrpSpPr>
            <p:cNvPr id="2649" name="Diagram 14"/>
            <p:cNvGrpSpPr/>
            <p:nvPr/>
          </p:nvGrpSpPr>
          <p:grpSpPr>
            <a:xfrm>
              <a:off x="0" y="817307"/>
              <a:ext cx="8572561" cy="5226857"/>
              <a:chOff x="0" y="0"/>
              <a:chExt cx="8572560" cy="5226856"/>
            </a:xfrm>
          </p:grpSpPr>
          <p:sp>
            <p:nvSpPr>
              <p:cNvPr id="2621" name="Rectangle"/>
              <p:cNvSpPr/>
              <p:nvPr/>
            </p:nvSpPr>
            <p:spPr>
              <a:xfrm>
                <a:off x="0" y="236160"/>
                <a:ext cx="8572561" cy="4032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624" name="Group"/>
              <p:cNvGrpSpPr/>
              <p:nvPr/>
            </p:nvGrpSpPr>
            <p:grpSpPr>
              <a:xfrm>
                <a:off x="428628" y="0"/>
                <a:ext cx="7143823" cy="472321"/>
                <a:chOff x="0" y="0"/>
                <a:chExt cx="7143822" cy="472320"/>
              </a:xfrm>
            </p:grpSpPr>
            <p:sp>
              <p:nvSpPr>
                <p:cNvPr id="2622" name="Rounded Rectangle"/>
                <p:cNvSpPr/>
                <p:nvPr/>
              </p:nvSpPr>
              <p:spPr>
                <a:xfrm>
                  <a:off x="0" y="0"/>
                  <a:ext cx="7143823" cy="4723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533400">
                    <a:lnSpc>
                      <a:spcPct val="90000"/>
                    </a:lnSpc>
                    <a:spcBef>
                      <a:spcPts val="700"/>
                    </a:spcBef>
                    <a:defRPr>
                      <a:solidFill>
                        <a:srgbClr val="FFFFFF"/>
                      </a:solidFill>
                    </a:defRPr>
                  </a:pPr>
                </a:p>
              </p:txBody>
            </p:sp>
            <p:sp>
              <p:nvSpPr>
                <p:cNvPr id="2623" name="Whenever threads need to asynchronously signal to one another that an event has occurred or a condition is true, A condition variable becomes handy."/>
                <p:cNvSpPr txBox="1"/>
                <p:nvPr/>
              </p:nvSpPr>
              <p:spPr>
                <a:xfrm>
                  <a:off x="249873" y="70320"/>
                  <a:ext cx="6644076" cy="3316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533400">
                    <a:lnSpc>
                      <a:spcPct val="90000"/>
                    </a:lnSpc>
                    <a:spcBef>
                      <a:spcPts val="500"/>
                    </a:spcBef>
                    <a:defRPr sz="1200">
                      <a:solidFill>
                        <a:srgbClr val="FFFFFF"/>
                      </a:solidFill>
                    </a:defRPr>
                  </a:lvl1pPr>
                </a:lstStyle>
                <a:p>
                  <a:pPr/>
                  <a:r>
                    <a:t>Whenever threads need to asynchronously signal to one another that an event has occurred or a condition is true, A condition variable becomes handy.</a:t>
                  </a:r>
                </a:p>
              </p:txBody>
            </p:sp>
          </p:grpSp>
          <p:sp>
            <p:nvSpPr>
              <p:cNvPr id="2625" name="Rectangle"/>
              <p:cNvSpPr/>
              <p:nvPr/>
            </p:nvSpPr>
            <p:spPr>
              <a:xfrm>
                <a:off x="0" y="961920"/>
                <a:ext cx="8572561" cy="4032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628" name="Group"/>
              <p:cNvGrpSpPr/>
              <p:nvPr/>
            </p:nvGrpSpPr>
            <p:grpSpPr>
              <a:xfrm>
                <a:off x="428628" y="725760"/>
                <a:ext cx="7143823" cy="472321"/>
                <a:chOff x="0" y="0"/>
                <a:chExt cx="7143822" cy="472320"/>
              </a:xfrm>
            </p:grpSpPr>
            <p:sp>
              <p:nvSpPr>
                <p:cNvPr id="2626" name="Rounded Rectangle"/>
                <p:cNvSpPr/>
                <p:nvPr/>
              </p:nvSpPr>
              <p:spPr>
                <a:xfrm>
                  <a:off x="0" y="0"/>
                  <a:ext cx="7143823" cy="4723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533400">
                    <a:lnSpc>
                      <a:spcPct val="90000"/>
                    </a:lnSpc>
                    <a:spcBef>
                      <a:spcPts val="700"/>
                    </a:spcBef>
                    <a:defRPr>
                      <a:solidFill>
                        <a:srgbClr val="FFFFFF"/>
                      </a:solidFill>
                    </a:defRPr>
                  </a:pPr>
                </a:p>
              </p:txBody>
            </p:sp>
            <p:sp>
              <p:nvSpPr>
                <p:cNvPr id="2627" name="A condition variable, which acts like a flag or signal that can be used to safely and efficiently notify() one or more other threads asynchronously that a condition is true."/>
                <p:cNvSpPr txBox="1"/>
                <p:nvPr/>
              </p:nvSpPr>
              <p:spPr>
                <a:xfrm>
                  <a:off x="249873" y="70320"/>
                  <a:ext cx="6644076" cy="3316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533400">
                    <a:lnSpc>
                      <a:spcPct val="90000"/>
                    </a:lnSpc>
                    <a:spcBef>
                      <a:spcPts val="500"/>
                    </a:spcBef>
                    <a:defRPr sz="1200">
                      <a:solidFill>
                        <a:srgbClr val="FFFFFF"/>
                      </a:solidFill>
                    </a:defRPr>
                  </a:lvl1pPr>
                </a:lstStyle>
                <a:p>
                  <a:pPr/>
                  <a:r>
                    <a:t>A condition variable, which acts like a flag or signal that can be used to safely and efficiently notify() one or more other threads asynchronously that a condition is true.</a:t>
                  </a:r>
                </a:p>
              </p:txBody>
            </p:sp>
          </p:grpSp>
          <p:sp>
            <p:nvSpPr>
              <p:cNvPr id="2629" name="Rectangle"/>
              <p:cNvSpPr/>
              <p:nvPr/>
            </p:nvSpPr>
            <p:spPr>
              <a:xfrm>
                <a:off x="0" y="1687680"/>
                <a:ext cx="8572561" cy="4032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632" name="Group"/>
              <p:cNvGrpSpPr/>
              <p:nvPr/>
            </p:nvGrpSpPr>
            <p:grpSpPr>
              <a:xfrm>
                <a:off x="428628" y="1451520"/>
                <a:ext cx="7143823" cy="472321"/>
                <a:chOff x="0" y="0"/>
                <a:chExt cx="7143822" cy="472320"/>
              </a:xfrm>
            </p:grpSpPr>
            <p:sp>
              <p:nvSpPr>
                <p:cNvPr id="2630" name="Rounded Rectangle"/>
                <p:cNvSpPr/>
                <p:nvPr/>
              </p:nvSpPr>
              <p:spPr>
                <a:xfrm>
                  <a:off x="0" y="0"/>
                  <a:ext cx="7143823" cy="4723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533400">
                    <a:lnSpc>
                      <a:spcPct val="90000"/>
                    </a:lnSpc>
                    <a:spcBef>
                      <a:spcPts val="700"/>
                    </a:spcBef>
                    <a:defRPr>
                      <a:solidFill>
                        <a:srgbClr val="FFFFFF"/>
                      </a:solidFill>
                    </a:defRPr>
                  </a:pPr>
                </a:p>
              </p:txBody>
            </p:sp>
            <p:sp>
              <p:nvSpPr>
                <p:cNvPr id="2631" name="The code which manages the state creates the condition variable and updates it, using the condition to notify others of the change in state."/>
                <p:cNvSpPr txBox="1"/>
                <p:nvPr/>
              </p:nvSpPr>
              <p:spPr>
                <a:xfrm>
                  <a:off x="249873" y="70320"/>
                  <a:ext cx="6644076" cy="3316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533400">
                    <a:lnSpc>
                      <a:spcPct val="90000"/>
                    </a:lnSpc>
                    <a:spcBef>
                      <a:spcPts val="500"/>
                    </a:spcBef>
                    <a:defRPr sz="1200">
                      <a:solidFill>
                        <a:srgbClr val="FFFFFF"/>
                      </a:solidFill>
                    </a:defRPr>
                  </a:lvl1pPr>
                </a:lstStyle>
                <a:p>
                  <a:pPr/>
                  <a:r>
                    <a:t>The code which manages the state creates the condition variable and updates it, using the condition to notify others of the change in state. </a:t>
                  </a:r>
                </a:p>
              </p:txBody>
            </p:sp>
          </p:grpSp>
          <p:sp>
            <p:nvSpPr>
              <p:cNvPr id="2633" name="Rectangle"/>
              <p:cNvSpPr/>
              <p:nvPr/>
            </p:nvSpPr>
            <p:spPr>
              <a:xfrm>
                <a:off x="0" y="2413439"/>
                <a:ext cx="8572561" cy="4032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636" name="Group"/>
              <p:cNvGrpSpPr/>
              <p:nvPr/>
            </p:nvGrpSpPr>
            <p:grpSpPr>
              <a:xfrm>
                <a:off x="428628" y="2177279"/>
                <a:ext cx="7143823" cy="472321"/>
                <a:chOff x="0" y="0"/>
                <a:chExt cx="7143822" cy="472320"/>
              </a:xfrm>
            </p:grpSpPr>
            <p:sp>
              <p:nvSpPr>
                <p:cNvPr id="2634" name="Rounded Rectangle"/>
                <p:cNvSpPr/>
                <p:nvPr/>
              </p:nvSpPr>
              <p:spPr>
                <a:xfrm>
                  <a:off x="0" y="0"/>
                  <a:ext cx="7143823" cy="4723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533400">
                    <a:lnSpc>
                      <a:spcPct val="90000"/>
                    </a:lnSpc>
                    <a:spcBef>
                      <a:spcPts val="700"/>
                    </a:spcBef>
                    <a:defRPr>
                      <a:solidFill>
                        <a:srgbClr val="FFFFFF"/>
                      </a:solidFill>
                    </a:defRPr>
                  </a:pPr>
                </a:p>
              </p:txBody>
            </p:sp>
            <p:sp>
              <p:nvSpPr>
                <p:cNvPr id="2635" name="The code which is interested in monitoring the state can wait() (a blocking call) on the condition (which means it needs to be in a separate thread) where it will consume no cycles until the condition is raised."/>
                <p:cNvSpPr txBox="1"/>
                <p:nvPr/>
              </p:nvSpPr>
              <p:spPr>
                <a:xfrm>
                  <a:off x="249873" y="70320"/>
                  <a:ext cx="6644076" cy="3316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533400">
                    <a:lnSpc>
                      <a:spcPct val="90000"/>
                    </a:lnSpc>
                    <a:spcBef>
                      <a:spcPts val="500"/>
                    </a:spcBef>
                    <a:defRPr sz="1200">
                      <a:solidFill>
                        <a:srgbClr val="FFFFFF"/>
                      </a:solidFill>
                    </a:defRPr>
                  </a:lvl1pPr>
                </a:lstStyle>
                <a:p>
                  <a:pPr/>
                  <a:r>
                    <a:t>The code which is interested in monitoring the state can wait() (a blocking call) on the condition (which means it needs to be in a separate thread) where it will consume no cycles until the condition is raised.</a:t>
                  </a:r>
                </a:p>
              </p:txBody>
            </p:sp>
          </p:grpSp>
          <p:grpSp>
            <p:nvGrpSpPr>
              <p:cNvPr id="2639" name="Group"/>
              <p:cNvGrpSpPr/>
              <p:nvPr/>
            </p:nvGrpSpPr>
            <p:grpSpPr>
              <a:xfrm>
                <a:off x="0" y="3139200"/>
                <a:ext cx="8572561" cy="793801"/>
                <a:chOff x="0" y="0"/>
                <a:chExt cx="8572560" cy="793799"/>
              </a:xfrm>
            </p:grpSpPr>
            <p:sp>
              <p:nvSpPr>
                <p:cNvPr id="2637" name="Rectangle"/>
                <p:cNvSpPr/>
                <p:nvPr/>
              </p:nvSpPr>
              <p:spPr>
                <a:xfrm>
                  <a:off x="-1" y="0"/>
                  <a:ext cx="8572562" cy="7938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defTabSz="533400">
                    <a:lnSpc>
                      <a:spcPct val="90000"/>
                    </a:lnSpc>
                    <a:spcBef>
                      <a:spcPts val="300"/>
                    </a:spcBef>
                  </a:pPr>
                </a:p>
              </p:txBody>
            </p:sp>
            <p:sp>
              <p:nvSpPr>
                <p:cNvPr id="2638" name="A condition variable must be protected by a mutex, and…"/>
                <p:cNvSpPr txBox="1"/>
                <p:nvPr/>
              </p:nvSpPr>
              <p:spPr>
                <a:xfrm>
                  <a:off x="579982" y="247903"/>
                  <a:ext cx="7412597" cy="529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14300" indent="-114300" defTabSz="533400">
                    <a:lnSpc>
                      <a:spcPct val="90000"/>
                    </a:lnSpc>
                    <a:spcBef>
                      <a:spcPts val="200"/>
                    </a:spcBef>
                    <a:buSzPct val="100000"/>
                    <a:buChar char="•"/>
                    <a:defRPr sz="1200"/>
                  </a:pPr>
                  <a:r>
                    <a:t>A condition variable must be protected by a mutex, and</a:t>
                  </a:r>
                </a:p>
                <a:p>
                  <a:pPr lvl="1" marL="114300" indent="-114300" defTabSz="533400">
                    <a:lnSpc>
                      <a:spcPct val="90000"/>
                    </a:lnSpc>
                    <a:spcBef>
                      <a:spcPts val="200"/>
                    </a:spcBef>
                    <a:buSzPct val="100000"/>
                    <a:buChar char="•"/>
                    <a:defRPr sz="1200"/>
                  </a:pPr>
                  <a:r>
                    <a:t>A condition variable needs an actual variable to be used as a flag.</a:t>
                  </a:r>
                </a:p>
              </p:txBody>
            </p:sp>
          </p:grpSp>
          <p:grpSp>
            <p:nvGrpSpPr>
              <p:cNvPr id="2642" name="Group"/>
              <p:cNvGrpSpPr/>
              <p:nvPr/>
            </p:nvGrpSpPr>
            <p:grpSpPr>
              <a:xfrm>
                <a:off x="428628" y="2903040"/>
                <a:ext cx="7143823" cy="472321"/>
                <a:chOff x="0" y="0"/>
                <a:chExt cx="7143822" cy="472320"/>
              </a:xfrm>
            </p:grpSpPr>
            <p:sp>
              <p:nvSpPr>
                <p:cNvPr id="2640" name="Rounded Rectangle"/>
                <p:cNvSpPr/>
                <p:nvPr/>
              </p:nvSpPr>
              <p:spPr>
                <a:xfrm>
                  <a:off x="0" y="0"/>
                  <a:ext cx="7143823" cy="4723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533400">
                    <a:lnSpc>
                      <a:spcPct val="90000"/>
                    </a:lnSpc>
                    <a:spcBef>
                      <a:spcPts val="700"/>
                    </a:spcBef>
                    <a:defRPr>
                      <a:solidFill>
                        <a:srgbClr val="FFFFFF"/>
                      </a:solidFill>
                    </a:defRPr>
                  </a:pPr>
                </a:p>
              </p:txBody>
            </p:sp>
            <p:sp>
              <p:nvSpPr>
                <p:cNvPr id="2641" name="Implementation details: There are two important details relating to how condition variables are implemented that affect their use:"/>
                <p:cNvSpPr txBox="1"/>
                <p:nvPr/>
              </p:nvSpPr>
              <p:spPr>
                <a:xfrm>
                  <a:off x="249873" y="70320"/>
                  <a:ext cx="6644076" cy="3316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533400">
                    <a:lnSpc>
                      <a:spcPct val="90000"/>
                    </a:lnSpc>
                    <a:spcBef>
                      <a:spcPts val="500"/>
                    </a:spcBef>
                    <a:defRPr sz="1200">
                      <a:solidFill>
                        <a:srgbClr val="FFFFFF"/>
                      </a:solidFill>
                    </a:defRPr>
                  </a:lvl1pPr>
                </a:lstStyle>
                <a:p>
                  <a:pPr/>
                  <a:r>
                    <a:t>Implementation details: There are two important details relating to how condition variables are implemented that affect their use:</a:t>
                  </a:r>
                </a:p>
              </p:txBody>
            </p:sp>
          </p:grpSp>
          <p:grpSp>
            <p:nvGrpSpPr>
              <p:cNvPr id="2645" name="Group"/>
              <p:cNvGrpSpPr/>
              <p:nvPr/>
            </p:nvGrpSpPr>
            <p:grpSpPr>
              <a:xfrm>
                <a:off x="0" y="4255560"/>
                <a:ext cx="8572561" cy="971297"/>
                <a:chOff x="0" y="0"/>
                <a:chExt cx="8572560" cy="971295"/>
              </a:xfrm>
            </p:grpSpPr>
            <p:sp>
              <p:nvSpPr>
                <p:cNvPr id="2643" name="Rectangle"/>
                <p:cNvSpPr/>
                <p:nvPr/>
              </p:nvSpPr>
              <p:spPr>
                <a:xfrm>
                  <a:off x="0" y="0"/>
                  <a:ext cx="8572561" cy="9576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defTabSz="533400">
                    <a:lnSpc>
                      <a:spcPct val="90000"/>
                    </a:lnSpc>
                    <a:spcBef>
                      <a:spcPts val="300"/>
                    </a:spcBef>
                  </a:pPr>
                </a:p>
              </p:txBody>
            </p:sp>
            <p:sp>
              <p:nvSpPr>
                <p:cNvPr id="2644" name="std::condition_variable   data_ready_cond;…"/>
                <p:cNvSpPr txBox="1"/>
                <p:nvPr/>
              </p:nvSpPr>
              <p:spPr>
                <a:xfrm>
                  <a:off x="579982" y="247903"/>
                  <a:ext cx="7412597" cy="72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14300" indent="-114300" defTabSz="533400">
                    <a:lnSpc>
                      <a:spcPct val="90000"/>
                    </a:lnSpc>
                    <a:spcBef>
                      <a:spcPts val="200"/>
                    </a:spcBef>
                    <a:buSzPct val="100000"/>
                    <a:buChar char="•"/>
                    <a:defRPr sz="1200">
                      <a:latin typeface="Courier New"/>
                      <a:ea typeface="Courier New"/>
                      <a:cs typeface="Courier New"/>
                      <a:sym typeface="Courier New"/>
                    </a:defRPr>
                  </a:pPr>
                  <a:r>
                    <a:t>std::condition_variable   data_ready_cond;</a:t>
                  </a:r>
                </a:p>
                <a:p>
                  <a:pPr lvl="1" marL="114300" indent="-114300" defTabSz="533400">
                    <a:lnSpc>
                      <a:spcPct val="90000"/>
                    </a:lnSpc>
                    <a:spcBef>
                      <a:spcPts val="200"/>
                    </a:spcBef>
                    <a:buSzPct val="100000"/>
                    <a:buChar char="•"/>
                    <a:defRPr sz="1200">
                      <a:latin typeface="Courier New"/>
                      <a:ea typeface="Courier New"/>
                      <a:cs typeface="Courier New"/>
                      <a:sym typeface="Courier New"/>
                    </a:defRPr>
                  </a:pPr>
                  <a:r>
                    <a:t>std::mutex                data_ready_mutex;</a:t>
                  </a:r>
                </a:p>
                <a:p>
                  <a:pPr lvl="1" marL="114300" indent="-114300" defTabSz="533400">
                    <a:lnSpc>
                      <a:spcPct val="90000"/>
                    </a:lnSpc>
                    <a:spcBef>
                      <a:spcPts val="200"/>
                    </a:spcBef>
                    <a:buSzPct val="100000"/>
                    <a:buChar char="•"/>
                    <a:defRPr sz="1200">
                      <a:latin typeface="Courier New"/>
                      <a:ea typeface="Courier New"/>
                      <a:cs typeface="Courier New"/>
                      <a:sym typeface="Courier New"/>
                    </a:defRPr>
                  </a:pPr>
                  <a:r>
                    <a:t>bool                        data_ready = false;</a:t>
                  </a:r>
                </a:p>
              </p:txBody>
            </p:sp>
          </p:grpSp>
          <p:grpSp>
            <p:nvGrpSpPr>
              <p:cNvPr id="2648" name="Group"/>
              <p:cNvGrpSpPr/>
              <p:nvPr/>
            </p:nvGrpSpPr>
            <p:grpSpPr>
              <a:xfrm>
                <a:off x="428628" y="4019400"/>
                <a:ext cx="7143823" cy="472321"/>
                <a:chOff x="0" y="0"/>
                <a:chExt cx="7143822" cy="472320"/>
              </a:xfrm>
            </p:grpSpPr>
            <p:sp>
              <p:nvSpPr>
                <p:cNvPr id="2646" name="Rounded Rectangle"/>
                <p:cNvSpPr/>
                <p:nvPr/>
              </p:nvSpPr>
              <p:spPr>
                <a:xfrm>
                  <a:off x="0" y="0"/>
                  <a:ext cx="7143823" cy="4723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533400">
                    <a:lnSpc>
                      <a:spcPct val="90000"/>
                    </a:lnSpc>
                    <a:spcBef>
                      <a:spcPts val="700"/>
                    </a:spcBef>
                    <a:defRPr>
                      <a:solidFill>
                        <a:srgbClr val="FFFFFF"/>
                      </a:solidFill>
                    </a:defRPr>
                  </a:pPr>
                </a:p>
              </p:txBody>
            </p:sp>
            <p:sp>
              <p:nvSpPr>
                <p:cNvPr id="2647" name="Declaring a Condition variable"/>
                <p:cNvSpPr txBox="1"/>
                <p:nvPr/>
              </p:nvSpPr>
              <p:spPr>
                <a:xfrm>
                  <a:off x="249873" y="157727"/>
                  <a:ext cx="6644076" cy="1568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533400">
                    <a:lnSpc>
                      <a:spcPct val="90000"/>
                    </a:lnSpc>
                    <a:spcBef>
                      <a:spcPts val="500"/>
                    </a:spcBef>
                    <a:defRPr sz="1200">
                      <a:solidFill>
                        <a:srgbClr val="FFFFFF"/>
                      </a:solidFill>
                    </a:defRPr>
                  </a:lvl1pPr>
                </a:lstStyle>
                <a:p>
                  <a:pPr/>
                  <a:r>
                    <a:t>Declaring a Condition variable</a:t>
                  </a:r>
                </a:p>
              </p:txBody>
            </p:sp>
          </p:grpSp>
        </p:grpSp>
        <p:grpSp>
          <p:nvGrpSpPr>
            <p:cNvPr id="2652" name="Group"/>
            <p:cNvGrpSpPr/>
            <p:nvPr/>
          </p:nvGrpSpPr>
          <p:grpSpPr>
            <a:xfrm>
              <a:off x="3030556" y="0"/>
              <a:ext cx="5643603" cy="649447"/>
              <a:chOff x="0" y="0"/>
              <a:chExt cx="5643602" cy="649446"/>
            </a:xfrm>
          </p:grpSpPr>
          <p:sp>
            <p:nvSpPr>
              <p:cNvPr id="2650"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651" name="Condition Variable"/>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Condition Variable</a:t>
                </a:r>
              </a:p>
            </p:txBody>
          </p:sp>
        </p:grpSp>
      </p:grpSp>
      <p:sp>
        <p:nvSpPr>
          <p:cNvPr id="2654"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55" name="TextBox 7"/>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000">
                <a:solidFill>
                  <a:srgbClr val="FF0000"/>
                </a:solidFill>
              </a:defRPr>
            </a:lvl1pPr>
          </a:lstStyle>
          <a:p>
            <a:pPr/>
            <a:r>
              <a:t>11</a:t>
            </a:r>
          </a:p>
        </p:txBody>
      </p:sp>
      <p:pic>
        <p:nvPicPr>
          <p:cNvPr id="2656" name="Picture 2" descr="Picture 2"/>
          <p:cNvPicPr>
            <a:picLocks noChangeAspect="1"/>
          </p:cNvPicPr>
          <p:nvPr/>
        </p:nvPicPr>
        <p:blipFill>
          <a:blip r:embed="rId2">
            <a:extLst/>
          </a:blip>
          <a:stretch>
            <a:fillRect/>
          </a:stretch>
        </p:blipFill>
        <p:spPr>
          <a:xfrm>
            <a:off x="20312" y="5980424"/>
            <a:ext cx="1285885" cy="888430"/>
          </a:xfrm>
          <a:prstGeom prst="rect">
            <a:avLst/>
          </a:prstGeom>
          <a:ln w="12700">
            <a:miter lim="400000"/>
          </a:ln>
        </p:spPr>
      </p:pic>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678" name="Group 3"/>
          <p:cNvGrpSpPr/>
          <p:nvPr/>
        </p:nvGrpSpPr>
        <p:grpSpPr>
          <a:xfrm>
            <a:off x="357157" y="2282"/>
            <a:ext cx="8674160" cy="5907860"/>
            <a:chOff x="0" y="0"/>
            <a:chExt cx="8674158" cy="5907859"/>
          </a:xfrm>
        </p:grpSpPr>
        <p:grpSp>
          <p:nvGrpSpPr>
            <p:cNvPr id="2674" name="Diagram 14"/>
            <p:cNvGrpSpPr/>
            <p:nvPr/>
          </p:nvGrpSpPr>
          <p:grpSpPr>
            <a:xfrm>
              <a:off x="0" y="783511"/>
              <a:ext cx="8572561" cy="5124349"/>
              <a:chOff x="0" y="0"/>
              <a:chExt cx="8572560" cy="5124348"/>
            </a:xfrm>
          </p:grpSpPr>
          <p:sp>
            <p:nvSpPr>
              <p:cNvPr id="2658" name="Rectangle"/>
              <p:cNvSpPr/>
              <p:nvPr/>
            </p:nvSpPr>
            <p:spPr>
              <a:xfrm>
                <a:off x="0" y="447227"/>
                <a:ext cx="8572561" cy="7308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661" name="Group"/>
              <p:cNvGrpSpPr/>
              <p:nvPr/>
            </p:nvGrpSpPr>
            <p:grpSpPr>
              <a:xfrm>
                <a:off x="428628" y="0"/>
                <a:ext cx="6000793" cy="856081"/>
                <a:chOff x="0" y="0"/>
                <a:chExt cx="6000792" cy="856080"/>
              </a:xfrm>
            </p:grpSpPr>
            <p:sp>
              <p:nvSpPr>
                <p:cNvPr id="2659" name="Rounded Rectangle"/>
                <p:cNvSpPr/>
                <p:nvPr/>
              </p:nvSpPr>
              <p:spPr>
                <a:xfrm>
                  <a:off x="0" y="0"/>
                  <a:ext cx="6000793" cy="8560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660" name="The std::future&lt;&gt; template is used to represent the result of a computation that potentially happens in the future."/>
                <p:cNvSpPr txBox="1"/>
                <p:nvPr/>
              </p:nvSpPr>
              <p:spPr>
                <a:xfrm>
                  <a:off x="268606" y="228528"/>
                  <a:ext cx="5463581"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The std::future&lt;&gt; template is used to represent the result of a computation that potentially happens in the future. </a:t>
                  </a:r>
                </a:p>
              </p:txBody>
            </p:sp>
          </p:grpSp>
          <p:sp>
            <p:nvSpPr>
              <p:cNvPr id="2662" name="Rectangle"/>
              <p:cNvSpPr/>
              <p:nvPr/>
            </p:nvSpPr>
            <p:spPr>
              <a:xfrm>
                <a:off x="0" y="1762668"/>
                <a:ext cx="8572561" cy="730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665" name="Group"/>
              <p:cNvGrpSpPr/>
              <p:nvPr/>
            </p:nvGrpSpPr>
            <p:grpSpPr>
              <a:xfrm>
                <a:off x="428628" y="1334628"/>
                <a:ext cx="6000793" cy="856081"/>
                <a:chOff x="0" y="0"/>
                <a:chExt cx="6000792" cy="856080"/>
              </a:xfrm>
            </p:grpSpPr>
            <p:sp>
              <p:nvSpPr>
                <p:cNvPr id="2663" name="Rounded Rectangle"/>
                <p:cNvSpPr/>
                <p:nvPr/>
              </p:nvSpPr>
              <p:spPr>
                <a:xfrm>
                  <a:off x="0" y="0"/>
                  <a:ext cx="6000793" cy="8560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664" name="An object of type std::future&lt;T&gt; represents a proxy for an object of type T that will potentially be produced in the future."/>
                <p:cNvSpPr txBox="1"/>
                <p:nvPr/>
              </p:nvSpPr>
              <p:spPr>
                <a:xfrm>
                  <a:off x="268606" y="228528"/>
                  <a:ext cx="5463581"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An object of type std::future&lt;T&gt; represents a proxy for an object of type T that will potentially be produced in the future. </a:t>
                  </a:r>
                </a:p>
              </p:txBody>
            </p:sp>
          </p:grpSp>
          <p:sp>
            <p:nvSpPr>
              <p:cNvPr id="2666" name="Rectangle"/>
              <p:cNvSpPr/>
              <p:nvPr/>
            </p:nvSpPr>
            <p:spPr>
              <a:xfrm>
                <a:off x="0" y="3078108"/>
                <a:ext cx="8572561" cy="730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669" name="Group"/>
              <p:cNvGrpSpPr/>
              <p:nvPr/>
            </p:nvGrpSpPr>
            <p:grpSpPr>
              <a:xfrm>
                <a:off x="428628" y="2650068"/>
                <a:ext cx="6000793" cy="856081"/>
                <a:chOff x="0" y="0"/>
                <a:chExt cx="6000792" cy="856080"/>
              </a:xfrm>
            </p:grpSpPr>
            <p:sp>
              <p:nvSpPr>
                <p:cNvPr id="2667" name="Rounded Rectangle"/>
                <p:cNvSpPr/>
                <p:nvPr/>
              </p:nvSpPr>
              <p:spPr>
                <a:xfrm>
                  <a:off x="0" y="0"/>
                  <a:ext cx="6000793" cy="8560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668" name="Loosely speaking, std::future enables a calling code to wait or block for an event to happen—the event of producing a value of a certain type."/>
                <p:cNvSpPr txBox="1"/>
                <p:nvPr/>
              </p:nvSpPr>
              <p:spPr>
                <a:xfrm>
                  <a:off x="268606" y="228528"/>
                  <a:ext cx="5463581"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Loosely speaking, std::future enables a calling code to wait or block for an event to happen—the event of producing a value of a certain type. </a:t>
                  </a:r>
                </a:p>
              </p:txBody>
            </p:sp>
          </p:grpSp>
          <p:sp>
            <p:nvSpPr>
              <p:cNvPr id="2670" name="Rectangle"/>
              <p:cNvSpPr/>
              <p:nvPr/>
            </p:nvSpPr>
            <p:spPr>
              <a:xfrm>
                <a:off x="0" y="4393548"/>
                <a:ext cx="8572561" cy="730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673" name="Group"/>
              <p:cNvGrpSpPr/>
              <p:nvPr/>
            </p:nvGrpSpPr>
            <p:grpSpPr>
              <a:xfrm>
                <a:off x="428628" y="3965508"/>
                <a:ext cx="6000793" cy="856081"/>
                <a:chOff x="0" y="0"/>
                <a:chExt cx="6000792" cy="856080"/>
              </a:xfrm>
            </p:grpSpPr>
            <p:sp>
              <p:nvSpPr>
                <p:cNvPr id="2671" name="Rounded Rectangle"/>
                <p:cNvSpPr/>
                <p:nvPr/>
              </p:nvSpPr>
              <p:spPr>
                <a:xfrm>
                  <a:off x="0" y="0"/>
                  <a:ext cx="6000793" cy="8560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672" name="This mechanism can be used to signal events and pass values  or exceptions from one thread to another."/>
                <p:cNvSpPr txBox="1"/>
                <p:nvPr/>
              </p:nvSpPr>
              <p:spPr>
                <a:xfrm>
                  <a:off x="268606" y="228528"/>
                  <a:ext cx="5463581"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This mechanism can be used to signal events and pass values  or exceptions from one thread to another.</a:t>
                  </a:r>
                </a:p>
              </p:txBody>
            </p:sp>
          </p:grpSp>
        </p:grpSp>
        <p:grpSp>
          <p:nvGrpSpPr>
            <p:cNvPr id="2677" name="Group"/>
            <p:cNvGrpSpPr/>
            <p:nvPr/>
          </p:nvGrpSpPr>
          <p:grpSpPr>
            <a:xfrm>
              <a:off x="2214578" y="0"/>
              <a:ext cx="6459581" cy="649447"/>
              <a:chOff x="0" y="0"/>
              <a:chExt cx="6459580" cy="649446"/>
            </a:xfrm>
          </p:grpSpPr>
          <p:sp>
            <p:nvSpPr>
              <p:cNvPr id="2675" name="Rounded Rectangle"/>
              <p:cNvSpPr/>
              <p:nvPr/>
            </p:nvSpPr>
            <p:spPr>
              <a:xfrm>
                <a:off x="0" y="110558"/>
                <a:ext cx="6459581"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676" name="std::future"/>
              <p:cNvSpPr txBox="1"/>
              <p:nvPr/>
            </p:nvSpPr>
            <p:spPr>
              <a:xfrm>
                <a:off x="20908" y="0"/>
                <a:ext cx="6417764"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std::future</a:t>
                </a:r>
              </a:p>
            </p:txBody>
          </p:sp>
        </p:grpSp>
      </p:grpSp>
      <p:sp>
        <p:nvSpPr>
          <p:cNvPr id="2679"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80" name="TextBox 7"/>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000">
                <a:solidFill>
                  <a:srgbClr val="FF0000"/>
                </a:solidFill>
              </a:defRPr>
            </a:lvl1pPr>
          </a:lstStyle>
          <a:p>
            <a:pPr/>
            <a:r>
              <a:t>11</a:t>
            </a:r>
          </a:p>
        </p:txBody>
      </p:sp>
      <p:pic>
        <p:nvPicPr>
          <p:cNvPr id="2681" name="Picture 2" descr="Picture 2"/>
          <p:cNvPicPr>
            <a:picLocks noChangeAspect="1"/>
          </p:cNvPicPr>
          <p:nvPr/>
        </p:nvPicPr>
        <p:blipFill>
          <a:blip r:embed="rId2">
            <a:extLst/>
          </a:blip>
          <a:stretch>
            <a:fillRect/>
          </a:stretch>
        </p:blipFill>
        <p:spPr>
          <a:xfrm>
            <a:off x="20312" y="5980424"/>
            <a:ext cx="1285885" cy="888430"/>
          </a:xfrm>
          <a:prstGeom prst="rect">
            <a:avLst/>
          </a:prstGeom>
          <a:ln w="12700">
            <a:miter lim="400000"/>
          </a:ln>
        </p:spPr>
      </p:pic>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699" name="Group 3"/>
          <p:cNvGrpSpPr/>
          <p:nvPr/>
        </p:nvGrpSpPr>
        <p:grpSpPr>
          <a:xfrm>
            <a:off x="357158" y="2282"/>
            <a:ext cx="8674159" cy="5208324"/>
            <a:chOff x="0" y="0"/>
            <a:chExt cx="8674158" cy="5208322"/>
          </a:xfrm>
        </p:grpSpPr>
        <p:grpSp>
          <p:nvGrpSpPr>
            <p:cNvPr id="2695" name="Diagram 14"/>
            <p:cNvGrpSpPr/>
            <p:nvPr/>
          </p:nvGrpSpPr>
          <p:grpSpPr>
            <a:xfrm>
              <a:off x="0" y="1287921"/>
              <a:ext cx="7643866" cy="3920402"/>
              <a:chOff x="0" y="0"/>
              <a:chExt cx="7643865" cy="3920401"/>
            </a:xfrm>
          </p:grpSpPr>
          <p:sp>
            <p:nvSpPr>
              <p:cNvPr id="2683" name="Rectangle"/>
              <p:cNvSpPr/>
              <p:nvPr/>
            </p:nvSpPr>
            <p:spPr>
              <a:xfrm>
                <a:off x="0" y="442799"/>
                <a:ext cx="7643866" cy="7560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686" name="Group"/>
              <p:cNvGrpSpPr/>
              <p:nvPr/>
            </p:nvGrpSpPr>
            <p:grpSpPr>
              <a:xfrm>
                <a:off x="382192" y="0"/>
                <a:ext cx="5350707" cy="885601"/>
                <a:chOff x="0" y="0"/>
                <a:chExt cx="5350705" cy="885600"/>
              </a:xfrm>
            </p:grpSpPr>
            <p:sp>
              <p:nvSpPr>
                <p:cNvPr id="2684" name="Rounded Rectangle"/>
                <p:cNvSpPr/>
                <p:nvPr/>
              </p:nvSpPr>
              <p:spPr>
                <a:xfrm>
                  <a:off x="0" y="0"/>
                  <a:ext cx="5350706" cy="8856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685" name="The producer of the value or the source of the event needs a way to communicate with the future object in the calling thread."/>
                <p:cNvSpPr txBox="1"/>
                <p:nvPr/>
              </p:nvSpPr>
              <p:spPr>
                <a:xfrm>
                  <a:off x="245474" y="243288"/>
                  <a:ext cx="4859758"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The producer of the value or the source of the event needs a way to communicate with the future object in the calling thread. </a:t>
                  </a:r>
                </a:p>
              </p:txBody>
            </p:sp>
          </p:grpSp>
          <p:sp>
            <p:nvSpPr>
              <p:cNvPr id="2687" name="Rectangle"/>
              <p:cNvSpPr/>
              <p:nvPr/>
            </p:nvSpPr>
            <p:spPr>
              <a:xfrm>
                <a:off x="0" y="1803601"/>
                <a:ext cx="7643866" cy="756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690" name="Group"/>
              <p:cNvGrpSpPr/>
              <p:nvPr/>
            </p:nvGrpSpPr>
            <p:grpSpPr>
              <a:xfrm>
                <a:off x="382192" y="1360800"/>
                <a:ext cx="5350707" cy="885601"/>
                <a:chOff x="0" y="0"/>
                <a:chExt cx="5350705" cy="885600"/>
              </a:xfrm>
            </p:grpSpPr>
            <p:sp>
              <p:nvSpPr>
                <p:cNvPr id="2688" name="Rounded Rectangle"/>
                <p:cNvSpPr/>
                <p:nvPr/>
              </p:nvSpPr>
              <p:spPr>
                <a:xfrm>
                  <a:off x="0" y="0"/>
                  <a:ext cx="5350706" cy="8856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689" name="For this, an object of type std::promise&lt;T&gt;,associated with the future object in the calling thread, is used to signal events and send values."/>
                <p:cNvSpPr txBox="1"/>
                <p:nvPr/>
              </p:nvSpPr>
              <p:spPr>
                <a:xfrm>
                  <a:off x="245474" y="138456"/>
                  <a:ext cx="4859758" cy="608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For this, an object of type std::promise&lt;T&gt;,associated with the future object in the calling thread, is used to signal events and send values. </a:t>
                  </a:r>
                </a:p>
              </p:txBody>
            </p:sp>
          </p:grpSp>
          <p:sp>
            <p:nvSpPr>
              <p:cNvPr id="2691" name="Rectangle"/>
              <p:cNvSpPr/>
              <p:nvPr/>
            </p:nvSpPr>
            <p:spPr>
              <a:xfrm>
                <a:off x="0" y="3164401"/>
                <a:ext cx="7643866" cy="756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694" name="Group"/>
              <p:cNvGrpSpPr/>
              <p:nvPr/>
            </p:nvGrpSpPr>
            <p:grpSpPr>
              <a:xfrm>
                <a:off x="382192" y="2721600"/>
                <a:ext cx="5350707" cy="885601"/>
                <a:chOff x="0" y="0"/>
                <a:chExt cx="5350705" cy="885600"/>
              </a:xfrm>
            </p:grpSpPr>
            <p:sp>
              <p:nvSpPr>
                <p:cNvPr id="2692" name="Rounded Rectangle"/>
                <p:cNvSpPr/>
                <p:nvPr/>
              </p:nvSpPr>
              <p:spPr>
                <a:xfrm>
                  <a:off x="0" y="0"/>
                  <a:ext cx="5350706" cy="8856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p>
              </p:txBody>
            </p:sp>
            <p:sp>
              <p:nvSpPr>
                <p:cNvPr id="2693" name="Thus std::future and std::promise objects work in pairs to signal events and pass values across threads."/>
                <p:cNvSpPr txBox="1"/>
                <p:nvPr/>
              </p:nvSpPr>
              <p:spPr>
                <a:xfrm>
                  <a:off x="245474" y="243288"/>
                  <a:ext cx="4859758"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Thus std::future and std::promise objects work in pairs to signal events and pass values across threads.</a:t>
                  </a:r>
                </a:p>
              </p:txBody>
            </p:sp>
          </p:grpSp>
        </p:grpSp>
        <p:grpSp>
          <p:nvGrpSpPr>
            <p:cNvPr id="2698" name="Group"/>
            <p:cNvGrpSpPr/>
            <p:nvPr/>
          </p:nvGrpSpPr>
          <p:grpSpPr>
            <a:xfrm>
              <a:off x="2214577" y="0"/>
              <a:ext cx="6459582" cy="649447"/>
              <a:chOff x="0" y="0"/>
              <a:chExt cx="6459580" cy="649446"/>
            </a:xfrm>
          </p:grpSpPr>
          <p:sp>
            <p:nvSpPr>
              <p:cNvPr id="2696" name="Rounded Rectangle"/>
              <p:cNvSpPr/>
              <p:nvPr/>
            </p:nvSpPr>
            <p:spPr>
              <a:xfrm>
                <a:off x="0" y="110558"/>
                <a:ext cx="6459581"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697" name="std::promise"/>
              <p:cNvSpPr txBox="1"/>
              <p:nvPr/>
            </p:nvSpPr>
            <p:spPr>
              <a:xfrm>
                <a:off x="20908" y="0"/>
                <a:ext cx="6417764"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std::promise</a:t>
                </a:r>
              </a:p>
            </p:txBody>
          </p:sp>
        </p:grpSp>
      </p:grpSp>
      <p:sp>
        <p:nvSpPr>
          <p:cNvPr id="2700"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01" name="TextBox 7"/>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000">
                <a:solidFill>
                  <a:srgbClr val="FF0000"/>
                </a:solidFill>
              </a:defRPr>
            </a:lvl1pPr>
          </a:lstStyle>
          <a:p>
            <a:pPr/>
            <a:r>
              <a:t>11</a:t>
            </a:r>
          </a:p>
        </p:txBody>
      </p:sp>
      <p:pic>
        <p:nvPicPr>
          <p:cNvPr id="2702" name="Picture 2" descr="Picture 2"/>
          <p:cNvPicPr>
            <a:picLocks noChangeAspect="1"/>
          </p:cNvPicPr>
          <p:nvPr/>
        </p:nvPicPr>
        <p:blipFill>
          <a:blip r:embed="rId2">
            <a:extLst/>
          </a:blip>
          <a:stretch>
            <a:fillRect/>
          </a:stretch>
        </p:blipFill>
        <p:spPr>
          <a:xfrm>
            <a:off x="20312" y="5980424"/>
            <a:ext cx="1285885" cy="88843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42" name="Group 9"/>
          <p:cNvGrpSpPr/>
          <p:nvPr/>
        </p:nvGrpSpPr>
        <p:grpSpPr>
          <a:xfrm>
            <a:off x="29036" y="34724"/>
            <a:ext cx="9057090" cy="1608327"/>
            <a:chOff x="0" y="0"/>
            <a:chExt cx="9057088" cy="1608325"/>
          </a:xfrm>
        </p:grpSpPr>
        <p:sp>
          <p:nvSpPr>
            <p:cNvPr id="406" name="TextBox 3"/>
            <p:cNvSpPr/>
            <p:nvPr/>
          </p:nvSpPr>
          <p:spPr>
            <a:xfrm>
              <a:off x="256683" y="1608325"/>
              <a:ext cx="850112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defRPr sz="1400"/>
              </a:pPr>
              <a:r>
                <a:t>This allows creating lambda captures initialized with arbitrary expressions. The name given to the captured value does not need to be related to any variables in the enclosing scopes and introduces a new name inside the lambda body. The initializing expression is evaluated when the lambda is _created_  (not when it is  _invoked_).</a:t>
              </a:r>
            </a:p>
            <a:p>
              <a:pPr algn="just"/>
            </a:p>
            <a:p>
              <a:pPr algn="just">
                <a:defRPr b="1" sz="1400">
                  <a:latin typeface="Courier New"/>
                  <a:ea typeface="Courier New"/>
                  <a:cs typeface="Courier New"/>
                  <a:sym typeface="Courier New"/>
                </a:defRPr>
              </a:pPr>
              <a:r>
                <a:t>int factory(int i) { return i * 10; }</a:t>
              </a:r>
            </a:p>
            <a:p>
              <a:pPr algn="just">
                <a:defRPr b="1" sz="1400">
                  <a:latin typeface="Courier New"/>
                  <a:ea typeface="Courier New"/>
                  <a:cs typeface="Courier New"/>
                  <a:sym typeface="Courier New"/>
                </a:defRPr>
              </a:pPr>
              <a:r>
                <a:t>auto f = [x = factory(2)] { return x; }; </a:t>
              </a:r>
            </a:p>
            <a:p>
              <a:pPr algn="just">
                <a:defRPr b="1" sz="1400">
                  <a:latin typeface="Courier New"/>
                  <a:ea typeface="Courier New"/>
                  <a:cs typeface="Courier New"/>
                  <a:sym typeface="Courier New"/>
                </a:defRPr>
              </a:pPr>
              <a:r>
                <a:t>cout &lt;&lt; f;   </a:t>
              </a:r>
              <a:r>
                <a:rPr>
                  <a:solidFill>
                    <a:srgbClr val="00B050"/>
                  </a:solidFill>
                </a:rPr>
                <a:t> // returns 20</a:t>
              </a:r>
              <a:endParaRPr>
                <a:solidFill>
                  <a:srgbClr val="00B050"/>
                </a:solidFill>
              </a:endParaRPr>
            </a:p>
            <a:p>
              <a:pPr algn="just">
                <a:defRPr>
                  <a:solidFill>
                    <a:srgbClr val="00B050"/>
                  </a:solidFill>
                </a:defRPr>
              </a:pPr>
            </a:p>
            <a:p>
              <a:pPr algn="just">
                <a:defRPr sz="1400"/>
              </a:pPr>
              <a:r>
                <a:t>Because it is now possible to _move_ (or _forward_) values into a lambda that could previously be only captured by copy or reference we can now capture move-only types in a lambda by value. Note that in the below example the `p` in the capture-list of `task2` on the left-hand-side of `=` is a new variable private to the lambda body and does not refer to the original `p`.</a:t>
              </a:r>
            </a:p>
            <a:p>
              <a:pPr algn="just">
                <a:defRPr sz="1400"/>
              </a:pPr>
            </a:p>
            <a:p>
              <a:pPr algn="just">
                <a:defRPr b="1" sz="1400">
                  <a:latin typeface="Courier New"/>
                  <a:ea typeface="Courier New"/>
                  <a:cs typeface="Courier New"/>
                  <a:sym typeface="Courier New"/>
                </a:defRPr>
              </a:pPr>
              <a:r>
                <a:t>auto p = std::make_unique&lt;int&gt;(1);</a:t>
              </a:r>
            </a:p>
            <a:p>
              <a:pPr algn="just">
                <a:defRPr b="1" sz="1400">
                  <a:latin typeface="Courier New"/>
                  <a:ea typeface="Courier New"/>
                  <a:cs typeface="Courier New"/>
                  <a:sym typeface="Courier New"/>
                </a:defRPr>
              </a:pPr>
              <a:r>
                <a:t>auto task1 = [=] { *p = 5; }; </a:t>
              </a:r>
              <a:r>
                <a:rPr sz="1100">
                  <a:solidFill>
                    <a:srgbClr val="00B050"/>
                  </a:solidFill>
                </a:rPr>
                <a:t>// ERROR: std::unique_ptr cannot be copied</a:t>
              </a:r>
              <a:endParaRPr sz="1100">
                <a:solidFill>
                  <a:srgbClr val="00B050"/>
                </a:solidFill>
              </a:endParaRPr>
            </a:p>
            <a:p>
              <a:pPr algn="just">
                <a:defRPr b="1" sz="1400">
                  <a:solidFill>
                    <a:srgbClr val="00B050"/>
                  </a:solidFill>
                  <a:latin typeface="Courier New"/>
                  <a:ea typeface="Courier New"/>
                  <a:cs typeface="Courier New"/>
                  <a:sym typeface="Courier New"/>
                </a:defRPr>
              </a:pPr>
              <a:r>
                <a:t>            // vs.</a:t>
              </a:r>
            </a:p>
            <a:p>
              <a:pPr algn="just">
                <a:defRPr b="1" sz="1400">
                  <a:latin typeface="Courier New"/>
                  <a:ea typeface="Courier New"/>
                  <a:cs typeface="Courier New"/>
                  <a:sym typeface="Courier New"/>
                </a:defRPr>
              </a:pPr>
              <a:r>
                <a:t>auto task2 = [p = std::move(p)] </a:t>
              </a:r>
            </a:p>
            <a:p>
              <a:pPr>
                <a:defRPr b="1" sz="1400">
                  <a:latin typeface="Courier New"/>
                  <a:ea typeface="Courier New"/>
                  <a:cs typeface="Courier New"/>
                  <a:sym typeface="Courier New"/>
                </a:defRPr>
              </a:pPr>
              <a:r>
                <a:t>             { *p = 5; };</a:t>
              </a:r>
              <a:r>
                <a:rPr>
                  <a:solidFill>
                    <a:srgbClr val="00B050"/>
                  </a:solidFill>
                </a:rPr>
                <a:t> </a:t>
              </a:r>
              <a:r>
                <a:rPr sz="1100">
                  <a:solidFill>
                    <a:srgbClr val="00B050"/>
                  </a:solidFill>
                </a:rPr>
                <a:t>// OK: p is move-constructed into the closure object                                      </a:t>
              </a:r>
              <a:endParaRPr sz="1100">
                <a:solidFill>
                  <a:srgbClr val="00B050"/>
                </a:solidFill>
              </a:endParaRPr>
            </a:p>
            <a:p>
              <a:pPr algn="just">
                <a:defRPr b="1" sz="1400">
                  <a:solidFill>
                    <a:srgbClr val="00B050"/>
                  </a:solidFill>
                  <a:latin typeface="Courier New"/>
                  <a:ea typeface="Courier New"/>
                  <a:cs typeface="Courier New"/>
                  <a:sym typeface="Courier New"/>
                </a:defRPr>
              </a:pPr>
              <a:r>
                <a:t>// the original p is empty after task2 is created</a:t>
              </a:r>
            </a:p>
          </p:txBody>
        </p:sp>
        <p:sp>
          <p:nvSpPr>
            <p:cNvPr id="407" name="TextBox 4"/>
            <p:cNvSpPr/>
            <p:nvPr/>
          </p:nvSpPr>
          <p:spPr>
            <a:xfrm>
              <a:off x="328120" y="948021"/>
              <a:ext cx="835824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gradFill flip="none" rotWithShape="1">
              <a:gsLst>
                <a:gs pos="0">
                  <a:srgbClr val="2E5E97"/>
                </a:gs>
                <a:gs pos="80000">
                  <a:srgbClr val="3C7BC7"/>
                </a:gs>
                <a:gs pos="100000">
                  <a:srgbClr val="3A7CCA"/>
                </a:gs>
              </a:gsLst>
              <a:lin ang="16200000" scaled="0"/>
            </a:gradFill>
            <a:ln w="12700" cap="flat">
              <a:no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400">
                  <a:solidFill>
                    <a:srgbClr val="FFFFFF"/>
                  </a:solidFill>
                </a:defRPr>
              </a:lvl1pPr>
            </a:lstStyle>
            <a:p>
              <a:pPr/>
              <a:r>
                <a:t>Lambda capture initializers</a:t>
              </a:r>
            </a:p>
          </p:txBody>
        </p:sp>
        <p:grpSp>
          <p:nvGrpSpPr>
            <p:cNvPr id="441" name="Group 5"/>
            <p:cNvGrpSpPr/>
            <p:nvPr/>
          </p:nvGrpSpPr>
          <p:grpSpPr>
            <a:xfrm>
              <a:off x="-1" y="-1"/>
              <a:ext cx="9057090" cy="679632"/>
              <a:chOff x="0" y="0"/>
              <a:chExt cx="9057088" cy="679630"/>
            </a:xfrm>
          </p:grpSpPr>
          <p:sp>
            <p:nvSpPr>
              <p:cNvPr id="408" name="Snip and Round Single Corner Rectangle 6"/>
              <p:cNvSpPr/>
              <p:nvPr/>
            </p:nvSpPr>
            <p:spPr>
              <a:xfrm>
                <a:off x="0" y="0"/>
                <a:ext cx="9057089" cy="679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0" y="0"/>
                    </a:moveTo>
                    <a:lnTo>
                      <a:pt x="21330" y="0"/>
                    </a:lnTo>
                    <a:lnTo>
                      <a:pt x="21600" y="3600"/>
                    </a:lnTo>
                    <a:lnTo>
                      <a:pt x="21600" y="21600"/>
                    </a:lnTo>
                    <a:lnTo>
                      <a:pt x="0" y="21600"/>
                    </a:lnTo>
                    <a:lnTo>
                      <a:pt x="0" y="3600"/>
                    </a:lnTo>
                    <a:cubicBezTo>
                      <a:pt x="0" y="1612"/>
                      <a:pt x="121" y="0"/>
                      <a:pt x="270" y="0"/>
                    </a:cubicBezTo>
                    <a:close/>
                  </a:path>
                </a:pathLst>
              </a:custGeom>
              <a:solidFill>
                <a:srgbClr val="C4BD97"/>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r">
                  <a:defRPr b="1" sz="2800">
                    <a:solidFill>
                      <a:srgbClr val="FFFF00"/>
                    </a:solidFill>
                  </a:defRPr>
                </a:pPr>
              </a:p>
            </p:txBody>
          </p:sp>
          <p:grpSp>
            <p:nvGrpSpPr>
              <p:cNvPr id="440" name="Diagram 7"/>
              <p:cNvGrpSpPr/>
              <p:nvPr/>
            </p:nvGrpSpPr>
            <p:grpSpPr>
              <a:xfrm>
                <a:off x="4960143" y="135984"/>
                <a:ext cx="3999584" cy="444400"/>
                <a:chOff x="0" y="0"/>
                <a:chExt cx="3999583" cy="444398"/>
              </a:xfrm>
            </p:grpSpPr>
            <p:grpSp>
              <p:nvGrpSpPr>
                <p:cNvPr id="411" name="Group"/>
                <p:cNvGrpSpPr/>
                <p:nvPr/>
              </p:nvGrpSpPr>
              <p:grpSpPr>
                <a:xfrm>
                  <a:off x="0" y="0"/>
                  <a:ext cx="444399" cy="444399"/>
                  <a:chOff x="0" y="0"/>
                  <a:chExt cx="444398" cy="444398"/>
                </a:xfrm>
              </p:grpSpPr>
              <p:sp>
                <p:nvSpPr>
                  <p:cNvPr id="409"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410" name="M"/>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M</a:t>
                    </a:r>
                  </a:p>
                </p:txBody>
              </p:sp>
            </p:grpSp>
            <p:grpSp>
              <p:nvGrpSpPr>
                <p:cNvPr id="414" name="Group"/>
                <p:cNvGrpSpPr/>
                <p:nvPr/>
              </p:nvGrpSpPr>
              <p:grpSpPr>
                <a:xfrm>
                  <a:off x="355518" y="0"/>
                  <a:ext cx="444399" cy="444399"/>
                  <a:chOff x="0" y="0"/>
                  <a:chExt cx="444398" cy="444398"/>
                </a:xfrm>
              </p:grpSpPr>
              <p:sp>
                <p:nvSpPr>
                  <p:cNvPr id="412" name="Circle"/>
                  <p:cNvSpPr/>
                  <p:nvPr/>
                </p:nvSpPr>
                <p:spPr>
                  <a:xfrm>
                    <a:off x="-1" y="-1"/>
                    <a:ext cx="444400" cy="444400"/>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413" name="o"/>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o</a:t>
                    </a:r>
                  </a:p>
                </p:txBody>
              </p:sp>
            </p:grpSp>
            <p:grpSp>
              <p:nvGrpSpPr>
                <p:cNvPr id="417" name="Group"/>
                <p:cNvGrpSpPr/>
                <p:nvPr/>
              </p:nvGrpSpPr>
              <p:grpSpPr>
                <a:xfrm>
                  <a:off x="711037" y="0"/>
                  <a:ext cx="444399" cy="444399"/>
                  <a:chOff x="0" y="0"/>
                  <a:chExt cx="444398" cy="444398"/>
                </a:xfrm>
              </p:grpSpPr>
              <p:sp>
                <p:nvSpPr>
                  <p:cNvPr id="415"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416" name="d"/>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d</a:t>
                    </a:r>
                  </a:p>
                </p:txBody>
              </p:sp>
            </p:grpSp>
            <p:grpSp>
              <p:nvGrpSpPr>
                <p:cNvPr id="420" name="Group"/>
                <p:cNvGrpSpPr/>
                <p:nvPr/>
              </p:nvGrpSpPr>
              <p:grpSpPr>
                <a:xfrm>
                  <a:off x="1066555" y="0"/>
                  <a:ext cx="444399" cy="444399"/>
                  <a:chOff x="0" y="0"/>
                  <a:chExt cx="444398" cy="444398"/>
                </a:xfrm>
              </p:grpSpPr>
              <p:sp>
                <p:nvSpPr>
                  <p:cNvPr id="418"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419" name="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e</a:t>
                    </a:r>
                  </a:p>
                </p:txBody>
              </p:sp>
            </p:grpSp>
            <p:grpSp>
              <p:nvGrpSpPr>
                <p:cNvPr id="423" name="Group"/>
                <p:cNvGrpSpPr/>
                <p:nvPr/>
              </p:nvGrpSpPr>
              <p:grpSpPr>
                <a:xfrm>
                  <a:off x="1422074" y="0"/>
                  <a:ext cx="444399" cy="444399"/>
                  <a:chOff x="0" y="0"/>
                  <a:chExt cx="444398" cy="444398"/>
                </a:xfrm>
              </p:grpSpPr>
              <p:sp>
                <p:nvSpPr>
                  <p:cNvPr id="421"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422" name="r"/>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r</a:t>
                    </a:r>
                  </a:p>
                </p:txBody>
              </p:sp>
            </p:grpSp>
            <p:grpSp>
              <p:nvGrpSpPr>
                <p:cNvPr id="426" name="Group"/>
                <p:cNvGrpSpPr/>
                <p:nvPr/>
              </p:nvGrpSpPr>
              <p:grpSpPr>
                <a:xfrm>
                  <a:off x="1777592" y="0"/>
                  <a:ext cx="444399" cy="444399"/>
                  <a:chOff x="0" y="0"/>
                  <a:chExt cx="444398" cy="444398"/>
                </a:xfrm>
              </p:grpSpPr>
              <p:sp>
                <p:nvSpPr>
                  <p:cNvPr id="424"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425" name="n"/>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n </a:t>
                    </a:r>
                  </a:p>
                </p:txBody>
              </p:sp>
            </p:grpSp>
            <p:sp>
              <p:nvSpPr>
                <p:cNvPr id="427" name="Circle"/>
                <p:cNvSpPr/>
                <p:nvPr/>
              </p:nvSpPr>
              <p:spPr>
                <a:xfrm>
                  <a:off x="2133111" y="0"/>
                  <a:ext cx="444399" cy="444399"/>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grpSp>
              <p:nvGrpSpPr>
                <p:cNvPr id="430" name="Group"/>
                <p:cNvGrpSpPr/>
                <p:nvPr/>
              </p:nvGrpSpPr>
              <p:grpSpPr>
                <a:xfrm>
                  <a:off x="2488629" y="0"/>
                  <a:ext cx="444399" cy="444399"/>
                  <a:chOff x="0" y="0"/>
                  <a:chExt cx="444398" cy="444398"/>
                </a:xfrm>
              </p:grpSpPr>
              <p:sp>
                <p:nvSpPr>
                  <p:cNvPr id="428"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429" name="C"/>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C</a:t>
                    </a:r>
                  </a:p>
                </p:txBody>
              </p:sp>
            </p:grpSp>
            <p:grpSp>
              <p:nvGrpSpPr>
                <p:cNvPr id="433" name="Group"/>
                <p:cNvGrpSpPr/>
                <p:nvPr/>
              </p:nvGrpSpPr>
              <p:grpSpPr>
                <a:xfrm>
                  <a:off x="2844148" y="0"/>
                  <a:ext cx="444399" cy="444399"/>
                  <a:chOff x="0" y="0"/>
                  <a:chExt cx="444398" cy="444398"/>
                </a:xfrm>
              </p:grpSpPr>
              <p:sp>
                <p:nvSpPr>
                  <p:cNvPr id="431"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432"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a:t>
                    </a:r>
                  </a:p>
                </p:txBody>
              </p:sp>
            </p:grpSp>
            <p:grpSp>
              <p:nvGrpSpPr>
                <p:cNvPr id="436" name="Group"/>
                <p:cNvGrpSpPr/>
                <p:nvPr/>
              </p:nvGrpSpPr>
              <p:grpSpPr>
                <a:xfrm>
                  <a:off x="3199666" y="0"/>
                  <a:ext cx="444399" cy="444399"/>
                  <a:chOff x="0" y="0"/>
                  <a:chExt cx="444398" cy="444398"/>
                </a:xfrm>
              </p:grpSpPr>
              <p:sp>
                <p:nvSpPr>
                  <p:cNvPr id="434"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sp>
                <p:nvSpPr>
                  <p:cNvPr id="435"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a:t>
                    </a:r>
                  </a:p>
                </p:txBody>
              </p:sp>
            </p:grpSp>
            <p:grpSp>
              <p:nvGrpSpPr>
                <p:cNvPr id="439" name="Group"/>
                <p:cNvGrpSpPr/>
                <p:nvPr/>
              </p:nvGrpSpPr>
              <p:grpSpPr>
                <a:xfrm>
                  <a:off x="3555185" y="0"/>
                  <a:ext cx="444399" cy="444399"/>
                  <a:chOff x="0" y="0"/>
                  <a:chExt cx="444398" cy="444398"/>
                </a:xfrm>
              </p:grpSpPr>
              <p:sp>
                <p:nvSpPr>
                  <p:cNvPr id="437"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sp>
                <p:nvSpPr>
                  <p:cNvPr id="438" name="14"/>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14</a:t>
                    </a:r>
                  </a:p>
                </p:txBody>
              </p:sp>
            </p:grpSp>
          </p:grpSp>
        </p:grpSp>
      </p:gr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727" name="Group 3"/>
          <p:cNvGrpSpPr/>
          <p:nvPr/>
        </p:nvGrpSpPr>
        <p:grpSpPr>
          <a:xfrm>
            <a:off x="357157" y="2282"/>
            <a:ext cx="8674160" cy="5699709"/>
            <a:chOff x="0" y="0"/>
            <a:chExt cx="8674158" cy="5699708"/>
          </a:xfrm>
        </p:grpSpPr>
        <p:grpSp>
          <p:nvGrpSpPr>
            <p:cNvPr id="2706" name="Group"/>
            <p:cNvGrpSpPr/>
            <p:nvPr/>
          </p:nvGrpSpPr>
          <p:grpSpPr>
            <a:xfrm>
              <a:off x="2214578" y="0"/>
              <a:ext cx="6459581" cy="649447"/>
              <a:chOff x="0" y="0"/>
              <a:chExt cx="6459580" cy="649446"/>
            </a:xfrm>
          </p:grpSpPr>
          <p:sp>
            <p:nvSpPr>
              <p:cNvPr id="2704" name="Rounded Rectangle"/>
              <p:cNvSpPr/>
              <p:nvPr/>
            </p:nvSpPr>
            <p:spPr>
              <a:xfrm>
                <a:off x="0" y="110558"/>
                <a:ext cx="6459581"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705" name="std::promise &amp; std::future"/>
              <p:cNvSpPr txBox="1"/>
              <p:nvPr/>
            </p:nvSpPr>
            <p:spPr>
              <a:xfrm>
                <a:off x="20908" y="0"/>
                <a:ext cx="6417764"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std::promise &amp; std::future</a:t>
                </a:r>
              </a:p>
            </p:txBody>
          </p:sp>
        </p:grpSp>
        <p:sp>
          <p:nvSpPr>
            <p:cNvPr id="2707" name="TextBox 4"/>
            <p:cNvSpPr txBox="1"/>
            <p:nvPr/>
          </p:nvSpPr>
          <p:spPr>
            <a:xfrm>
              <a:off x="0" y="712073"/>
              <a:ext cx="7929619" cy="929641"/>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A </a:t>
              </a:r>
              <a:r>
                <a:rPr>
                  <a:latin typeface="Courier New"/>
                  <a:ea typeface="Courier New"/>
                  <a:cs typeface="Courier New"/>
                  <a:sym typeface="Courier New"/>
                </a:rPr>
                <a:t>std::promise </a:t>
              </a:r>
              <a:r>
                <a:t>is a </a:t>
              </a:r>
              <a:r>
                <a:rPr b="1"/>
                <a:t>input</a:t>
              </a:r>
              <a:r>
                <a:t> channel &amp; </a:t>
              </a:r>
              <a:r>
                <a:rPr>
                  <a:latin typeface="Courier New"/>
                  <a:ea typeface="Courier New"/>
                  <a:cs typeface="Courier New"/>
                  <a:sym typeface="Courier New"/>
                </a:rPr>
                <a:t>std::future</a:t>
              </a:r>
              <a:r>
                <a:t> is an </a:t>
              </a:r>
              <a:r>
                <a:rPr b="1"/>
                <a:t>output</a:t>
              </a:r>
              <a:r>
                <a:t> channel, Objects of both these classes establish a safe communication channel between threads</a:t>
              </a:r>
            </a:p>
          </p:txBody>
        </p:sp>
        <p:sp>
          <p:nvSpPr>
            <p:cNvPr id="2708" name="TextBox 5"/>
            <p:cNvSpPr txBox="1"/>
            <p:nvPr/>
          </p:nvSpPr>
          <p:spPr>
            <a:xfrm>
              <a:off x="117158" y="2426585"/>
              <a:ext cx="3551899" cy="320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600">
                  <a:latin typeface="Courier New"/>
                  <a:ea typeface="Courier New"/>
                  <a:cs typeface="Courier New"/>
                  <a:sym typeface="Courier New"/>
                </a:defRPr>
              </a:lvl1pPr>
            </a:lstStyle>
            <a:p>
              <a:pPr/>
              <a:r>
                <a:t>std::promise&lt;string&gt; prms;</a:t>
              </a:r>
            </a:p>
          </p:txBody>
        </p:sp>
        <p:sp>
          <p:nvSpPr>
            <p:cNvPr id="2709" name="TextBox 6"/>
            <p:cNvSpPr txBox="1"/>
            <p:nvPr/>
          </p:nvSpPr>
          <p:spPr>
            <a:xfrm>
              <a:off x="5046380" y="1926519"/>
              <a:ext cx="105156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Thread A</a:t>
              </a:r>
            </a:p>
          </p:txBody>
        </p:sp>
        <p:sp>
          <p:nvSpPr>
            <p:cNvPr id="2710" name="TextBox 7"/>
            <p:cNvSpPr txBox="1"/>
            <p:nvPr/>
          </p:nvSpPr>
          <p:spPr>
            <a:xfrm>
              <a:off x="7403834" y="1926519"/>
              <a:ext cx="105156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Thread B</a:t>
              </a:r>
            </a:p>
          </p:txBody>
        </p:sp>
        <p:grpSp>
          <p:nvGrpSpPr>
            <p:cNvPr id="2713" name="Oval 8"/>
            <p:cNvGrpSpPr/>
            <p:nvPr/>
          </p:nvGrpSpPr>
          <p:grpSpPr>
            <a:xfrm>
              <a:off x="5286412" y="4141097"/>
              <a:ext cx="1143009" cy="1071571"/>
              <a:chOff x="0" y="0"/>
              <a:chExt cx="1143008" cy="1071570"/>
            </a:xfrm>
          </p:grpSpPr>
          <p:sp>
            <p:nvSpPr>
              <p:cNvPr id="2711" name="Oval"/>
              <p:cNvSpPr/>
              <p:nvPr/>
            </p:nvSpPr>
            <p:spPr>
              <a:xfrm>
                <a:off x="-1" y="-1"/>
                <a:ext cx="1143010" cy="1071572"/>
              </a:xfrm>
              <a:prstGeom prst="ellipse">
                <a:avLst/>
              </a:prstGeom>
              <a:solidFill>
                <a:srgbClr val="FAC090"/>
              </a:solidFill>
              <a:ln w="25400" cap="flat">
                <a:solidFill>
                  <a:srgbClr val="E46C0A"/>
                </a:solidFill>
                <a:prstDash val="solid"/>
                <a:round/>
              </a:ln>
              <a:effectLst/>
            </p:spPr>
            <p:txBody>
              <a:bodyPr wrap="square" lIns="45719" tIns="45719" rIns="45719" bIns="45719" numCol="1" anchor="ctr">
                <a:noAutofit/>
              </a:bodyPr>
              <a:lstStyle/>
              <a:p>
                <a:pPr algn="ctr">
                  <a:defRPr sz="1400"/>
                </a:pPr>
              </a:p>
            </p:txBody>
          </p:sp>
          <p:sp>
            <p:nvSpPr>
              <p:cNvPr id="2712" name="Shared State"/>
              <p:cNvSpPr txBox="1"/>
              <p:nvPr/>
            </p:nvSpPr>
            <p:spPr>
              <a:xfrm>
                <a:off x="225810" y="281085"/>
                <a:ext cx="691388" cy="509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Shared State</a:t>
                </a:r>
              </a:p>
            </p:txBody>
          </p:sp>
        </p:grpSp>
        <p:grpSp>
          <p:nvGrpSpPr>
            <p:cNvPr id="2716" name="Rounded Rectangle 9"/>
            <p:cNvGrpSpPr/>
            <p:nvPr/>
          </p:nvGrpSpPr>
          <p:grpSpPr>
            <a:xfrm>
              <a:off x="5000660" y="2355147"/>
              <a:ext cx="1214447" cy="500067"/>
              <a:chOff x="0" y="0"/>
              <a:chExt cx="1214446" cy="500065"/>
            </a:xfrm>
          </p:grpSpPr>
          <p:sp>
            <p:nvSpPr>
              <p:cNvPr id="2714" name="Rounded Rectangle"/>
              <p:cNvSpPr/>
              <p:nvPr/>
            </p:nvSpPr>
            <p:spPr>
              <a:xfrm>
                <a:off x="0" y="0"/>
                <a:ext cx="1214447"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a:solidFill>
                      <a:srgbClr val="FFFFFF"/>
                    </a:solidFill>
                  </a:defRPr>
                </a:pPr>
              </a:p>
            </p:txBody>
          </p:sp>
          <p:sp>
            <p:nvSpPr>
              <p:cNvPr id="2715" name="promise"/>
              <p:cNvSpPr txBox="1"/>
              <p:nvPr/>
            </p:nvSpPr>
            <p:spPr>
              <a:xfrm>
                <a:off x="82830" y="83489"/>
                <a:ext cx="104878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defRPr>
                </a:lvl1pPr>
              </a:lstStyle>
              <a:p>
                <a:pPr/>
                <a:r>
                  <a:t>promise</a:t>
                </a:r>
              </a:p>
            </p:txBody>
          </p:sp>
        </p:grpSp>
        <p:sp>
          <p:nvSpPr>
            <p:cNvPr id="2717" name="Straight Arrow Connector 11"/>
            <p:cNvSpPr/>
            <p:nvPr/>
          </p:nvSpPr>
          <p:spPr>
            <a:xfrm flipH="1">
              <a:off x="5928560" y="2856007"/>
              <a:ext cx="1589" cy="1285885"/>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pPr/>
            </a:p>
          </p:txBody>
        </p:sp>
        <p:grpSp>
          <p:nvGrpSpPr>
            <p:cNvPr id="2726" name="Diagram 17"/>
            <p:cNvGrpSpPr/>
            <p:nvPr/>
          </p:nvGrpSpPr>
          <p:grpSpPr>
            <a:xfrm>
              <a:off x="71438" y="3225428"/>
              <a:ext cx="4572001" cy="2474281"/>
              <a:chOff x="0" y="0"/>
              <a:chExt cx="4572000" cy="2474280"/>
            </a:xfrm>
          </p:grpSpPr>
          <p:sp>
            <p:nvSpPr>
              <p:cNvPr id="2718" name="Rectangle"/>
              <p:cNvSpPr/>
              <p:nvPr/>
            </p:nvSpPr>
            <p:spPr>
              <a:xfrm>
                <a:off x="0" y="428039"/>
                <a:ext cx="4572000" cy="7308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721" name="Group"/>
              <p:cNvGrpSpPr/>
              <p:nvPr/>
            </p:nvGrpSpPr>
            <p:grpSpPr>
              <a:xfrm>
                <a:off x="228599" y="0"/>
                <a:ext cx="3200401" cy="856081"/>
                <a:chOff x="0" y="0"/>
                <a:chExt cx="3200400" cy="856080"/>
              </a:xfrm>
            </p:grpSpPr>
            <p:sp>
              <p:nvSpPr>
                <p:cNvPr id="2719" name="Rounded Rectangle"/>
                <p:cNvSpPr/>
                <p:nvPr/>
              </p:nvSpPr>
              <p:spPr>
                <a:xfrm>
                  <a:off x="0" y="0"/>
                  <a:ext cx="3200400" cy="8560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800100">
                    <a:lnSpc>
                      <a:spcPct val="90000"/>
                    </a:lnSpc>
                    <a:spcBef>
                      <a:spcPts val="700"/>
                    </a:spcBef>
                    <a:defRPr>
                      <a:solidFill>
                        <a:srgbClr val="FFFFFF"/>
                      </a:solidFill>
                    </a:defRPr>
                  </a:pPr>
                </a:p>
              </p:txBody>
            </p:sp>
            <p:sp>
              <p:nvSpPr>
                <p:cNvPr id="2720" name="When a promise object gets constructed a shared state is allocated automatically."/>
                <p:cNvSpPr txBox="1"/>
                <p:nvPr/>
              </p:nvSpPr>
              <p:spPr>
                <a:xfrm>
                  <a:off x="162757" y="39281"/>
                  <a:ext cx="2874886" cy="7775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800100">
                    <a:lnSpc>
                      <a:spcPct val="90000"/>
                    </a:lnSpc>
                    <a:spcBef>
                      <a:spcPts val="700"/>
                    </a:spcBef>
                    <a:defRPr>
                      <a:solidFill>
                        <a:srgbClr val="FFFFFF"/>
                      </a:solidFill>
                    </a:defRPr>
                  </a:lvl1pPr>
                </a:lstStyle>
                <a:p>
                  <a:pPr/>
                  <a:r>
                    <a:t>When a promise object gets constructed a shared state is allocated automatically.</a:t>
                  </a:r>
                </a:p>
              </p:txBody>
            </p:sp>
          </p:grpSp>
          <p:sp>
            <p:nvSpPr>
              <p:cNvPr id="2722" name="Rectangle"/>
              <p:cNvSpPr/>
              <p:nvPr/>
            </p:nvSpPr>
            <p:spPr>
              <a:xfrm>
                <a:off x="0" y="1743480"/>
                <a:ext cx="4572000" cy="730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725" name="Group"/>
              <p:cNvGrpSpPr/>
              <p:nvPr/>
            </p:nvGrpSpPr>
            <p:grpSpPr>
              <a:xfrm>
                <a:off x="228599" y="1315440"/>
                <a:ext cx="3200401" cy="856081"/>
                <a:chOff x="0" y="0"/>
                <a:chExt cx="3200400" cy="856080"/>
              </a:xfrm>
            </p:grpSpPr>
            <p:sp>
              <p:nvSpPr>
                <p:cNvPr id="2723" name="Rounded Rectangle"/>
                <p:cNvSpPr/>
                <p:nvPr/>
              </p:nvSpPr>
              <p:spPr>
                <a:xfrm>
                  <a:off x="0" y="0"/>
                  <a:ext cx="3200400" cy="8560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800100">
                    <a:lnSpc>
                      <a:spcPct val="90000"/>
                    </a:lnSpc>
                    <a:spcBef>
                      <a:spcPts val="700"/>
                    </a:spcBef>
                    <a:defRPr>
                      <a:solidFill>
                        <a:srgbClr val="FFFFFF"/>
                      </a:solidFill>
                    </a:defRPr>
                  </a:pPr>
                </a:p>
              </p:txBody>
            </p:sp>
            <p:sp>
              <p:nvSpPr>
                <p:cNvPr id="2724" name="It is in this shared state memory the value will be stored."/>
                <p:cNvSpPr txBox="1"/>
                <p:nvPr/>
              </p:nvSpPr>
              <p:spPr>
                <a:xfrm>
                  <a:off x="162757" y="39281"/>
                  <a:ext cx="2874886" cy="7775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800100">
                    <a:lnSpc>
                      <a:spcPct val="90000"/>
                    </a:lnSpc>
                    <a:spcBef>
                      <a:spcPts val="700"/>
                    </a:spcBef>
                    <a:defRPr>
                      <a:solidFill>
                        <a:srgbClr val="FFFFFF"/>
                      </a:solidFill>
                    </a:defRPr>
                  </a:lvl1pPr>
                </a:lstStyle>
                <a:p>
                  <a:pPr/>
                  <a:r>
                    <a:t>It is in this shared state memory the value will be stored.</a:t>
                  </a:r>
                </a:p>
              </p:txBody>
            </p:sp>
          </p:grpSp>
        </p:grpSp>
      </p:grpSp>
      <p:sp>
        <p:nvSpPr>
          <p:cNvPr id="2728"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29" name="TextBox 15"/>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000">
                <a:solidFill>
                  <a:srgbClr val="FF0000"/>
                </a:solidFill>
              </a:defRPr>
            </a:lvl1pPr>
          </a:lstStyle>
          <a:p>
            <a:pPr/>
            <a:r>
              <a:t>11</a:t>
            </a:r>
          </a:p>
        </p:txBody>
      </p:sp>
      <p:pic>
        <p:nvPicPr>
          <p:cNvPr id="2730" name="Picture 2" descr="Picture 2"/>
          <p:cNvPicPr>
            <a:picLocks noChangeAspect="1"/>
          </p:cNvPicPr>
          <p:nvPr/>
        </p:nvPicPr>
        <p:blipFill>
          <a:blip r:embed="rId2">
            <a:extLst/>
          </a:blip>
          <a:stretch>
            <a:fillRect/>
          </a:stretch>
        </p:blipFill>
        <p:spPr>
          <a:xfrm>
            <a:off x="20312" y="5980424"/>
            <a:ext cx="1285885" cy="888430"/>
          </a:xfrm>
          <a:prstGeom prst="rect">
            <a:avLst/>
          </a:prstGeom>
          <a:ln w="12700">
            <a:miter lim="400000"/>
          </a:ln>
        </p:spPr>
      </p:pic>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764" name="Group 3"/>
          <p:cNvGrpSpPr/>
          <p:nvPr/>
        </p:nvGrpSpPr>
        <p:grpSpPr>
          <a:xfrm>
            <a:off x="357157" y="2282"/>
            <a:ext cx="8674160" cy="5886259"/>
            <a:chOff x="0" y="0"/>
            <a:chExt cx="8674158" cy="5886258"/>
          </a:xfrm>
        </p:grpSpPr>
        <p:grpSp>
          <p:nvGrpSpPr>
            <p:cNvPr id="2734" name="Group"/>
            <p:cNvGrpSpPr/>
            <p:nvPr/>
          </p:nvGrpSpPr>
          <p:grpSpPr>
            <a:xfrm>
              <a:off x="2214578" y="0"/>
              <a:ext cx="6459581" cy="649447"/>
              <a:chOff x="0" y="0"/>
              <a:chExt cx="6459580" cy="649446"/>
            </a:xfrm>
          </p:grpSpPr>
          <p:sp>
            <p:nvSpPr>
              <p:cNvPr id="2732" name="Rounded Rectangle"/>
              <p:cNvSpPr/>
              <p:nvPr/>
            </p:nvSpPr>
            <p:spPr>
              <a:xfrm>
                <a:off x="0" y="110558"/>
                <a:ext cx="6459581"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733" name="std::promise &amp; std::future"/>
              <p:cNvSpPr txBox="1"/>
              <p:nvPr/>
            </p:nvSpPr>
            <p:spPr>
              <a:xfrm>
                <a:off x="20908" y="0"/>
                <a:ext cx="6417764"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std::promise &amp; std::future</a:t>
                </a:r>
              </a:p>
            </p:txBody>
          </p:sp>
        </p:grpSp>
        <p:sp>
          <p:nvSpPr>
            <p:cNvPr id="2735" name="TextBox 4"/>
            <p:cNvSpPr txBox="1"/>
            <p:nvPr/>
          </p:nvSpPr>
          <p:spPr>
            <a:xfrm>
              <a:off x="0" y="712073"/>
              <a:ext cx="7929619" cy="929641"/>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A </a:t>
              </a:r>
              <a:r>
                <a:rPr>
                  <a:latin typeface="Courier New"/>
                  <a:ea typeface="Courier New"/>
                  <a:cs typeface="Courier New"/>
                  <a:sym typeface="Courier New"/>
                </a:rPr>
                <a:t>std::promise </a:t>
              </a:r>
              <a:r>
                <a:t>is a </a:t>
              </a:r>
              <a:r>
                <a:rPr b="1"/>
                <a:t>input</a:t>
              </a:r>
              <a:r>
                <a:t> channel &amp; </a:t>
              </a:r>
              <a:r>
                <a:rPr>
                  <a:latin typeface="Courier New"/>
                  <a:ea typeface="Courier New"/>
                  <a:cs typeface="Courier New"/>
                  <a:sym typeface="Courier New"/>
                </a:rPr>
                <a:t>std::future</a:t>
              </a:r>
              <a:r>
                <a:t> is an </a:t>
              </a:r>
              <a:r>
                <a:rPr b="1"/>
                <a:t>output</a:t>
              </a:r>
              <a:r>
                <a:t> channel, Objects of both these classes establish a safe communication channel between threads</a:t>
              </a:r>
            </a:p>
          </p:txBody>
        </p:sp>
        <p:sp>
          <p:nvSpPr>
            <p:cNvPr id="2736" name="TextBox 6"/>
            <p:cNvSpPr txBox="1"/>
            <p:nvPr/>
          </p:nvSpPr>
          <p:spPr>
            <a:xfrm>
              <a:off x="5351190" y="1926519"/>
              <a:ext cx="105156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Thread A</a:t>
              </a:r>
            </a:p>
          </p:txBody>
        </p:sp>
        <p:sp>
          <p:nvSpPr>
            <p:cNvPr id="2737" name="TextBox 7"/>
            <p:cNvSpPr txBox="1"/>
            <p:nvPr/>
          </p:nvSpPr>
          <p:spPr>
            <a:xfrm>
              <a:off x="7403834" y="1926519"/>
              <a:ext cx="105156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Thread B</a:t>
              </a:r>
            </a:p>
          </p:txBody>
        </p:sp>
        <p:grpSp>
          <p:nvGrpSpPr>
            <p:cNvPr id="2740" name="Oval 8"/>
            <p:cNvGrpSpPr/>
            <p:nvPr/>
          </p:nvGrpSpPr>
          <p:grpSpPr>
            <a:xfrm>
              <a:off x="5591222" y="4141097"/>
              <a:ext cx="1143009" cy="1071571"/>
              <a:chOff x="0" y="0"/>
              <a:chExt cx="1143008" cy="1071570"/>
            </a:xfrm>
          </p:grpSpPr>
          <p:sp>
            <p:nvSpPr>
              <p:cNvPr id="2738" name="Oval"/>
              <p:cNvSpPr/>
              <p:nvPr/>
            </p:nvSpPr>
            <p:spPr>
              <a:xfrm>
                <a:off x="-1" y="-1"/>
                <a:ext cx="1143010" cy="1071572"/>
              </a:xfrm>
              <a:prstGeom prst="ellipse">
                <a:avLst/>
              </a:prstGeom>
              <a:solidFill>
                <a:srgbClr val="FAC090"/>
              </a:solidFill>
              <a:ln w="25400" cap="flat">
                <a:solidFill>
                  <a:srgbClr val="E46C0A"/>
                </a:solidFill>
                <a:prstDash val="solid"/>
                <a:round/>
              </a:ln>
              <a:effectLst/>
            </p:spPr>
            <p:txBody>
              <a:bodyPr wrap="square" lIns="45719" tIns="45719" rIns="45719" bIns="45719" numCol="1" anchor="ctr">
                <a:noAutofit/>
              </a:bodyPr>
              <a:lstStyle/>
              <a:p>
                <a:pPr algn="ctr">
                  <a:defRPr sz="1400"/>
                </a:pPr>
              </a:p>
            </p:txBody>
          </p:sp>
          <p:sp>
            <p:nvSpPr>
              <p:cNvPr id="2739" name="Shared State"/>
              <p:cNvSpPr txBox="1"/>
              <p:nvPr/>
            </p:nvSpPr>
            <p:spPr>
              <a:xfrm>
                <a:off x="225810" y="281085"/>
                <a:ext cx="691388" cy="509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Shared State</a:t>
                </a:r>
              </a:p>
            </p:txBody>
          </p:sp>
        </p:grpSp>
        <p:grpSp>
          <p:nvGrpSpPr>
            <p:cNvPr id="2743" name="Rounded Rectangle 9"/>
            <p:cNvGrpSpPr/>
            <p:nvPr/>
          </p:nvGrpSpPr>
          <p:grpSpPr>
            <a:xfrm>
              <a:off x="5305470" y="2355147"/>
              <a:ext cx="1214447" cy="500067"/>
              <a:chOff x="0" y="0"/>
              <a:chExt cx="1214446" cy="500065"/>
            </a:xfrm>
          </p:grpSpPr>
          <p:sp>
            <p:nvSpPr>
              <p:cNvPr id="2741" name="Rounded Rectangle"/>
              <p:cNvSpPr/>
              <p:nvPr/>
            </p:nvSpPr>
            <p:spPr>
              <a:xfrm>
                <a:off x="0" y="0"/>
                <a:ext cx="1214447"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1400">
                    <a:solidFill>
                      <a:srgbClr val="FFFFFF"/>
                    </a:solidFill>
                  </a:defRPr>
                </a:pPr>
              </a:p>
            </p:txBody>
          </p:sp>
          <p:sp>
            <p:nvSpPr>
              <p:cNvPr id="2742" name="promise"/>
              <p:cNvSpPr txBox="1"/>
              <p:nvPr/>
            </p:nvSpPr>
            <p:spPr>
              <a:xfrm>
                <a:off x="82830" y="109633"/>
                <a:ext cx="1048786"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400">
                    <a:solidFill>
                      <a:srgbClr val="FFFFFF"/>
                    </a:solidFill>
                  </a:defRPr>
                </a:lvl1pPr>
              </a:lstStyle>
              <a:p>
                <a:pPr/>
                <a:r>
                  <a:t>promise</a:t>
                </a:r>
              </a:p>
            </p:txBody>
          </p:sp>
        </p:grpSp>
        <p:sp>
          <p:nvSpPr>
            <p:cNvPr id="2744" name="Straight Arrow Connector 11"/>
            <p:cNvSpPr/>
            <p:nvPr/>
          </p:nvSpPr>
          <p:spPr>
            <a:xfrm flipH="1">
              <a:off x="6233370" y="2856007"/>
              <a:ext cx="1589" cy="1285885"/>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pPr/>
            </a:p>
          </p:txBody>
        </p:sp>
        <p:grpSp>
          <p:nvGrpSpPr>
            <p:cNvPr id="2747" name="Rounded Rectangle 14"/>
            <p:cNvGrpSpPr/>
            <p:nvPr/>
          </p:nvGrpSpPr>
          <p:grpSpPr>
            <a:xfrm>
              <a:off x="5019718" y="2998089"/>
              <a:ext cx="1428761" cy="500067"/>
              <a:chOff x="0" y="0"/>
              <a:chExt cx="1428759" cy="500065"/>
            </a:xfrm>
          </p:grpSpPr>
          <p:sp>
            <p:nvSpPr>
              <p:cNvPr id="2745" name="Rounded Rectangle"/>
              <p:cNvSpPr/>
              <p:nvPr/>
            </p:nvSpPr>
            <p:spPr>
              <a:xfrm>
                <a:off x="0" y="0"/>
                <a:ext cx="1428760"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1400">
                    <a:solidFill>
                      <a:srgbClr val="FFFFFF"/>
                    </a:solidFill>
                  </a:defRPr>
                </a:pPr>
              </a:p>
            </p:txBody>
          </p:sp>
          <p:sp>
            <p:nvSpPr>
              <p:cNvPr id="2746" name="future"/>
              <p:cNvSpPr txBox="1"/>
              <p:nvPr/>
            </p:nvSpPr>
            <p:spPr>
              <a:xfrm>
                <a:off x="82830" y="109633"/>
                <a:ext cx="1263100"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400">
                    <a:solidFill>
                      <a:srgbClr val="FFFFFF"/>
                    </a:solidFill>
                  </a:defRPr>
                </a:lvl1pPr>
              </a:lstStyle>
              <a:p>
                <a:pPr/>
                <a:r>
                  <a:t>future</a:t>
                </a:r>
              </a:p>
            </p:txBody>
          </p:sp>
        </p:grpSp>
        <p:sp>
          <p:nvSpPr>
            <p:cNvPr id="2748" name="Straight Arrow Connector 15"/>
            <p:cNvSpPr/>
            <p:nvPr/>
          </p:nvSpPr>
          <p:spPr>
            <a:xfrm flipH="1">
              <a:off x="6019850" y="3498155"/>
              <a:ext cx="1589" cy="64294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pPr/>
            </a:p>
          </p:txBody>
        </p:sp>
        <p:grpSp>
          <p:nvGrpSpPr>
            <p:cNvPr id="2753" name="Diagram 21"/>
            <p:cNvGrpSpPr/>
            <p:nvPr/>
          </p:nvGrpSpPr>
          <p:grpSpPr>
            <a:xfrm>
              <a:off x="71438" y="2144318"/>
              <a:ext cx="4572001" cy="639361"/>
              <a:chOff x="0" y="0"/>
              <a:chExt cx="4572000" cy="639360"/>
            </a:xfrm>
          </p:grpSpPr>
          <p:sp>
            <p:nvSpPr>
              <p:cNvPr id="2749" name="Rectangle"/>
              <p:cNvSpPr/>
              <p:nvPr/>
            </p:nvSpPr>
            <p:spPr>
              <a:xfrm>
                <a:off x="0" y="236160"/>
                <a:ext cx="4572000" cy="4032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752" name="Group"/>
              <p:cNvGrpSpPr/>
              <p:nvPr/>
            </p:nvGrpSpPr>
            <p:grpSpPr>
              <a:xfrm>
                <a:off x="228599" y="0"/>
                <a:ext cx="3200401" cy="472321"/>
                <a:chOff x="0" y="0"/>
                <a:chExt cx="3200400" cy="472320"/>
              </a:xfrm>
            </p:grpSpPr>
            <p:sp>
              <p:nvSpPr>
                <p:cNvPr id="2750" name="Rounded Rectangle"/>
                <p:cNvSpPr/>
                <p:nvPr/>
              </p:nvSpPr>
              <p:spPr>
                <a:xfrm>
                  <a:off x="0" y="0"/>
                  <a:ext cx="3200400" cy="4723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p>
              </p:txBody>
            </p:sp>
            <p:sp>
              <p:nvSpPr>
                <p:cNvPr id="2751" name="The next step is to obtain the future from the promise."/>
                <p:cNvSpPr txBox="1"/>
                <p:nvPr/>
              </p:nvSpPr>
              <p:spPr>
                <a:xfrm>
                  <a:off x="144025" y="36648"/>
                  <a:ext cx="2912350"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pPr/>
                  <a:r>
                    <a:t>The next step is to obtain the future from the promise.</a:t>
                  </a:r>
                </a:p>
              </p:txBody>
            </p:sp>
          </p:grpSp>
        </p:grpSp>
        <p:sp>
          <p:nvSpPr>
            <p:cNvPr id="2754" name="Rectangle 19"/>
            <p:cNvSpPr txBox="1"/>
            <p:nvPr/>
          </p:nvSpPr>
          <p:spPr>
            <a:xfrm>
              <a:off x="117158" y="2855213"/>
              <a:ext cx="4623469"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400">
                  <a:solidFill>
                    <a:srgbClr val="808080"/>
                  </a:solidFill>
                  <a:latin typeface="Courier New"/>
                  <a:ea typeface="Courier New"/>
                  <a:cs typeface="Courier New"/>
                  <a:sym typeface="Courier New"/>
                </a:defRPr>
              </a:pPr>
              <a:r>
                <a:t>std::promise&lt;string&gt; prms;</a:t>
              </a:r>
            </a:p>
            <a:p>
              <a:pPr>
                <a:defRPr b="1" sz="1400">
                  <a:latin typeface="Courier New"/>
                  <a:ea typeface="Courier New"/>
                  <a:cs typeface="Courier New"/>
                  <a:sym typeface="Courier New"/>
                </a:defRPr>
              </a:pPr>
              <a:r>
                <a:t>std::future&lt;string&gt; ftr;</a:t>
              </a:r>
            </a:p>
            <a:p>
              <a:pPr>
                <a:defRPr b="1" sz="1400">
                  <a:latin typeface="Courier New"/>
                  <a:ea typeface="Courier New"/>
                  <a:cs typeface="Courier New"/>
                  <a:sym typeface="Courier New"/>
                </a:defRPr>
              </a:pPr>
              <a:r>
                <a:t>ftr = prms.get_future();</a:t>
              </a:r>
            </a:p>
          </p:txBody>
        </p:sp>
        <p:grpSp>
          <p:nvGrpSpPr>
            <p:cNvPr id="2763" name="Diagram 22"/>
            <p:cNvGrpSpPr/>
            <p:nvPr/>
          </p:nvGrpSpPr>
          <p:grpSpPr>
            <a:xfrm>
              <a:off x="71438" y="3753257"/>
              <a:ext cx="4572001" cy="2133002"/>
              <a:chOff x="0" y="0"/>
              <a:chExt cx="4572000" cy="2133001"/>
            </a:xfrm>
          </p:grpSpPr>
          <p:sp>
            <p:nvSpPr>
              <p:cNvPr id="2755" name="Rectangle"/>
              <p:cNvSpPr/>
              <p:nvPr/>
            </p:nvSpPr>
            <p:spPr>
              <a:xfrm>
                <a:off x="0" y="368999"/>
                <a:ext cx="4572000" cy="6300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758" name="Group"/>
              <p:cNvGrpSpPr/>
              <p:nvPr/>
            </p:nvGrpSpPr>
            <p:grpSpPr>
              <a:xfrm>
                <a:off x="228599" y="0"/>
                <a:ext cx="3200401" cy="738001"/>
                <a:chOff x="0" y="0"/>
                <a:chExt cx="3200400" cy="738000"/>
              </a:xfrm>
            </p:grpSpPr>
            <p:sp>
              <p:nvSpPr>
                <p:cNvPr id="2756" name="Rounded Rectangle"/>
                <p:cNvSpPr/>
                <p:nvPr/>
              </p:nvSpPr>
              <p:spPr>
                <a:xfrm>
                  <a:off x="0" y="0"/>
                  <a:ext cx="3200400" cy="7380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757" name="At this point both future and promise share the shared_state memory."/>
                <p:cNvSpPr txBox="1"/>
                <p:nvPr/>
              </p:nvSpPr>
              <p:spPr>
                <a:xfrm>
                  <a:off x="156994" y="169488"/>
                  <a:ext cx="2886412"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At this point both future and promise share the shared_state memory.</a:t>
                  </a:r>
                </a:p>
              </p:txBody>
            </p:sp>
          </p:grpSp>
          <p:sp>
            <p:nvSpPr>
              <p:cNvPr id="2759" name="Rectangle"/>
              <p:cNvSpPr/>
              <p:nvPr/>
            </p:nvSpPr>
            <p:spPr>
              <a:xfrm>
                <a:off x="0" y="1503001"/>
                <a:ext cx="4572000" cy="630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762" name="Group"/>
              <p:cNvGrpSpPr/>
              <p:nvPr/>
            </p:nvGrpSpPr>
            <p:grpSpPr>
              <a:xfrm>
                <a:off x="228599" y="1093825"/>
                <a:ext cx="3200401" cy="818352"/>
                <a:chOff x="0" y="0"/>
                <a:chExt cx="3200400" cy="818351"/>
              </a:xfrm>
            </p:grpSpPr>
            <p:sp>
              <p:nvSpPr>
                <p:cNvPr id="2760" name="Rounded Rectangle"/>
                <p:cNvSpPr/>
                <p:nvPr/>
              </p:nvSpPr>
              <p:spPr>
                <a:xfrm>
                  <a:off x="0" y="40175"/>
                  <a:ext cx="3200400" cy="7380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761" name="This shared_state memory is reference counted, when both objects promise and future go out of scope the memory is automatically released."/>
                <p:cNvSpPr txBox="1"/>
                <p:nvPr/>
              </p:nvSpPr>
              <p:spPr>
                <a:xfrm>
                  <a:off x="156994" y="0"/>
                  <a:ext cx="2886412" cy="8183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This shared_state memory is reference counted, when both objects promise and future go out of scope the memory is automatically released.</a:t>
                  </a:r>
                </a:p>
              </p:txBody>
            </p:sp>
          </p:grpSp>
        </p:grpSp>
      </p:grpSp>
      <p:sp>
        <p:nvSpPr>
          <p:cNvPr id="2765"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66" name="TextBox 17"/>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000">
                <a:solidFill>
                  <a:srgbClr val="FF0000"/>
                </a:solidFill>
              </a:defRPr>
            </a:lvl1pPr>
          </a:lstStyle>
          <a:p>
            <a:pPr/>
            <a:r>
              <a:t>11</a:t>
            </a:r>
          </a:p>
        </p:txBody>
      </p:sp>
      <p:pic>
        <p:nvPicPr>
          <p:cNvPr id="2767" name="Picture 2" descr="Picture 2"/>
          <p:cNvPicPr>
            <a:picLocks noChangeAspect="1"/>
          </p:cNvPicPr>
          <p:nvPr/>
        </p:nvPicPr>
        <p:blipFill>
          <a:blip r:embed="rId2">
            <a:extLst/>
          </a:blip>
          <a:stretch>
            <a:fillRect/>
          </a:stretch>
        </p:blipFill>
        <p:spPr>
          <a:xfrm>
            <a:off x="20312" y="5980424"/>
            <a:ext cx="1285885" cy="888430"/>
          </a:xfrm>
          <a:prstGeom prst="rect">
            <a:avLst/>
          </a:prstGeom>
          <a:ln w="12700">
            <a:miter lim="400000"/>
          </a:ln>
        </p:spPr>
      </p:pic>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801" name="Group 3"/>
          <p:cNvGrpSpPr/>
          <p:nvPr/>
        </p:nvGrpSpPr>
        <p:grpSpPr>
          <a:xfrm>
            <a:off x="260001" y="2282"/>
            <a:ext cx="8771316" cy="6122411"/>
            <a:chOff x="0" y="0"/>
            <a:chExt cx="8771314" cy="6122409"/>
          </a:xfrm>
        </p:grpSpPr>
        <p:grpSp>
          <p:nvGrpSpPr>
            <p:cNvPr id="2771" name="Group"/>
            <p:cNvGrpSpPr/>
            <p:nvPr/>
          </p:nvGrpSpPr>
          <p:grpSpPr>
            <a:xfrm>
              <a:off x="2311733" y="0"/>
              <a:ext cx="6459582" cy="649447"/>
              <a:chOff x="0" y="0"/>
              <a:chExt cx="6459580" cy="649446"/>
            </a:xfrm>
          </p:grpSpPr>
          <p:sp>
            <p:nvSpPr>
              <p:cNvPr id="2769" name="Rounded Rectangle"/>
              <p:cNvSpPr/>
              <p:nvPr/>
            </p:nvSpPr>
            <p:spPr>
              <a:xfrm>
                <a:off x="0" y="110558"/>
                <a:ext cx="6459581"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770" name="std::promise &amp; std::future"/>
              <p:cNvSpPr txBox="1"/>
              <p:nvPr/>
            </p:nvSpPr>
            <p:spPr>
              <a:xfrm>
                <a:off x="20908" y="0"/>
                <a:ext cx="6417764"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std::promise &amp; std::future</a:t>
                </a:r>
              </a:p>
            </p:txBody>
          </p:sp>
        </p:grpSp>
        <p:sp>
          <p:nvSpPr>
            <p:cNvPr id="2772" name="TextBox 4"/>
            <p:cNvSpPr txBox="1"/>
            <p:nvPr/>
          </p:nvSpPr>
          <p:spPr>
            <a:xfrm>
              <a:off x="97155" y="712073"/>
              <a:ext cx="7929620" cy="929641"/>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A </a:t>
              </a:r>
              <a:r>
                <a:rPr>
                  <a:latin typeface="Courier New"/>
                  <a:ea typeface="Courier New"/>
                  <a:cs typeface="Courier New"/>
                  <a:sym typeface="Courier New"/>
                </a:rPr>
                <a:t>std::promise </a:t>
              </a:r>
              <a:r>
                <a:t>is a </a:t>
              </a:r>
              <a:r>
                <a:rPr b="1"/>
                <a:t>input</a:t>
              </a:r>
              <a:r>
                <a:t> channel &amp; </a:t>
              </a:r>
              <a:r>
                <a:rPr>
                  <a:latin typeface="Courier New"/>
                  <a:ea typeface="Courier New"/>
                  <a:cs typeface="Courier New"/>
                  <a:sym typeface="Courier New"/>
                </a:rPr>
                <a:t>std::future</a:t>
              </a:r>
              <a:r>
                <a:t> is an </a:t>
              </a:r>
              <a:r>
                <a:rPr b="1"/>
                <a:t>output</a:t>
              </a:r>
              <a:r>
                <a:t> channel, Objects of both these classes establish a safe communication channel between threads</a:t>
              </a:r>
            </a:p>
          </p:txBody>
        </p:sp>
        <p:sp>
          <p:nvSpPr>
            <p:cNvPr id="2773" name="TextBox 6"/>
            <p:cNvSpPr txBox="1"/>
            <p:nvPr/>
          </p:nvSpPr>
          <p:spPr>
            <a:xfrm>
              <a:off x="5448346" y="1926519"/>
              <a:ext cx="105156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Thread A</a:t>
              </a:r>
            </a:p>
          </p:txBody>
        </p:sp>
        <p:sp>
          <p:nvSpPr>
            <p:cNvPr id="2774" name="TextBox 7"/>
            <p:cNvSpPr txBox="1"/>
            <p:nvPr/>
          </p:nvSpPr>
          <p:spPr>
            <a:xfrm>
              <a:off x="7500990" y="1926519"/>
              <a:ext cx="105156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Thread B</a:t>
              </a:r>
            </a:p>
          </p:txBody>
        </p:sp>
        <p:grpSp>
          <p:nvGrpSpPr>
            <p:cNvPr id="2777" name="Oval 8"/>
            <p:cNvGrpSpPr/>
            <p:nvPr/>
          </p:nvGrpSpPr>
          <p:grpSpPr>
            <a:xfrm>
              <a:off x="5688378" y="4141097"/>
              <a:ext cx="1143009" cy="1071571"/>
              <a:chOff x="0" y="0"/>
              <a:chExt cx="1143008" cy="1071570"/>
            </a:xfrm>
          </p:grpSpPr>
          <p:sp>
            <p:nvSpPr>
              <p:cNvPr id="2775" name="Oval"/>
              <p:cNvSpPr/>
              <p:nvPr/>
            </p:nvSpPr>
            <p:spPr>
              <a:xfrm>
                <a:off x="-1" y="-1"/>
                <a:ext cx="1143010" cy="1071572"/>
              </a:xfrm>
              <a:prstGeom prst="ellipse">
                <a:avLst/>
              </a:prstGeom>
              <a:solidFill>
                <a:srgbClr val="FAC090"/>
              </a:solidFill>
              <a:ln w="25400" cap="flat">
                <a:solidFill>
                  <a:srgbClr val="E46C0A"/>
                </a:solidFill>
                <a:prstDash val="solid"/>
                <a:round/>
              </a:ln>
              <a:effectLst/>
            </p:spPr>
            <p:txBody>
              <a:bodyPr wrap="square" lIns="45719" tIns="45719" rIns="45719" bIns="45719" numCol="1" anchor="ctr">
                <a:noAutofit/>
              </a:bodyPr>
              <a:lstStyle/>
              <a:p>
                <a:pPr algn="ctr">
                  <a:defRPr sz="1400"/>
                </a:pPr>
              </a:p>
            </p:txBody>
          </p:sp>
          <p:sp>
            <p:nvSpPr>
              <p:cNvPr id="2776" name="Shared State"/>
              <p:cNvSpPr txBox="1"/>
              <p:nvPr/>
            </p:nvSpPr>
            <p:spPr>
              <a:xfrm>
                <a:off x="225810" y="281085"/>
                <a:ext cx="691388" cy="509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Shared State</a:t>
                </a:r>
              </a:p>
            </p:txBody>
          </p:sp>
        </p:grpSp>
        <p:grpSp>
          <p:nvGrpSpPr>
            <p:cNvPr id="2780" name="Rounded Rectangle 9"/>
            <p:cNvGrpSpPr/>
            <p:nvPr/>
          </p:nvGrpSpPr>
          <p:grpSpPr>
            <a:xfrm>
              <a:off x="7312394" y="2355147"/>
              <a:ext cx="1214447" cy="500067"/>
              <a:chOff x="0" y="0"/>
              <a:chExt cx="1214446" cy="500065"/>
            </a:xfrm>
          </p:grpSpPr>
          <p:sp>
            <p:nvSpPr>
              <p:cNvPr id="2778" name="Rounded Rectangle"/>
              <p:cNvSpPr/>
              <p:nvPr/>
            </p:nvSpPr>
            <p:spPr>
              <a:xfrm>
                <a:off x="0" y="0"/>
                <a:ext cx="1214447"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1400">
                    <a:solidFill>
                      <a:srgbClr val="FFFFFF"/>
                    </a:solidFill>
                  </a:defRPr>
                </a:pPr>
              </a:p>
            </p:txBody>
          </p:sp>
          <p:sp>
            <p:nvSpPr>
              <p:cNvPr id="2779" name="promise"/>
              <p:cNvSpPr txBox="1"/>
              <p:nvPr/>
            </p:nvSpPr>
            <p:spPr>
              <a:xfrm>
                <a:off x="82830" y="109633"/>
                <a:ext cx="1048786"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400">
                    <a:solidFill>
                      <a:srgbClr val="FFFFFF"/>
                    </a:solidFill>
                  </a:defRPr>
                </a:lvl1pPr>
              </a:lstStyle>
              <a:p>
                <a:pPr/>
                <a:r>
                  <a:t>promise</a:t>
                </a:r>
              </a:p>
            </p:txBody>
          </p:sp>
        </p:grpSp>
        <p:sp>
          <p:nvSpPr>
            <p:cNvPr id="2781" name="Straight Arrow Connector 11"/>
            <p:cNvSpPr/>
            <p:nvPr/>
          </p:nvSpPr>
          <p:spPr>
            <a:xfrm flipH="1">
              <a:off x="6330526" y="2855214"/>
              <a:ext cx="1589092" cy="1286679"/>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pPr/>
            </a:p>
          </p:txBody>
        </p:sp>
        <p:grpSp>
          <p:nvGrpSpPr>
            <p:cNvPr id="2784" name="Rounded Rectangle 14"/>
            <p:cNvGrpSpPr/>
            <p:nvPr/>
          </p:nvGrpSpPr>
          <p:grpSpPr>
            <a:xfrm>
              <a:off x="5169254" y="2569461"/>
              <a:ext cx="1428761" cy="500067"/>
              <a:chOff x="0" y="0"/>
              <a:chExt cx="1428759" cy="500065"/>
            </a:xfrm>
          </p:grpSpPr>
          <p:sp>
            <p:nvSpPr>
              <p:cNvPr id="2782" name="Rounded Rectangle"/>
              <p:cNvSpPr/>
              <p:nvPr/>
            </p:nvSpPr>
            <p:spPr>
              <a:xfrm>
                <a:off x="0" y="0"/>
                <a:ext cx="1428760"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1400">
                    <a:solidFill>
                      <a:srgbClr val="FFFFFF"/>
                    </a:solidFill>
                  </a:defRPr>
                </a:pPr>
              </a:p>
            </p:txBody>
          </p:sp>
          <p:sp>
            <p:nvSpPr>
              <p:cNvPr id="2783" name="future"/>
              <p:cNvSpPr txBox="1"/>
              <p:nvPr/>
            </p:nvSpPr>
            <p:spPr>
              <a:xfrm>
                <a:off x="82830" y="109633"/>
                <a:ext cx="1263100"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400">
                    <a:solidFill>
                      <a:srgbClr val="FFFFFF"/>
                    </a:solidFill>
                  </a:defRPr>
                </a:lvl1pPr>
              </a:lstStyle>
              <a:p>
                <a:pPr/>
                <a:r>
                  <a:t>future</a:t>
                </a:r>
              </a:p>
            </p:txBody>
          </p:sp>
        </p:grpSp>
        <p:sp>
          <p:nvSpPr>
            <p:cNvPr id="2785" name="Straight Arrow Connector 15"/>
            <p:cNvSpPr/>
            <p:nvPr/>
          </p:nvSpPr>
          <p:spPr>
            <a:xfrm>
              <a:off x="6097948" y="3069527"/>
              <a:ext cx="19059" cy="1071571"/>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pPr/>
            </a:p>
          </p:txBody>
        </p:sp>
        <p:grpSp>
          <p:nvGrpSpPr>
            <p:cNvPr id="2790" name="Diagram 29"/>
            <p:cNvGrpSpPr/>
            <p:nvPr/>
          </p:nvGrpSpPr>
          <p:grpSpPr>
            <a:xfrm>
              <a:off x="240031" y="2144318"/>
              <a:ext cx="4572001" cy="639361"/>
              <a:chOff x="0" y="0"/>
              <a:chExt cx="4572000" cy="639360"/>
            </a:xfrm>
          </p:grpSpPr>
          <p:sp>
            <p:nvSpPr>
              <p:cNvPr id="2786" name="Rectangle"/>
              <p:cNvSpPr/>
              <p:nvPr/>
            </p:nvSpPr>
            <p:spPr>
              <a:xfrm>
                <a:off x="0" y="236160"/>
                <a:ext cx="4572000" cy="4032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789" name="Group"/>
              <p:cNvGrpSpPr/>
              <p:nvPr/>
            </p:nvGrpSpPr>
            <p:grpSpPr>
              <a:xfrm>
                <a:off x="228599" y="0"/>
                <a:ext cx="3200401" cy="472321"/>
                <a:chOff x="0" y="0"/>
                <a:chExt cx="3200400" cy="472320"/>
              </a:xfrm>
            </p:grpSpPr>
            <p:sp>
              <p:nvSpPr>
                <p:cNvPr id="2787" name="Rounded Rectangle"/>
                <p:cNvSpPr/>
                <p:nvPr/>
              </p:nvSpPr>
              <p:spPr>
                <a:xfrm>
                  <a:off x="0" y="0"/>
                  <a:ext cx="3200400" cy="4723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788" name="We create a thread and pass (move) the promise to the thread."/>
                <p:cNvSpPr txBox="1"/>
                <p:nvPr/>
              </p:nvSpPr>
              <p:spPr>
                <a:xfrm>
                  <a:off x="144025" y="36648"/>
                  <a:ext cx="2912350"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We create a thread and pass (move) the promise to the thread.</a:t>
                  </a:r>
                </a:p>
              </p:txBody>
            </p:sp>
          </p:grpSp>
        </p:grpSp>
        <p:sp>
          <p:nvSpPr>
            <p:cNvPr id="2791" name="Rectangle 28"/>
            <p:cNvSpPr txBox="1"/>
            <p:nvPr/>
          </p:nvSpPr>
          <p:spPr>
            <a:xfrm>
              <a:off x="0" y="2998089"/>
              <a:ext cx="4837782" cy="1107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400">
                  <a:solidFill>
                    <a:srgbClr val="808080"/>
                  </a:solidFill>
                  <a:latin typeface="Courier New"/>
                  <a:ea typeface="Courier New"/>
                  <a:cs typeface="Courier New"/>
                  <a:sym typeface="Courier New"/>
                </a:defRPr>
              </a:pPr>
              <a:r>
                <a:t>std::promise&lt;string&gt; prms;</a:t>
              </a:r>
            </a:p>
            <a:p>
              <a:pPr>
                <a:defRPr b="1" sz="1400">
                  <a:solidFill>
                    <a:srgbClr val="808080"/>
                  </a:solidFill>
                  <a:latin typeface="Courier New"/>
                  <a:ea typeface="Courier New"/>
                  <a:cs typeface="Courier New"/>
                  <a:sym typeface="Courier New"/>
                </a:defRPr>
              </a:pPr>
              <a:r>
                <a:t>std::future&lt;string&gt; ftr;</a:t>
              </a:r>
            </a:p>
            <a:p>
              <a:pPr>
                <a:defRPr b="1" sz="1400">
                  <a:solidFill>
                    <a:srgbClr val="808080"/>
                  </a:solidFill>
                  <a:latin typeface="Courier New"/>
                  <a:ea typeface="Courier New"/>
                  <a:cs typeface="Courier New"/>
                  <a:sym typeface="Courier New"/>
                </a:defRPr>
              </a:pPr>
              <a:r>
                <a:t>ftr = prms.get_future();</a:t>
              </a:r>
            </a:p>
            <a:p>
              <a:pPr>
                <a:defRPr b="1" sz="1400">
                  <a:latin typeface="Courier New"/>
                  <a:ea typeface="Courier New"/>
                  <a:cs typeface="Courier New"/>
                  <a:sym typeface="Courier New"/>
                </a:defRPr>
              </a:pPr>
              <a:r>
                <a:t>std::thread th(&amp;thFun, std::move(prms));</a:t>
              </a:r>
            </a:p>
          </p:txBody>
        </p:sp>
        <p:grpSp>
          <p:nvGrpSpPr>
            <p:cNvPr id="2800" name="Diagram 31"/>
            <p:cNvGrpSpPr/>
            <p:nvPr/>
          </p:nvGrpSpPr>
          <p:grpSpPr>
            <a:xfrm>
              <a:off x="97155" y="4160048"/>
              <a:ext cx="5286413" cy="1962362"/>
              <a:chOff x="0" y="0"/>
              <a:chExt cx="5286412" cy="1962361"/>
            </a:xfrm>
          </p:grpSpPr>
          <p:sp>
            <p:nvSpPr>
              <p:cNvPr id="2792" name="Rectangle"/>
              <p:cNvSpPr/>
              <p:nvPr/>
            </p:nvSpPr>
            <p:spPr>
              <a:xfrm>
                <a:off x="0" y="339481"/>
                <a:ext cx="5286413" cy="579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795" name="Group"/>
              <p:cNvGrpSpPr/>
              <p:nvPr/>
            </p:nvGrpSpPr>
            <p:grpSpPr>
              <a:xfrm>
                <a:off x="264320" y="0"/>
                <a:ext cx="4414868" cy="678961"/>
                <a:chOff x="0" y="0"/>
                <a:chExt cx="4414866" cy="678960"/>
              </a:xfrm>
            </p:grpSpPr>
            <p:sp>
              <p:nvSpPr>
                <p:cNvPr id="2793" name="Rounded Rectangle"/>
                <p:cNvSpPr/>
                <p:nvPr/>
              </p:nvSpPr>
              <p:spPr>
                <a:xfrm>
                  <a:off x="0" y="0"/>
                  <a:ext cx="4414867" cy="6789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794" name="The synchronization of the shared state is automatically provided by the system."/>
                <p:cNvSpPr txBox="1"/>
                <p:nvPr/>
              </p:nvSpPr>
              <p:spPr>
                <a:xfrm>
                  <a:off x="173013" y="139968"/>
                  <a:ext cx="4068841"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The synchronization of the shared state is automatically provided by the system.</a:t>
                  </a:r>
                </a:p>
              </p:txBody>
            </p:sp>
          </p:grpSp>
          <p:sp>
            <p:nvSpPr>
              <p:cNvPr id="2796" name="Rectangle"/>
              <p:cNvSpPr/>
              <p:nvPr/>
            </p:nvSpPr>
            <p:spPr>
              <a:xfrm>
                <a:off x="0" y="1382761"/>
                <a:ext cx="5286413" cy="579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799" name="Group"/>
              <p:cNvGrpSpPr/>
              <p:nvPr/>
            </p:nvGrpSpPr>
            <p:grpSpPr>
              <a:xfrm>
                <a:off x="264320" y="1043280"/>
                <a:ext cx="4414868" cy="678961"/>
                <a:chOff x="0" y="0"/>
                <a:chExt cx="4414866" cy="678960"/>
              </a:xfrm>
            </p:grpSpPr>
            <p:sp>
              <p:nvSpPr>
                <p:cNvPr id="2797" name="Rounded Rectangle"/>
                <p:cNvSpPr/>
                <p:nvPr/>
              </p:nvSpPr>
              <p:spPr>
                <a:xfrm>
                  <a:off x="0" y="0"/>
                  <a:ext cx="4414867" cy="6789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798" name="If a future object tries to get the value even before promise could set the same, then it will block &amp; wait until the promise sets the value."/>
                <p:cNvSpPr txBox="1"/>
                <p:nvPr/>
              </p:nvSpPr>
              <p:spPr>
                <a:xfrm>
                  <a:off x="173013" y="35136"/>
                  <a:ext cx="4068841" cy="608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If a future object tries to get the value even before promise could set the same, then it will block &amp; wait until the promise sets the value.</a:t>
                  </a:r>
                </a:p>
              </p:txBody>
            </p:sp>
          </p:grpSp>
        </p:grpSp>
      </p:grpSp>
      <p:sp>
        <p:nvSpPr>
          <p:cNvPr id="2802"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03" name="TextBox 17"/>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000">
                <a:solidFill>
                  <a:srgbClr val="FF0000"/>
                </a:solidFill>
              </a:defRPr>
            </a:lvl1pPr>
          </a:lstStyle>
          <a:p>
            <a:pPr/>
            <a:r>
              <a:t>11</a:t>
            </a:r>
          </a:p>
        </p:txBody>
      </p:sp>
      <p:pic>
        <p:nvPicPr>
          <p:cNvPr id="2804" name="Picture 2" descr="Picture 2"/>
          <p:cNvPicPr>
            <a:picLocks noChangeAspect="1"/>
          </p:cNvPicPr>
          <p:nvPr/>
        </p:nvPicPr>
        <p:blipFill>
          <a:blip r:embed="rId2">
            <a:extLst/>
          </a:blip>
          <a:stretch>
            <a:fillRect/>
          </a:stretch>
        </p:blipFill>
        <p:spPr>
          <a:xfrm>
            <a:off x="20312" y="5980424"/>
            <a:ext cx="1285885" cy="888430"/>
          </a:xfrm>
          <a:prstGeom prst="rect">
            <a:avLst/>
          </a:prstGeom>
          <a:ln w="12700">
            <a:miter lim="400000"/>
          </a:ln>
        </p:spPr>
      </p:pic>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832" name="Group 3"/>
          <p:cNvGrpSpPr/>
          <p:nvPr/>
        </p:nvGrpSpPr>
        <p:grpSpPr>
          <a:xfrm>
            <a:off x="331440" y="2282"/>
            <a:ext cx="8699876" cy="6146029"/>
            <a:chOff x="0" y="0"/>
            <a:chExt cx="8699875" cy="6146028"/>
          </a:xfrm>
        </p:grpSpPr>
        <p:grpSp>
          <p:nvGrpSpPr>
            <p:cNvPr id="2808" name="Group"/>
            <p:cNvGrpSpPr/>
            <p:nvPr/>
          </p:nvGrpSpPr>
          <p:grpSpPr>
            <a:xfrm>
              <a:off x="2240295" y="0"/>
              <a:ext cx="6459581" cy="649447"/>
              <a:chOff x="0" y="0"/>
              <a:chExt cx="6459579" cy="649446"/>
            </a:xfrm>
          </p:grpSpPr>
          <p:sp>
            <p:nvSpPr>
              <p:cNvPr id="2806" name="Rounded Rectangle"/>
              <p:cNvSpPr/>
              <p:nvPr/>
            </p:nvSpPr>
            <p:spPr>
              <a:xfrm>
                <a:off x="0" y="110558"/>
                <a:ext cx="6459580"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807" name="std::promise &amp; std::future"/>
              <p:cNvSpPr txBox="1"/>
              <p:nvPr/>
            </p:nvSpPr>
            <p:spPr>
              <a:xfrm>
                <a:off x="20908" y="0"/>
                <a:ext cx="6417763"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std::promise &amp; std::future</a:t>
                </a:r>
              </a:p>
            </p:txBody>
          </p:sp>
        </p:grpSp>
        <p:sp>
          <p:nvSpPr>
            <p:cNvPr id="2809" name="TextBox 4"/>
            <p:cNvSpPr txBox="1"/>
            <p:nvPr/>
          </p:nvSpPr>
          <p:spPr>
            <a:xfrm>
              <a:off x="25718" y="712073"/>
              <a:ext cx="7929617" cy="929641"/>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A </a:t>
              </a:r>
              <a:r>
                <a:rPr>
                  <a:latin typeface="Courier New"/>
                  <a:ea typeface="Courier New"/>
                  <a:cs typeface="Courier New"/>
                  <a:sym typeface="Courier New"/>
                </a:rPr>
                <a:t>std::promise </a:t>
              </a:r>
              <a:r>
                <a:t>is a </a:t>
              </a:r>
              <a:r>
                <a:rPr b="1"/>
                <a:t>input</a:t>
              </a:r>
              <a:r>
                <a:t> channel &amp; </a:t>
              </a:r>
              <a:r>
                <a:rPr>
                  <a:latin typeface="Courier New"/>
                  <a:ea typeface="Courier New"/>
                  <a:cs typeface="Courier New"/>
                  <a:sym typeface="Courier New"/>
                </a:rPr>
                <a:t>std::future</a:t>
              </a:r>
              <a:r>
                <a:t> is an </a:t>
              </a:r>
              <a:r>
                <a:rPr b="1"/>
                <a:t>output</a:t>
              </a:r>
              <a:r>
                <a:t> channel, Objects of both these classes establish a safe communication channel between threads</a:t>
              </a:r>
            </a:p>
          </p:txBody>
        </p:sp>
        <p:sp>
          <p:nvSpPr>
            <p:cNvPr id="2810" name="TextBox 6"/>
            <p:cNvSpPr txBox="1"/>
            <p:nvPr/>
          </p:nvSpPr>
          <p:spPr>
            <a:xfrm>
              <a:off x="5376907" y="1926519"/>
              <a:ext cx="105156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Thread A</a:t>
              </a:r>
            </a:p>
          </p:txBody>
        </p:sp>
        <p:sp>
          <p:nvSpPr>
            <p:cNvPr id="2811" name="TextBox 7"/>
            <p:cNvSpPr txBox="1"/>
            <p:nvPr/>
          </p:nvSpPr>
          <p:spPr>
            <a:xfrm>
              <a:off x="7429551" y="1926519"/>
              <a:ext cx="105156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Thread B</a:t>
              </a:r>
            </a:p>
          </p:txBody>
        </p:sp>
        <p:grpSp>
          <p:nvGrpSpPr>
            <p:cNvPr id="2814" name="Oval 8"/>
            <p:cNvGrpSpPr/>
            <p:nvPr/>
          </p:nvGrpSpPr>
          <p:grpSpPr>
            <a:xfrm>
              <a:off x="5616939" y="4141097"/>
              <a:ext cx="1143009" cy="1071571"/>
              <a:chOff x="0" y="0"/>
              <a:chExt cx="1143007" cy="1071570"/>
            </a:xfrm>
          </p:grpSpPr>
          <p:sp>
            <p:nvSpPr>
              <p:cNvPr id="2812" name="Oval"/>
              <p:cNvSpPr/>
              <p:nvPr/>
            </p:nvSpPr>
            <p:spPr>
              <a:xfrm>
                <a:off x="0" y="-1"/>
                <a:ext cx="1143008" cy="1071572"/>
              </a:xfrm>
              <a:prstGeom prst="ellipse">
                <a:avLst/>
              </a:prstGeom>
              <a:solidFill>
                <a:srgbClr val="FAC090"/>
              </a:solidFill>
              <a:ln w="38100" cap="flat">
                <a:solidFill>
                  <a:srgbClr val="00B050"/>
                </a:solidFill>
                <a:prstDash val="solid"/>
                <a:round/>
              </a:ln>
              <a:effectLst/>
            </p:spPr>
            <p:txBody>
              <a:bodyPr wrap="square" lIns="45719" tIns="45719" rIns="45719" bIns="45719" numCol="1" anchor="ctr">
                <a:noAutofit/>
              </a:bodyPr>
              <a:lstStyle/>
              <a:p>
                <a:pPr algn="ctr">
                  <a:defRPr sz="1400"/>
                </a:pPr>
              </a:p>
            </p:txBody>
          </p:sp>
          <p:sp>
            <p:nvSpPr>
              <p:cNvPr id="2813" name="Shared State"/>
              <p:cNvSpPr txBox="1"/>
              <p:nvPr/>
            </p:nvSpPr>
            <p:spPr>
              <a:xfrm>
                <a:off x="232160" y="281085"/>
                <a:ext cx="678688" cy="509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Shared State</a:t>
                </a:r>
              </a:p>
            </p:txBody>
          </p:sp>
        </p:grpSp>
        <p:grpSp>
          <p:nvGrpSpPr>
            <p:cNvPr id="2817" name="Rounded Rectangle 9"/>
            <p:cNvGrpSpPr/>
            <p:nvPr/>
          </p:nvGrpSpPr>
          <p:grpSpPr>
            <a:xfrm>
              <a:off x="7240955" y="2355147"/>
              <a:ext cx="1214447" cy="500067"/>
              <a:chOff x="0" y="0"/>
              <a:chExt cx="1214445" cy="500065"/>
            </a:xfrm>
          </p:grpSpPr>
          <p:sp>
            <p:nvSpPr>
              <p:cNvPr id="2815" name="Rounded Rectangle"/>
              <p:cNvSpPr/>
              <p:nvPr/>
            </p:nvSpPr>
            <p:spPr>
              <a:xfrm>
                <a:off x="0" y="0"/>
                <a:ext cx="1214446"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1400">
                    <a:solidFill>
                      <a:srgbClr val="FFFFFF"/>
                    </a:solidFill>
                  </a:defRPr>
                </a:pPr>
              </a:p>
            </p:txBody>
          </p:sp>
          <p:sp>
            <p:nvSpPr>
              <p:cNvPr id="2816" name="promise"/>
              <p:cNvSpPr txBox="1"/>
              <p:nvPr/>
            </p:nvSpPr>
            <p:spPr>
              <a:xfrm>
                <a:off x="82830" y="109633"/>
                <a:ext cx="1048785"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400">
                    <a:solidFill>
                      <a:srgbClr val="FFFFFF"/>
                    </a:solidFill>
                  </a:defRPr>
                </a:lvl1pPr>
              </a:lstStyle>
              <a:p>
                <a:pPr/>
                <a:r>
                  <a:t>promise</a:t>
                </a:r>
              </a:p>
            </p:txBody>
          </p:sp>
        </p:grpSp>
        <p:sp>
          <p:nvSpPr>
            <p:cNvPr id="2818" name="Straight Arrow Connector 11"/>
            <p:cNvSpPr/>
            <p:nvPr/>
          </p:nvSpPr>
          <p:spPr>
            <a:xfrm flipH="1">
              <a:off x="6259088" y="2855214"/>
              <a:ext cx="1589092" cy="1286679"/>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pPr/>
            </a:p>
          </p:txBody>
        </p:sp>
        <p:grpSp>
          <p:nvGrpSpPr>
            <p:cNvPr id="2821" name="Rounded Rectangle 14"/>
            <p:cNvGrpSpPr/>
            <p:nvPr/>
          </p:nvGrpSpPr>
          <p:grpSpPr>
            <a:xfrm>
              <a:off x="5097815" y="2569461"/>
              <a:ext cx="1428761" cy="500067"/>
              <a:chOff x="0" y="0"/>
              <a:chExt cx="1428759" cy="500065"/>
            </a:xfrm>
          </p:grpSpPr>
          <p:sp>
            <p:nvSpPr>
              <p:cNvPr id="2819" name="Rounded Rectangle"/>
              <p:cNvSpPr/>
              <p:nvPr/>
            </p:nvSpPr>
            <p:spPr>
              <a:xfrm>
                <a:off x="0" y="0"/>
                <a:ext cx="1428760"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1400">
                    <a:solidFill>
                      <a:srgbClr val="FFFFFF"/>
                    </a:solidFill>
                  </a:defRPr>
                </a:pPr>
              </a:p>
            </p:txBody>
          </p:sp>
          <p:sp>
            <p:nvSpPr>
              <p:cNvPr id="2820" name="future"/>
              <p:cNvSpPr txBox="1"/>
              <p:nvPr/>
            </p:nvSpPr>
            <p:spPr>
              <a:xfrm>
                <a:off x="82831" y="109633"/>
                <a:ext cx="1263097"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400">
                    <a:solidFill>
                      <a:srgbClr val="FFFFFF"/>
                    </a:solidFill>
                  </a:defRPr>
                </a:lvl1pPr>
              </a:lstStyle>
              <a:p>
                <a:pPr/>
                <a:r>
                  <a:t>future</a:t>
                </a:r>
              </a:p>
            </p:txBody>
          </p:sp>
        </p:grpSp>
        <p:sp>
          <p:nvSpPr>
            <p:cNvPr id="2822" name="Straight Arrow Connector 15"/>
            <p:cNvSpPr/>
            <p:nvPr/>
          </p:nvSpPr>
          <p:spPr>
            <a:xfrm>
              <a:off x="6026509" y="3069527"/>
              <a:ext cx="19058" cy="1071571"/>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2823" name="Straight Arrow Connector 20"/>
            <p:cNvSpPr/>
            <p:nvPr/>
          </p:nvSpPr>
          <p:spPr>
            <a:xfrm flipH="1">
              <a:off x="6740890" y="3498155"/>
              <a:ext cx="857256" cy="642943"/>
            </a:xfrm>
            <a:prstGeom prst="line">
              <a:avLst/>
            </a:prstGeom>
            <a:noFill/>
            <a:ln w="38100" cap="flat">
              <a:solidFill>
                <a:srgbClr val="FF0000"/>
              </a:solidFill>
              <a:prstDash val="dashDot"/>
              <a:round/>
              <a:tailEnd type="triangle" w="med" len="med"/>
            </a:ln>
            <a:effectLst/>
          </p:spPr>
          <p:txBody>
            <a:bodyPr wrap="square" lIns="45719" tIns="45719" rIns="45719" bIns="45719" numCol="1" anchor="t">
              <a:noAutofit/>
            </a:bodyPr>
            <a:lstStyle/>
            <a:p>
              <a:pPr/>
            </a:p>
          </p:txBody>
        </p:sp>
        <p:sp>
          <p:nvSpPr>
            <p:cNvPr id="2824" name="TextBox 21"/>
            <p:cNvSpPr txBox="1"/>
            <p:nvPr/>
          </p:nvSpPr>
          <p:spPr>
            <a:xfrm rot="19317678">
              <a:off x="6987624" y="3737865"/>
              <a:ext cx="1123006"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400"/>
              </a:lvl1pPr>
            </a:lstStyle>
            <a:p>
              <a:pPr/>
              <a:r>
                <a:t>Sets the data</a:t>
              </a:r>
            </a:p>
          </p:txBody>
        </p:sp>
        <p:sp>
          <p:nvSpPr>
            <p:cNvPr id="2825" name="Rectangle 28"/>
            <p:cNvSpPr txBox="1"/>
            <p:nvPr/>
          </p:nvSpPr>
          <p:spPr>
            <a:xfrm>
              <a:off x="0" y="1997957"/>
              <a:ext cx="4837782" cy="1107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400">
                  <a:solidFill>
                    <a:srgbClr val="808080"/>
                  </a:solidFill>
                  <a:latin typeface="Courier New"/>
                  <a:ea typeface="Courier New"/>
                  <a:cs typeface="Courier New"/>
                  <a:sym typeface="Courier New"/>
                </a:defRPr>
              </a:pPr>
              <a:r>
                <a:t>std::promise&lt;string&gt; prms;</a:t>
              </a:r>
            </a:p>
            <a:p>
              <a:pPr>
                <a:defRPr b="1" sz="1400">
                  <a:solidFill>
                    <a:srgbClr val="808080"/>
                  </a:solidFill>
                  <a:latin typeface="Courier New"/>
                  <a:ea typeface="Courier New"/>
                  <a:cs typeface="Courier New"/>
                  <a:sym typeface="Courier New"/>
                </a:defRPr>
              </a:pPr>
              <a:r>
                <a:t>std::future&lt;string&gt; ftr;</a:t>
              </a:r>
            </a:p>
            <a:p>
              <a:pPr>
                <a:defRPr b="1" sz="1400">
                  <a:solidFill>
                    <a:srgbClr val="808080"/>
                  </a:solidFill>
                  <a:latin typeface="Courier New"/>
                  <a:ea typeface="Courier New"/>
                  <a:cs typeface="Courier New"/>
                  <a:sym typeface="Courier New"/>
                </a:defRPr>
              </a:pPr>
              <a:r>
                <a:t>ftr = prms.get_future();</a:t>
              </a:r>
            </a:p>
            <a:p>
              <a:pPr>
                <a:defRPr b="1" sz="1400">
                  <a:solidFill>
                    <a:srgbClr val="808080"/>
                  </a:solidFill>
                  <a:latin typeface="Courier New"/>
                  <a:ea typeface="Courier New"/>
                  <a:cs typeface="Courier New"/>
                  <a:sym typeface="Courier New"/>
                </a:defRPr>
              </a:pPr>
              <a:r>
                <a:t>std::thread th(&amp;thFun, std::move(prms));</a:t>
              </a:r>
            </a:p>
          </p:txBody>
        </p:sp>
        <p:sp>
          <p:nvSpPr>
            <p:cNvPr id="2826" name="TextBox 18"/>
            <p:cNvSpPr txBox="1"/>
            <p:nvPr/>
          </p:nvSpPr>
          <p:spPr>
            <a:xfrm>
              <a:off x="71438" y="3426717"/>
              <a:ext cx="1694510"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Thread B</a:t>
              </a:r>
            </a:p>
          </p:txBody>
        </p:sp>
        <p:grpSp>
          <p:nvGrpSpPr>
            <p:cNvPr id="2829" name="Rectangle 19"/>
            <p:cNvGrpSpPr/>
            <p:nvPr/>
          </p:nvGrpSpPr>
          <p:grpSpPr>
            <a:xfrm>
              <a:off x="5597881" y="5636629"/>
              <a:ext cx="1285884" cy="509400"/>
              <a:chOff x="0" y="0"/>
              <a:chExt cx="1285883" cy="509398"/>
            </a:xfrm>
          </p:grpSpPr>
          <p:sp>
            <p:nvSpPr>
              <p:cNvPr id="2827" name="Rectangle"/>
              <p:cNvSpPr/>
              <p:nvPr/>
            </p:nvSpPr>
            <p:spPr>
              <a:xfrm>
                <a:off x="0" y="4666"/>
                <a:ext cx="1285884" cy="500067"/>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400"/>
                </a:pPr>
              </a:p>
            </p:txBody>
          </p:sp>
          <p:sp>
            <p:nvSpPr>
              <p:cNvPr id="2828" name="Hello from future"/>
              <p:cNvSpPr txBox="1"/>
              <p:nvPr/>
            </p:nvSpPr>
            <p:spPr>
              <a:xfrm>
                <a:off x="50482" y="0"/>
                <a:ext cx="1184919" cy="509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Hello from future</a:t>
                </a:r>
              </a:p>
            </p:txBody>
          </p:sp>
        </p:grpSp>
        <p:sp>
          <p:nvSpPr>
            <p:cNvPr id="2830" name="Straight Arrow Connector 22"/>
            <p:cNvSpPr/>
            <p:nvPr/>
          </p:nvSpPr>
          <p:spPr>
            <a:xfrm flipH="1">
              <a:off x="6240030" y="5213461"/>
              <a:ext cx="1588" cy="428629"/>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2831" name="Rectangle 26"/>
            <p:cNvSpPr txBox="1"/>
            <p:nvPr/>
          </p:nvSpPr>
          <p:spPr>
            <a:xfrm>
              <a:off x="71438" y="3855345"/>
              <a:ext cx="3945246"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1400">
                  <a:latin typeface="Courier New"/>
                  <a:ea typeface="Courier New"/>
                  <a:cs typeface="Courier New"/>
                  <a:sym typeface="Courier New"/>
                </a:defRPr>
              </a:lvl1pPr>
            </a:lstStyle>
            <a:p>
              <a:pPr/>
              <a:r>
                <a:t>prms.set_value("Hello from future");</a:t>
              </a:r>
            </a:p>
          </p:txBody>
        </p:sp>
      </p:grpSp>
      <p:sp>
        <p:nvSpPr>
          <p:cNvPr id="2833"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34" name="TextBox 24"/>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000">
                <a:solidFill>
                  <a:srgbClr val="FF0000"/>
                </a:solidFill>
              </a:defRPr>
            </a:lvl1pPr>
          </a:lstStyle>
          <a:p>
            <a:pPr/>
            <a:r>
              <a:t>11</a:t>
            </a:r>
          </a:p>
        </p:txBody>
      </p:sp>
      <p:pic>
        <p:nvPicPr>
          <p:cNvPr id="2835" name="Picture 2" descr="Picture 2"/>
          <p:cNvPicPr>
            <a:picLocks noChangeAspect="1"/>
          </p:cNvPicPr>
          <p:nvPr/>
        </p:nvPicPr>
        <p:blipFill>
          <a:blip r:embed="rId2">
            <a:extLst/>
          </a:blip>
          <a:stretch>
            <a:fillRect/>
          </a:stretch>
        </p:blipFill>
        <p:spPr>
          <a:xfrm>
            <a:off x="20312" y="5980424"/>
            <a:ext cx="1285885" cy="888430"/>
          </a:xfrm>
          <a:prstGeom prst="rect">
            <a:avLst/>
          </a:prstGeom>
          <a:ln w="12700">
            <a:miter lim="400000"/>
          </a:ln>
        </p:spPr>
      </p:pic>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872" name="Group 3"/>
          <p:cNvGrpSpPr/>
          <p:nvPr/>
        </p:nvGrpSpPr>
        <p:grpSpPr>
          <a:xfrm>
            <a:off x="285719" y="2282"/>
            <a:ext cx="8745597" cy="6431781"/>
            <a:chOff x="0" y="0"/>
            <a:chExt cx="8745595" cy="6431780"/>
          </a:xfrm>
        </p:grpSpPr>
        <p:grpSp>
          <p:nvGrpSpPr>
            <p:cNvPr id="2839" name="Group"/>
            <p:cNvGrpSpPr/>
            <p:nvPr/>
          </p:nvGrpSpPr>
          <p:grpSpPr>
            <a:xfrm>
              <a:off x="2286015" y="0"/>
              <a:ext cx="6459581" cy="649447"/>
              <a:chOff x="0" y="0"/>
              <a:chExt cx="6459579" cy="649446"/>
            </a:xfrm>
          </p:grpSpPr>
          <p:sp>
            <p:nvSpPr>
              <p:cNvPr id="2837" name="Rounded Rectangle"/>
              <p:cNvSpPr/>
              <p:nvPr/>
            </p:nvSpPr>
            <p:spPr>
              <a:xfrm>
                <a:off x="0" y="110558"/>
                <a:ext cx="6459580"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838" name="std::promise &amp; std::future"/>
              <p:cNvSpPr txBox="1"/>
              <p:nvPr/>
            </p:nvSpPr>
            <p:spPr>
              <a:xfrm>
                <a:off x="20908" y="0"/>
                <a:ext cx="6417763"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std::promise &amp; std::future</a:t>
                </a:r>
              </a:p>
            </p:txBody>
          </p:sp>
        </p:grpSp>
        <p:sp>
          <p:nvSpPr>
            <p:cNvPr id="2840" name="TextBox 4"/>
            <p:cNvSpPr txBox="1"/>
            <p:nvPr/>
          </p:nvSpPr>
          <p:spPr>
            <a:xfrm>
              <a:off x="71438" y="712073"/>
              <a:ext cx="7929617" cy="929641"/>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A </a:t>
              </a:r>
              <a:r>
                <a:rPr>
                  <a:latin typeface="Courier New"/>
                  <a:ea typeface="Courier New"/>
                  <a:cs typeface="Courier New"/>
                  <a:sym typeface="Courier New"/>
                </a:rPr>
                <a:t>std::promise </a:t>
              </a:r>
              <a:r>
                <a:t>is a </a:t>
              </a:r>
              <a:r>
                <a:rPr b="1"/>
                <a:t>input</a:t>
              </a:r>
              <a:r>
                <a:t> channel &amp; </a:t>
              </a:r>
              <a:r>
                <a:rPr>
                  <a:latin typeface="Courier New"/>
                  <a:ea typeface="Courier New"/>
                  <a:cs typeface="Courier New"/>
                  <a:sym typeface="Courier New"/>
                </a:rPr>
                <a:t>std::future</a:t>
              </a:r>
              <a:r>
                <a:t> is an </a:t>
              </a:r>
              <a:r>
                <a:rPr b="1"/>
                <a:t>output</a:t>
              </a:r>
              <a:r>
                <a:t> channel, Objects of both these classes establish a safe communication channel between threads</a:t>
              </a:r>
            </a:p>
          </p:txBody>
        </p:sp>
        <p:sp>
          <p:nvSpPr>
            <p:cNvPr id="2841" name="TextBox 6"/>
            <p:cNvSpPr txBox="1"/>
            <p:nvPr/>
          </p:nvSpPr>
          <p:spPr>
            <a:xfrm>
              <a:off x="5422627" y="1926519"/>
              <a:ext cx="105156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Thread A</a:t>
              </a:r>
            </a:p>
          </p:txBody>
        </p:sp>
        <p:sp>
          <p:nvSpPr>
            <p:cNvPr id="2842" name="TextBox 7"/>
            <p:cNvSpPr txBox="1"/>
            <p:nvPr/>
          </p:nvSpPr>
          <p:spPr>
            <a:xfrm>
              <a:off x="7475271" y="1926519"/>
              <a:ext cx="105156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Thread B</a:t>
              </a:r>
            </a:p>
          </p:txBody>
        </p:sp>
        <p:grpSp>
          <p:nvGrpSpPr>
            <p:cNvPr id="2845" name="Oval 8"/>
            <p:cNvGrpSpPr/>
            <p:nvPr/>
          </p:nvGrpSpPr>
          <p:grpSpPr>
            <a:xfrm>
              <a:off x="6715171" y="4069659"/>
              <a:ext cx="1143009" cy="1071571"/>
              <a:chOff x="0" y="0"/>
              <a:chExt cx="1143007" cy="1071570"/>
            </a:xfrm>
          </p:grpSpPr>
          <p:sp>
            <p:nvSpPr>
              <p:cNvPr id="2843" name="Oval"/>
              <p:cNvSpPr/>
              <p:nvPr/>
            </p:nvSpPr>
            <p:spPr>
              <a:xfrm>
                <a:off x="0" y="-1"/>
                <a:ext cx="1143008" cy="1071572"/>
              </a:xfrm>
              <a:prstGeom prst="ellipse">
                <a:avLst/>
              </a:prstGeom>
              <a:solidFill>
                <a:srgbClr val="FAC090"/>
              </a:solidFill>
              <a:ln w="38100" cap="flat">
                <a:solidFill>
                  <a:srgbClr val="00B050"/>
                </a:solidFill>
                <a:prstDash val="solid"/>
                <a:round/>
              </a:ln>
              <a:effectLst/>
            </p:spPr>
            <p:txBody>
              <a:bodyPr wrap="square" lIns="45719" tIns="45719" rIns="45719" bIns="45719" numCol="1" anchor="ctr">
                <a:noAutofit/>
              </a:bodyPr>
              <a:lstStyle/>
              <a:p>
                <a:pPr algn="ctr">
                  <a:defRPr sz="1400"/>
                </a:pPr>
              </a:p>
            </p:txBody>
          </p:sp>
          <p:sp>
            <p:nvSpPr>
              <p:cNvPr id="2844" name="Shared State"/>
              <p:cNvSpPr txBox="1"/>
              <p:nvPr/>
            </p:nvSpPr>
            <p:spPr>
              <a:xfrm>
                <a:off x="232160" y="281085"/>
                <a:ext cx="678688" cy="509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Shared State</a:t>
                </a:r>
              </a:p>
            </p:txBody>
          </p:sp>
        </p:grpSp>
        <p:grpSp>
          <p:nvGrpSpPr>
            <p:cNvPr id="2848" name="Rounded Rectangle 9"/>
            <p:cNvGrpSpPr/>
            <p:nvPr/>
          </p:nvGrpSpPr>
          <p:grpSpPr>
            <a:xfrm>
              <a:off x="7286675" y="2355147"/>
              <a:ext cx="1214447" cy="500067"/>
              <a:chOff x="0" y="0"/>
              <a:chExt cx="1214445" cy="500065"/>
            </a:xfrm>
          </p:grpSpPr>
          <p:sp>
            <p:nvSpPr>
              <p:cNvPr id="2846" name="Rounded Rectangle"/>
              <p:cNvSpPr/>
              <p:nvPr/>
            </p:nvSpPr>
            <p:spPr>
              <a:xfrm>
                <a:off x="0" y="0"/>
                <a:ext cx="1214446"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1400">
                    <a:solidFill>
                      <a:srgbClr val="FFFFFF"/>
                    </a:solidFill>
                  </a:defRPr>
                </a:pPr>
              </a:p>
            </p:txBody>
          </p:sp>
          <p:sp>
            <p:nvSpPr>
              <p:cNvPr id="2847" name="promise"/>
              <p:cNvSpPr txBox="1"/>
              <p:nvPr/>
            </p:nvSpPr>
            <p:spPr>
              <a:xfrm>
                <a:off x="82830" y="109633"/>
                <a:ext cx="1048785"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400">
                    <a:solidFill>
                      <a:srgbClr val="FFFFFF"/>
                    </a:solidFill>
                  </a:defRPr>
                </a:lvl1pPr>
              </a:lstStyle>
              <a:p>
                <a:pPr/>
                <a:r>
                  <a:t>promise</a:t>
                </a:r>
              </a:p>
            </p:txBody>
          </p:sp>
        </p:grpSp>
        <p:sp>
          <p:nvSpPr>
            <p:cNvPr id="2849" name="Straight Arrow Connector 11"/>
            <p:cNvSpPr/>
            <p:nvPr/>
          </p:nvSpPr>
          <p:spPr>
            <a:xfrm flipH="1">
              <a:off x="7286676" y="2855214"/>
              <a:ext cx="607223" cy="121444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pPr/>
            </a:p>
          </p:txBody>
        </p:sp>
        <p:grpSp>
          <p:nvGrpSpPr>
            <p:cNvPr id="2852" name="Rounded Rectangle 14"/>
            <p:cNvGrpSpPr/>
            <p:nvPr/>
          </p:nvGrpSpPr>
          <p:grpSpPr>
            <a:xfrm>
              <a:off x="5143535" y="2569461"/>
              <a:ext cx="1428761" cy="500067"/>
              <a:chOff x="0" y="0"/>
              <a:chExt cx="1428759" cy="500065"/>
            </a:xfrm>
          </p:grpSpPr>
          <p:sp>
            <p:nvSpPr>
              <p:cNvPr id="2850" name="Rounded Rectangle"/>
              <p:cNvSpPr/>
              <p:nvPr/>
            </p:nvSpPr>
            <p:spPr>
              <a:xfrm>
                <a:off x="0" y="0"/>
                <a:ext cx="1428760"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1400">
                    <a:solidFill>
                      <a:srgbClr val="FFFFFF"/>
                    </a:solidFill>
                  </a:defRPr>
                </a:pPr>
              </a:p>
            </p:txBody>
          </p:sp>
          <p:sp>
            <p:nvSpPr>
              <p:cNvPr id="2851" name="future"/>
              <p:cNvSpPr txBox="1"/>
              <p:nvPr/>
            </p:nvSpPr>
            <p:spPr>
              <a:xfrm>
                <a:off x="82831" y="109633"/>
                <a:ext cx="1263097"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400">
                    <a:solidFill>
                      <a:srgbClr val="FFFFFF"/>
                    </a:solidFill>
                  </a:defRPr>
                </a:lvl1pPr>
              </a:lstStyle>
              <a:p>
                <a:pPr/>
                <a:r>
                  <a:t>future</a:t>
                </a:r>
              </a:p>
            </p:txBody>
          </p:sp>
        </p:grpSp>
        <p:sp>
          <p:nvSpPr>
            <p:cNvPr id="2853" name="Straight Arrow Connector 15"/>
            <p:cNvSpPr/>
            <p:nvPr/>
          </p:nvSpPr>
          <p:spPr>
            <a:xfrm flipH="1">
              <a:off x="7285882" y="5142023"/>
              <a:ext cx="1588" cy="785819"/>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2854" name="Straight Arrow Connector 23"/>
            <p:cNvSpPr/>
            <p:nvPr/>
          </p:nvSpPr>
          <p:spPr>
            <a:xfrm flipH="1" flipV="1">
              <a:off x="6286544" y="3569593"/>
              <a:ext cx="428628" cy="2143141"/>
            </a:xfrm>
            <a:prstGeom prst="line">
              <a:avLst/>
            </a:prstGeom>
            <a:noFill/>
            <a:ln w="38100" cap="flat">
              <a:solidFill>
                <a:srgbClr val="FF0000"/>
              </a:solidFill>
              <a:prstDash val="dashDot"/>
              <a:round/>
              <a:tailEnd type="triangle" w="med" len="med"/>
            </a:ln>
            <a:effectLst/>
          </p:spPr>
          <p:txBody>
            <a:bodyPr wrap="square" lIns="45719" tIns="45719" rIns="45719" bIns="45719" numCol="1" anchor="t">
              <a:noAutofit/>
            </a:bodyPr>
            <a:lstStyle/>
            <a:p>
              <a:pPr/>
            </a:p>
          </p:txBody>
        </p:sp>
        <p:sp>
          <p:nvSpPr>
            <p:cNvPr id="2855" name="TextBox 25"/>
            <p:cNvSpPr txBox="1"/>
            <p:nvPr/>
          </p:nvSpPr>
          <p:spPr>
            <a:xfrm rot="20916508">
              <a:off x="5204810" y="4689031"/>
              <a:ext cx="1144639"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400"/>
              </a:lvl1pPr>
            </a:lstStyle>
            <a:p>
              <a:pPr/>
              <a:r>
                <a:t>Gets the data</a:t>
              </a:r>
            </a:p>
          </p:txBody>
        </p:sp>
        <p:sp>
          <p:nvSpPr>
            <p:cNvPr id="2856" name="Rectangle 28"/>
            <p:cNvSpPr txBox="1"/>
            <p:nvPr/>
          </p:nvSpPr>
          <p:spPr>
            <a:xfrm>
              <a:off x="45719" y="1997957"/>
              <a:ext cx="4837783" cy="904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400">
                  <a:solidFill>
                    <a:srgbClr val="808080"/>
                  </a:solidFill>
                  <a:latin typeface="Courier New"/>
                  <a:ea typeface="Courier New"/>
                  <a:cs typeface="Courier New"/>
                  <a:sym typeface="Courier New"/>
                </a:defRPr>
              </a:pPr>
              <a:r>
                <a:t>std::promise&lt;string&gt; prms;</a:t>
              </a:r>
            </a:p>
            <a:p>
              <a:pPr>
                <a:defRPr b="1" sz="1400">
                  <a:solidFill>
                    <a:srgbClr val="808080"/>
                  </a:solidFill>
                  <a:latin typeface="Courier New"/>
                  <a:ea typeface="Courier New"/>
                  <a:cs typeface="Courier New"/>
                  <a:sym typeface="Courier New"/>
                </a:defRPr>
              </a:pPr>
              <a:r>
                <a:t>std::future&lt;string&gt; ftr;</a:t>
              </a:r>
            </a:p>
            <a:p>
              <a:pPr>
                <a:defRPr b="1" sz="1400">
                  <a:solidFill>
                    <a:srgbClr val="808080"/>
                  </a:solidFill>
                  <a:latin typeface="Courier New"/>
                  <a:ea typeface="Courier New"/>
                  <a:cs typeface="Courier New"/>
                  <a:sym typeface="Courier New"/>
                </a:defRPr>
              </a:pPr>
              <a:r>
                <a:t>ftr = prms.get_future();</a:t>
              </a:r>
            </a:p>
            <a:p>
              <a:pPr>
                <a:defRPr b="1" sz="1400">
                  <a:solidFill>
                    <a:srgbClr val="808080"/>
                  </a:solidFill>
                  <a:latin typeface="Courier New"/>
                  <a:ea typeface="Courier New"/>
                  <a:cs typeface="Courier New"/>
                  <a:sym typeface="Courier New"/>
                </a:defRPr>
              </a:pPr>
              <a:r>
                <a:t>std::thread th(&amp;thFun, </a:t>
              </a:r>
              <a:r>
                <a:rPr>
                  <a:solidFill>
                    <a:srgbClr val="FF0000"/>
                  </a:solidFill>
                </a:rPr>
                <a:t>std::ref</a:t>
              </a:r>
              <a:r>
                <a:t>(prms));</a:t>
              </a:r>
            </a:p>
          </p:txBody>
        </p:sp>
        <p:sp>
          <p:nvSpPr>
            <p:cNvPr id="2857" name="TextBox 18"/>
            <p:cNvSpPr txBox="1"/>
            <p:nvPr/>
          </p:nvSpPr>
          <p:spPr>
            <a:xfrm>
              <a:off x="45720" y="5212667"/>
              <a:ext cx="1694510"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Thread A</a:t>
              </a:r>
            </a:p>
          </p:txBody>
        </p:sp>
        <p:grpSp>
          <p:nvGrpSpPr>
            <p:cNvPr id="2860" name="Rectangle 19"/>
            <p:cNvGrpSpPr/>
            <p:nvPr/>
          </p:nvGrpSpPr>
          <p:grpSpPr>
            <a:xfrm>
              <a:off x="6643733" y="5922381"/>
              <a:ext cx="1285884" cy="509400"/>
              <a:chOff x="0" y="0"/>
              <a:chExt cx="1285883" cy="509398"/>
            </a:xfrm>
          </p:grpSpPr>
          <p:sp>
            <p:nvSpPr>
              <p:cNvPr id="2858" name="Rectangle"/>
              <p:cNvSpPr/>
              <p:nvPr/>
            </p:nvSpPr>
            <p:spPr>
              <a:xfrm>
                <a:off x="0" y="4666"/>
                <a:ext cx="1285884" cy="500067"/>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400"/>
                </a:pPr>
              </a:p>
            </p:txBody>
          </p:sp>
          <p:sp>
            <p:nvSpPr>
              <p:cNvPr id="2859" name="Hello from future"/>
              <p:cNvSpPr txBox="1"/>
              <p:nvPr/>
            </p:nvSpPr>
            <p:spPr>
              <a:xfrm>
                <a:off x="50482" y="0"/>
                <a:ext cx="1184919" cy="509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Hello from future</a:t>
                </a:r>
              </a:p>
            </p:txBody>
          </p:sp>
        </p:grpSp>
        <p:sp>
          <p:nvSpPr>
            <p:cNvPr id="2861" name="Rectangle 26"/>
            <p:cNvSpPr txBox="1"/>
            <p:nvPr/>
          </p:nvSpPr>
          <p:spPr>
            <a:xfrm>
              <a:off x="45720" y="5641295"/>
              <a:ext cx="3091667"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1400">
                  <a:latin typeface="Courier New"/>
                  <a:ea typeface="Courier New"/>
                  <a:cs typeface="Courier New"/>
                  <a:sym typeface="Courier New"/>
                </a:defRPr>
              </a:lvl1pPr>
            </a:lstStyle>
            <a:p>
              <a:pPr/>
              <a:r>
                <a:t>std::string str = ftr.get();</a:t>
              </a:r>
            </a:p>
          </p:txBody>
        </p:sp>
        <p:sp>
          <p:nvSpPr>
            <p:cNvPr id="2862" name="Straight Arrow Connector 30"/>
            <p:cNvSpPr/>
            <p:nvPr/>
          </p:nvSpPr>
          <p:spPr>
            <a:xfrm>
              <a:off x="6288131" y="3069527"/>
              <a:ext cx="784230" cy="100013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pPr/>
            </a:p>
          </p:txBody>
        </p:sp>
        <p:grpSp>
          <p:nvGrpSpPr>
            <p:cNvPr id="2871" name="Diagram 33"/>
            <p:cNvGrpSpPr/>
            <p:nvPr/>
          </p:nvGrpSpPr>
          <p:grpSpPr>
            <a:xfrm>
              <a:off x="0" y="3238295"/>
              <a:ext cx="4572000" cy="1877041"/>
              <a:chOff x="0" y="0"/>
              <a:chExt cx="4571999" cy="1877040"/>
            </a:xfrm>
          </p:grpSpPr>
          <p:sp>
            <p:nvSpPr>
              <p:cNvPr id="2863" name="Rectangle"/>
              <p:cNvSpPr/>
              <p:nvPr/>
            </p:nvSpPr>
            <p:spPr>
              <a:xfrm>
                <a:off x="0" y="324720"/>
                <a:ext cx="4572000" cy="5544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866" name="Group"/>
              <p:cNvGrpSpPr/>
              <p:nvPr/>
            </p:nvGrpSpPr>
            <p:grpSpPr>
              <a:xfrm>
                <a:off x="228600" y="0"/>
                <a:ext cx="3200400" cy="649441"/>
                <a:chOff x="0" y="0"/>
                <a:chExt cx="3200399" cy="649440"/>
              </a:xfrm>
            </p:grpSpPr>
            <p:sp>
              <p:nvSpPr>
                <p:cNvPr id="2864" name="Rounded Rectangle"/>
                <p:cNvSpPr/>
                <p:nvPr/>
              </p:nvSpPr>
              <p:spPr>
                <a:xfrm>
                  <a:off x="0" y="0"/>
                  <a:ext cx="3200400" cy="64944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865" name="Thread A receives the data from shared memory thru future object"/>
                <p:cNvSpPr txBox="1"/>
                <p:nvPr/>
              </p:nvSpPr>
              <p:spPr>
                <a:xfrm>
                  <a:off x="152671" y="125208"/>
                  <a:ext cx="2895058"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Thread A receives the data from shared memory thru future object</a:t>
                  </a:r>
                </a:p>
              </p:txBody>
            </p:sp>
          </p:grpSp>
          <p:sp>
            <p:nvSpPr>
              <p:cNvPr id="2867" name="Rectangle"/>
              <p:cNvSpPr/>
              <p:nvPr/>
            </p:nvSpPr>
            <p:spPr>
              <a:xfrm>
                <a:off x="0" y="1322639"/>
                <a:ext cx="4572000" cy="5544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870" name="Group"/>
              <p:cNvGrpSpPr/>
              <p:nvPr/>
            </p:nvGrpSpPr>
            <p:grpSpPr>
              <a:xfrm>
                <a:off x="228600" y="997921"/>
                <a:ext cx="3200400" cy="649441"/>
                <a:chOff x="0" y="0"/>
                <a:chExt cx="3200399" cy="649440"/>
              </a:xfrm>
            </p:grpSpPr>
            <p:sp>
              <p:nvSpPr>
                <p:cNvPr id="2868" name="Rounded Rectangle"/>
                <p:cNvSpPr/>
                <p:nvPr/>
              </p:nvSpPr>
              <p:spPr>
                <a:xfrm>
                  <a:off x="0" y="0"/>
                  <a:ext cx="3200400" cy="64944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869" name="As the data gets moved out, the shared state would become invalid thereafter"/>
                <p:cNvSpPr txBox="1"/>
                <p:nvPr/>
              </p:nvSpPr>
              <p:spPr>
                <a:xfrm>
                  <a:off x="152671" y="125208"/>
                  <a:ext cx="2895058"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As the data gets moved out, the shared state would become invalid thereafter</a:t>
                  </a:r>
                </a:p>
              </p:txBody>
            </p:sp>
          </p:grpSp>
        </p:grpSp>
      </p:grpSp>
      <p:sp>
        <p:nvSpPr>
          <p:cNvPr id="2873"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74" name="TextBox 22"/>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000">
                <a:solidFill>
                  <a:srgbClr val="FF0000"/>
                </a:solidFill>
              </a:defRPr>
            </a:lvl1pPr>
          </a:lstStyle>
          <a:p>
            <a:pPr/>
            <a:r>
              <a:t>11</a:t>
            </a:r>
          </a:p>
        </p:txBody>
      </p:sp>
      <p:pic>
        <p:nvPicPr>
          <p:cNvPr id="2875" name="Picture 2" descr="Picture 2"/>
          <p:cNvPicPr>
            <a:picLocks noChangeAspect="1"/>
          </p:cNvPicPr>
          <p:nvPr/>
        </p:nvPicPr>
        <p:blipFill>
          <a:blip r:embed="rId2">
            <a:extLst/>
          </a:blip>
          <a:stretch>
            <a:fillRect/>
          </a:stretch>
        </p:blipFill>
        <p:spPr>
          <a:xfrm>
            <a:off x="20312" y="5980424"/>
            <a:ext cx="1285885" cy="888430"/>
          </a:xfrm>
          <a:prstGeom prst="rect">
            <a:avLst/>
          </a:prstGeom>
          <a:ln w="12700">
            <a:miter lim="400000"/>
          </a:ln>
        </p:spPr>
      </p:pic>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912" name="Group 5"/>
          <p:cNvGrpSpPr/>
          <p:nvPr/>
        </p:nvGrpSpPr>
        <p:grpSpPr>
          <a:xfrm>
            <a:off x="285719" y="2282"/>
            <a:ext cx="8745597" cy="5935937"/>
            <a:chOff x="0" y="0"/>
            <a:chExt cx="8745595" cy="5935935"/>
          </a:xfrm>
        </p:grpSpPr>
        <p:grpSp>
          <p:nvGrpSpPr>
            <p:cNvPr id="2879" name="Group"/>
            <p:cNvGrpSpPr/>
            <p:nvPr/>
          </p:nvGrpSpPr>
          <p:grpSpPr>
            <a:xfrm>
              <a:off x="2286015" y="0"/>
              <a:ext cx="6459581" cy="649447"/>
              <a:chOff x="0" y="0"/>
              <a:chExt cx="6459579" cy="649446"/>
            </a:xfrm>
          </p:grpSpPr>
          <p:sp>
            <p:nvSpPr>
              <p:cNvPr id="2877" name="Rounded Rectangle"/>
              <p:cNvSpPr/>
              <p:nvPr/>
            </p:nvSpPr>
            <p:spPr>
              <a:xfrm>
                <a:off x="0" y="110558"/>
                <a:ext cx="6459580"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878" name="std::promise &amp; std::future"/>
              <p:cNvSpPr txBox="1"/>
              <p:nvPr/>
            </p:nvSpPr>
            <p:spPr>
              <a:xfrm>
                <a:off x="20908" y="0"/>
                <a:ext cx="6417763"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std::promise &amp; std::future</a:t>
                </a:r>
              </a:p>
            </p:txBody>
          </p:sp>
        </p:grpSp>
        <p:sp>
          <p:nvSpPr>
            <p:cNvPr id="2880" name="TextBox 4"/>
            <p:cNvSpPr txBox="1"/>
            <p:nvPr/>
          </p:nvSpPr>
          <p:spPr>
            <a:xfrm>
              <a:off x="71438" y="712073"/>
              <a:ext cx="7929617" cy="929641"/>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A </a:t>
              </a:r>
              <a:r>
                <a:rPr>
                  <a:latin typeface="Courier New"/>
                  <a:ea typeface="Courier New"/>
                  <a:cs typeface="Courier New"/>
                  <a:sym typeface="Courier New"/>
                </a:rPr>
                <a:t>std::promise </a:t>
              </a:r>
              <a:r>
                <a:t>is a </a:t>
              </a:r>
              <a:r>
                <a:rPr b="1"/>
                <a:t>input</a:t>
              </a:r>
              <a:r>
                <a:t> channel &amp; </a:t>
              </a:r>
              <a:r>
                <a:rPr>
                  <a:latin typeface="Courier New"/>
                  <a:ea typeface="Courier New"/>
                  <a:cs typeface="Courier New"/>
                  <a:sym typeface="Courier New"/>
                </a:rPr>
                <a:t>std::future</a:t>
              </a:r>
              <a:r>
                <a:t> is an </a:t>
              </a:r>
              <a:r>
                <a:rPr b="1"/>
                <a:t>output</a:t>
              </a:r>
              <a:r>
                <a:t> channel, Objects of both these classes establish a safe communication channel between threads</a:t>
              </a:r>
            </a:p>
          </p:txBody>
        </p:sp>
        <p:sp>
          <p:nvSpPr>
            <p:cNvPr id="2881" name="TextBox 6"/>
            <p:cNvSpPr txBox="1"/>
            <p:nvPr/>
          </p:nvSpPr>
          <p:spPr>
            <a:xfrm>
              <a:off x="5422627" y="1926519"/>
              <a:ext cx="105156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Thread A</a:t>
              </a:r>
            </a:p>
          </p:txBody>
        </p:sp>
        <p:sp>
          <p:nvSpPr>
            <p:cNvPr id="2882" name="TextBox 7"/>
            <p:cNvSpPr txBox="1"/>
            <p:nvPr/>
          </p:nvSpPr>
          <p:spPr>
            <a:xfrm>
              <a:off x="7475271" y="1926519"/>
              <a:ext cx="105156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Thread B</a:t>
              </a:r>
            </a:p>
          </p:txBody>
        </p:sp>
        <p:grpSp>
          <p:nvGrpSpPr>
            <p:cNvPr id="2885" name="Oval 8"/>
            <p:cNvGrpSpPr/>
            <p:nvPr/>
          </p:nvGrpSpPr>
          <p:grpSpPr>
            <a:xfrm>
              <a:off x="6715171" y="4069659"/>
              <a:ext cx="1143009" cy="1071571"/>
              <a:chOff x="0" y="0"/>
              <a:chExt cx="1143007" cy="1071570"/>
            </a:xfrm>
          </p:grpSpPr>
          <p:sp>
            <p:nvSpPr>
              <p:cNvPr id="2883" name="Oval"/>
              <p:cNvSpPr/>
              <p:nvPr/>
            </p:nvSpPr>
            <p:spPr>
              <a:xfrm>
                <a:off x="0" y="-1"/>
                <a:ext cx="1143008" cy="1071572"/>
              </a:xfrm>
              <a:prstGeom prst="ellipse">
                <a:avLst/>
              </a:prstGeom>
              <a:solidFill>
                <a:srgbClr val="FAC090"/>
              </a:solidFill>
              <a:ln w="38100" cap="flat">
                <a:solidFill>
                  <a:srgbClr val="FF0000"/>
                </a:solidFill>
                <a:prstDash val="solid"/>
                <a:round/>
              </a:ln>
              <a:effectLst/>
            </p:spPr>
            <p:txBody>
              <a:bodyPr wrap="square" lIns="45719" tIns="45719" rIns="45719" bIns="45719" numCol="1" anchor="ctr">
                <a:noAutofit/>
              </a:bodyPr>
              <a:lstStyle/>
              <a:p>
                <a:pPr algn="ctr">
                  <a:defRPr sz="1400"/>
                </a:pPr>
              </a:p>
            </p:txBody>
          </p:sp>
          <p:sp>
            <p:nvSpPr>
              <p:cNvPr id="2884" name="Shared State"/>
              <p:cNvSpPr txBox="1"/>
              <p:nvPr/>
            </p:nvSpPr>
            <p:spPr>
              <a:xfrm>
                <a:off x="232160" y="281085"/>
                <a:ext cx="678688" cy="509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Shared State</a:t>
                </a:r>
              </a:p>
            </p:txBody>
          </p:sp>
        </p:grpSp>
        <p:grpSp>
          <p:nvGrpSpPr>
            <p:cNvPr id="2888" name="Rounded Rectangle 9"/>
            <p:cNvGrpSpPr/>
            <p:nvPr/>
          </p:nvGrpSpPr>
          <p:grpSpPr>
            <a:xfrm>
              <a:off x="7286675" y="2355147"/>
              <a:ext cx="1214447" cy="500067"/>
              <a:chOff x="0" y="0"/>
              <a:chExt cx="1214445" cy="500065"/>
            </a:xfrm>
          </p:grpSpPr>
          <p:sp>
            <p:nvSpPr>
              <p:cNvPr id="2886" name="Rounded Rectangle"/>
              <p:cNvSpPr/>
              <p:nvPr/>
            </p:nvSpPr>
            <p:spPr>
              <a:xfrm>
                <a:off x="0" y="0"/>
                <a:ext cx="1214446"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1400">
                    <a:solidFill>
                      <a:srgbClr val="FFFFFF"/>
                    </a:solidFill>
                  </a:defRPr>
                </a:pPr>
              </a:p>
            </p:txBody>
          </p:sp>
          <p:sp>
            <p:nvSpPr>
              <p:cNvPr id="2887" name="promise"/>
              <p:cNvSpPr txBox="1"/>
              <p:nvPr/>
            </p:nvSpPr>
            <p:spPr>
              <a:xfrm>
                <a:off x="82830" y="109633"/>
                <a:ext cx="1048785"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400">
                    <a:solidFill>
                      <a:srgbClr val="FFFFFF"/>
                    </a:solidFill>
                  </a:defRPr>
                </a:lvl1pPr>
              </a:lstStyle>
              <a:p>
                <a:pPr/>
                <a:r>
                  <a:t>promise</a:t>
                </a:r>
              </a:p>
            </p:txBody>
          </p:sp>
        </p:grpSp>
        <p:sp>
          <p:nvSpPr>
            <p:cNvPr id="2889" name="Straight Arrow Connector 11"/>
            <p:cNvSpPr/>
            <p:nvPr/>
          </p:nvSpPr>
          <p:spPr>
            <a:xfrm flipH="1">
              <a:off x="7286676" y="2855214"/>
              <a:ext cx="607223" cy="1214447"/>
            </a:xfrm>
            <a:prstGeom prst="line">
              <a:avLst/>
            </a:prstGeom>
            <a:noFill/>
            <a:ln w="28575" cap="flat">
              <a:solidFill>
                <a:srgbClr val="000000"/>
              </a:solidFill>
              <a:prstDash val="dash"/>
              <a:round/>
              <a:tailEnd type="triangle" w="med" len="med"/>
            </a:ln>
            <a:effectLst/>
          </p:spPr>
          <p:txBody>
            <a:bodyPr wrap="square" lIns="45719" tIns="45719" rIns="45719" bIns="45719" numCol="1" anchor="t">
              <a:noAutofit/>
            </a:bodyPr>
            <a:lstStyle/>
            <a:p>
              <a:pPr/>
            </a:p>
          </p:txBody>
        </p:sp>
        <p:grpSp>
          <p:nvGrpSpPr>
            <p:cNvPr id="2892" name="Rounded Rectangle 14"/>
            <p:cNvGrpSpPr/>
            <p:nvPr/>
          </p:nvGrpSpPr>
          <p:grpSpPr>
            <a:xfrm>
              <a:off x="5143535" y="2569461"/>
              <a:ext cx="1428761" cy="500067"/>
              <a:chOff x="0" y="0"/>
              <a:chExt cx="1428759" cy="500065"/>
            </a:xfrm>
          </p:grpSpPr>
          <p:sp>
            <p:nvSpPr>
              <p:cNvPr id="2890" name="Rounded Rectangle"/>
              <p:cNvSpPr/>
              <p:nvPr/>
            </p:nvSpPr>
            <p:spPr>
              <a:xfrm>
                <a:off x="0" y="0"/>
                <a:ext cx="1428760"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1400">
                    <a:solidFill>
                      <a:srgbClr val="FFFFFF"/>
                    </a:solidFill>
                  </a:defRPr>
                </a:pPr>
              </a:p>
            </p:txBody>
          </p:sp>
          <p:sp>
            <p:nvSpPr>
              <p:cNvPr id="2891" name="future"/>
              <p:cNvSpPr txBox="1"/>
              <p:nvPr/>
            </p:nvSpPr>
            <p:spPr>
              <a:xfrm>
                <a:off x="82831" y="109633"/>
                <a:ext cx="1263097"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400">
                    <a:solidFill>
                      <a:srgbClr val="FFFFFF"/>
                    </a:solidFill>
                  </a:defRPr>
                </a:lvl1pPr>
              </a:lstStyle>
              <a:p>
                <a:pPr/>
                <a:r>
                  <a:t>future</a:t>
                </a:r>
              </a:p>
            </p:txBody>
          </p:sp>
        </p:grpSp>
        <p:sp>
          <p:nvSpPr>
            <p:cNvPr id="2893" name="Straight Arrow Connector 15"/>
            <p:cNvSpPr/>
            <p:nvPr/>
          </p:nvSpPr>
          <p:spPr>
            <a:xfrm flipH="1">
              <a:off x="6071436" y="3070321"/>
              <a:ext cx="1588" cy="2214579"/>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2894" name="Straight Arrow Connector 23"/>
            <p:cNvSpPr/>
            <p:nvPr/>
          </p:nvSpPr>
          <p:spPr>
            <a:xfrm flipH="1" flipV="1">
              <a:off x="5715039" y="3355279"/>
              <a:ext cx="142877" cy="1785951"/>
            </a:xfrm>
            <a:prstGeom prst="line">
              <a:avLst/>
            </a:prstGeom>
            <a:noFill/>
            <a:ln w="38100" cap="flat">
              <a:solidFill>
                <a:srgbClr val="FF0000"/>
              </a:solidFill>
              <a:prstDash val="dashDot"/>
              <a:round/>
              <a:tailEnd type="triangle" w="med" len="med"/>
            </a:ln>
            <a:effectLst/>
          </p:spPr>
          <p:txBody>
            <a:bodyPr wrap="square" lIns="45719" tIns="45719" rIns="45719" bIns="45719" numCol="1" anchor="t">
              <a:noAutofit/>
            </a:bodyPr>
            <a:lstStyle/>
            <a:p>
              <a:pPr/>
            </a:p>
          </p:txBody>
        </p:sp>
        <p:sp>
          <p:nvSpPr>
            <p:cNvPr id="2895" name="TextBox 25"/>
            <p:cNvSpPr txBox="1"/>
            <p:nvPr/>
          </p:nvSpPr>
          <p:spPr>
            <a:xfrm rot="20916508">
              <a:off x="4704745" y="3974650"/>
              <a:ext cx="1144639"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400"/>
              </a:lvl1pPr>
            </a:lstStyle>
            <a:p>
              <a:pPr/>
              <a:r>
                <a:t>Gets the data</a:t>
              </a:r>
            </a:p>
          </p:txBody>
        </p:sp>
        <p:sp>
          <p:nvSpPr>
            <p:cNvPr id="2896" name="Rectangle 28"/>
            <p:cNvSpPr txBox="1"/>
            <p:nvPr/>
          </p:nvSpPr>
          <p:spPr>
            <a:xfrm>
              <a:off x="45719" y="1997957"/>
              <a:ext cx="4837783" cy="904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400">
                  <a:solidFill>
                    <a:srgbClr val="808080"/>
                  </a:solidFill>
                  <a:latin typeface="Courier New"/>
                  <a:ea typeface="Courier New"/>
                  <a:cs typeface="Courier New"/>
                  <a:sym typeface="Courier New"/>
                </a:defRPr>
              </a:pPr>
              <a:r>
                <a:t>std::promise&lt;string&gt; prms;</a:t>
              </a:r>
            </a:p>
            <a:p>
              <a:pPr>
                <a:defRPr b="1" sz="1400">
                  <a:solidFill>
                    <a:srgbClr val="808080"/>
                  </a:solidFill>
                  <a:latin typeface="Courier New"/>
                  <a:ea typeface="Courier New"/>
                  <a:cs typeface="Courier New"/>
                  <a:sym typeface="Courier New"/>
                </a:defRPr>
              </a:pPr>
              <a:r>
                <a:t>std::future&lt;string&gt; ftr;</a:t>
              </a:r>
            </a:p>
            <a:p>
              <a:pPr>
                <a:defRPr b="1" sz="1400">
                  <a:solidFill>
                    <a:srgbClr val="808080"/>
                  </a:solidFill>
                  <a:latin typeface="Courier New"/>
                  <a:ea typeface="Courier New"/>
                  <a:cs typeface="Courier New"/>
                  <a:sym typeface="Courier New"/>
                </a:defRPr>
              </a:pPr>
              <a:r>
                <a:t>ftr = prms.get_future();</a:t>
              </a:r>
            </a:p>
            <a:p>
              <a:pPr>
                <a:defRPr b="1" sz="1400">
                  <a:solidFill>
                    <a:srgbClr val="808080"/>
                  </a:solidFill>
                  <a:latin typeface="Courier New"/>
                  <a:ea typeface="Courier New"/>
                  <a:cs typeface="Courier New"/>
                  <a:sym typeface="Courier New"/>
                </a:defRPr>
              </a:pPr>
              <a:r>
                <a:t>std::thread th(&amp;thFun, std::move(prms));</a:t>
              </a:r>
            </a:p>
          </p:txBody>
        </p:sp>
        <p:sp>
          <p:nvSpPr>
            <p:cNvPr id="2897" name="TextBox 18"/>
            <p:cNvSpPr txBox="1"/>
            <p:nvPr/>
          </p:nvSpPr>
          <p:spPr>
            <a:xfrm>
              <a:off x="45720" y="5212667"/>
              <a:ext cx="1694510"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Thread A</a:t>
              </a:r>
            </a:p>
          </p:txBody>
        </p:sp>
        <p:grpSp>
          <p:nvGrpSpPr>
            <p:cNvPr id="2900" name="Rectangle 19"/>
            <p:cNvGrpSpPr/>
            <p:nvPr/>
          </p:nvGrpSpPr>
          <p:grpSpPr>
            <a:xfrm>
              <a:off x="5429287" y="5279439"/>
              <a:ext cx="1285884" cy="509400"/>
              <a:chOff x="0" y="0"/>
              <a:chExt cx="1285883" cy="509398"/>
            </a:xfrm>
          </p:grpSpPr>
          <p:sp>
            <p:nvSpPr>
              <p:cNvPr id="2898" name="Rectangle"/>
              <p:cNvSpPr/>
              <p:nvPr/>
            </p:nvSpPr>
            <p:spPr>
              <a:xfrm>
                <a:off x="0" y="4666"/>
                <a:ext cx="1285884" cy="500067"/>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400"/>
                </a:pPr>
              </a:p>
            </p:txBody>
          </p:sp>
          <p:sp>
            <p:nvSpPr>
              <p:cNvPr id="2899" name="Hello from future"/>
              <p:cNvSpPr txBox="1"/>
              <p:nvPr/>
            </p:nvSpPr>
            <p:spPr>
              <a:xfrm>
                <a:off x="50482" y="0"/>
                <a:ext cx="1184919" cy="509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Hello from future</a:t>
                </a:r>
              </a:p>
            </p:txBody>
          </p:sp>
        </p:grpSp>
        <p:sp>
          <p:nvSpPr>
            <p:cNvPr id="2901" name="Rectangle 26"/>
            <p:cNvSpPr txBox="1"/>
            <p:nvPr/>
          </p:nvSpPr>
          <p:spPr>
            <a:xfrm>
              <a:off x="45720" y="5641295"/>
              <a:ext cx="3091667"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1400">
                  <a:latin typeface="Courier New"/>
                  <a:ea typeface="Courier New"/>
                  <a:cs typeface="Courier New"/>
                  <a:sym typeface="Courier New"/>
                </a:defRPr>
              </a:lvl1pPr>
            </a:lstStyle>
            <a:p>
              <a:pPr/>
              <a:r>
                <a:t>std::string str = ftr.get();</a:t>
              </a:r>
            </a:p>
          </p:txBody>
        </p:sp>
        <p:sp>
          <p:nvSpPr>
            <p:cNvPr id="2902" name="Straight Arrow Connector 30"/>
            <p:cNvSpPr/>
            <p:nvPr/>
          </p:nvSpPr>
          <p:spPr>
            <a:xfrm>
              <a:off x="6288131" y="3069527"/>
              <a:ext cx="784230" cy="100013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pPr/>
            </a:p>
          </p:txBody>
        </p:sp>
        <p:grpSp>
          <p:nvGrpSpPr>
            <p:cNvPr id="2911" name="Diagram 33"/>
            <p:cNvGrpSpPr/>
            <p:nvPr/>
          </p:nvGrpSpPr>
          <p:grpSpPr>
            <a:xfrm>
              <a:off x="0" y="3238295"/>
              <a:ext cx="4572000" cy="1877041"/>
              <a:chOff x="0" y="0"/>
              <a:chExt cx="4571999" cy="1877040"/>
            </a:xfrm>
          </p:grpSpPr>
          <p:sp>
            <p:nvSpPr>
              <p:cNvPr id="2903" name="Rectangle"/>
              <p:cNvSpPr/>
              <p:nvPr/>
            </p:nvSpPr>
            <p:spPr>
              <a:xfrm>
                <a:off x="0" y="324720"/>
                <a:ext cx="4572000" cy="5544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906" name="Group"/>
              <p:cNvGrpSpPr/>
              <p:nvPr/>
            </p:nvGrpSpPr>
            <p:grpSpPr>
              <a:xfrm>
                <a:off x="228600" y="0"/>
                <a:ext cx="3200400" cy="649441"/>
                <a:chOff x="0" y="0"/>
                <a:chExt cx="3200399" cy="649440"/>
              </a:xfrm>
            </p:grpSpPr>
            <p:sp>
              <p:nvSpPr>
                <p:cNvPr id="2904" name="Rounded Rectangle"/>
                <p:cNvSpPr/>
                <p:nvPr/>
              </p:nvSpPr>
              <p:spPr>
                <a:xfrm>
                  <a:off x="0" y="0"/>
                  <a:ext cx="3200400" cy="64944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905" name="After this stage, the shared state changes to an invalid state as the value gets moved."/>
                <p:cNvSpPr txBox="1"/>
                <p:nvPr/>
              </p:nvSpPr>
              <p:spPr>
                <a:xfrm>
                  <a:off x="152671" y="20376"/>
                  <a:ext cx="2895058" cy="608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After this stage, the shared state changes to an invalid state as the value gets moved.</a:t>
                  </a:r>
                </a:p>
              </p:txBody>
            </p:sp>
          </p:grpSp>
          <p:sp>
            <p:nvSpPr>
              <p:cNvPr id="2907" name="Rectangle"/>
              <p:cNvSpPr/>
              <p:nvPr/>
            </p:nvSpPr>
            <p:spPr>
              <a:xfrm>
                <a:off x="0" y="1322639"/>
                <a:ext cx="4572000" cy="5544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910" name="Group"/>
              <p:cNvGrpSpPr/>
              <p:nvPr/>
            </p:nvGrpSpPr>
            <p:grpSpPr>
              <a:xfrm>
                <a:off x="228600" y="997921"/>
                <a:ext cx="3200400" cy="649441"/>
                <a:chOff x="0" y="0"/>
                <a:chExt cx="3200399" cy="649440"/>
              </a:xfrm>
            </p:grpSpPr>
            <p:sp>
              <p:nvSpPr>
                <p:cNvPr id="2908" name="Rounded Rectangle"/>
                <p:cNvSpPr/>
                <p:nvPr/>
              </p:nvSpPr>
              <p:spPr>
                <a:xfrm>
                  <a:off x="0" y="0"/>
                  <a:ext cx="3200400" cy="64944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909" name="Under the circumstances calling 'get' for the second time would be an error."/>
                <p:cNvSpPr txBox="1"/>
                <p:nvPr/>
              </p:nvSpPr>
              <p:spPr>
                <a:xfrm>
                  <a:off x="152671" y="125208"/>
                  <a:ext cx="2895058" cy="399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Under the circumstances calling 'get' for the second time would be an error.</a:t>
                  </a:r>
                </a:p>
              </p:txBody>
            </p:sp>
          </p:grpSp>
        </p:grpSp>
      </p:grpSp>
      <p:sp>
        <p:nvSpPr>
          <p:cNvPr id="2913"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14" name="TextBox 24"/>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000">
                <a:solidFill>
                  <a:srgbClr val="FF0000"/>
                </a:solidFill>
              </a:defRPr>
            </a:lvl1pPr>
          </a:lstStyle>
          <a:p>
            <a:pPr/>
            <a:r>
              <a:t>11</a:t>
            </a:r>
          </a:p>
        </p:txBody>
      </p:sp>
      <p:pic>
        <p:nvPicPr>
          <p:cNvPr id="2915" name="Picture 2" descr="Picture 2"/>
          <p:cNvPicPr>
            <a:picLocks noChangeAspect="1"/>
          </p:cNvPicPr>
          <p:nvPr/>
        </p:nvPicPr>
        <p:blipFill>
          <a:blip r:embed="rId2">
            <a:extLst/>
          </a:blip>
          <a:stretch>
            <a:fillRect/>
          </a:stretch>
        </p:blipFill>
        <p:spPr>
          <a:xfrm>
            <a:off x="20312" y="5980424"/>
            <a:ext cx="1285885" cy="888430"/>
          </a:xfrm>
          <a:prstGeom prst="rect">
            <a:avLst/>
          </a:prstGeom>
          <a:ln w="12700">
            <a:miter lim="400000"/>
          </a:ln>
        </p:spPr>
      </p:pic>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7" name="Footer Placeholder 1"/>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Trainer: A.M.P.Ganesh Prabhu</a:t>
            </a:r>
          </a:p>
        </p:txBody>
      </p:sp>
      <p:grpSp>
        <p:nvGrpSpPr>
          <p:cNvPr id="2934" name="Diagram 14"/>
          <p:cNvGrpSpPr/>
          <p:nvPr/>
        </p:nvGrpSpPr>
        <p:grpSpPr>
          <a:xfrm>
            <a:off x="642910" y="882780"/>
            <a:ext cx="7786742" cy="3520802"/>
            <a:chOff x="0" y="0"/>
            <a:chExt cx="7786741" cy="3520800"/>
          </a:xfrm>
        </p:grpSpPr>
        <p:sp>
          <p:nvSpPr>
            <p:cNvPr id="2918" name="Rectangle"/>
            <p:cNvSpPr/>
            <p:nvPr/>
          </p:nvSpPr>
          <p:spPr>
            <a:xfrm>
              <a:off x="0" y="295200"/>
              <a:ext cx="7786742"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921" name="Group"/>
            <p:cNvGrpSpPr/>
            <p:nvPr/>
          </p:nvGrpSpPr>
          <p:grpSpPr>
            <a:xfrm>
              <a:off x="389336" y="0"/>
              <a:ext cx="6772301" cy="590401"/>
              <a:chOff x="0" y="0"/>
              <a:chExt cx="6772299" cy="590400"/>
            </a:xfrm>
          </p:grpSpPr>
          <p:sp>
            <p:nvSpPr>
              <p:cNvPr id="2919" name="Rounded Rectangle"/>
              <p:cNvSpPr/>
              <p:nvPr/>
            </p:nvSpPr>
            <p:spPr>
              <a:xfrm>
                <a:off x="0" y="0"/>
                <a:ext cx="6772300"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920" name="This pattern is useful in a variety of situations."/>
              <p:cNvSpPr txBox="1"/>
              <p:nvPr/>
            </p:nvSpPr>
            <p:spPr>
              <a:xfrm>
                <a:off x="234845" y="200520"/>
                <a:ext cx="6302611"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This pattern is useful in a variety of situations. </a:t>
                </a:r>
              </a:p>
            </p:txBody>
          </p:sp>
        </p:grpSp>
        <p:sp>
          <p:nvSpPr>
            <p:cNvPr id="2922" name="Rectangle"/>
            <p:cNvSpPr/>
            <p:nvPr/>
          </p:nvSpPr>
          <p:spPr>
            <a:xfrm>
              <a:off x="0" y="1202401"/>
              <a:ext cx="7786742"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925" name="Group"/>
            <p:cNvGrpSpPr/>
            <p:nvPr/>
          </p:nvGrpSpPr>
          <p:grpSpPr>
            <a:xfrm>
              <a:off x="389336" y="898057"/>
              <a:ext cx="6772301" cy="608688"/>
              <a:chOff x="0" y="0"/>
              <a:chExt cx="6772299" cy="608687"/>
            </a:xfrm>
          </p:grpSpPr>
          <p:sp>
            <p:nvSpPr>
              <p:cNvPr id="2923" name="Rounded Rectangle"/>
              <p:cNvSpPr/>
              <p:nvPr/>
            </p:nvSpPr>
            <p:spPr>
              <a:xfrm>
                <a:off x="0" y="9143"/>
                <a:ext cx="6772300"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924" name="There are many applications of this pattern. In general, one or more producer agents write information to a synchronised queue while one or more consumer agents extract information from the queue."/>
              <p:cNvSpPr txBox="1"/>
              <p:nvPr/>
            </p:nvSpPr>
            <p:spPr>
              <a:xfrm>
                <a:off x="234845" y="0"/>
                <a:ext cx="6302611" cy="608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There are many applications of this pattern. In general, one or more producer agents write information to a synchronised queue while one or more consumer agents extract information from the queue. </a:t>
                </a:r>
              </a:p>
            </p:txBody>
          </p:sp>
        </p:grpSp>
        <p:sp>
          <p:nvSpPr>
            <p:cNvPr id="2926" name="Rectangle"/>
            <p:cNvSpPr/>
            <p:nvPr/>
          </p:nvSpPr>
          <p:spPr>
            <a:xfrm>
              <a:off x="0" y="2109600"/>
              <a:ext cx="7786742"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929" name="Group"/>
            <p:cNvGrpSpPr/>
            <p:nvPr/>
          </p:nvGrpSpPr>
          <p:grpSpPr>
            <a:xfrm>
              <a:off x="389336" y="1814401"/>
              <a:ext cx="6772301" cy="590401"/>
              <a:chOff x="0" y="0"/>
              <a:chExt cx="6772299" cy="590400"/>
            </a:xfrm>
          </p:grpSpPr>
          <p:sp>
            <p:nvSpPr>
              <p:cNvPr id="2927" name="Rounded Rectangle"/>
              <p:cNvSpPr/>
              <p:nvPr/>
            </p:nvSpPr>
            <p:spPr>
              <a:xfrm>
                <a:off x="0" y="0"/>
                <a:ext cx="6772300"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928" name="It is possible to extend the pattern to support multiple queues."/>
              <p:cNvSpPr txBox="1"/>
              <p:nvPr/>
            </p:nvSpPr>
            <p:spPr>
              <a:xfrm>
                <a:off x="234845" y="200520"/>
                <a:ext cx="6302611"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It is possible to extend the pattern to support multiple queues. </a:t>
                </a:r>
              </a:p>
            </p:txBody>
          </p:sp>
        </p:grpSp>
        <p:sp>
          <p:nvSpPr>
            <p:cNvPr id="2930" name="Rectangle"/>
            <p:cNvSpPr/>
            <p:nvPr/>
          </p:nvSpPr>
          <p:spPr>
            <a:xfrm>
              <a:off x="0" y="3016800"/>
              <a:ext cx="7786742"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933" name="Group"/>
            <p:cNvGrpSpPr/>
            <p:nvPr/>
          </p:nvGrpSpPr>
          <p:grpSpPr>
            <a:xfrm>
              <a:off x="389336" y="2721600"/>
              <a:ext cx="6772301" cy="590401"/>
              <a:chOff x="0" y="0"/>
              <a:chExt cx="6772299" cy="590400"/>
            </a:xfrm>
          </p:grpSpPr>
          <p:sp>
            <p:nvSpPr>
              <p:cNvPr id="2931" name="Rounded Rectangle"/>
              <p:cNvSpPr/>
              <p:nvPr/>
            </p:nvSpPr>
            <p:spPr>
              <a:xfrm>
                <a:off x="0" y="0"/>
                <a:ext cx="6772300"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p>
            </p:txBody>
          </p:sp>
          <p:sp>
            <p:nvSpPr>
              <p:cNvPr id="2932" name="The Producer-Consumer Pattern is depicted in Figure"/>
              <p:cNvSpPr txBox="1"/>
              <p:nvPr/>
            </p:nvSpPr>
            <p:spPr>
              <a:xfrm>
                <a:off x="234845" y="200520"/>
                <a:ext cx="6302611" cy="18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pPr/>
                <a:r>
                  <a:t>The Producer-Consumer Pattern is depicted in Figure</a:t>
                </a:r>
              </a:p>
            </p:txBody>
          </p:sp>
        </p:grpSp>
      </p:grpSp>
      <p:grpSp>
        <p:nvGrpSpPr>
          <p:cNvPr id="2937" name="Group"/>
          <p:cNvGrpSpPr/>
          <p:nvPr/>
        </p:nvGrpSpPr>
        <p:grpSpPr>
          <a:xfrm>
            <a:off x="3286116" y="103880"/>
            <a:ext cx="5643603" cy="649447"/>
            <a:chOff x="0" y="0"/>
            <a:chExt cx="5643602" cy="649446"/>
          </a:xfrm>
        </p:grpSpPr>
        <p:sp>
          <p:nvSpPr>
            <p:cNvPr id="2935"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936" name="Producer-Consumer Pattern"/>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Producer-Consumer Pattern</a:t>
              </a:r>
            </a:p>
          </p:txBody>
        </p:sp>
      </p:grpSp>
      <p:pic>
        <p:nvPicPr>
          <p:cNvPr id="2938" name="Picture 2" descr="Picture 2"/>
          <p:cNvPicPr>
            <a:picLocks noChangeAspect="1"/>
          </p:cNvPicPr>
          <p:nvPr/>
        </p:nvPicPr>
        <p:blipFill>
          <a:blip r:embed="rId2">
            <a:extLst/>
          </a:blip>
          <a:stretch>
            <a:fillRect/>
          </a:stretch>
        </p:blipFill>
        <p:spPr>
          <a:xfrm>
            <a:off x="2714612" y="4450257"/>
            <a:ext cx="5819772" cy="2226774"/>
          </a:xfrm>
          <a:prstGeom prst="rect">
            <a:avLst/>
          </a:prstGeom>
          <a:ln w="12700">
            <a:miter lim="400000"/>
          </a:ln>
        </p:spPr>
      </p:pic>
      <p:sp>
        <p:nvSpPr>
          <p:cNvPr id="2939"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40" name="TextBox 8"/>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000">
                <a:solidFill>
                  <a:srgbClr val="FF0000"/>
                </a:solidFill>
              </a:defRPr>
            </a:lvl1pPr>
          </a:lstStyle>
          <a:p>
            <a:pPr/>
            <a:r>
              <a:t>11</a:t>
            </a:r>
          </a:p>
        </p:txBody>
      </p:sp>
      <p:pic>
        <p:nvPicPr>
          <p:cNvPr id="2941" name="Picture 2" descr="Picture 2"/>
          <p:cNvPicPr>
            <a:picLocks noChangeAspect="1"/>
          </p:cNvPicPr>
          <p:nvPr/>
        </p:nvPicPr>
        <p:blipFill>
          <a:blip r:embed="rId3">
            <a:extLst/>
          </a:blip>
          <a:stretch>
            <a:fillRect/>
          </a:stretch>
        </p:blipFill>
        <p:spPr>
          <a:xfrm>
            <a:off x="20312" y="5980424"/>
            <a:ext cx="1285885" cy="888430"/>
          </a:xfrm>
          <a:prstGeom prst="rect">
            <a:avLst/>
          </a:prstGeom>
          <a:ln w="12700">
            <a:miter lim="400000"/>
          </a:ln>
        </p:spPr>
      </p:pic>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966" name="Group 3"/>
          <p:cNvGrpSpPr/>
          <p:nvPr/>
        </p:nvGrpSpPr>
        <p:grpSpPr>
          <a:xfrm>
            <a:off x="214282" y="103880"/>
            <a:ext cx="8715437" cy="5965342"/>
            <a:chOff x="0" y="0"/>
            <a:chExt cx="8715436" cy="5965341"/>
          </a:xfrm>
        </p:grpSpPr>
        <p:grpSp>
          <p:nvGrpSpPr>
            <p:cNvPr id="2945" name="Group"/>
            <p:cNvGrpSpPr/>
            <p:nvPr/>
          </p:nvGrpSpPr>
          <p:grpSpPr>
            <a:xfrm>
              <a:off x="3071834" y="0"/>
              <a:ext cx="5643603" cy="649447"/>
              <a:chOff x="0" y="0"/>
              <a:chExt cx="5643602" cy="649446"/>
            </a:xfrm>
          </p:grpSpPr>
          <p:sp>
            <p:nvSpPr>
              <p:cNvPr id="2943"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b="1" sz="3200">
                    <a:solidFill>
                      <a:srgbClr val="FFFFFF"/>
                    </a:solidFill>
                  </a:defRPr>
                </a:pPr>
              </a:p>
            </p:txBody>
          </p:sp>
          <p:sp>
            <p:nvSpPr>
              <p:cNvPr id="2944" name="Thread Pool"/>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solidFill>
                      <a:srgbClr val="FFFFFF"/>
                    </a:solidFill>
                  </a:defRPr>
                </a:lvl1pPr>
              </a:lstStyle>
              <a:p>
                <a:pPr/>
                <a:r>
                  <a:t>Thread Pool</a:t>
                </a:r>
              </a:p>
            </p:txBody>
          </p:sp>
        </p:grpSp>
        <p:pic>
          <p:nvPicPr>
            <p:cNvPr id="2946" name="Picture 2" descr="Picture 2"/>
            <p:cNvPicPr>
              <a:picLocks noChangeAspect="1"/>
            </p:cNvPicPr>
            <p:nvPr/>
          </p:nvPicPr>
          <p:blipFill>
            <a:blip r:embed="rId2">
              <a:extLst/>
            </a:blip>
            <a:stretch>
              <a:fillRect/>
            </a:stretch>
          </p:blipFill>
          <p:spPr>
            <a:xfrm>
              <a:off x="4643470" y="1682045"/>
              <a:ext cx="4071935" cy="3438523"/>
            </a:xfrm>
            <a:prstGeom prst="rect">
              <a:avLst/>
            </a:prstGeom>
            <a:ln w="12700" cap="flat">
              <a:noFill/>
              <a:miter lim="400000"/>
            </a:ln>
            <a:effectLst/>
          </p:spPr>
        </p:pic>
        <p:grpSp>
          <p:nvGrpSpPr>
            <p:cNvPr id="2965" name="Diagram 6"/>
            <p:cNvGrpSpPr/>
            <p:nvPr/>
          </p:nvGrpSpPr>
          <p:grpSpPr>
            <a:xfrm>
              <a:off x="0" y="801691"/>
              <a:ext cx="4572000" cy="5163651"/>
              <a:chOff x="0" y="0"/>
              <a:chExt cx="4572000" cy="5163649"/>
            </a:xfrm>
          </p:grpSpPr>
          <p:sp>
            <p:nvSpPr>
              <p:cNvPr id="2947" name="Rectangle"/>
              <p:cNvSpPr/>
              <p:nvPr/>
            </p:nvSpPr>
            <p:spPr>
              <a:xfrm>
                <a:off x="0" y="280440"/>
                <a:ext cx="4572000" cy="478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950" name="Group"/>
              <p:cNvGrpSpPr/>
              <p:nvPr/>
            </p:nvGrpSpPr>
            <p:grpSpPr>
              <a:xfrm>
                <a:off x="228599" y="0"/>
                <a:ext cx="3200401" cy="560881"/>
                <a:chOff x="0" y="0"/>
                <a:chExt cx="3200400" cy="560880"/>
              </a:xfrm>
            </p:grpSpPr>
            <p:sp>
              <p:nvSpPr>
                <p:cNvPr id="2948" name="Rounded Rectangle"/>
                <p:cNvSpPr/>
                <p:nvPr/>
              </p:nvSpPr>
              <p:spPr>
                <a:xfrm>
                  <a:off x="0" y="0"/>
                  <a:ext cx="3200400"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533400">
                    <a:lnSpc>
                      <a:spcPct val="90000"/>
                    </a:lnSpc>
                    <a:spcBef>
                      <a:spcPts val="700"/>
                    </a:spcBef>
                    <a:defRPr sz="1200">
                      <a:solidFill>
                        <a:srgbClr val="FFFFFF"/>
                      </a:solidFill>
                    </a:defRPr>
                  </a:pPr>
                </a:p>
              </p:txBody>
            </p:sp>
            <p:sp>
              <p:nvSpPr>
                <p:cNvPr id="2949" name="A thread pool consists of 'm' of threads, created to perform a number n of tasks concurrently. Typically 'm' is not equal to 'n';"/>
                <p:cNvSpPr txBox="1"/>
                <p:nvPr/>
              </p:nvSpPr>
              <p:spPr>
                <a:xfrm>
                  <a:off x="148348" y="27194"/>
                  <a:ext cx="2903704" cy="5064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533400">
                    <a:lnSpc>
                      <a:spcPct val="90000"/>
                    </a:lnSpc>
                    <a:spcBef>
                      <a:spcPts val="500"/>
                    </a:spcBef>
                    <a:defRPr sz="1200">
                      <a:solidFill>
                        <a:srgbClr val="FFFFFF"/>
                      </a:solidFill>
                    </a:defRPr>
                  </a:lvl1pPr>
                </a:lstStyle>
                <a:p>
                  <a:pPr/>
                  <a:r>
                    <a:t>A thread pool consists of 'm' of threads, created to perform a number n of tasks concurrently. Typically 'm' is not equal to 'n'; </a:t>
                  </a:r>
                </a:p>
              </p:txBody>
            </p:sp>
          </p:grpSp>
          <p:sp>
            <p:nvSpPr>
              <p:cNvPr id="2951" name="Rectangle"/>
              <p:cNvSpPr/>
              <p:nvPr/>
            </p:nvSpPr>
            <p:spPr>
              <a:xfrm>
                <a:off x="0" y="1142281"/>
                <a:ext cx="4572000" cy="478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954" name="Group"/>
              <p:cNvGrpSpPr/>
              <p:nvPr/>
            </p:nvGrpSpPr>
            <p:grpSpPr>
              <a:xfrm>
                <a:off x="228599" y="861840"/>
                <a:ext cx="3200401" cy="560881"/>
                <a:chOff x="0" y="0"/>
                <a:chExt cx="3200400" cy="560880"/>
              </a:xfrm>
            </p:grpSpPr>
            <p:sp>
              <p:nvSpPr>
                <p:cNvPr id="2952" name="Rounded Rectangle"/>
                <p:cNvSpPr/>
                <p:nvPr/>
              </p:nvSpPr>
              <p:spPr>
                <a:xfrm>
                  <a:off x="0" y="0"/>
                  <a:ext cx="3200400"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533400">
                    <a:lnSpc>
                      <a:spcPct val="90000"/>
                    </a:lnSpc>
                    <a:spcBef>
                      <a:spcPts val="700"/>
                    </a:spcBef>
                    <a:defRPr sz="1200">
                      <a:solidFill>
                        <a:srgbClr val="FFFFFF"/>
                      </a:solidFill>
                    </a:defRPr>
                  </a:pPr>
                </a:p>
              </p:txBody>
            </p:sp>
            <p:sp>
              <p:nvSpPr>
                <p:cNvPr id="2953" name="Instead, the number of threads is tuned to the computing resources available to handle tasks in parallel (processors, cores, memory)."/>
                <p:cNvSpPr txBox="1"/>
                <p:nvPr/>
              </p:nvSpPr>
              <p:spPr>
                <a:xfrm>
                  <a:off x="148348" y="27194"/>
                  <a:ext cx="2903704" cy="5064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533400">
                    <a:lnSpc>
                      <a:spcPct val="90000"/>
                    </a:lnSpc>
                    <a:spcBef>
                      <a:spcPts val="500"/>
                    </a:spcBef>
                    <a:defRPr sz="1200">
                      <a:solidFill>
                        <a:srgbClr val="FFFFFF"/>
                      </a:solidFill>
                    </a:defRPr>
                  </a:lvl1pPr>
                </a:lstStyle>
                <a:p>
                  <a:pPr/>
                  <a:r>
                    <a:t>Instead, the number of threads is tuned to the computing resources available to handle tasks in parallel (processors, cores, memory).</a:t>
                  </a:r>
                </a:p>
              </p:txBody>
            </p:sp>
          </p:grpSp>
          <p:sp>
            <p:nvSpPr>
              <p:cNvPr id="2955" name="Rectangle"/>
              <p:cNvSpPr/>
              <p:nvPr/>
            </p:nvSpPr>
            <p:spPr>
              <a:xfrm>
                <a:off x="0" y="2004121"/>
                <a:ext cx="4572000" cy="478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p>
            </p:txBody>
          </p:sp>
          <p:grpSp>
            <p:nvGrpSpPr>
              <p:cNvPr id="2958" name="Group"/>
              <p:cNvGrpSpPr/>
              <p:nvPr/>
            </p:nvGrpSpPr>
            <p:grpSpPr>
              <a:xfrm>
                <a:off x="228599" y="1723681"/>
                <a:ext cx="3200401" cy="560881"/>
                <a:chOff x="0" y="0"/>
                <a:chExt cx="3200400" cy="560880"/>
              </a:xfrm>
            </p:grpSpPr>
            <p:sp>
              <p:nvSpPr>
                <p:cNvPr id="2956" name="Rounded Rectangle"/>
                <p:cNvSpPr/>
                <p:nvPr/>
              </p:nvSpPr>
              <p:spPr>
                <a:xfrm>
                  <a:off x="0" y="0"/>
                  <a:ext cx="3200400"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533400">
                    <a:lnSpc>
                      <a:spcPct val="90000"/>
                    </a:lnSpc>
                    <a:spcBef>
                      <a:spcPts val="700"/>
                    </a:spcBef>
                    <a:defRPr sz="1200">
                      <a:solidFill>
                        <a:srgbClr val="FFFFFF"/>
                      </a:solidFill>
                    </a:defRPr>
                  </a:pPr>
                </a:p>
              </p:txBody>
            </p:sp>
            <p:sp>
              <p:nvSpPr>
                <p:cNvPr id="2957" name="While the number of tasks depends on the problem and may not be known upfront."/>
                <p:cNvSpPr txBox="1"/>
                <p:nvPr/>
              </p:nvSpPr>
              <p:spPr>
                <a:xfrm>
                  <a:off x="148348" y="114600"/>
                  <a:ext cx="2903704" cy="3316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533400">
                    <a:lnSpc>
                      <a:spcPct val="90000"/>
                    </a:lnSpc>
                    <a:spcBef>
                      <a:spcPts val="500"/>
                    </a:spcBef>
                    <a:defRPr sz="1200">
                      <a:solidFill>
                        <a:srgbClr val="FFFFFF"/>
                      </a:solidFill>
                    </a:defRPr>
                  </a:lvl1pPr>
                </a:lstStyle>
                <a:p>
                  <a:pPr/>
                  <a:r>
                    <a:t>While the number of tasks depends on the problem and may not be known upfront.</a:t>
                  </a:r>
                </a:p>
              </p:txBody>
            </p:sp>
          </p:grpSp>
          <p:grpSp>
            <p:nvGrpSpPr>
              <p:cNvPr id="2961" name="Group"/>
              <p:cNvGrpSpPr/>
              <p:nvPr/>
            </p:nvGrpSpPr>
            <p:grpSpPr>
              <a:xfrm>
                <a:off x="0" y="2897522"/>
                <a:ext cx="4572000" cy="2266128"/>
                <a:chOff x="0" y="0"/>
                <a:chExt cx="4572000" cy="2266126"/>
              </a:xfrm>
            </p:grpSpPr>
            <p:sp>
              <p:nvSpPr>
                <p:cNvPr id="2959" name="Rectangle"/>
                <p:cNvSpPr/>
                <p:nvPr/>
              </p:nvSpPr>
              <p:spPr>
                <a:xfrm>
                  <a:off x="0" y="0"/>
                  <a:ext cx="4572000" cy="221445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lgn="just" defTabSz="533400">
                    <a:lnSpc>
                      <a:spcPct val="90000"/>
                    </a:lnSpc>
                    <a:spcBef>
                      <a:spcPts val="300"/>
                    </a:spcBef>
                    <a:defRPr sz="1200"/>
                  </a:pPr>
                </a:p>
              </p:txBody>
            </p:sp>
            <p:sp>
              <p:nvSpPr>
                <p:cNvPr id="2960" name="prevent the time and memory overhead inherent in thread creation,…"/>
                <p:cNvSpPr txBox="1"/>
                <p:nvPr/>
              </p:nvSpPr>
              <p:spPr>
                <a:xfrm>
                  <a:off x="269494" y="310388"/>
                  <a:ext cx="4033012" cy="19557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14300" indent="-114300" algn="just" defTabSz="533400">
                    <a:lnSpc>
                      <a:spcPct val="90000"/>
                    </a:lnSpc>
                    <a:spcBef>
                      <a:spcPts val="200"/>
                    </a:spcBef>
                    <a:buSzPct val="100000"/>
                    <a:buChar char="•"/>
                    <a:defRPr sz="1200"/>
                  </a:pPr>
                  <a:r>
                    <a:t>prevent the time and memory overhead inherent in thread creation,</a:t>
                  </a:r>
                </a:p>
                <a:p>
                  <a:pPr lvl="1" marL="114300" indent="-114300" algn="just" defTabSz="533400">
                    <a:lnSpc>
                      <a:spcPct val="90000"/>
                    </a:lnSpc>
                    <a:spcBef>
                      <a:spcPts val="200"/>
                    </a:spcBef>
                    <a:buSzPct val="100000"/>
                    <a:buChar char="•"/>
                    <a:defRPr sz="1200"/>
                  </a:pPr>
                  <a:r>
                    <a:t>and to avoid running out of resources such as open files or network connections (of which operating systems allocate a limited number to running programs).</a:t>
                  </a:r>
                </a:p>
                <a:p>
                  <a:pPr lvl="1" marL="114300" indent="-114300" algn="just" defTabSz="533400">
                    <a:lnSpc>
                      <a:spcPct val="90000"/>
                    </a:lnSpc>
                    <a:spcBef>
                      <a:spcPts val="200"/>
                    </a:spcBef>
                    <a:buSzPct val="100000"/>
                    <a:buChar char="•"/>
                    <a:defRPr sz="1200"/>
                  </a:pPr>
                  <a:r>
                    <a:t>A common way of distributing the tasks to threads (scheduling the tasks for execution) is by means of a synchronized queue known as a task queue. The threads in the pool take tasks off the queue, perform them, then return to the queue for their next task.</a:t>
                  </a:r>
                </a:p>
              </p:txBody>
            </p:sp>
          </p:grpSp>
          <p:grpSp>
            <p:nvGrpSpPr>
              <p:cNvPr id="2964" name="Group"/>
              <p:cNvGrpSpPr/>
              <p:nvPr/>
            </p:nvGrpSpPr>
            <p:grpSpPr>
              <a:xfrm>
                <a:off x="228599" y="2585521"/>
                <a:ext cx="3200401" cy="560881"/>
                <a:chOff x="0" y="0"/>
                <a:chExt cx="3200400" cy="560880"/>
              </a:xfrm>
            </p:grpSpPr>
            <p:sp>
              <p:nvSpPr>
                <p:cNvPr id="2962" name="Rounded Rectangle"/>
                <p:cNvSpPr/>
                <p:nvPr/>
              </p:nvSpPr>
              <p:spPr>
                <a:xfrm>
                  <a:off x="0" y="0"/>
                  <a:ext cx="3200400"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just" defTabSz="533400">
                    <a:lnSpc>
                      <a:spcPct val="90000"/>
                    </a:lnSpc>
                    <a:spcBef>
                      <a:spcPts val="700"/>
                    </a:spcBef>
                    <a:defRPr sz="1200">
                      <a:solidFill>
                        <a:srgbClr val="FFFFFF"/>
                      </a:solidFill>
                    </a:defRPr>
                  </a:pPr>
                </a:p>
              </p:txBody>
            </p:sp>
            <p:sp>
              <p:nvSpPr>
                <p:cNvPr id="2963" name="Reasons for using a thread pool, rather than the obvious alternative of spawning one thread per task, are to"/>
                <p:cNvSpPr txBox="1"/>
                <p:nvPr/>
              </p:nvSpPr>
              <p:spPr>
                <a:xfrm>
                  <a:off x="148348" y="27194"/>
                  <a:ext cx="2903704" cy="5064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defTabSz="533400">
                    <a:lnSpc>
                      <a:spcPct val="90000"/>
                    </a:lnSpc>
                    <a:spcBef>
                      <a:spcPts val="500"/>
                    </a:spcBef>
                    <a:defRPr sz="1200">
                      <a:solidFill>
                        <a:srgbClr val="FFFFFF"/>
                      </a:solidFill>
                    </a:defRPr>
                  </a:lvl1pPr>
                </a:lstStyle>
                <a:p>
                  <a:pPr/>
                  <a:r>
                    <a:t>Reasons for using a thread pool, rather than the obvious alternative of spawning one thread per task, are to </a:t>
                  </a:r>
                </a:p>
              </p:txBody>
            </p:sp>
          </p:grpSp>
        </p:grpSp>
      </p:grpSp>
      <p:sp>
        <p:nvSpPr>
          <p:cNvPr id="2967" name="Slide Number Placeholder 2"/>
          <p:cNvSpPr txBox="1"/>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68" name="TextBox 8"/>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000">
                <a:solidFill>
                  <a:srgbClr val="FF0000"/>
                </a:solidFill>
              </a:defRPr>
            </a:lvl1pPr>
          </a:lstStyle>
          <a:p>
            <a:pPr/>
            <a:r>
              <a:t>11</a:t>
            </a:r>
          </a:p>
        </p:txBody>
      </p:sp>
      <p:pic>
        <p:nvPicPr>
          <p:cNvPr id="2969" name="Picture 2" descr="Picture 2"/>
          <p:cNvPicPr>
            <a:picLocks noChangeAspect="1"/>
          </p:cNvPicPr>
          <p:nvPr/>
        </p:nvPicPr>
        <p:blipFill>
          <a:blip r:embed="rId3">
            <a:extLst/>
          </a:blip>
          <a:stretch>
            <a:fillRect/>
          </a:stretch>
        </p:blipFill>
        <p:spPr>
          <a:xfrm>
            <a:off x="20312" y="5980424"/>
            <a:ext cx="1285885" cy="888430"/>
          </a:xfrm>
          <a:prstGeom prst="rect">
            <a:avLst/>
          </a:prstGeom>
          <a:ln w="12700">
            <a:miter lim="400000"/>
          </a:ln>
        </p:spPr>
      </p:pic>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1" name="TextBox 5"/>
          <p:cNvSpPr txBox="1"/>
          <p:nvPr/>
        </p:nvSpPr>
        <p:spPr>
          <a:xfrm>
            <a:off x="428596" y="1500174"/>
            <a:ext cx="8358245" cy="4589523"/>
          </a:xfrm>
          <a:prstGeom prst="rect">
            <a:avLst/>
          </a:prstGeom>
          <a:solidFill>
            <a:srgbClr val="FFFFFF"/>
          </a:solidFill>
          <a:ln w="25400">
            <a:solidFill>
              <a:schemeClr val="accent3"/>
            </a:solidFill>
          </a:ln>
          <a:extLst>
            <a:ext uri="{C572A759-6A51-4108-AA02-DFA0A04FC94B}">
              <ma14:wrappingTextBoxFlag xmlns:ma14="http://schemas.microsoft.com/office/mac/drawingml/2011/main" val="1"/>
            </a:ext>
          </a:extLst>
        </p:spPr>
        <p:txBody>
          <a:bodyPr lIns="45719" rIns="45719">
            <a:spAutoFit/>
          </a:bodyPr>
          <a:lstStyle/>
          <a:p>
            <a:pPr algn="just">
              <a:defRPr sz="1400"/>
            </a:pPr>
            <a:r>
              <a:t>New user-defined literals for standard library types, including new built-in literals for `</a:t>
            </a:r>
            <a:r>
              <a:rPr b="1">
                <a:solidFill>
                  <a:srgbClr val="0070C0"/>
                </a:solidFill>
                <a:latin typeface="Courier New"/>
                <a:ea typeface="Courier New"/>
                <a:cs typeface="Courier New"/>
                <a:sym typeface="Courier New"/>
              </a:rPr>
              <a:t>chrono`</a:t>
            </a:r>
            <a:r>
              <a:t> and `</a:t>
            </a:r>
            <a:r>
              <a:rPr b="1">
                <a:solidFill>
                  <a:srgbClr val="0070C0"/>
                </a:solidFill>
                <a:latin typeface="Courier New"/>
                <a:ea typeface="Courier New"/>
                <a:cs typeface="Courier New"/>
                <a:sym typeface="Courier New"/>
              </a:rPr>
              <a:t>basic_string</a:t>
            </a:r>
            <a:r>
              <a:t>`. These can be `</a:t>
            </a:r>
            <a:r>
              <a:rPr b="1">
                <a:solidFill>
                  <a:srgbClr val="0070C0"/>
                </a:solidFill>
                <a:latin typeface="Courier New"/>
                <a:ea typeface="Courier New"/>
                <a:cs typeface="Courier New"/>
                <a:sym typeface="Courier New"/>
              </a:rPr>
              <a:t>constexpr</a:t>
            </a:r>
            <a:r>
              <a:t>` meaning they can be used at compile-time. Some uses for these literals include compile-time integer parsing, binary literals, and imaginary number literals.</a:t>
            </a:r>
          </a:p>
          <a:p>
            <a:pPr algn="just">
              <a:defRPr sz="1200"/>
            </a:pPr>
          </a:p>
          <a:p>
            <a:pPr algn="just">
              <a:defRPr sz="1400"/>
            </a:pPr>
            <a:r>
              <a:t>The suffix ‘</a:t>
            </a:r>
            <a:r>
              <a:rPr b="1"/>
              <a:t>s</a:t>
            </a:r>
            <a:r>
              <a:t>‘ is added in string literal to signify it as a </a:t>
            </a:r>
            <a:r>
              <a:rPr b="1"/>
              <a:t>string</a:t>
            </a:r>
            <a:r>
              <a:t> type. Consider the code below.</a:t>
            </a:r>
          </a:p>
          <a:p>
            <a:pPr>
              <a:defRPr sz="1200"/>
            </a:pPr>
          </a:p>
          <a:p>
            <a:pPr>
              <a:defRPr b="1" sz="1400">
                <a:latin typeface="Courier New"/>
                <a:ea typeface="Courier New"/>
                <a:cs typeface="Courier New"/>
                <a:sym typeface="Courier New"/>
              </a:defRPr>
            </a:pPr>
            <a:r>
              <a:t>auto s=”Happy new year!” ;     </a:t>
            </a:r>
            <a:r>
              <a:rPr>
                <a:solidFill>
                  <a:srgbClr val="00B050"/>
                </a:solidFill>
              </a:rPr>
              <a:t>//s is ‘const char*’ type</a:t>
            </a:r>
            <a:endParaRPr>
              <a:solidFill>
                <a:srgbClr val="00B050"/>
              </a:solidFill>
            </a:endParaRPr>
          </a:p>
          <a:p>
            <a:pPr>
              <a:defRPr b="1" sz="1400">
                <a:latin typeface="Courier New"/>
                <a:ea typeface="Courier New"/>
                <a:cs typeface="Courier New"/>
                <a:sym typeface="Courier New"/>
              </a:defRPr>
            </a:pPr>
            <a:r>
              <a:t>auto st=”Happy”s ;      </a:t>
            </a:r>
            <a:r>
              <a:rPr>
                <a:solidFill>
                  <a:srgbClr val="00B050"/>
                </a:solidFill>
              </a:rPr>
              <a:t>//st is ‘string’ type</a:t>
            </a:r>
            <a:endParaRPr>
              <a:solidFill>
                <a:srgbClr val="00B050"/>
              </a:solidFill>
            </a:endParaRPr>
          </a:p>
          <a:p>
            <a:pPr>
              <a:defRPr b="1" sz="1400">
                <a:latin typeface="Courier New"/>
                <a:ea typeface="Courier New"/>
                <a:cs typeface="Courier New"/>
                <a:sym typeface="Courier New"/>
              </a:defRPr>
            </a:pPr>
            <a:r>
              <a:t>auto str=”new” , str1= “addition”s ;    </a:t>
            </a:r>
            <a:r>
              <a:rPr>
                <a:solidFill>
                  <a:srgbClr val="00B050"/>
                </a:solidFill>
              </a:rPr>
              <a:t>//error</a:t>
            </a:r>
            <a:endParaRPr>
              <a:solidFill>
                <a:srgbClr val="00B050"/>
              </a:solidFill>
            </a:endParaRPr>
          </a:p>
          <a:p>
            <a:pPr>
              <a:defRPr sz="1200"/>
            </a:pPr>
          </a:p>
          <a:p>
            <a:pPr>
              <a:defRPr sz="1400"/>
            </a:pPr>
            <a:r>
              <a:t>The suffixes ‘</a:t>
            </a:r>
            <a:r>
              <a:rPr b="1"/>
              <a:t>h</a:t>
            </a:r>
            <a:r>
              <a:t>‘, ‘</a:t>
            </a:r>
            <a:r>
              <a:rPr b="1"/>
              <a:t>min</a:t>
            </a:r>
            <a:r>
              <a:t>‘, ‘</a:t>
            </a:r>
            <a:r>
              <a:rPr b="1"/>
              <a:t>s</a:t>
            </a:r>
            <a:r>
              <a:t>‘, ‘</a:t>
            </a:r>
            <a:r>
              <a:rPr b="1"/>
              <a:t>ms</a:t>
            </a:r>
            <a:r>
              <a:t>‘, ‘</a:t>
            </a:r>
            <a:r>
              <a:rPr b="1"/>
              <a:t>us</a:t>
            </a:r>
            <a:r>
              <a:t>‘, ‘</a:t>
            </a:r>
            <a:r>
              <a:rPr b="1"/>
              <a:t>ns</a:t>
            </a:r>
            <a:r>
              <a:t>‘ is used to denote various chrono::duration time intervals.</a:t>
            </a:r>
          </a:p>
          <a:p>
            <a:pPr>
              <a:defRPr sz="1200"/>
            </a:pPr>
          </a:p>
          <a:p>
            <a:pPr>
              <a:defRPr b="1" sz="1400">
                <a:latin typeface="Courier New"/>
                <a:ea typeface="Courier New"/>
                <a:cs typeface="Courier New"/>
                <a:sym typeface="Courier New"/>
              </a:defRPr>
            </a:pPr>
            <a:r>
              <a:t>to sec=60s ;   </a:t>
            </a:r>
            <a:r>
              <a:rPr>
                <a:solidFill>
                  <a:srgbClr val="00B050"/>
                </a:solidFill>
              </a:rPr>
              <a:t>//s is chrono::seconds type</a:t>
            </a:r>
            <a:endParaRPr>
              <a:solidFill>
                <a:srgbClr val="00B050"/>
              </a:solidFill>
            </a:endParaRPr>
          </a:p>
          <a:p>
            <a:pPr>
              <a:defRPr b="1" sz="1400">
                <a:latin typeface="Courier New"/>
                <a:ea typeface="Courier New"/>
                <a:cs typeface="Courier New"/>
                <a:sym typeface="Courier New"/>
              </a:defRPr>
            </a:pPr>
            <a:r>
              <a:t>auto hr=2h ;   </a:t>
            </a:r>
            <a:r>
              <a:rPr>
                <a:solidFill>
                  <a:srgbClr val="00B050"/>
                </a:solidFill>
              </a:rPr>
              <a:t>//hr is chrono::hours type</a:t>
            </a:r>
            <a:endParaRPr>
              <a:solidFill>
                <a:srgbClr val="00B050"/>
              </a:solidFill>
            </a:endParaRPr>
          </a:p>
          <a:p>
            <a:pPr>
              <a:defRPr b="1" sz="1400">
                <a:latin typeface="Courier New"/>
                <a:ea typeface="Courier New"/>
                <a:cs typeface="Courier New"/>
                <a:sym typeface="Courier New"/>
              </a:defRPr>
            </a:pPr>
            <a:r>
              <a:t>auto mls=56ms ;  </a:t>
            </a:r>
            <a:r>
              <a:rPr>
                <a:solidFill>
                  <a:srgbClr val="00B050"/>
                </a:solidFill>
              </a:rPr>
              <a:t>//mls is chrono:milli-seconds</a:t>
            </a:r>
            <a:endParaRPr>
              <a:solidFill>
                <a:srgbClr val="00B050"/>
              </a:solidFill>
            </a:endParaRPr>
          </a:p>
          <a:p>
            <a:pPr algn="just">
              <a:defRPr sz="1400"/>
            </a:pPr>
          </a:p>
          <a:p>
            <a:pPr algn="just">
              <a:defRPr sz="1400"/>
            </a:pPr>
            <a:r>
              <a:t>For complex class there are some suffixes which specify the literals as complex&lt;float&gt; ,complex&lt;double&gt; and complex&lt;long double&gt;.The suffixes are : ‘</a:t>
            </a:r>
            <a:r>
              <a:rPr b="1"/>
              <a:t>if</a:t>
            </a:r>
            <a:r>
              <a:t>‘, ‘</a:t>
            </a:r>
            <a:r>
              <a:rPr b="1"/>
              <a:t>i</a:t>
            </a:r>
            <a:r>
              <a:t>‘, ‘</a:t>
            </a:r>
            <a:r>
              <a:rPr b="1"/>
              <a:t>il</a:t>
            </a:r>
            <a:r>
              <a:t>‘.</a:t>
            </a:r>
          </a:p>
          <a:p>
            <a:pPr algn="just">
              <a:defRPr sz="1400"/>
            </a:pPr>
          </a:p>
          <a:p>
            <a:pPr>
              <a:defRPr b="1" sz="1400">
                <a:latin typeface="Courier New"/>
                <a:ea typeface="Courier New"/>
                <a:cs typeface="Courier New"/>
                <a:sym typeface="Courier New"/>
              </a:defRPr>
            </a:pPr>
            <a:r>
              <a:t>auto comd=345i ;  </a:t>
            </a:r>
            <a:r>
              <a:rPr>
                <a:solidFill>
                  <a:srgbClr val="00B050"/>
                </a:solidFill>
              </a:rPr>
              <a:t>//comd is complex&lt;double&gt; type</a:t>
            </a:r>
            <a:endParaRPr>
              <a:solidFill>
                <a:srgbClr val="00B050"/>
              </a:solidFill>
            </a:endParaRPr>
          </a:p>
          <a:p>
            <a:pPr>
              <a:defRPr b="1" sz="1400">
                <a:latin typeface="Courier New"/>
                <a:ea typeface="Courier New"/>
                <a:cs typeface="Courier New"/>
                <a:sym typeface="Courier New"/>
              </a:defRPr>
            </a:pPr>
            <a:r>
              <a:t>auto comld=234il ;  </a:t>
            </a:r>
            <a:r>
              <a:rPr>
                <a:solidFill>
                  <a:srgbClr val="00B050"/>
                </a:solidFill>
              </a:rPr>
              <a:t>//comld is complex&lt;long double&gt; type</a:t>
            </a:r>
          </a:p>
        </p:txBody>
      </p:sp>
      <p:sp>
        <p:nvSpPr>
          <p:cNvPr id="2972" name="TextBox 6"/>
          <p:cNvSpPr txBox="1"/>
          <p:nvPr/>
        </p:nvSpPr>
        <p:spPr>
          <a:xfrm>
            <a:off x="399361" y="856133"/>
            <a:ext cx="8387482" cy="392471"/>
          </a:xfrm>
          <a:prstGeom prst="rect">
            <a:avLst/>
          </a:prstGeom>
          <a:gradFill>
            <a:gsLst>
              <a:gs pos="0">
                <a:srgbClr val="769537"/>
              </a:gs>
              <a:gs pos="80000">
                <a:srgbClr val="9BC348"/>
              </a:gs>
              <a:gs pos="100000">
                <a:srgbClr val="9CC646"/>
              </a:gs>
            </a:gsLst>
            <a:lin ang="16200000"/>
          </a:gradFill>
          <a:ln w="12700">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spAutoFit/>
          </a:bodyPr>
          <a:lstStyle>
            <a:lvl1pPr>
              <a:defRPr sz="2400">
                <a:solidFill>
                  <a:srgbClr val="FFFFFF"/>
                </a:solidFill>
              </a:defRPr>
            </a:lvl1pPr>
          </a:lstStyle>
          <a:p>
            <a:pPr/>
            <a:r>
              <a:t>User-defined literals for standard library types</a:t>
            </a:r>
          </a:p>
        </p:txBody>
      </p:sp>
      <p:grpSp>
        <p:nvGrpSpPr>
          <p:cNvPr id="3006" name="Group 7"/>
          <p:cNvGrpSpPr/>
          <p:nvPr/>
        </p:nvGrpSpPr>
        <p:grpSpPr>
          <a:xfrm>
            <a:off x="29036" y="34724"/>
            <a:ext cx="9057090" cy="679632"/>
            <a:chOff x="0" y="0"/>
            <a:chExt cx="9057088" cy="679630"/>
          </a:xfrm>
        </p:grpSpPr>
        <p:sp>
          <p:nvSpPr>
            <p:cNvPr id="2973" name="Snip and Round Single Corner Rectangle 8"/>
            <p:cNvSpPr/>
            <p:nvPr/>
          </p:nvSpPr>
          <p:spPr>
            <a:xfrm>
              <a:off x="0" y="0"/>
              <a:ext cx="9057089" cy="679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0" y="0"/>
                  </a:moveTo>
                  <a:lnTo>
                    <a:pt x="21330" y="0"/>
                  </a:lnTo>
                  <a:lnTo>
                    <a:pt x="21600" y="3600"/>
                  </a:lnTo>
                  <a:lnTo>
                    <a:pt x="21600" y="21600"/>
                  </a:lnTo>
                  <a:lnTo>
                    <a:pt x="0" y="21600"/>
                  </a:lnTo>
                  <a:lnTo>
                    <a:pt x="0" y="3600"/>
                  </a:lnTo>
                  <a:cubicBezTo>
                    <a:pt x="0" y="1612"/>
                    <a:pt x="121" y="0"/>
                    <a:pt x="270" y="0"/>
                  </a:cubicBezTo>
                  <a:close/>
                </a:path>
              </a:pathLst>
            </a:custGeom>
            <a:solidFill>
              <a:srgbClr val="C4BD97"/>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r">
                <a:defRPr b="1" sz="2800">
                  <a:solidFill>
                    <a:srgbClr val="FFFF00"/>
                  </a:solidFill>
                </a:defRPr>
              </a:pPr>
            </a:p>
          </p:txBody>
        </p:sp>
        <p:grpSp>
          <p:nvGrpSpPr>
            <p:cNvPr id="3005" name="Diagram 9"/>
            <p:cNvGrpSpPr/>
            <p:nvPr/>
          </p:nvGrpSpPr>
          <p:grpSpPr>
            <a:xfrm>
              <a:off x="4960143" y="135984"/>
              <a:ext cx="3999584" cy="444399"/>
              <a:chOff x="0" y="0"/>
              <a:chExt cx="3999583" cy="444398"/>
            </a:xfrm>
          </p:grpSpPr>
          <p:grpSp>
            <p:nvGrpSpPr>
              <p:cNvPr id="2976" name="Group"/>
              <p:cNvGrpSpPr/>
              <p:nvPr/>
            </p:nvGrpSpPr>
            <p:grpSpPr>
              <a:xfrm>
                <a:off x="0" y="0"/>
                <a:ext cx="444399" cy="444399"/>
                <a:chOff x="0" y="0"/>
                <a:chExt cx="444398" cy="444398"/>
              </a:xfrm>
            </p:grpSpPr>
            <p:sp>
              <p:nvSpPr>
                <p:cNvPr id="2974"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2975" name="M"/>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M</a:t>
                  </a:r>
                </a:p>
              </p:txBody>
            </p:sp>
          </p:grpSp>
          <p:grpSp>
            <p:nvGrpSpPr>
              <p:cNvPr id="2979" name="Group"/>
              <p:cNvGrpSpPr/>
              <p:nvPr/>
            </p:nvGrpSpPr>
            <p:grpSpPr>
              <a:xfrm>
                <a:off x="355518" y="0"/>
                <a:ext cx="444399" cy="444399"/>
                <a:chOff x="0" y="0"/>
                <a:chExt cx="444398" cy="444398"/>
              </a:xfrm>
            </p:grpSpPr>
            <p:sp>
              <p:nvSpPr>
                <p:cNvPr id="2977" name="Circle"/>
                <p:cNvSpPr/>
                <p:nvPr/>
              </p:nvSpPr>
              <p:spPr>
                <a:xfrm>
                  <a:off x="-1" y="-1"/>
                  <a:ext cx="444400" cy="444400"/>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2978" name="o"/>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o</a:t>
                  </a:r>
                </a:p>
              </p:txBody>
            </p:sp>
          </p:grpSp>
          <p:grpSp>
            <p:nvGrpSpPr>
              <p:cNvPr id="2982" name="Group"/>
              <p:cNvGrpSpPr/>
              <p:nvPr/>
            </p:nvGrpSpPr>
            <p:grpSpPr>
              <a:xfrm>
                <a:off x="711037" y="0"/>
                <a:ext cx="444399" cy="444399"/>
                <a:chOff x="0" y="0"/>
                <a:chExt cx="444398" cy="444398"/>
              </a:xfrm>
            </p:grpSpPr>
            <p:sp>
              <p:nvSpPr>
                <p:cNvPr id="2980"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2981" name="d"/>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d</a:t>
                  </a:r>
                </a:p>
              </p:txBody>
            </p:sp>
          </p:grpSp>
          <p:grpSp>
            <p:nvGrpSpPr>
              <p:cNvPr id="2985" name="Group"/>
              <p:cNvGrpSpPr/>
              <p:nvPr/>
            </p:nvGrpSpPr>
            <p:grpSpPr>
              <a:xfrm>
                <a:off x="1066555" y="0"/>
                <a:ext cx="444399" cy="444399"/>
                <a:chOff x="0" y="0"/>
                <a:chExt cx="444398" cy="444398"/>
              </a:xfrm>
            </p:grpSpPr>
            <p:sp>
              <p:nvSpPr>
                <p:cNvPr id="2983"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2984" name="e"/>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e</a:t>
                  </a:r>
                </a:p>
              </p:txBody>
            </p:sp>
          </p:grpSp>
          <p:grpSp>
            <p:nvGrpSpPr>
              <p:cNvPr id="2988" name="Group"/>
              <p:cNvGrpSpPr/>
              <p:nvPr/>
            </p:nvGrpSpPr>
            <p:grpSpPr>
              <a:xfrm>
                <a:off x="1422074" y="0"/>
                <a:ext cx="444399" cy="444399"/>
                <a:chOff x="0" y="0"/>
                <a:chExt cx="444398" cy="444398"/>
              </a:xfrm>
            </p:grpSpPr>
            <p:sp>
              <p:nvSpPr>
                <p:cNvPr id="2986"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2987" name="r"/>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r</a:t>
                  </a:r>
                </a:p>
              </p:txBody>
            </p:sp>
          </p:grpSp>
          <p:grpSp>
            <p:nvGrpSpPr>
              <p:cNvPr id="2991" name="Group"/>
              <p:cNvGrpSpPr/>
              <p:nvPr/>
            </p:nvGrpSpPr>
            <p:grpSpPr>
              <a:xfrm>
                <a:off x="1777592" y="0"/>
                <a:ext cx="444399" cy="444399"/>
                <a:chOff x="0" y="0"/>
                <a:chExt cx="444398" cy="444398"/>
              </a:xfrm>
            </p:grpSpPr>
            <p:sp>
              <p:nvSpPr>
                <p:cNvPr id="2989"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2990" name="n"/>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n </a:t>
                  </a:r>
                </a:p>
              </p:txBody>
            </p:sp>
          </p:grpSp>
          <p:sp>
            <p:nvSpPr>
              <p:cNvPr id="2992" name="Circle"/>
              <p:cNvSpPr/>
              <p:nvPr/>
            </p:nvSpPr>
            <p:spPr>
              <a:xfrm>
                <a:off x="2133111" y="0"/>
                <a:ext cx="444399" cy="444399"/>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grpSp>
            <p:nvGrpSpPr>
              <p:cNvPr id="2995" name="Group"/>
              <p:cNvGrpSpPr/>
              <p:nvPr/>
            </p:nvGrpSpPr>
            <p:grpSpPr>
              <a:xfrm>
                <a:off x="2488629" y="0"/>
                <a:ext cx="444399" cy="444399"/>
                <a:chOff x="0" y="0"/>
                <a:chExt cx="444398" cy="444398"/>
              </a:xfrm>
            </p:grpSpPr>
            <p:sp>
              <p:nvSpPr>
                <p:cNvPr id="2993"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2994" name="C"/>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C</a:t>
                  </a:r>
                </a:p>
              </p:txBody>
            </p:sp>
          </p:grpSp>
          <p:grpSp>
            <p:nvGrpSpPr>
              <p:cNvPr id="2998" name="Group"/>
              <p:cNvGrpSpPr/>
              <p:nvPr/>
            </p:nvGrpSpPr>
            <p:grpSpPr>
              <a:xfrm>
                <a:off x="2844148" y="0"/>
                <a:ext cx="444399" cy="444399"/>
                <a:chOff x="0" y="0"/>
                <a:chExt cx="444398" cy="444398"/>
              </a:xfrm>
            </p:grpSpPr>
            <p:sp>
              <p:nvSpPr>
                <p:cNvPr id="2996"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2997" name="+"/>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a:t>
                  </a:r>
                </a:p>
              </p:txBody>
            </p:sp>
          </p:grpSp>
          <p:grpSp>
            <p:nvGrpSpPr>
              <p:cNvPr id="3001" name="Group"/>
              <p:cNvGrpSpPr/>
              <p:nvPr/>
            </p:nvGrpSpPr>
            <p:grpSpPr>
              <a:xfrm>
                <a:off x="3199666" y="0"/>
                <a:ext cx="444399" cy="444399"/>
                <a:chOff x="0" y="0"/>
                <a:chExt cx="444398" cy="444398"/>
              </a:xfrm>
            </p:grpSpPr>
            <p:sp>
              <p:nvSpPr>
                <p:cNvPr id="2999"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sp>
              <p:nvSpPr>
                <p:cNvPr id="3000" name="+"/>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a:t>
                  </a:r>
                </a:p>
              </p:txBody>
            </p:sp>
          </p:grpSp>
          <p:grpSp>
            <p:nvGrpSpPr>
              <p:cNvPr id="3004" name="Group"/>
              <p:cNvGrpSpPr/>
              <p:nvPr/>
            </p:nvGrpSpPr>
            <p:grpSpPr>
              <a:xfrm>
                <a:off x="3555185" y="0"/>
                <a:ext cx="444399" cy="444399"/>
                <a:chOff x="0" y="0"/>
                <a:chExt cx="444398" cy="444398"/>
              </a:xfrm>
            </p:grpSpPr>
            <p:sp>
              <p:nvSpPr>
                <p:cNvPr id="3002"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sp>
              <p:nvSpPr>
                <p:cNvPr id="3003" name="14"/>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14</a:t>
                  </a:r>
                </a:p>
              </p:txBody>
            </p:sp>
          </p:grpSp>
        </p:grpSp>
      </p:grpSp>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8" name="TextBox 5"/>
          <p:cNvSpPr txBox="1"/>
          <p:nvPr/>
        </p:nvSpPr>
        <p:spPr>
          <a:xfrm>
            <a:off x="428596" y="1598649"/>
            <a:ext cx="8358245" cy="4447988"/>
          </a:xfrm>
          <a:prstGeom prst="rect">
            <a:avLst/>
          </a:prstGeom>
          <a:solidFill>
            <a:srgbClr val="FFFFFF"/>
          </a:solidFill>
          <a:ln w="25400">
            <a:solidFill>
              <a:schemeClr val="accent3"/>
            </a:solidFill>
          </a:ln>
          <a:extLst>
            <a:ext uri="{C572A759-6A51-4108-AA02-DFA0A04FC94B}">
              <ma14:wrappingTextBoxFlag xmlns:ma14="http://schemas.microsoft.com/office/mac/drawingml/2011/main" val="1"/>
            </a:ext>
          </a:extLst>
        </p:spPr>
        <p:txBody>
          <a:bodyPr lIns="45719" rIns="45719">
            <a:spAutoFit/>
          </a:bodyPr>
          <a:lstStyle/>
          <a:p>
            <a:pPr algn="just"/>
            <a:r>
              <a:t>The class template `</a:t>
            </a:r>
            <a:r>
              <a:rPr b="1">
                <a:solidFill>
                  <a:srgbClr val="558ED5"/>
                </a:solidFill>
                <a:latin typeface="Courier New"/>
                <a:ea typeface="Courier New"/>
                <a:cs typeface="Courier New"/>
                <a:sym typeface="Courier New"/>
              </a:rPr>
              <a:t>std::integer_sequence</a:t>
            </a:r>
            <a:r>
              <a:t>` represents a compile-time sequence of integers. There are a few helpers built on top from the header file  </a:t>
            </a:r>
            <a:r>
              <a:rPr b="1">
                <a:solidFill>
                  <a:srgbClr val="558ED5"/>
                </a:solidFill>
                <a:latin typeface="Courier New"/>
                <a:ea typeface="Courier New"/>
                <a:cs typeface="Courier New"/>
                <a:sym typeface="Courier New"/>
              </a:rPr>
              <a:t>&lt;utility&gt;:</a:t>
            </a:r>
            <a:endParaRPr b="1">
              <a:solidFill>
                <a:srgbClr val="558ED5"/>
              </a:solidFill>
              <a:latin typeface="Courier New"/>
              <a:ea typeface="Courier New"/>
              <a:cs typeface="Courier New"/>
              <a:sym typeface="Courier New"/>
            </a:endParaRPr>
          </a:p>
          <a:p>
            <a:pPr algn="just"/>
          </a:p>
          <a:p>
            <a:pPr algn="just">
              <a:buSzPct val="100000"/>
              <a:buFont typeface="Arial"/>
              <a:buChar char="•"/>
            </a:pPr>
            <a:r>
              <a:t>`</a:t>
            </a:r>
            <a:r>
              <a:rPr b="1" sz="1400">
                <a:latin typeface="Courier New"/>
                <a:ea typeface="Courier New"/>
                <a:cs typeface="Courier New"/>
                <a:sym typeface="Courier New"/>
              </a:rPr>
              <a:t>std::make_integer_sequence&lt;T, N...&gt;` </a:t>
            </a:r>
            <a:r>
              <a:t>- </a:t>
            </a:r>
            <a:r>
              <a:rPr b="1" sz="1400">
                <a:solidFill>
                  <a:srgbClr val="FF0000"/>
                </a:solidFill>
              </a:rPr>
              <a:t>creates a sequence of `0, ..., N - 1` with type `T`.</a:t>
            </a:r>
            <a:endParaRPr b="1" sz="1400">
              <a:solidFill>
                <a:srgbClr val="FF0000"/>
              </a:solidFill>
            </a:endParaRPr>
          </a:p>
          <a:p>
            <a:pPr algn="just">
              <a:buSzPct val="100000"/>
              <a:buFont typeface="Arial"/>
              <a:buChar char="•"/>
              <a:defRPr sz="1400"/>
            </a:pPr>
            <a:r>
              <a:t> `</a:t>
            </a:r>
            <a:r>
              <a:rPr b="1">
                <a:latin typeface="Courier New"/>
                <a:ea typeface="Courier New"/>
                <a:cs typeface="Courier New"/>
                <a:sym typeface="Courier New"/>
              </a:rPr>
              <a:t>std::index_sequence_for&lt;T...&gt;` </a:t>
            </a:r>
            <a:r>
              <a:t>- </a:t>
            </a:r>
            <a:r>
              <a:rPr b="1">
                <a:solidFill>
                  <a:srgbClr val="FF0000"/>
                </a:solidFill>
              </a:rPr>
              <a:t>converts a template parameter pack into an integer sequence.</a:t>
            </a:r>
            <a:endParaRPr b="1">
              <a:solidFill>
                <a:srgbClr val="FF0000"/>
              </a:solidFill>
            </a:endParaRPr>
          </a:p>
          <a:p>
            <a:pPr algn="just">
              <a:defRPr b="1" sz="1400">
                <a:solidFill>
                  <a:srgbClr val="FF0000"/>
                </a:solidFill>
              </a:defRPr>
            </a:pPr>
          </a:p>
          <a:p>
            <a:pPr algn="just">
              <a:defRPr b="1" sz="1400">
                <a:solidFill>
                  <a:schemeClr val="accent1"/>
                </a:solidFill>
              </a:defRPr>
            </a:pPr>
            <a:r>
              <a:t>Convert an array into a tuple:</a:t>
            </a:r>
          </a:p>
          <a:p>
            <a:pPr algn="just">
              <a:defRPr b="1" sz="1400">
                <a:solidFill>
                  <a:schemeClr val="accent1"/>
                </a:solidFill>
              </a:defRPr>
            </a:pPr>
          </a:p>
          <a:p>
            <a:pPr>
              <a:defRPr b="1" sz="1200">
                <a:latin typeface="Courier New"/>
                <a:ea typeface="Courier New"/>
                <a:cs typeface="Courier New"/>
                <a:sym typeface="Courier New"/>
              </a:defRPr>
            </a:pPr>
            <a:r>
              <a:t>template&lt;typename Array, std::size_t... I&gt; </a:t>
            </a:r>
          </a:p>
          <a:p>
            <a:pPr>
              <a:defRPr b="1" sz="1200">
                <a:latin typeface="Courier New"/>
                <a:ea typeface="Courier New"/>
                <a:cs typeface="Courier New"/>
                <a:sym typeface="Courier New"/>
              </a:defRPr>
            </a:pPr>
            <a:r>
              <a:t>decltype(auto)  a2t_impl(const Array&amp; a, std::integer_sequence&lt;std::size_t, I...&gt;);</a:t>
            </a:r>
          </a:p>
          <a:p>
            <a:pPr>
              <a:defRPr sz="1400"/>
            </a:pPr>
          </a:p>
          <a:p>
            <a:pPr>
              <a:defRPr b="1" sz="1200">
                <a:latin typeface="Courier New"/>
                <a:ea typeface="Courier New"/>
                <a:cs typeface="Courier New"/>
                <a:sym typeface="Courier New"/>
              </a:defRPr>
            </a:pPr>
            <a:r>
              <a:t>template&lt;typename T, std::size_t N, typename Indices = std::make_index_sequence&lt;N&gt;&gt;</a:t>
            </a:r>
          </a:p>
          <a:p>
            <a:pPr>
              <a:defRPr b="1" sz="1200">
                <a:latin typeface="Courier New"/>
                <a:ea typeface="Courier New"/>
                <a:cs typeface="Courier New"/>
                <a:sym typeface="Courier New"/>
              </a:defRPr>
            </a:pPr>
            <a:r>
              <a:t>decltype(auto)   a2t(const std::array&lt;T, N&gt;&amp; a);</a:t>
            </a:r>
          </a:p>
          <a:p>
            <a:pPr algn="just">
              <a:defRPr b="1" sz="1400"/>
            </a:pPr>
          </a:p>
          <a:p>
            <a:pPr algn="just">
              <a:defRPr sz="1400"/>
            </a:pPr>
          </a:p>
          <a:p>
            <a:pPr algn="just">
              <a:defRPr b="1" sz="1400">
                <a:latin typeface="Courier New"/>
                <a:ea typeface="Courier New"/>
                <a:cs typeface="Courier New"/>
                <a:sym typeface="Courier New"/>
              </a:defRPr>
            </a:pPr>
            <a:r>
              <a:t>std::array&lt;int, 4&gt; array = {1,2,3,4}; </a:t>
            </a:r>
            <a:r>
              <a:rPr b="0"/>
              <a:t>  </a:t>
            </a:r>
            <a:endParaRPr b="0"/>
          </a:p>
          <a:p>
            <a:pPr algn="just">
              <a:defRPr sz="1400">
                <a:solidFill>
                  <a:srgbClr val="00B050"/>
                </a:solidFill>
                <a:latin typeface="Courier New"/>
                <a:ea typeface="Courier New"/>
                <a:cs typeface="Courier New"/>
                <a:sym typeface="Courier New"/>
              </a:defRPr>
            </a:pPr>
            <a:r>
              <a:t>// convert an array into a tuple </a:t>
            </a:r>
          </a:p>
          <a:p>
            <a:pPr algn="just">
              <a:defRPr b="1" sz="1400">
                <a:latin typeface="Courier New"/>
                <a:ea typeface="Courier New"/>
                <a:cs typeface="Courier New"/>
                <a:sym typeface="Courier New"/>
              </a:defRPr>
            </a:pPr>
            <a:r>
              <a:t>auto tuple = a2t(array);</a:t>
            </a:r>
          </a:p>
          <a:p>
            <a:pPr algn="just">
              <a:defRPr b="1" sz="1400">
                <a:latin typeface="Courier New"/>
                <a:ea typeface="Courier New"/>
                <a:cs typeface="Courier New"/>
                <a:sym typeface="Courier New"/>
              </a:defRPr>
            </a:pPr>
            <a:r>
              <a:t>cout &lt;&lt; tuple &lt;&lt; '\n‘;</a:t>
            </a:r>
          </a:p>
        </p:txBody>
      </p:sp>
      <p:sp>
        <p:nvSpPr>
          <p:cNvPr id="3009" name="TextBox 6"/>
          <p:cNvSpPr txBox="1"/>
          <p:nvPr/>
        </p:nvSpPr>
        <p:spPr>
          <a:xfrm>
            <a:off x="357158" y="928669"/>
            <a:ext cx="8358245" cy="392471"/>
          </a:xfrm>
          <a:prstGeom prst="rect">
            <a:avLst/>
          </a:prstGeom>
          <a:gradFill>
            <a:gsLst>
              <a:gs pos="0">
                <a:srgbClr val="769537"/>
              </a:gs>
              <a:gs pos="80000">
                <a:srgbClr val="9BC348"/>
              </a:gs>
              <a:gs pos="100000">
                <a:srgbClr val="9CC646"/>
              </a:gs>
            </a:gsLst>
            <a:lin ang="16200000"/>
          </a:gradFill>
          <a:ln w="12700">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spAutoFit/>
          </a:bodyPr>
          <a:lstStyle>
            <a:lvl1pPr>
              <a:defRPr sz="2400">
                <a:solidFill>
                  <a:srgbClr val="FFFFFF"/>
                </a:solidFill>
              </a:defRPr>
            </a:lvl1pPr>
          </a:lstStyle>
          <a:p>
            <a:pPr/>
            <a:r>
              <a:t>Compile-time integer sequences</a:t>
            </a:r>
          </a:p>
        </p:txBody>
      </p:sp>
      <p:grpSp>
        <p:nvGrpSpPr>
          <p:cNvPr id="3043" name="Group 7"/>
          <p:cNvGrpSpPr/>
          <p:nvPr/>
        </p:nvGrpSpPr>
        <p:grpSpPr>
          <a:xfrm>
            <a:off x="29036" y="34724"/>
            <a:ext cx="9057090" cy="679632"/>
            <a:chOff x="0" y="0"/>
            <a:chExt cx="9057088" cy="679630"/>
          </a:xfrm>
        </p:grpSpPr>
        <p:sp>
          <p:nvSpPr>
            <p:cNvPr id="3010" name="Snip and Round Single Corner Rectangle 8"/>
            <p:cNvSpPr/>
            <p:nvPr/>
          </p:nvSpPr>
          <p:spPr>
            <a:xfrm>
              <a:off x="0" y="0"/>
              <a:ext cx="9057089" cy="679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0" y="0"/>
                  </a:moveTo>
                  <a:lnTo>
                    <a:pt x="21330" y="0"/>
                  </a:lnTo>
                  <a:lnTo>
                    <a:pt x="21600" y="3600"/>
                  </a:lnTo>
                  <a:lnTo>
                    <a:pt x="21600" y="21600"/>
                  </a:lnTo>
                  <a:lnTo>
                    <a:pt x="0" y="21600"/>
                  </a:lnTo>
                  <a:lnTo>
                    <a:pt x="0" y="3600"/>
                  </a:lnTo>
                  <a:cubicBezTo>
                    <a:pt x="0" y="1612"/>
                    <a:pt x="121" y="0"/>
                    <a:pt x="270" y="0"/>
                  </a:cubicBezTo>
                  <a:close/>
                </a:path>
              </a:pathLst>
            </a:custGeom>
            <a:solidFill>
              <a:srgbClr val="C4BD97"/>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r">
                <a:defRPr b="1" sz="2800">
                  <a:solidFill>
                    <a:srgbClr val="FFFF00"/>
                  </a:solidFill>
                </a:defRPr>
              </a:pPr>
            </a:p>
          </p:txBody>
        </p:sp>
        <p:grpSp>
          <p:nvGrpSpPr>
            <p:cNvPr id="3042" name="Diagram 9"/>
            <p:cNvGrpSpPr/>
            <p:nvPr/>
          </p:nvGrpSpPr>
          <p:grpSpPr>
            <a:xfrm>
              <a:off x="4960143" y="135984"/>
              <a:ext cx="3999584" cy="444399"/>
              <a:chOff x="0" y="0"/>
              <a:chExt cx="3999583" cy="444398"/>
            </a:xfrm>
          </p:grpSpPr>
          <p:grpSp>
            <p:nvGrpSpPr>
              <p:cNvPr id="3013" name="Group"/>
              <p:cNvGrpSpPr/>
              <p:nvPr/>
            </p:nvGrpSpPr>
            <p:grpSpPr>
              <a:xfrm>
                <a:off x="0" y="0"/>
                <a:ext cx="444399" cy="444399"/>
                <a:chOff x="0" y="0"/>
                <a:chExt cx="444398" cy="444398"/>
              </a:xfrm>
            </p:grpSpPr>
            <p:sp>
              <p:nvSpPr>
                <p:cNvPr id="3011"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012" name="M"/>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M</a:t>
                  </a:r>
                </a:p>
              </p:txBody>
            </p:sp>
          </p:grpSp>
          <p:grpSp>
            <p:nvGrpSpPr>
              <p:cNvPr id="3016" name="Group"/>
              <p:cNvGrpSpPr/>
              <p:nvPr/>
            </p:nvGrpSpPr>
            <p:grpSpPr>
              <a:xfrm>
                <a:off x="355518" y="0"/>
                <a:ext cx="444399" cy="444399"/>
                <a:chOff x="0" y="0"/>
                <a:chExt cx="444398" cy="444398"/>
              </a:xfrm>
            </p:grpSpPr>
            <p:sp>
              <p:nvSpPr>
                <p:cNvPr id="3014" name="Circle"/>
                <p:cNvSpPr/>
                <p:nvPr/>
              </p:nvSpPr>
              <p:spPr>
                <a:xfrm>
                  <a:off x="-1" y="-1"/>
                  <a:ext cx="444400" cy="444400"/>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015" name="o"/>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o</a:t>
                  </a:r>
                </a:p>
              </p:txBody>
            </p:sp>
          </p:grpSp>
          <p:grpSp>
            <p:nvGrpSpPr>
              <p:cNvPr id="3019" name="Group"/>
              <p:cNvGrpSpPr/>
              <p:nvPr/>
            </p:nvGrpSpPr>
            <p:grpSpPr>
              <a:xfrm>
                <a:off x="711037" y="0"/>
                <a:ext cx="444399" cy="444399"/>
                <a:chOff x="0" y="0"/>
                <a:chExt cx="444398" cy="444398"/>
              </a:xfrm>
            </p:grpSpPr>
            <p:sp>
              <p:nvSpPr>
                <p:cNvPr id="3017"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018" name="d"/>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d</a:t>
                  </a:r>
                </a:p>
              </p:txBody>
            </p:sp>
          </p:grpSp>
          <p:grpSp>
            <p:nvGrpSpPr>
              <p:cNvPr id="3022" name="Group"/>
              <p:cNvGrpSpPr/>
              <p:nvPr/>
            </p:nvGrpSpPr>
            <p:grpSpPr>
              <a:xfrm>
                <a:off x="1066555" y="0"/>
                <a:ext cx="444399" cy="444399"/>
                <a:chOff x="0" y="0"/>
                <a:chExt cx="444398" cy="444398"/>
              </a:xfrm>
            </p:grpSpPr>
            <p:sp>
              <p:nvSpPr>
                <p:cNvPr id="3020"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021" name="e"/>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e</a:t>
                  </a:r>
                </a:p>
              </p:txBody>
            </p:sp>
          </p:grpSp>
          <p:grpSp>
            <p:nvGrpSpPr>
              <p:cNvPr id="3025" name="Group"/>
              <p:cNvGrpSpPr/>
              <p:nvPr/>
            </p:nvGrpSpPr>
            <p:grpSpPr>
              <a:xfrm>
                <a:off x="1422074" y="0"/>
                <a:ext cx="444399" cy="444399"/>
                <a:chOff x="0" y="0"/>
                <a:chExt cx="444398" cy="444398"/>
              </a:xfrm>
            </p:grpSpPr>
            <p:sp>
              <p:nvSpPr>
                <p:cNvPr id="3023"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024" name="r"/>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r</a:t>
                  </a:r>
                </a:p>
              </p:txBody>
            </p:sp>
          </p:grpSp>
          <p:grpSp>
            <p:nvGrpSpPr>
              <p:cNvPr id="3028" name="Group"/>
              <p:cNvGrpSpPr/>
              <p:nvPr/>
            </p:nvGrpSpPr>
            <p:grpSpPr>
              <a:xfrm>
                <a:off x="1777592" y="0"/>
                <a:ext cx="444399" cy="444399"/>
                <a:chOff x="0" y="0"/>
                <a:chExt cx="444398" cy="444398"/>
              </a:xfrm>
            </p:grpSpPr>
            <p:sp>
              <p:nvSpPr>
                <p:cNvPr id="3026"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027" name="n"/>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n </a:t>
                  </a:r>
                </a:p>
              </p:txBody>
            </p:sp>
          </p:grpSp>
          <p:sp>
            <p:nvSpPr>
              <p:cNvPr id="3029" name="Circle"/>
              <p:cNvSpPr/>
              <p:nvPr/>
            </p:nvSpPr>
            <p:spPr>
              <a:xfrm>
                <a:off x="2133111" y="0"/>
                <a:ext cx="444399" cy="444399"/>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grpSp>
            <p:nvGrpSpPr>
              <p:cNvPr id="3032" name="Group"/>
              <p:cNvGrpSpPr/>
              <p:nvPr/>
            </p:nvGrpSpPr>
            <p:grpSpPr>
              <a:xfrm>
                <a:off x="2488629" y="0"/>
                <a:ext cx="444399" cy="444399"/>
                <a:chOff x="0" y="0"/>
                <a:chExt cx="444398" cy="444398"/>
              </a:xfrm>
            </p:grpSpPr>
            <p:sp>
              <p:nvSpPr>
                <p:cNvPr id="3030"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031" name="C"/>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C</a:t>
                  </a:r>
                </a:p>
              </p:txBody>
            </p:sp>
          </p:grpSp>
          <p:grpSp>
            <p:nvGrpSpPr>
              <p:cNvPr id="3035" name="Group"/>
              <p:cNvGrpSpPr/>
              <p:nvPr/>
            </p:nvGrpSpPr>
            <p:grpSpPr>
              <a:xfrm>
                <a:off x="2844148" y="0"/>
                <a:ext cx="444399" cy="444399"/>
                <a:chOff x="0" y="0"/>
                <a:chExt cx="444398" cy="444398"/>
              </a:xfrm>
            </p:grpSpPr>
            <p:sp>
              <p:nvSpPr>
                <p:cNvPr id="3033"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034" name="+"/>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a:t>
                  </a:r>
                </a:p>
              </p:txBody>
            </p:sp>
          </p:grpSp>
          <p:grpSp>
            <p:nvGrpSpPr>
              <p:cNvPr id="3038" name="Group"/>
              <p:cNvGrpSpPr/>
              <p:nvPr/>
            </p:nvGrpSpPr>
            <p:grpSpPr>
              <a:xfrm>
                <a:off x="3199666" y="0"/>
                <a:ext cx="444399" cy="444399"/>
                <a:chOff x="0" y="0"/>
                <a:chExt cx="444398" cy="444398"/>
              </a:xfrm>
            </p:grpSpPr>
            <p:sp>
              <p:nvSpPr>
                <p:cNvPr id="3036"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sp>
              <p:nvSpPr>
                <p:cNvPr id="3037" name="+"/>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a:t>
                  </a:r>
                </a:p>
              </p:txBody>
            </p:sp>
          </p:grpSp>
          <p:grpSp>
            <p:nvGrpSpPr>
              <p:cNvPr id="3041" name="Group"/>
              <p:cNvGrpSpPr/>
              <p:nvPr/>
            </p:nvGrpSpPr>
            <p:grpSpPr>
              <a:xfrm>
                <a:off x="3555185" y="0"/>
                <a:ext cx="444399" cy="444399"/>
                <a:chOff x="0" y="0"/>
                <a:chExt cx="444398" cy="444398"/>
              </a:xfrm>
            </p:grpSpPr>
            <p:sp>
              <p:nvSpPr>
                <p:cNvPr id="3039"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sp>
              <p:nvSpPr>
                <p:cNvPr id="3040" name="14"/>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14</a:t>
                  </a:r>
                </a:p>
              </p:txBody>
            </p:sp>
          </p:grpSp>
        </p:gr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49" name="Group 6"/>
          <p:cNvGrpSpPr/>
          <p:nvPr/>
        </p:nvGrpSpPr>
        <p:grpSpPr>
          <a:xfrm>
            <a:off x="0" y="34724"/>
            <a:ext cx="9144000" cy="5985434"/>
            <a:chOff x="0" y="0"/>
            <a:chExt cx="9144000" cy="5985432"/>
          </a:xfrm>
        </p:grpSpPr>
        <p:sp>
          <p:nvSpPr>
            <p:cNvPr id="444" name="TextBox 3"/>
            <p:cNvSpPr txBox="1"/>
            <p:nvPr/>
          </p:nvSpPr>
          <p:spPr>
            <a:xfrm>
              <a:off x="0" y="582626"/>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Class Features Overview:-</a:t>
              </a:r>
            </a:p>
          </p:txBody>
        </p:sp>
        <p:grpSp>
          <p:nvGrpSpPr>
            <p:cNvPr id="447" name="Snip and Round Single Corner Rectangle 4"/>
            <p:cNvGrpSpPr/>
            <p:nvPr/>
          </p:nvGrpSpPr>
          <p:grpSpPr>
            <a:xfrm>
              <a:off x="29036" y="0"/>
              <a:ext cx="9057089" cy="448949"/>
              <a:chOff x="0" y="0"/>
              <a:chExt cx="9057088" cy="448948"/>
            </a:xfrm>
          </p:grpSpPr>
          <p:sp>
            <p:nvSpPr>
              <p:cNvPr id="445"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446"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448" name="TextBox 5"/>
            <p:cNvSpPr txBox="1"/>
            <p:nvPr/>
          </p:nvSpPr>
          <p:spPr>
            <a:xfrm>
              <a:off x="513264" y="1378050"/>
              <a:ext cx="5957232" cy="46073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buClr>
                  <a:srgbClr val="403152"/>
                </a:buClr>
                <a:buSzPct val="100000"/>
                <a:buChar char="❑"/>
                <a:defRPr b="1" sz="2000">
                  <a:solidFill>
                    <a:srgbClr val="984807"/>
                  </a:solidFill>
                </a:defRPr>
              </a:pPr>
              <a:r>
                <a:t>In-class initializers for non-static data members</a:t>
              </a:r>
            </a:p>
            <a:p>
              <a:pPr>
                <a:buSzPct val="100000"/>
                <a:buChar char="❑"/>
                <a:defRPr b="1" sz="2000">
                  <a:solidFill>
                    <a:srgbClr val="984807"/>
                  </a:solidFill>
                </a:defRPr>
              </a:pPr>
            </a:p>
            <a:p>
              <a:pPr>
                <a:buSzPct val="100000"/>
                <a:buChar char="❑"/>
                <a:defRPr b="1" sz="2000">
                  <a:solidFill>
                    <a:srgbClr val="984807"/>
                  </a:solidFill>
                </a:defRPr>
              </a:pPr>
              <a:r>
                <a:t>Delegating constructors</a:t>
              </a:r>
            </a:p>
            <a:p>
              <a:pPr>
                <a:buSzPct val="100000"/>
                <a:buChar char="❑"/>
                <a:defRPr b="1" sz="2000">
                  <a:solidFill>
                    <a:srgbClr val="984807"/>
                  </a:solidFill>
                </a:defRPr>
              </a:pPr>
            </a:p>
            <a:p>
              <a:pPr>
                <a:buSzPct val="100000"/>
                <a:buChar char="❑"/>
                <a:defRPr b="1" sz="2000">
                  <a:solidFill>
                    <a:srgbClr val="984807"/>
                  </a:solidFill>
                </a:defRPr>
              </a:pPr>
              <a:r>
                <a:t>Inheriting constructors</a:t>
              </a:r>
            </a:p>
            <a:p>
              <a:pPr>
                <a:buSzPct val="100000"/>
                <a:buChar char="❑"/>
                <a:defRPr b="1" sz="2000">
                  <a:solidFill>
                    <a:srgbClr val="984807"/>
                  </a:solidFill>
                </a:defRPr>
              </a:pPr>
            </a:p>
            <a:p>
              <a:pPr>
                <a:buSzPct val="100000"/>
                <a:buChar char="❑"/>
                <a:defRPr b="1" sz="2000">
                  <a:solidFill>
                    <a:srgbClr val="984807"/>
                  </a:solidFill>
                </a:defRPr>
              </a:pPr>
              <a:r>
                <a:t>Default methods</a:t>
              </a:r>
            </a:p>
            <a:p>
              <a:pPr>
                <a:buSzPct val="100000"/>
                <a:buChar char="❑"/>
                <a:defRPr b="1" sz="2000">
                  <a:solidFill>
                    <a:srgbClr val="984807"/>
                  </a:solidFill>
                </a:defRPr>
              </a:pPr>
            </a:p>
            <a:p>
              <a:pPr>
                <a:buSzPct val="100000"/>
                <a:buChar char="❑"/>
                <a:defRPr b="1" sz="2000">
                  <a:solidFill>
                    <a:srgbClr val="984807"/>
                  </a:solidFill>
                </a:defRPr>
              </a:pPr>
              <a:r>
                <a:t>Deleted methods</a:t>
              </a:r>
            </a:p>
            <a:p>
              <a:pPr>
                <a:buSzPct val="100000"/>
                <a:buChar char="❑"/>
                <a:defRPr b="1" sz="2000">
                  <a:solidFill>
                    <a:srgbClr val="984807"/>
                  </a:solidFill>
                </a:defRPr>
              </a:pPr>
            </a:p>
            <a:p>
              <a:pPr>
                <a:buSzPct val="100000"/>
                <a:buChar char="❑"/>
                <a:defRPr b="1" sz="2000">
                  <a:solidFill>
                    <a:srgbClr val="984807"/>
                  </a:solidFill>
                </a:defRPr>
              </a:pPr>
              <a:r>
                <a:t>overide and final specifiers</a:t>
              </a:r>
            </a:p>
            <a:p>
              <a:pPr>
                <a:buSzPct val="100000"/>
                <a:buChar char="❑"/>
                <a:defRPr b="1" sz="2000">
                  <a:solidFill>
                    <a:srgbClr val="984807"/>
                  </a:solidFill>
                </a:defRPr>
              </a:pPr>
            </a:p>
            <a:p>
              <a:pPr>
                <a:buSzPct val="100000"/>
                <a:buChar char="❑"/>
                <a:defRPr b="1" sz="2000">
                  <a:solidFill>
                    <a:srgbClr val="984807"/>
                  </a:solidFill>
                </a:defRPr>
              </a:pPr>
              <a:r>
                <a:t>Extended friend declarations</a:t>
              </a:r>
            </a:p>
            <a:p>
              <a:pPr>
                <a:buSzPct val="100000"/>
                <a:buChar char="❑"/>
                <a:defRPr b="1" sz="2000">
                  <a:solidFill>
                    <a:srgbClr val="984807"/>
                  </a:solidFill>
                </a:defRPr>
              </a:pPr>
            </a:p>
            <a:p>
              <a:pPr>
                <a:buSzPct val="100000"/>
                <a:buChar char="❑"/>
                <a:defRPr b="1" sz="2000">
                  <a:solidFill>
                    <a:srgbClr val="984807"/>
                  </a:solidFill>
                </a:defRPr>
              </a:pPr>
              <a:r>
                <a:t>Nested class access rights</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56" name="Group 6"/>
          <p:cNvGrpSpPr/>
          <p:nvPr/>
        </p:nvGrpSpPr>
        <p:grpSpPr>
          <a:xfrm>
            <a:off x="0" y="34724"/>
            <a:ext cx="9144000" cy="5787369"/>
            <a:chOff x="0" y="0"/>
            <a:chExt cx="9144000" cy="5787367"/>
          </a:xfrm>
        </p:grpSpPr>
        <p:sp>
          <p:nvSpPr>
            <p:cNvPr id="451" name="TextBox 3"/>
            <p:cNvSpPr txBox="1"/>
            <p:nvPr/>
          </p:nvSpPr>
          <p:spPr>
            <a:xfrm>
              <a:off x="0" y="582626"/>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Class Features Overview contd…:-</a:t>
              </a:r>
            </a:p>
          </p:txBody>
        </p:sp>
        <p:grpSp>
          <p:nvGrpSpPr>
            <p:cNvPr id="454" name="Snip and Round Single Corner Rectangle 4"/>
            <p:cNvGrpSpPr/>
            <p:nvPr/>
          </p:nvGrpSpPr>
          <p:grpSpPr>
            <a:xfrm>
              <a:off x="29036" y="0"/>
              <a:ext cx="9057089" cy="448949"/>
              <a:chOff x="0" y="0"/>
              <a:chExt cx="9057088" cy="448948"/>
            </a:xfrm>
          </p:grpSpPr>
          <p:sp>
            <p:nvSpPr>
              <p:cNvPr id="45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45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455" name="Rectangle 5"/>
            <p:cNvSpPr txBox="1"/>
            <p:nvPr/>
          </p:nvSpPr>
          <p:spPr>
            <a:xfrm>
              <a:off x="225231" y="1162027"/>
              <a:ext cx="8693538" cy="4625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C++11 now allows initialization of non-static data members of a class at the point of declaration itself.</a:t>
              </a:r>
            </a:p>
            <a:p>
              <a:pPr/>
            </a:p>
            <a:p>
              <a:pPr>
                <a:defRPr b="1" sz="1400">
                  <a:solidFill>
                    <a:srgbClr val="0000FF"/>
                  </a:solidFill>
                  <a:latin typeface="Courier New"/>
                  <a:ea typeface="Courier New"/>
                  <a:cs typeface="Courier New"/>
                  <a:sym typeface="Courier New"/>
                </a:defRPr>
              </a:pPr>
              <a:r>
                <a:t>class</a:t>
              </a:r>
              <a:r>
                <a:rPr>
                  <a:solidFill>
                    <a:srgbClr val="000000"/>
                  </a:solidFill>
                </a:rPr>
                <a:t> CA</a:t>
              </a:r>
              <a:endParaRPr>
                <a:solidFill>
                  <a:srgbClr val="000000"/>
                </a:solidFill>
              </a:endParaRPr>
            </a:p>
            <a:p>
              <a:pPr>
                <a:defRPr b="1" sz="1400">
                  <a:latin typeface="Courier New"/>
                  <a:ea typeface="Courier New"/>
                  <a:cs typeface="Courier New"/>
                  <a:sym typeface="Courier New"/>
                </a:defRPr>
              </a:pPr>
              <a:r>
                <a:t>{</a:t>
              </a:r>
            </a:p>
            <a:p>
              <a:pPr>
                <a:defRPr b="1" sz="1400">
                  <a:solidFill>
                    <a:srgbClr val="0000FF"/>
                  </a:solidFill>
                  <a:latin typeface="Courier New"/>
                  <a:ea typeface="Courier New"/>
                  <a:cs typeface="Courier New"/>
                  <a:sym typeface="Courier New"/>
                </a:defRPr>
              </a:pPr>
              <a:r>
                <a:t>private</a:t>
              </a:r>
              <a:r>
                <a:rPr>
                  <a:solidFill>
                    <a:srgbClr val="000000"/>
                  </a:solidFill>
                </a:rPr>
                <a:t>:</a:t>
              </a:r>
              <a:endParaRPr>
                <a:solidFill>
                  <a:srgbClr val="000000"/>
                </a:solidFill>
              </a:endParaRPr>
            </a:p>
            <a:p>
              <a:pPr>
                <a:defRPr b="1" sz="1400">
                  <a:solidFill>
                    <a:srgbClr val="0000FF"/>
                  </a:solidFill>
                  <a:latin typeface="Courier New"/>
                  <a:ea typeface="Courier New"/>
                  <a:cs typeface="Courier New"/>
                  <a:sym typeface="Courier New"/>
                </a:defRPr>
              </a:pPr>
              <a:r>
                <a:t>     int </a:t>
              </a:r>
              <a:r>
                <a:rPr>
                  <a:solidFill>
                    <a:srgbClr val="000000"/>
                  </a:solidFill>
                </a:rPr>
                <a:t>a{ };         </a:t>
              </a:r>
              <a:r>
                <a:rPr>
                  <a:solidFill>
                    <a:srgbClr val="00B050"/>
                  </a:solidFill>
                </a:rPr>
                <a:t>//OK, will take default value 0</a:t>
              </a:r>
              <a:endParaRPr>
                <a:solidFill>
                  <a:srgbClr val="00B050"/>
                </a:solidFill>
              </a:endParaRPr>
            </a:p>
            <a:p>
              <a:pPr>
                <a:defRPr b="1" sz="1400">
                  <a:latin typeface="Courier New"/>
                  <a:ea typeface="Courier New"/>
                  <a:cs typeface="Courier New"/>
                  <a:sym typeface="Courier New"/>
                </a:defRPr>
              </a:pPr>
              <a:r>
                <a:t>     </a:t>
              </a:r>
              <a:r>
                <a:rPr>
                  <a:solidFill>
                    <a:srgbClr val="0000FF"/>
                  </a:solidFill>
                </a:rPr>
                <a:t>int</a:t>
              </a:r>
              <a:r>
                <a:t> b{10};        </a:t>
              </a:r>
              <a:r>
                <a:rPr>
                  <a:solidFill>
                    <a:srgbClr val="00B050"/>
                  </a:solidFill>
                </a:rPr>
                <a:t>//OK, will take ‘10’</a:t>
              </a:r>
              <a:endParaRPr>
                <a:solidFill>
                  <a:srgbClr val="00B050"/>
                </a:solidFill>
              </a:endParaRPr>
            </a:p>
            <a:p>
              <a:pPr>
                <a:defRPr b="1" sz="1400">
                  <a:latin typeface="Courier New"/>
                  <a:ea typeface="Courier New"/>
                  <a:cs typeface="Courier New"/>
                  <a:sym typeface="Courier New"/>
                </a:defRPr>
              </a:pPr>
              <a:r>
                <a:t>     </a:t>
              </a:r>
              <a:r>
                <a:rPr>
                  <a:solidFill>
                    <a:srgbClr val="0000FF"/>
                  </a:solidFill>
                </a:rPr>
                <a:t>float</a:t>
              </a:r>
              <a:r>
                <a:t> c=10.23f;   </a:t>
              </a:r>
              <a:r>
                <a:rPr>
                  <a:solidFill>
                    <a:srgbClr val="00B050"/>
                  </a:solidFill>
                </a:rPr>
                <a:t>//OK, can use ‘=‘ operator</a:t>
              </a:r>
              <a:endParaRPr>
                <a:solidFill>
                  <a:srgbClr val="00B050"/>
                </a:solidFill>
              </a:endParaRPr>
            </a:p>
            <a:p>
              <a:pPr>
                <a:defRPr b="1" sz="1400">
                  <a:latin typeface="Courier New"/>
                  <a:ea typeface="Courier New"/>
                  <a:cs typeface="Courier New"/>
                  <a:sym typeface="Courier New"/>
                </a:defRPr>
              </a:pPr>
              <a:r>
                <a:t>     </a:t>
              </a:r>
              <a:r>
                <a:rPr>
                  <a:solidFill>
                    <a:srgbClr val="0000FF"/>
                  </a:solidFill>
                </a:rPr>
                <a:t>double</a:t>
              </a:r>
              <a:r>
                <a:t> d(56.12);  </a:t>
              </a:r>
              <a:r>
                <a:rPr>
                  <a:solidFill>
                    <a:srgbClr val="00B050"/>
                  </a:solidFill>
                </a:rPr>
                <a:t>//ERROR, cannot use brackets</a:t>
              </a:r>
              <a:endParaRPr>
                <a:solidFill>
                  <a:srgbClr val="00B050"/>
                </a:solidFill>
              </a:endParaRPr>
            </a:p>
            <a:p>
              <a:pPr>
                <a:defRPr b="1" sz="1400">
                  <a:latin typeface="Courier New"/>
                  <a:ea typeface="Courier New"/>
                  <a:cs typeface="Courier New"/>
                  <a:sym typeface="Courier New"/>
                </a:defRPr>
              </a:pPr>
              <a:r>
                <a:t>     </a:t>
              </a:r>
              <a:r>
                <a:rPr>
                  <a:solidFill>
                    <a:srgbClr val="0000FF"/>
                  </a:solidFill>
                </a:rPr>
                <a:t>int</a:t>
              </a:r>
              <a:r>
                <a:t> sum = a+b;    </a:t>
              </a:r>
              <a:r>
                <a:rPr>
                  <a:solidFill>
                    <a:srgbClr val="00B050"/>
                  </a:solidFill>
                </a:rPr>
                <a:t>//OK, can be initialized with an expression</a:t>
              </a:r>
              <a:endParaRPr>
                <a:solidFill>
                  <a:srgbClr val="00B050"/>
                </a:solidFill>
              </a:endParaRPr>
            </a:p>
            <a:p>
              <a:pPr>
                <a:defRPr b="1" sz="1400">
                  <a:latin typeface="Courier New"/>
                  <a:ea typeface="Courier New"/>
                  <a:cs typeface="Courier New"/>
                  <a:sym typeface="Courier New"/>
                </a:defRPr>
              </a:pPr>
              <a:r>
                <a:t>     </a:t>
              </a:r>
              <a:r>
                <a:rPr>
                  <a:solidFill>
                    <a:srgbClr val="0000FF"/>
                  </a:solidFill>
                </a:rPr>
                <a:t>int</a:t>
              </a:r>
              <a:r>
                <a:t> total = this-&gt;compute(); </a:t>
              </a:r>
              <a:r>
                <a:rPr>
                  <a:solidFill>
                    <a:srgbClr val="00B050"/>
                  </a:solidFill>
                </a:rPr>
                <a:t>//OK, can be initialized with non-static  </a:t>
              </a:r>
              <a:endParaRPr>
                <a:solidFill>
                  <a:srgbClr val="00B050"/>
                </a:solidFill>
              </a:endParaRPr>
            </a:p>
            <a:p>
              <a:pPr>
                <a:defRPr b="1" sz="1400">
                  <a:solidFill>
                    <a:srgbClr val="00B050"/>
                  </a:solidFill>
                  <a:latin typeface="Courier New"/>
                  <a:ea typeface="Courier New"/>
                  <a:cs typeface="Courier New"/>
                  <a:sym typeface="Courier New"/>
                </a:defRPr>
              </a:pPr>
              <a:r>
                <a:t>                                   //  method call</a:t>
              </a:r>
            </a:p>
            <a:p>
              <a:pPr>
                <a:defRPr b="1" sz="1400">
                  <a:latin typeface="Courier New"/>
                  <a:ea typeface="Courier New"/>
                  <a:cs typeface="Courier New"/>
                  <a:sym typeface="Courier New"/>
                </a:defRPr>
              </a:pPr>
              <a:r>
                <a:t>     </a:t>
              </a:r>
              <a:r>
                <a:rPr>
                  <a:solidFill>
                    <a:srgbClr val="0000FF"/>
                  </a:solidFill>
                </a:rPr>
                <a:t>float</a:t>
              </a:r>
              <a:r>
                <a:t> result = CA::static_fun(); </a:t>
              </a:r>
              <a:r>
                <a:rPr>
                  <a:solidFill>
                    <a:srgbClr val="00B050"/>
                  </a:solidFill>
                </a:rPr>
                <a:t>//OK, can be initialized with static </a:t>
              </a:r>
              <a:endParaRPr>
                <a:solidFill>
                  <a:srgbClr val="00B050"/>
                </a:solidFill>
              </a:endParaRPr>
            </a:p>
            <a:p>
              <a:pPr>
                <a:defRPr b="1" sz="1400">
                  <a:solidFill>
                    <a:srgbClr val="00B050"/>
                  </a:solidFill>
                  <a:latin typeface="Courier New"/>
                  <a:ea typeface="Courier New"/>
                  <a:cs typeface="Courier New"/>
                  <a:sym typeface="Courier New"/>
                </a:defRPr>
              </a:pPr>
              <a:r>
                <a:t>                                      //    method call</a:t>
              </a:r>
            </a:p>
            <a:p>
              <a:pPr>
                <a:defRPr b="1" sz="1400">
                  <a:solidFill>
                    <a:srgbClr val="0000FF"/>
                  </a:solidFill>
                  <a:latin typeface="Courier New"/>
                  <a:ea typeface="Courier New"/>
                  <a:cs typeface="Courier New"/>
                  <a:sym typeface="Courier New"/>
                </a:defRPr>
              </a:pPr>
              <a:r>
                <a:t>public</a:t>
              </a:r>
              <a:r>
                <a:rPr>
                  <a:solidFill>
                    <a:srgbClr val="000000"/>
                  </a:solidFill>
                </a:rPr>
                <a:t>:</a:t>
              </a:r>
              <a:endParaRPr>
                <a:solidFill>
                  <a:srgbClr val="000000"/>
                </a:solidFill>
              </a:endParaRPr>
            </a:p>
            <a:p>
              <a:pPr>
                <a:defRPr b="1" sz="1400">
                  <a:solidFill>
                    <a:srgbClr val="00B050"/>
                  </a:solidFill>
                  <a:latin typeface="Courier New"/>
                  <a:ea typeface="Courier New"/>
                  <a:cs typeface="Courier New"/>
                  <a:sym typeface="Courier New"/>
                </a:defRPr>
              </a:pPr>
              <a:r>
                <a:t>      //……..</a:t>
              </a:r>
            </a:p>
            <a:p>
              <a:pPr>
                <a:defRPr b="1" sz="1400">
                  <a:solidFill>
                    <a:srgbClr val="0000FF"/>
                  </a:solidFill>
                  <a:latin typeface="Courier New"/>
                  <a:ea typeface="Courier New"/>
                  <a:cs typeface="Courier New"/>
                  <a:sym typeface="Courier New"/>
                </a:defRPr>
              </a:pPr>
              <a:r>
                <a:t>      int </a:t>
              </a:r>
              <a:r>
                <a:rPr>
                  <a:solidFill>
                    <a:srgbClr val="000000"/>
                  </a:solidFill>
                </a:rPr>
                <a:t>compute(){ …. }</a:t>
              </a:r>
              <a:endParaRPr>
                <a:solidFill>
                  <a:srgbClr val="000000"/>
                </a:solidFill>
              </a:endParaRPr>
            </a:p>
            <a:p>
              <a:pPr>
                <a:defRPr b="1" sz="1400">
                  <a:latin typeface="Courier New"/>
                  <a:ea typeface="Courier New"/>
                  <a:cs typeface="Courier New"/>
                  <a:sym typeface="Courier New"/>
                </a:defRPr>
              </a:pPr>
              <a:r>
                <a:t>      </a:t>
              </a:r>
            </a:p>
            <a:p>
              <a:pPr>
                <a:defRPr b="1" sz="1400">
                  <a:solidFill>
                    <a:srgbClr val="0000FF"/>
                  </a:solidFill>
                  <a:latin typeface="Courier New"/>
                  <a:ea typeface="Courier New"/>
                  <a:cs typeface="Courier New"/>
                  <a:sym typeface="Courier New"/>
                </a:defRPr>
              </a:pPr>
              <a:r>
                <a:t>      static float</a:t>
              </a:r>
              <a:r>
                <a:rPr>
                  <a:solidFill>
                    <a:srgbClr val="000000"/>
                  </a:solidFill>
                </a:rPr>
                <a:t>  static_fun() {….}</a:t>
              </a:r>
              <a:endParaRPr>
                <a:solidFill>
                  <a:srgbClr val="000000"/>
                </a:solidFill>
              </a:endParaRPr>
            </a:p>
            <a:p>
              <a:pPr>
                <a:defRPr b="1" sz="1400">
                  <a:latin typeface="Courier New"/>
                  <a:ea typeface="Courier New"/>
                  <a:cs typeface="Courier New"/>
                  <a:sym typeface="Courier New"/>
                </a:defRPr>
              </a:pPr>
              <a:r>
                <a:t>};</a:t>
              </a:r>
            </a:p>
          </p:txBody>
        </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63" name="Group 6"/>
          <p:cNvGrpSpPr/>
          <p:nvPr/>
        </p:nvGrpSpPr>
        <p:grpSpPr>
          <a:xfrm>
            <a:off x="0" y="34724"/>
            <a:ext cx="9144000" cy="5440152"/>
            <a:chOff x="0" y="0"/>
            <a:chExt cx="9144000" cy="5440150"/>
          </a:xfrm>
        </p:grpSpPr>
        <p:grpSp>
          <p:nvGrpSpPr>
            <p:cNvPr id="460" name="Snip and Round Single Corner Rectangle 3"/>
            <p:cNvGrpSpPr/>
            <p:nvPr/>
          </p:nvGrpSpPr>
          <p:grpSpPr>
            <a:xfrm>
              <a:off x="29036" y="0"/>
              <a:ext cx="9057089" cy="448949"/>
              <a:chOff x="0" y="0"/>
              <a:chExt cx="9057088" cy="448948"/>
            </a:xfrm>
          </p:grpSpPr>
          <p:sp>
            <p:nvSpPr>
              <p:cNvPr id="458"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459"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461" name="Rectangle 4"/>
            <p:cNvSpPr/>
            <p:nvPr/>
          </p:nvSpPr>
          <p:spPr>
            <a:xfrm>
              <a:off x="0" y="542090"/>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Delegating constructors</a:t>
              </a:r>
            </a:p>
          </p:txBody>
        </p:sp>
        <p:sp>
          <p:nvSpPr>
            <p:cNvPr id="462" name="TextBox 5"/>
            <p:cNvSpPr txBox="1"/>
            <p:nvPr/>
          </p:nvSpPr>
          <p:spPr>
            <a:xfrm>
              <a:off x="369247" y="1018010"/>
              <a:ext cx="8405506" cy="4422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The compiler feature allows a class type's constructor (the delegating constructor) to have a constructor call of its own class in its initialization list. So when we previously had to write code like this. </a:t>
              </a:r>
            </a:p>
            <a:p>
              <a:pPr>
                <a:defRPr sz="1400">
                  <a:solidFill>
                    <a:srgbClr val="558ED5"/>
                  </a:solidFill>
                  <a:latin typeface="Courier New"/>
                  <a:ea typeface="Courier New"/>
                  <a:cs typeface="Courier New"/>
                  <a:sym typeface="Courier New"/>
                </a:defRPr>
              </a:pPr>
            </a:p>
            <a:p>
              <a:pPr>
                <a:defRPr b="1" sz="1400">
                  <a:solidFill>
                    <a:srgbClr val="0000FF"/>
                  </a:solidFill>
                  <a:latin typeface="Courier New"/>
                  <a:ea typeface="Courier New"/>
                  <a:cs typeface="Courier New"/>
                  <a:sym typeface="Courier New"/>
                </a:defRPr>
              </a:pPr>
              <a:r>
                <a:t>class</a:t>
              </a:r>
              <a:r>
                <a:rPr>
                  <a:solidFill>
                    <a:srgbClr val="558ED5"/>
                  </a:solidFill>
                </a:rPr>
                <a:t> </a:t>
              </a:r>
              <a:r>
                <a:rPr>
                  <a:solidFill>
                    <a:srgbClr val="000000"/>
                  </a:solidFill>
                </a:rPr>
                <a:t>Error</a:t>
              </a:r>
              <a:endParaRPr>
                <a:solidFill>
                  <a:srgbClr val="000000"/>
                </a:solidFill>
              </a:endParaRPr>
            </a:p>
            <a:p>
              <a:pPr>
                <a:defRPr b="1" sz="1400">
                  <a:latin typeface="Courier New"/>
                  <a:ea typeface="Courier New"/>
                  <a:cs typeface="Courier New"/>
                  <a:sym typeface="Courier New"/>
                </a:defRPr>
              </a:pPr>
              <a:r>
                <a:t>{ </a:t>
              </a:r>
            </a:p>
            <a:p>
              <a:pPr>
                <a:defRPr b="1" sz="1400">
                  <a:latin typeface="Courier New"/>
                  <a:ea typeface="Courier New"/>
                  <a:cs typeface="Courier New"/>
                  <a:sym typeface="Courier New"/>
                </a:defRPr>
              </a:pPr>
              <a:r>
                <a:t> </a:t>
              </a:r>
              <a:r>
                <a:rPr>
                  <a:solidFill>
                    <a:srgbClr val="0000FF"/>
                  </a:solidFill>
                </a:rPr>
                <a:t>private:</a:t>
              </a:r>
              <a:r>
                <a:t> </a:t>
              </a:r>
            </a:p>
            <a:p>
              <a:pPr>
                <a:defRPr b="1" sz="1400">
                  <a:latin typeface="Courier New"/>
                  <a:ea typeface="Courier New"/>
                  <a:cs typeface="Courier New"/>
                  <a:sym typeface="Courier New"/>
                </a:defRPr>
              </a:pPr>
              <a:r>
                <a:t>   </a:t>
              </a:r>
              <a:r>
                <a:rPr>
                  <a:solidFill>
                    <a:srgbClr val="0000FF"/>
                  </a:solidFill>
                </a:rPr>
                <a:t>void</a:t>
              </a:r>
              <a:r>
                <a:t> Init(</a:t>
              </a:r>
              <a:r>
                <a:rPr>
                  <a:solidFill>
                    <a:srgbClr val="0000FF"/>
                  </a:solidFill>
                </a:rPr>
                <a:t>int</a:t>
              </a:r>
              <a:r>
                <a:t> errorCode, </a:t>
              </a:r>
              <a:r>
                <a:rPr>
                  <a:solidFill>
                    <a:srgbClr val="0000FF"/>
                  </a:solidFill>
                </a:rPr>
                <a:t>const char</a:t>
              </a:r>
              <a:r>
                <a:t>* message) </a:t>
              </a:r>
            </a:p>
            <a:p>
              <a:pPr>
                <a:defRPr b="1" sz="1400">
                  <a:latin typeface="Courier New"/>
                  <a:ea typeface="Courier New"/>
                  <a:cs typeface="Courier New"/>
                  <a:sym typeface="Courier New"/>
                </a:defRPr>
              </a:pPr>
              <a:r>
                <a:t>       { </a:t>
              </a:r>
              <a:r>
                <a:rPr>
                  <a:solidFill>
                    <a:srgbClr val="00B050"/>
                  </a:solidFill>
                </a:rPr>
                <a:t>//...</a:t>
              </a:r>
              <a:r>
                <a:t> } </a:t>
              </a:r>
            </a:p>
            <a:p>
              <a:pPr>
                <a:defRPr b="1" sz="1400">
                  <a:latin typeface="Courier New"/>
                  <a:ea typeface="Courier New"/>
                  <a:cs typeface="Courier New"/>
                  <a:sym typeface="Courier New"/>
                </a:defRPr>
              </a:pPr>
            </a:p>
            <a:p>
              <a:pPr>
                <a:defRPr b="1" sz="1400">
                  <a:latin typeface="Courier New"/>
                  <a:ea typeface="Courier New"/>
                  <a:cs typeface="Courier New"/>
                  <a:sym typeface="Courier New"/>
                </a:defRPr>
              </a:pPr>
              <a:r>
                <a:t> </a:t>
              </a:r>
              <a:r>
                <a:rPr>
                  <a:solidFill>
                    <a:srgbClr val="0000FF"/>
                  </a:solidFill>
                </a:rPr>
                <a:t>public:</a:t>
              </a:r>
              <a:endParaRPr>
                <a:solidFill>
                  <a:srgbClr val="0000FF"/>
                </a:solidFill>
              </a:endParaRPr>
            </a:p>
            <a:p>
              <a:pPr>
                <a:defRPr b="1" sz="1400">
                  <a:latin typeface="Courier New"/>
                  <a:ea typeface="Courier New"/>
                  <a:cs typeface="Courier New"/>
                  <a:sym typeface="Courier New"/>
                </a:defRPr>
              </a:pPr>
              <a:r>
                <a:t>      Error() </a:t>
              </a:r>
            </a:p>
            <a:p>
              <a:pPr>
                <a:defRPr b="1" sz="1400">
                  <a:latin typeface="Courier New"/>
                  <a:ea typeface="Courier New"/>
                  <a:cs typeface="Courier New"/>
                  <a:sym typeface="Courier New"/>
                </a:defRPr>
              </a:pPr>
              <a:r>
                <a:t>      { </a:t>
              </a:r>
            </a:p>
            <a:p>
              <a:pPr>
                <a:defRPr b="1" sz="1400">
                  <a:latin typeface="Courier New"/>
                  <a:ea typeface="Courier New"/>
                  <a:cs typeface="Courier New"/>
                  <a:sym typeface="Courier New"/>
                </a:defRPr>
              </a:pPr>
              <a:r>
                <a:t>        Init(0, "Success"); </a:t>
              </a:r>
            </a:p>
            <a:p>
              <a:pPr>
                <a:defRPr b="1" sz="1400">
                  <a:latin typeface="Courier New"/>
                  <a:ea typeface="Courier New"/>
                  <a:cs typeface="Courier New"/>
                  <a:sym typeface="Courier New"/>
                </a:defRPr>
              </a:pPr>
              <a:r>
                <a:t>      } </a:t>
              </a:r>
            </a:p>
            <a:p>
              <a:pPr>
                <a:defRPr b="1" sz="1400">
                  <a:latin typeface="Courier New"/>
                  <a:ea typeface="Courier New"/>
                  <a:cs typeface="Courier New"/>
                  <a:sym typeface="Courier New"/>
                </a:defRPr>
              </a:pPr>
              <a:r>
                <a:t>      </a:t>
              </a:r>
              <a:r>
                <a:rPr>
                  <a:solidFill>
                    <a:srgbClr val="0000FF"/>
                  </a:solidFill>
                </a:rPr>
                <a:t>Error(const char</a:t>
              </a:r>
              <a:r>
                <a:t>* message)</a:t>
              </a:r>
            </a:p>
            <a:p>
              <a:pPr>
                <a:defRPr b="1" sz="1400">
                  <a:latin typeface="Courier New"/>
                  <a:ea typeface="Courier New"/>
                  <a:cs typeface="Courier New"/>
                  <a:sym typeface="Courier New"/>
                </a:defRPr>
              </a:pPr>
              <a:r>
                <a:t>      { </a:t>
              </a:r>
            </a:p>
            <a:p>
              <a:pPr>
                <a:defRPr b="1" sz="1400">
                  <a:latin typeface="Courier New"/>
                  <a:ea typeface="Courier New"/>
                  <a:cs typeface="Courier New"/>
                  <a:sym typeface="Courier New"/>
                </a:defRPr>
              </a:pPr>
              <a:r>
                <a:t>        Init(-1, message); </a:t>
              </a:r>
            </a:p>
            <a:p>
              <a:pPr>
                <a:defRPr b="1" sz="1400">
                  <a:latin typeface="Courier New"/>
                  <a:ea typeface="Courier New"/>
                  <a:cs typeface="Courier New"/>
                  <a:sym typeface="Courier New"/>
                </a:defRPr>
              </a:pPr>
              <a:r>
                <a:t>      } </a:t>
              </a:r>
            </a:p>
            <a:p>
              <a:pPr>
                <a:defRPr b="1" sz="1400">
                  <a:latin typeface="Courier New"/>
                  <a:ea typeface="Courier New"/>
                  <a:cs typeface="Courier New"/>
                  <a:sym typeface="Courier New"/>
                </a:defRPr>
              </a:pPr>
              <a:r>
                <a:t>};</a:t>
              </a: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70" name="Group 6"/>
          <p:cNvGrpSpPr/>
          <p:nvPr/>
        </p:nvGrpSpPr>
        <p:grpSpPr>
          <a:xfrm>
            <a:off x="0" y="34724"/>
            <a:ext cx="9144000" cy="5681577"/>
            <a:chOff x="0" y="0"/>
            <a:chExt cx="9144000" cy="5681575"/>
          </a:xfrm>
        </p:grpSpPr>
        <p:sp>
          <p:nvSpPr>
            <p:cNvPr id="465" name="TextBox 3"/>
            <p:cNvSpPr txBox="1"/>
            <p:nvPr/>
          </p:nvSpPr>
          <p:spPr>
            <a:xfrm>
              <a:off x="369247" y="1234035"/>
              <a:ext cx="8189481" cy="444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With delegating constructors, we can achieve the same as follows…</a:t>
              </a:r>
            </a:p>
            <a:p>
              <a:pPr>
                <a:defRPr sz="1400">
                  <a:solidFill>
                    <a:srgbClr val="558ED5"/>
                  </a:solidFill>
                  <a:latin typeface="Courier New"/>
                  <a:ea typeface="Courier New"/>
                  <a:cs typeface="Courier New"/>
                  <a:sym typeface="Courier New"/>
                </a:defRPr>
              </a:pPr>
            </a:p>
            <a:p>
              <a:pPr>
                <a:defRPr sz="1400">
                  <a:solidFill>
                    <a:srgbClr val="558ED5"/>
                  </a:solidFill>
                  <a:latin typeface="Courier New"/>
                  <a:ea typeface="Courier New"/>
                  <a:cs typeface="Courier New"/>
                  <a:sym typeface="Courier New"/>
                </a:defRPr>
              </a:pPr>
            </a:p>
            <a:p>
              <a:pPr>
                <a:defRPr b="1" sz="1400">
                  <a:solidFill>
                    <a:srgbClr val="0000FF"/>
                  </a:solidFill>
                  <a:latin typeface="Courier New"/>
                  <a:ea typeface="Courier New"/>
                  <a:cs typeface="Courier New"/>
                  <a:sym typeface="Courier New"/>
                </a:defRPr>
              </a:pPr>
              <a:r>
                <a:t>class</a:t>
              </a:r>
              <a:r>
                <a:rPr>
                  <a:solidFill>
                    <a:srgbClr val="558ED5"/>
                  </a:solidFill>
                </a:rPr>
                <a:t> </a:t>
              </a:r>
              <a:r>
                <a:rPr>
                  <a:solidFill>
                    <a:srgbClr val="000000"/>
                  </a:solidFill>
                </a:rPr>
                <a:t>Error</a:t>
              </a:r>
              <a:endParaRPr>
                <a:solidFill>
                  <a:srgbClr val="000000"/>
                </a:solidFill>
              </a:endParaRPr>
            </a:p>
            <a:p>
              <a:pPr>
                <a:defRPr b="1" sz="1400">
                  <a:latin typeface="Courier New"/>
                  <a:ea typeface="Courier New"/>
                  <a:cs typeface="Courier New"/>
                  <a:sym typeface="Courier New"/>
                </a:defRPr>
              </a:pPr>
              <a:r>
                <a:t>{ </a:t>
              </a:r>
            </a:p>
            <a:p>
              <a:pPr>
                <a:defRPr b="1" sz="1400">
                  <a:latin typeface="Courier New"/>
                  <a:ea typeface="Courier New"/>
                  <a:cs typeface="Courier New"/>
                  <a:sym typeface="Courier New"/>
                </a:defRPr>
              </a:pPr>
              <a:r>
                <a:t> </a:t>
              </a:r>
              <a:r>
                <a:rPr>
                  <a:solidFill>
                    <a:srgbClr val="0000FF"/>
                  </a:solidFill>
                </a:rPr>
                <a:t>private</a:t>
              </a:r>
              <a:r>
                <a:t>: </a:t>
              </a:r>
            </a:p>
            <a:p>
              <a:pPr>
                <a:defRPr b="1" sz="1400">
                  <a:latin typeface="Courier New"/>
                  <a:ea typeface="Courier New"/>
                  <a:cs typeface="Courier New"/>
                  <a:sym typeface="Courier New"/>
                </a:defRPr>
              </a:pPr>
              <a:r>
                <a:t>      Error(</a:t>
              </a:r>
              <a:r>
                <a:rPr>
                  <a:solidFill>
                    <a:srgbClr val="0000FF"/>
                  </a:solidFill>
                </a:rPr>
                <a:t>int</a:t>
              </a:r>
              <a:r>
                <a:t> errorcode, </a:t>
              </a:r>
              <a:r>
                <a:rPr>
                  <a:solidFill>
                    <a:srgbClr val="0000FF"/>
                  </a:solidFill>
                </a:rPr>
                <a:t>const char</a:t>
              </a:r>
              <a:r>
                <a:t>* message) </a:t>
              </a:r>
            </a:p>
            <a:p>
              <a:pPr>
                <a:defRPr b="1" sz="1400">
                  <a:latin typeface="Courier New"/>
                  <a:ea typeface="Courier New"/>
                  <a:cs typeface="Courier New"/>
                  <a:sym typeface="Courier New"/>
                </a:defRPr>
              </a:pPr>
              <a:r>
                <a:t>      { </a:t>
              </a:r>
            </a:p>
            <a:p>
              <a:pPr>
                <a:defRPr b="1" sz="1400">
                  <a:latin typeface="Courier New"/>
                  <a:ea typeface="Courier New"/>
                  <a:cs typeface="Courier New"/>
                  <a:sym typeface="Courier New"/>
                </a:defRPr>
              </a:pPr>
              <a:r>
                <a:t>       </a:t>
              </a:r>
              <a:r>
                <a:rPr>
                  <a:solidFill>
                    <a:srgbClr val="00B050"/>
                  </a:solidFill>
                </a:rPr>
                <a:t>//…</a:t>
              </a:r>
              <a:endParaRPr>
                <a:solidFill>
                  <a:srgbClr val="00B050"/>
                </a:solidFill>
              </a:endParaRPr>
            </a:p>
            <a:p>
              <a:pPr>
                <a:defRPr b="1" sz="1400">
                  <a:latin typeface="Courier New"/>
                  <a:ea typeface="Courier New"/>
                  <a:cs typeface="Courier New"/>
                  <a:sym typeface="Courier New"/>
                </a:defRPr>
              </a:pPr>
              <a:r>
                <a:t>      }</a:t>
              </a:r>
            </a:p>
            <a:p>
              <a:pPr>
                <a:defRPr b="1" sz="1400">
                  <a:latin typeface="Courier New"/>
                  <a:ea typeface="Courier New"/>
                  <a:cs typeface="Courier New"/>
                  <a:sym typeface="Courier New"/>
                </a:defRPr>
              </a:pPr>
            </a:p>
            <a:p>
              <a:pPr>
                <a:defRPr b="1" sz="1400">
                  <a:latin typeface="Courier New"/>
                  <a:ea typeface="Courier New"/>
                  <a:cs typeface="Courier New"/>
                  <a:sym typeface="Courier New"/>
                </a:defRPr>
              </a:pPr>
              <a:r>
                <a:t> </a:t>
              </a:r>
              <a:r>
                <a:rPr>
                  <a:solidFill>
                    <a:srgbClr val="0000FF"/>
                  </a:solidFill>
                </a:rPr>
                <a:t>public</a:t>
              </a:r>
              <a:r>
                <a:t>:</a:t>
              </a:r>
            </a:p>
            <a:p>
              <a:pPr>
                <a:defRPr b="1" sz="1400">
                  <a:latin typeface="Courier New"/>
                  <a:ea typeface="Courier New"/>
                  <a:cs typeface="Courier New"/>
                  <a:sym typeface="Courier New"/>
                </a:defRPr>
              </a:pPr>
              <a:r>
                <a:t>      Error():Error(0,”</a:t>
              </a:r>
              <a:r>
                <a:rPr>
                  <a:solidFill>
                    <a:srgbClr val="C00000"/>
                  </a:solidFill>
                </a:rPr>
                <a:t>Success</a:t>
              </a:r>
              <a:r>
                <a:t>”) </a:t>
              </a:r>
            </a:p>
            <a:p>
              <a:pPr>
                <a:defRPr b="1" sz="1400">
                  <a:latin typeface="Courier New"/>
                  <a:ea typeface="Courier New"/>
                  <a:cs typeface="Courier New"/>
                  <a:sym typeface="Courier New"/>
                </a:defRPr>
              </a:pPr>
              <a:r>
                <a:t>      { </a:t>
              </a:r>
            </a:p>
            <a:p>
              <a:pPr>
                <a:defRPr b="1" sz="1400">
                  <a:latin typeface="Courier New"/>
                  <a:ea typeface="Courier New"/>
                  <a:cs typeface="Courier New"/>
                  <a:sym typeface="Courier New"/>
                </a:defRPr>
              </a:pPr>
              <a:r>
                <a:t>        </a:t>
              </a:r>
              <a:r>
                <a:rPr>
                  <a:solidFill>
                    <a:srgbClr val="00B050"/>
                  </a:solidFill>
                </a:rPr>
                <a:t>//…</a:t>
              </a:r>
              <a:endParaRPr>
                <a:solidFill>
                  <a:srgbClr val="00B050"/>
                </a:solidFill>
              </a:endParaRPr>
            </a:p>
            <a:p>
              <a:pPr>
                <a:defRPr b="1" sz="1400">
                  <a:latin typeface="Courier New"/>
                  <a:ea typeface="Courier New"/>
                  <a:cs typeface="Courier New"/>
                  <a:sym typeface="Courier New"/>
                </a:defRPr>
              </a:pPr>
              <a:r>
                <a:t>      } </a:t>
              </a:r>
            </a:p>
            <a:p>
              <a:pPr>
                <a:defRPr b="1" sz="1400">
                  <a:latin typeface="Courier New"/>
                  <a:ea typeface="Courier New"/>
                  <a:cs typeface="Courier New"/>
                  <a:sym typeface="Courier New"/>
                </a:defRPr>
              </a:pPr>
              <a:r>
                <a:t>      Error(</a:t>
              </a:r>
              <a:r>
                <a:rPr>
                  <a:solidFill>
                    <a:srgbClr val="0000FF"/>
                  </a:solidFill>
                </a:rPr>
                <a:t>const char</a:t>
              </a:r>
              <a:r>
                <a:t>* message):Error(-1, message) </a:t>
              </a:r>
            </a:p>
            <a:p>
              <a:pPr>
                <a:defRPr b="1" sz="1400">
                  <a:latin typeface="Courier New"/>
                  <a:ea typeface="Courier New"/>
                  <a:cs typeface="Courier New"/>
                  <a:sym typeface="Courier New"/>
                </a:defRPr>
              </a:pPr>
              <a:r>
                <a:t>      { </a:t>
              </a:r>
            </a:p>
            <a:p>
              <a:pPr>
                <a:defRPr b="1" sz="1400">
                  <a:latin typeface="Courier New"/>
                  <a:ea typeface="Courier New"/>
                  <a:cs typeface="Courier New"/>
                  <a:sym typeface="Courier New"/>
                </a:defRPr>
              </a:pPr>
              <a:r>
                <a:t>        </a:t>
              </a:r>
              <a:r>
                <a:rPr>
                  <a:solidFill>
                    <a:srgbClr val="00B050"/>
                  </a:solidFill>
                </a:rPr>
                <a:t>//…</a:t>
              </a:r>
              <a:endParaRPr>
                <a:solidFill>
                  <a:srgbClr val="00B050"/>
                </a:solidFill>
              </a:endParaRPr>
            </a:p>
            <a:p>
              <a:pPr>
                <a:defRPr b="1" sz="1400">
                  <a:latin typeface="Courier New"/>
                  <a:ea typeface="Courier New"/>
                  <a:cs typeface="Courier New"/>
                  <a:sym typeface="Courier New"/>
                </a:defRPr>
              </a:pPr>
              <a:r>
                <a:t>      } </a:t>
              </a:r>
            </a:p>
            <a:p>
              <a:pPr>
                <a:defRPr b="1" sz="1400">
                  <a:latin typeface="Courier New"/>
                  <a:ea typeface="Courier New"/>
                  <a:cs typeface="Courier New"/>
                  <a:sym typeface="Courier New"/>
                </a:defRPr>
              </a:pPr>
              <a:r>
                <a:t>};</a:t>
              </a:r>
            </a:p>
          </p:txBody>
        </p:sp>
        <p:sp>
          <p:nvSpPr>
            <p:cNvPr id="466" name="Rectangle 4"/>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Delegating constructors (contd..)</a:t>
              </a:r>
            </a:p>
          </p:txBody>
        </p:sp>
        <p:grpSp>
          <p:nvGrpSpPr>
            <p:cNvPr id="469" name="Snip and Round Single Corner Rectangle 5"/>
            <p:cNvGrpSpPr/>
            <p:nvPr/>
          </p:nvGrpSpPr>
          <p:grpSpPr>
            <a:xfrm>
              <a:off x="29036" y="0"/>
              <a:ext cx="9057089" cy="448949"/>
              <a:chOff x="0" y="0"/>
              <a:chExt cx="9057088" cy="448948"/>
            </a:xfrm>
          </p:grpSpPr>
          <p:sp>
            <p:nvSpPr>
              <p:cNvPr id="467"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468"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78" name="Group 7"/>
          <p:cNvGrpSpPr/>
          <p:nvPr/>
        </p:nvGrpSpPr>
        <p:grpSpPr>
          <a:xfrm>
            <a:off x="0" y="34724"/>
            <a:ext cx="9144000" cy="6130268"/>
            <a:chOff x="0" y="0"/>
            <a:chExt cx="9144000" cy="6130266"/>
          </a:xfrm>
        </p:grpSpPr>
        <p:sp>
          <p:nvSpPr>
            <p:cNvPr id="472" name="Rectangle 3"/>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Inheriting constructors:-</a:t>
              </a:r>
            </a:p>
          </p:txBody>
        </p:sp>
        <p:grpSp>
          <p:nvGrpSpPr>
            <p:cNvPr id="475" name="Snip and Round Single Corner Rectangle 4"/>
            <p:cNvGrpSpPr/>
            <p:nvPr/>
          </p:nvGrpSpPr>
          <p:grpSpPr>
            <a:xfrm>
              <a:off x="29036" y="0"/>
              <a:ext cx="9057089" cy="448949"/>
              <a:chOff x="0" y="0"/>
              <a:chExt cx="9057088" cy="448948"/>
            </a:xfrm>
          </p:grpSpPr>
          <p:sp>
            <p:nvSpPr>
              <p:cNvPr id="473"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474"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476" name="Rectangle 5"/>
            <p:cNvSpPr txBox="1"/>
            <p:nvPr/>
          </p:nvSpPr>
          <p:spPr>
            <a:xfrm>
              <a:off x="441256" y="1162026"/>
              <a:ext cx="6389280" cy="4968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solidFill>
                    <a:srgbClr val="0000FF"/>
                  </a:solidFill>
                  <a:latin typeface="Courier New"/>
                  <a:ea typeface="Courier New"/>
                  <a:cs typeface="Courier New"/>
                  <a:sym typeface="Courier New"/>
                </a:defRPr>
              </a:pPr>
              <a:r>
                <a:t>class</a:t>
              </a:r>
              <a:r>
                <a:rPr>
                  <a:solidFill>
                    <a:srgbClr val="000000"/>
                  </a:solidFill>
                </a:rPr>
                <a:t> Base</a:t>
              </a:r>
              <a:endParaRPr>
                <a:solidFill>
                  <a:srgbClr val="000000"/>
                </a:solidFill>
              </a:endParaRPr>
            </a:p>
            <a:p>
              <a:pPr>
                <a:defRPr sz="1400">
                  <a:latin typeface="Courier New"/>
                  <a:ea typeface="Courier New"/>
                  <a:cs typeface="Courier New"/>
                  <a:sym typeface="Courier New"/>
                </a:defRPr>
              </a:pPr>
              <a:r>
                <a:t>{</a:t>
              </a:r>
            </a:p>
            <a:p>
              <a:pPr>
                <a:defRPr sz="1400">
                  <a:solidFill>
                    <a:srgbClr val="0000FF"/>
                  </a:solidFill>
                  <a:latin typeface="Courier New"/>
                  <a:ea typeface="Courier New"/>
                  <a:cs typeface="Courier New"/>
                  <a:sym typeface="Courier New"/>
                </a:defRPr>
              </a:pPr>
              <a:r>
                <a:t>public:</a:t>
              </a:r>
            </a:p>
            <a:p>
              <a:pPr>
                <a:defRPr sz="1400">
                  <a:latin typeface="Courier New"/>
                  <a:ea typeface="Courier New"/>
                  <a:cs typeface="Courier New"/>
                  <a:sym typeface="Courier New"/>
                </a:defRPr>
              </a:pPr>
              <a:r>
                <a:t>   Base(){ }</a:t>
              </a:r>
            </a:p>
            <a:p>
              <a:pPr>
                <a:defRPr sz="1400">
                  <a:latin typeface="Courier New"/>
                  <a:ea typeface="Courier New"/>
                  <a:cs typeface="Courier New"/>
                  <a:sym typeface="Courier New"/>
                </a:defRPr>
              </a:pPr>
              <a:r>
                <a:t>   Base(</a:t>
              </a:r>
              <a:r>
                <a:rPr>
                  <a:solidFill>
                    <a:srgbClr val="0000FF"/>
                  </a:solidFill>
                </a:rPr>
                <a:t>int</a:t>
              </a:r>
              <a:r>
                <a:t> x){ }</a:t>
              </a:r>
            </a:p>
            <a:p>
              <a:pPr>
                <a:defRPr sz="1400">
                  <a:latin typeface="Courier New"/>
                  <a:ea typeface="Courier New"/>
                  <a:cs typeface="Courier New"/>
                  <a:sym typeface="Courier New"/>
                </a:defRPr>
              </a:pPr>
              <a:r>
                <a:t>   Base(i</a:t>
              </a:r>
              <a:r>
                <a:rPr>
                  <a:solidFill>
                    <a:srgbClr val="0000FF"/>
                  </a:solidFill>
                </a:rPr>
                <a:t>nt</a:t>
              </a:r>
              <a:r>
                <a:t> x, </a:t>
              </a:r>
              <a:r>
                <a:rPr>
                  <a:solidFill>
                    <a:srgbClr val="0000FF"/>
                  </a:solidFill>
                </a:rPr>
                <a:t>int</a:t>
              </a:r>
              <a:r>
                <a:t> y) { }</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p>
            <a:p>
              <a:pPr>
                <a:defRPr sz="1400">
                  <a:solidFill>
                    <a:srgbClr val="0000FF"/>
                  </a:solidFill>
                  <a:latin typeface="Courier New"/>
                  <a:ea typeface="Courier New"/>
                  <a:cs typeface="Courier New"/>
                  <a:sym typeface="Courier New"/>
                </a:defRPr>
              </a:pPr>
              <a:r>
                <a:t>class</a:t>
              </a:r>
              <a:r>
                <a:rPr>
                  <a:solidFill>
                    <a:srgbClr val="000000"/>
                  </a:solidFill>
                </a:rPr>
                <a:t> Derived:</a:t>
              </a:r>
              <a:r>
                <a:t>public</a:t>
              </a:r>
              <a:r>
                <a:rPr>
                  <a:solidFill>
                    <a:srgbClr val="000000"/>
                  </a:solidFill>
                </a:rPr>
                <a:t> Base</a:t>
              </a:r>
              <a:endParaRPr>
                <a:solidFill>
                  <a:srgbClr val="000000"/>
                </a:solidFill>
              </a:endParaRPr>
            </a:p>
            <a:p>
              <a:pPr>
                <a:defRPr sz="1400">
                  <a:latin typeface="Courier New"/>
                  <a:ea typeface="Courier New"/>
                  <a:cs typeface="Courier New"/>
                  <a:sym typeface="Courier New"/>
                </a:defRPr>
              </a:pPr>
              <a:r>
                <a:t>{</a:t>
              </a:r>
            </a:p>
            <a:p>
              <a:pPr>
                <a:defRPr sz="1400">
                  <a:solidFill>
                    <a:srgbClr val="0000FF"/>
                  </a:solidFill>
                  <a:latin typeface="Courier New"/>
                  <a:ea typeface="Courier New"/>
                  <a:cs typeface="Courier New"/>
                  <a:sym typeface="Courier New"/>
                </a:defRPr>
              </a:pPr>
              <a:r>
                <a:t>public</a:t>
              </a:r>
              <a:r>
                <a:rPr>
                  <a:solidFill>
                    <a:srgbClr val="000000"/>
                  </a:solidFill>
                </a:rPr>
                <a:t>:</a:t>
              </a:r>
              <a:endParaRPr>
                <a:solidFill>
                  <a:srgbClr val="000000"/>
                </a:solidFill>
              </a:endParaRPr>
            </a:p>
            <a:p>
              <a:pPr>
                <a:defRPr sz="1400">
                  <a:latin typeface="Courier New"/>
                  <a:ea typeface="Courier New"/>
                  <a:cs typeface="Courier New"/>
                  <a:sym typeface="Courier New"/>
                </a:defRPr>
              </a:pPr>
              <a:r>
                <a:t>   </a:t>
              </a:r>
              <a:r>
                <a:rPr>
                  <a:solidFill>
                    <a:srgbClr val="0000FF"/>
                  </a:solidFill>
                </a:rPr>
                <a:t>using</a:t>
              </a:r>
              <a:r>
                <a:t> Base::Base;  </a:t>
              </a:r>
            </a:p>
            <a:p>
              <a:pPr>
                <a:defRPr sz="1400">
                  <a:latin typeface="Courier New"/>
                  <a:ea typeface="Courier New"/>
                  <a:cs typeface="Courier New"/>
                  <a:sym typeface="Courier New"/>
                </a:defRPr>
              </a:pPr>
            </a:p>
            <a:p>
              <a:pPr>
                <a:defRPr sz="1400">
                  <a:latin typeface="Courier New"/>
                  <a:ea typeface="Courier New"/>
                  <a:cs typeface="Courier New"/>
                  <a:sym typeface="Courier New"/>
                </a:defRPr>
              </a:pPr>
              <a:r>
                <a:t>   Derived()   </a:t>
              </a:r>
              <a:r>
                <a:rPr>
                  <a:solidFill>
                    <a:srgbClr val="00B050"/>
                  </a:solidFill>
                </a:rPr>
                <a:t>/* : Base()   */</a:t>
              </a:r>
              <a:endParaRPr>
                <a:solidFill>
                  <a:srgbClr val="00B050"/>
                </a:solidFill>
              </a:endParaRPr>
            </a:p>
            <a:p>
              <a:pPr>
                <a:defRPr sz="1400">
                  <a:latin typeface="Courier New"/>
                  <a:ea typeface="Courier New"/>
                  <a:cs typeface="Courier New"/>
                  <a:sym typeface="Courier New"/>
                </a:defRPr>
              </a:pPr>
              <a:r>
                <a:t>   { }</a:t>
              </a:r>
            </a:p>
            <a:p>
              <a:pPr>
                <a:defRPr sz="1400">
                  <a:latin typeface="Courier New"/>
                  <a:ea typeface="Courier New"/>
                  <a:cs typeface="Courier New"/>
                  <a:sym typeface="Courier New"/>
                </a:defRPr>
              </a:pPr>
              <a:r>
                <a:t>   Derived(</a:t>
              </a:r>
              <a:r>
                <a:rPr>
                  <a:solidFill>
                    <a:srgbClr val="0000FF"/>
                  </a:solidFill>
                </a:rPr>
                <a:t>int</a:t>
              </a:r>
              <a:r>
                <a:t> x)    </a:t>
              </a:r>
              <a:r>
                <a:rPr>
                  <a:solidFill>
                    <a:srgbClr val="00B050"/>
                  </a:solidFill>
                </a:rPr>
                <a:t>/*  :Base(x)   */</a:t>
              </a:r>
              <a:endParaRPr>
                <a:solidFill>
                  <a:srgbClr val="00B050"/>
                </a:solidFill>
              </a:endParaRPr>
            </a:p>
            <a:p>
              <a:pPr>
                <a:defRPr sz="1400">
                  <a:latin typeface="Courier New"/>
                  <a:ea typeface="Courier New"/>
                  <a:cs typeface="Courier New"/>
                  <a:sym typeface="Courier New"/>
                </a:defRPr>
              </a:pPr>
              <a:r>
                <a:t>   { }</a:t>
              </a:r>
            </a:p>
            <a:p>
              <a:pPr>
                <a:defRPr sz="1400">
                  <a:latin typeface="Courier New"/>
                  <a:ea typeface="Courier New"/>
                  <a:cs typeface="Courier New"/>
                  <a:sym typeface="Courier New"/>
                </a:defRPr>
              </a:pPr>
              <a:r>
                <a:t>   Derived(</a:t>
              </a:r>
              <a:r>
                <a:rPr>
                  <a:solidFill>
                    <a:srgbClr val="0000FF"/>
                  </a:solidFill>
                </a:rPr>
                <a:t>int</a:t>
              </a:r>
              <a:r>
                <a:t> x, </a:t>
              </a:r>
              <a:r>
                <a:rPr>
                  <a:solidFill>
                    <a:srgbClr val="0000FF"/>
                  </a:solidFill>
                </a:rPr>
                <a:t>int</a:t>
              </a:r>
              <a:r>
                <a:t> y)    </a:t>
              </a:r>
              <a:r>
                <a:rPr>
                  <a:solidFill>
                    <a:srgbClr val="00B050"/>
                  </a:solidFill>
                </a:rPr>
                <a:t>/*  :Base(x,y)  */</a:t>
              </a:r>
              <a:endParaRPr>
                <a:solidFill>
                  <a:srgbClr val="00B050"/>
                </a:solidFill>
              </a:endParaRPr>
            </a:p>
            <a:p>
              <a:pPr>
                <a:defRPr sz="1400">
                  <a:latin typeface="Courier New"/>
                  <a:ea typeface="Courier New"/>
                  <a:cs typeface="Courier New"/>
                  <a:sym typeface="Courier New"/>
                </a:defRPr>
              </a:pPr>
              <a:r>
                <a:t>   { }</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p>
            <a:p>
              <a:pPr>
                <a:defRPr sz="1400">
                  <a:latin typeface="Courier New"/>
                  <a:ea typeface="Courier New"/>
                  <a:cs typeface="Courier New"/>
                  <a:sym typeface="Courier New"/>
                </a:defRPr>
              </a:pPr>
              <a:r>
                <a:t>Derived obj1(10);</a:t>
              </a:r>
            </a:p>
          </p:txBody>
        </p:sp>
        <p:sp>
          <p:nvSpPr>
            <p:cNvPr id="477" name="TextBox 6"/>
            <p:cNvSpPr txBox="1"/>
            <p:nvPr/>
          </p:nvSpPr>
          <p:spPr>
            <a:xfrm>
              <a:off x="4257679" y="1234035"/>
              <a:ext cx="4517074" cy="23977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lvl1pPr>
            </a:lstStyle>
            <a:p>
              <a:pPr/>
              <a:r>
                <a:t>As per the new standard the Derived class constructors are expected to handle the call to the appropriate base class constructors, without the programmer having to employ explicit call to the appropriate base in the derived class constructor initializer list.</a:t>
              </a:r>
            </a:p>
          </p:txBody>
        </p:sp>
      </p:grpSp>
      <p:sp>
        <p:nvSpPr>
          <p:cNvPr id="479" name="Oval 8"/>
          <p:cNvSpPr/>
          <p:nvPr/>
        </p:nvSpPr>
        <p:spPr>
          <a:xfrm>
            <a:off x="253296" y="4071942"/>
            <a:ext cx="4371100" cy="1857389"/>
          </a:xfrm>
          <a:prstGeom prst="ellipse">
            <a:avLst/>
          </a:prstGeom>
          <a:ln w="25400">
            <a:solidFill>
              <a:srgbClr val="808080"/>
            </a:solidFill>
            <a:prstDash val="dash"/>
          </a:ln>
        </p:spPr>
        <p:txBody>
          <a:bodyPr lIns="45719" rIns="45719" anchor="ctr"/>
          <a:lstStyle/>
          <a:p>
            <a:pPr algn="ctr">
              <a:defRPr>
                <a:solidFill>
                  <a:srgbClr val="FFFFFF"/>
                </a:solidFill>
              </a:defRPr>
            </a:pPr>
          </a:p>
        </p:txBody>
      </p:sp>
      <p:grpSp>
        <p:nvGrpSpPr>
          <p:cNvPr id="482" name="Oval Callout 9"/>
          <p:cNvGrpSpPr/>
          <p:nvPr/>
        </p:nvGrpSpPr>
        <p:grpSpPr>
          <a:xfrm>
            <a:off x="5072065" y="3929065"/>
            <a:ext cx="3143274" cy="857257"/>
            <a:chOff x="0" y="0"/>
            <a:chExt cx="3143272" cy="857256"/>
          </a:xfrm>
        </p:grpSpPr>
        <p:sp>
          <p:nvSpPr>
            <p:cNvPr id="480" name="Quote Bubble"/>
            <p:cNvSpPr/>
            <p:nvPr/>
          </p:nvSpPr>
          <p:spPr>
            <a:xfrm>
              <a:off x="0" y="0"/>
              <a:ext cx="3143273" cy="857257"/>
            </a:xfrm>
            <a:prstGeom prst="wedgeEllipseCallout">
              <a:avLst>
                <a:gd name="adj1" fmla="val -67932"/>
                <a:gd name="adj2" fmla="val 28638"/>
              </a:avLst>
            </a:prstGeom>
            <a:solidFill>
              <a:srgbClr val="FCD5B5"/>
            </a:solidFill>
            <a:ln w="25400" cap="flat">
              <a:solidFill>
                <a:srgbClr val="595959"/>
              </a:solidFill>
              <a:prstDash val="solid"/>
              <a:round/>
            </a:ln>
            <a:effectLst/>
          </p:spPr>
          <p:txBody>
            <a:bodyPr wrap="square" lIns="45719" tIns="45719" rIns="45719" bIns="45719" numCol="1" anchor="ctr">
              <a:noAutofit/>
            </a:bodyPr>
            <a:lstStyle/>
            <a:p>
              <a:pPr algn="ctr">
                <a:defRPr sz="1400"/>
              </a:pPr>
            </a:p>
          </p:txBody>
        </p:sp>
        <p:sp>
          <p:nvSpPr>
            <p:cNvPr id="481" name="Code assumed or generated by the compiler on our behalf"/>
            <p:cNvSpPr txBox="1"/>
            <p:nvPr/>
          </p:nvSpPr>
          <p:spPr>
            <a:xfrm>
              <a:off x="518741" y="59628"/>
              <a:ext cx="2105790" cy="738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Code assumed or generated by the compiler on our behalf</a:t>
              </a: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90" name="Group 7"/>
          <p:cNvGrpSpPr/>
          <p:nvPr/>
        </p:nvGrpSpPr>
        <p:grpSpPr>
          <a:xfrm>
            <a:off x="0" y="34725"/>
            <a:ext cx="9144000" cy="6500279"/>
            <a:chOff x="0" y="0"/>
            <a:chExt cx="9144000" cy="6500278"/>
          </a:xfrm>
        </p:grpSpPr>
        <p:sp>
          <p:nvSpPr>
            <p:cNvPr id="484" name="Rectangle 3"/>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Default Methods:-</a:t>
              </a:r>
            </a:p>
          </p:txBody>
        </p:sp>
        <p:grpSp>
          <p:nvGrpSpPr>
            <p:cNvPr id="487" name="Snip and Round Single Corner Rectangle 4"/>
            <p:cNvGrpSpPr/>
            <p:nvPr/>
          </p:nvGrpSpPr>
          <p:grpSpPr>
            <a:xfrm>
              <a:off x="29036" y="0"/>
              <a:ext cx="9057089" cy="448949"/>
              <a:chOff x="0" y="0"/>
              <a:chExt cx="9057088" cy="448948"/>
            </a:xfrm>
          </p:grpSpPr>
          <p:sp>
            <p:nvSpPr>
              <p:cNvPr id="485"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486"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488" name="TextBox 5"/>
            <p:cNvSpPr txBox="1"/>
            <p:nvPr/>
          </p:nvSpPr>
          <p:spPr>
            <a:xfrm>
              <a:off x="369247" y="1090019"/>
              <a:ext cx="7829441" cy="5298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a:pPr>
              <a:r>
                <a:t>If in case we wouldn’t like to implement the following methods in the class,</a:t>
              </a:r>
            </a:p>
            <a:p>
              <a:pPr>
                <a:defRPr b="1"/>
              </a:pPr>
            </a:p>
            <a:p>
              <a:pPr>
                <a:buSzPct val="100000"/>
                <a:buChar char="-"/>
                <a:defRPr b="1" i="1"/>
              </a:pPr>
              <a:r>
                <a:t>Default constructor</a:t>
              </a:r>
            </a:p>
            <a:p>
              <a:pPr>
                <a:buSzPct val="100000"/>
                <a:buChar char="-"/>
                <a:defRPr b="1" i="1"/>
              </a:pPr>
              <a:r>
                <a:t>Copy constructor</a:t>
              </a:r>
            </a:p>
            <a:p>
              <a:pPr>
                <a:buSzPct val="100000"/>
                <a:buChar char="-"/>
                <a:defRPr b="1" i="1"/>
              </a:pPr>
              <a:r>
                <a:t>Assignment function</a:t>
              </a:r>
            </a:p>
            <a:p>
              <a:pPr algn="just">
                <a:defRPr b="1"/>
              </a:pPr>
              <a:r>
                <a:t>	and would be more happy with compiler generated ones , which are by default public…Then, the same can be requested or explicitly stated to the compiler in the following manner….</a:t>
              </a:r>
            </a:p>
            <a:p>
              <a:pPr>
                <a:defRPr b="1"/>
              </a:pPr>
            </a:p>
            <a:p>
              <a:pPr>
                <a:defRPr b="1"/>
              </a:pPr>
            </a:p>
            <a:p>
              <a:pPr>
                <a:defRPr b="1">
                  <a:solidFill>
                    <a:srgbClr val="00B050"/>
                  </a:solidFill>
                </a:defRPr>
              </a:pPr>
              <a:r>
                <a:t>//APPROACH 1</a:t>
              </a:r>
            </a:p>
            <a:p>
              <a:pPr>
                <a:defRPr>
                  <a:solidFill>
                    <a:srgbClr val="0000FF"/>
                  </a:solidFill>
                </a:defRPr>
              </a:pPr>
              <a:r>
                <a:t>class</a:t>
              </a:r>
              <a:r>
                <a:rPr>
                  <a:solidFill>
                    <a:srgbClr val="000000"/>
                  </a:solidFill>
                </a:rPr>
                <a:t> CA</a:t>
              </a:r>
              <a:endParaRPr>
                <a:solidFill>
                  <a:srgbClr val="000000"/>
                </a:solidFill>
              </a:endParaRPr>
            </a:p>
            <a:p>
              <a:pPr/>
              <a:r>
                <a:t>{</a:t>
              </a:r>
            </a:p>
            <a:p>
              <a:pPr>
                <a:defRPr>
                  <a:solidFill>
                    <a:srgbClr val="0000FF"/>
                  </a:solidFill>
                </a:defRPr>
              </a:pPr>
              <a:r>
                <a:t>  public</a:t>
              </a:r>
              <a:r>
                <a:rPr>
                  <a:solidFill>
                    <a:srgbClr val="000000"/>
                  </a:solidFill>
                </a:rPr>
                <a:t>:</a:t>
              </a:r>
              <a:endParaRPr>
                <a:solidFill>
                  <a:srgbClr val="000000"/>
                </a:solidFill>
              </a:endParaRPr>
            </a:p>
            <a:p>
              <a:pPr/>
              <a:r>
                <a:t>      CA()=</a:t>
              </a:r>
              <a:r>
                <a:rPr>
                  <a:solidFill>
                    <a:srgbClr val="0000FF"/>
                  </a:solidFill>
                </a:rPr>
                <a:t>default</a:t>
              </a:r>
              <a:r>
                <a:t>;</a:t>
              </a:r>
            </a:p>
            <a:p>
              <a:pPr/>
              <a:r>
                <a:t>      CA(</a:t>
              </a:r>
              <a:r>
                <a:rPr>
                  <a:solidFill>
                    <a:srgbClr val="0000FF"/>
                  </a:solidFill>
                </a:rPr>
                <a:t>const</a:t>
              </a:r>
              <a:r>
                <a:t> CA &amp;)=</a:t>
              </a:r>
              <a:r>
                <a:rPr>
                  <a:solidFill>
                    <a:srgbClr val="0000FF"/>
                  </a:solidFill>
                </a:rPr>
                <a:t>default</a:t>
              </a:r>
              <a:r>
                <a:t>;</a:t>
              </a:r>
            </a:p>
            <a:p>
              <a:pPr/>
              <a:r>
                <a:t>      CA&amp; </a:t>
              </a:r>
              <a:r>
                <a:rPr>
                  <a:solidFill>
                    <a:srgbClr val="0000FF"/>
                  </a:solidFill>
                </a:rPr>
                <a:t>operator</a:t>
              </a:r>
              <a:r>
                <a:t> =(</a:t>
              </a:r>
              <a:r>
                <a:rPr>
                  <a:solidFill>
                    <a:srgbClr val="0000FF"/>
                  </a:solidFill>
                </a:rPr>
                <a:t>const</a:t>
              </a:r>
              <a:r>
                <a:t> CA &amp;)=</a:t>
              </a:r>
              <a:r>
                <a:rPr>
                  <a:solidFill>
                    <a:srgbClr val="0000FF"/>
                  </a:solidFill>
                </a:rPr>
                <a:t>default</a:t>
              </a:r>
              <a:r>
                <a:t>;</a:t>
              </a:r>
            </a:p>
            <a:p>
              <a:pPr/>
              <a:r>
                <a:t>};</a:t>
              </a:r>
            </a:p>
          </p:txBody>
        </p:sp>
        <p:sp>
          <p:nvSpPr>
            <p:cNvPr id="489" name="TextBox 6"/>
            <p:cNvSpPr txBox="1"/>
            <p:nvPr/>
          </p:nvSpPr>
          <p:spPr>
            <a:xfrm>
              <a:off x="4833743" y="3538291"/>
              <a:ext cx="4085026" cy="29619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a:solidFill>
                    <a:srgbClr val="00B050"/>
                  </a:solidFill>
                </a:defRPr>
              </a:pPr>
              <a:r>
                <a:t>//APPROACH 2</a:t>
              </a:r>
            </a:p>
            <a:p>
              <a:pPr>
                <a:defRPr>
                  <a:solidFill>
                    <a:srgbClr val="0000FF"/>
                  </a:solidFill>
                </a:defRPr>
              </a:pPr>
              <a:r>
                <a:t>class</a:t>
              </a:r>
              <a:r>
                <a:rPr>
                  <a:solidFill>
                    <a:srgbClr val="000000"/>
                  </a:solidFill>
                </a:rPr>
                <a:t> CA</a:t>
              </a:r>
              <a:endParaRPr>
                <a:solidFill>
                  <a:srgbClr val="000000"/>
                </a:solidFill>
              </a:endParaRPr>
            </a:p>
            <a:p>
              <a:pPr/>
              <a:r>
                <a:t>{</a:t>
              </a:r>
            </a:p>
            <a:p>
              <a:pPr>
                <a:defRPr>
                  <a:solidFill>
                    <a:srgbClr val="0000FF"/>
                  </a:solidFill>
                </a:defRPr>
              </a:pPr>
              <a:r>
                <a:t>   protected:</a:t>
              </a:r>
            </a:p>
            <a:p>
              <a:pPr>
                <a:defRPr>
                  <a:solidFill>
                    <a:srgbClr val="0000FF"/>
                  </a:solidFill>
                </a:defRPr>
              </a:pPr>
              <a:r>
                <a:t>       </a:t>
              </a:r>
              <a:r>
                <a:rPr>
                  <a:solidFill>
                    <a:srgbClr val="000000"/>
                  </a:solidFill>
                </a:rPr>
                <a:t>CA(</a:t>
              </a:r>
              <a:r>
                <a:t>const</a:t>
              </a:r>
              <a:r>
                <a:rPr>
                  <a:solidFill>
                    <a:srgbClr val="000000"/>
                  </a:solidFill>
                </a:rPr>
                <a:t> CA &amp;)=</a:t>
              </a:r>
              <a:r>
                <a:t>default</a:t>
              </a:r>
              <a:r>
                <a:rPr>
                  <a:solidFill>
                    <a:srgbClr val="000000"/>
                  </a:solidFill>
                </a:rPr>
                <a:t>;</a:t>
              </a:r>
            </a:p>
            <a:p>
              <a:pPr>
                <a:defRPr>
                  <a:solidFill>
                    <a:srgbClr val="0000FF"/>
                  </a:solidFill>
                </a:defRPr>
              </a:pPr>
              <a:r>
                <a:t>   public</a:t>
              </a:r>
              <a:r>
                <a:rPr>
                  <a:solidFill>
                    <a:srgbClr val="000000"/>
                  </a:solidFill>
                </a:rPr>
                <a:t>:</a:t>
              </a:r>
              <a:endParaRPr>
                <a:solidFill>
                  <a:srgbClr val="000000"/>
                </a:solidFill>
              </a:endParaRPr>
            </a:p>
            <a:p>
              <a:pPr/>
              <a:r>
                <a:t>      CA()=</a:t>
              </a:r>
              <a:r>
                <a:rPr>
                  <a:solidFill>
                    <a:srgbClr val="0000FF"/>
                  </a:solidFill>
                </a:rPr>
                <a:t>default</a:t>
              </a:r>
              <a:r>
                <a:t>;</a:t>
              </a:r>
            </a:p>
            <a:p>
              <a:pPr/>
              <a:r>
                <a:t>      CA&amp; </a:t>
              </a:r>
              <a:r>
                <a:rPr>
                  <a:solidFill>
                    <a:srgbClr val="0000FF"/>
                  </a:solidFill>
                </a:rPr>
                <a:t>operator</a:t>
              </a:r>
              <a:r>
                <a:t> =(</a:t>
              </a:r>
              <a:r>
                <a:rPr>
                  <a:solidFill>
                    <a:srgbClr val="0000FF"/>
                  </a:solidFill>
                </a:rPr>
                <a:t>const</a:t>
              </a:r>
              <a:r>
                <a:t> CA &amp;)=</a:t>
              </a:r>
              <a:r>
                <a:rPr>
                  <a:solidFill>
                    <a:srgbClr val="0000FF"/>
                  </a:solidFill>
                </a:rPr>
                <a:t>default</a:t>
              </a:r>
              <a:r>
                <a:t>;</a:t>
              </a:r>
            </a:p>
            <a:p>
              <a:pPr/>
              <a:r>
                <a:t>};</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extBox 3"/>
          <p:cNvSpPr txBox="1"/>
          <p:nvPr/>
        </p:nvSpPr>
        <p:spPr>
          <a:xfrm>
            <a:off x="0" y="617351"/>
            <a:ext cx="9144000" cy="333089"/>
          </a:xfrm>
          <a:prstGeom prst="rect">
            <a:avLst/>
          </a:prstGeom>
          <a:gradFill>
            <a:gsLst>
              <a:gs pos="0">
                <a:srgbClr val="FFD89C"/>
              </a:gs>
              <a:gs pos="50000">
                <a:srgbClr val="FFE6C3"/>
              </a:gs>
              <a:gs pos="100000">
                <a:srgbClr val="FFF2E2"/>
              </a:gs>
            </a:gsLst>
          </a:gradFill>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a:r>
              <a:t>The 3 important language features of C++ 11</a:t>
            </a:r>
          </a:p>
        </p:txBody>
      </p:sp>
      <p:grpSp>
        <p:nvGrpSpPr>
          <p:cNvPr id="194" name="Snip and Round Single Corner Rectangle 4"/>
          <p:cNvGrpSpPr/>
          <p:nvPr/>
        </p:nvGrpSpPr>
        <p:grpSpPr>
          <a:xfrm>
            <a:off x="29036" y="34725"/>
            <a:ext cx="9057090" cy="448949"/>
            <a:chOff x="0" y="0"/>
            <a:chExt cx="9057088" cy="448948"/>
          </a:xfrm>
        </p:grpSpPr>
        <p:sp>
          <p:nvSpPr>
            <p:cNvPr id="19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9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95" name="TextBox 5"/>
          <p:cNvSpPr txBox="1"/>
          <p:nvPr/>
        </p:nvSpPr>
        <p:spPr>
          <a:xfrm>
            <a:off x="369247" y="1340767"/>
            <a:ext cx="7181370" cy="18656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buSzPct val="100000"/>
              <a:buFont typeface="Arial"/>
              <a:buChar char="•"/>
              <a:defRPr b="1" sz="2400">
                <a:solidFill>
                  <a:srgbClr val="984807"/>
                </a:solidFill>
              </a:defRPr>
            </a:pPr>
            <a:r>
              <a:t>Type Inference</a:t>
            </a:r>
          </a:p>
          <a:p>
            <a:pPr>
              <a:buSzPct val="100000"/>
              <a:buFont typeface="Arial"/>
              <a:buChar char="•"/>
              <a:defRPr b="1" sz="2400">
                <a:solidFill>
                  <a:srgbClr val="984807"/>
                </a:solidFill>
              </a:defRPr>
            </a:pPr>
          </a:p>
          <a:p>
            <a:pPr>
              <a:buSzPct val="100000"/>
              <a:buFont typeface="Arial"/>
              <a:buChar char="•"/>
              <a:defRPr b="1" sz="2400">
                <a:solidFill>
                  <a:srgbClr val="984807"/>
                </a:solidFill>
              </a:defRPr>
            </a:pPr>
            <a:r>
              <a:t>Trailing return type syntax for functions</a:t>
            </a:r>
          </a:p>
          <a:p>
            <a:pPr>
              <a:buSzPct val="100000"/>
              <a:buFont typeface="Arial"/>
              <a:buChar char="•"/>
              <a:defRPr b="1" sz="2400">
                <a:solidFill>
                  <a:srgbClr val="984807"/>
                </a:solidFill>
              </a:defRPr>
            </a:pPr>
          </a:p>
          <a:p>
            <a:pPr>
              <a:buSzPct val="100000"/>
              <a:buFont typeface="Arial"/>
              <a:buChar char="•"/>
              <a:defRPr b="1" sz="2400">
                <a:solidFill>
                  <a:srgbClr val="984807"/>
                </a:solidFill>
              </a:defRPr>
            </a:pPr>
            <a:r>
              <a:t>Lambda expressions</a:t>
            </a:r>
          </a:p>
        </p:txBody>
      </p:sp>
      <p:grpSp>
        <p:nvGrpSpPr>
          <p:cNvPr id="208" name="Diagram 8"/>
          <p:cNvGrpSpPr/>
          <p:nvPr/>
        </p:nvGrpSpPr>
        <p:grpSpPr>
          <a:xfrm>
            <a:off x="7689114" y="5849462"/>
            <a:ext cx="1000836" cy="939326"/>
            <a:chOff x="0" y="0"/>
            <a:chExt cx="1000835" cy="939325"/>
          </a:xfrm>
        </p:grpSpPr>
        <p:grpSp>
          <p:nvGrpSpPr>
            <p:cNvPr id="198" name="Group"/>
            <p:cNvGrpSpPr/>
            <p:nvPr/>
          </p:nvGrpSpPr>
          <p:grpSpPr>
            <a:xfrm>
              <a:off x="391711" y="402762"/>
              <a:ext cx="544842" cy="536564"/>
              <a:chOff x="0" y="0"/>
              <a:chExt cx="544841" cy="536562"/>
            </a:xfrm>
          </p:grpSpPr>
          <p:sp>
            <p:nvSpPr>
              <p:cNvPr id="196" name="Shape"/>
              <p:cNvSpPr/>
              <p:nvPr/>
            </p:nvSpPr>
            <p:spPr>
              <a:xfrm>
                <a:off x="0" y="0"/>
                <a:ext cx="544842" cy="536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75" y="3436"/>
                    </a:moveTo>
                    <a:lnTo>
                      <a:pt x="17071" y="1991"/>
                    </a:lnTo>
                    <a:lnTo>
                      <a:pt x="18426" y="3146"/>
                    </a:lnTo>
                    <a:lnTo>
                      <a:pt x="17319" y="5093"/>
                    </a:lnTo>
                    <a:cubicBezTo>
                      <a:pt x="18107" y="5992"/>
                      <a:pt x="18705" y="7045"/>
                      <a:pt x="19079" y="8187"/>
                    </a:cubicBezTo>
                    <a:lnTo>
                      <a:pt x="21293" y="8187"/>
                    </a:lnTo>
                    <a:lnTo>
                      <a:pt x="21600" y="9956"/>
                    </a:lnTo>
                    <a:lnTo>
                      <a:pt x="19519" y="10725"/>
                    </a:lnTo>
                    <a:cubicBezTo>
                      <a:pt x="19553" y="11927"/>
                      <a:pt x="19345" y="13125"/>
                      <a:pt x="18908" y="14243"/>
                    </a:cubicBezTo>
                    <a:lnTo>
                      <a:pt x="20605" y="15688"/>
                    </a:lnTo>
                    <a:lnTo>
                      <a:pt x="19720" y="17244"/>
                    </a:lnTo>
                    <a:lnTo>
                      <a:pt x="17639" y="16475"/>
                    </a:lnTo>
                    <a:cubicBezTo>
                      <a:pt x="16904" y="17418"/>
                      <a:pt x="15987" y="18200"/>
                      <a:pt x="14944" y="18771"/>
                    </a:cubicBezTo>
                    <a:lnTo>
                      <a:pt x="15329" y="20986"/>
                    </a:lnTo>
                    <a:lnTo>
                      <a:pt x="13666" y="21600"/>
                    </a:lnTo>
                    <a:lnTo>
                      <a:pt x="12559" y="19653"/>
                    </a:lnTo>
                    <a:cubicBezTo>
                      <a:pt x="11399" y="19895"/>
                      <a:pt x="10201" y="19895"/>
                      <a:pt x="9041" y="19653"/>
                    </a:cubicBezTo>
                    <a:lnTo>
                      <a:pt x="7934" y="21600"/>
                    </a:lnTo>
                    <a:lnTo>
                      <a:pt x="6271" y="20986"/>
                    </a:lnTo>
                    <a:lnTo>
                      <a:pt x="6656" y="18771"/>
                    </a:lnTo>
                    <a:cubicBezTo>
                      <a:pt x="5613" y="18200"/>
                      <a:pt x="4696" y="17418"/>
                      <a:pt x="3961" y="16475"/>
                    </a:cubicBezTo>
                    <a:lnTo>
                      <a:pt x="1880" y="17244"/>
                    </a:lnTo>
                    <a:lnTo>
                      <a:pt x="995" y="15688"/>
                    </a:lnTo>
                    <a:lnTo>
                      <a:pt x="2692" y="14243"/>
                    </a:lnTo>
                    <a:cubicBezTo>
                      <a:pt x="2255" y="13125"/>
                      <a:pt x="2047" y="11927"/>
                      <a:pt x="2081" y="10725"/>
                    </a:cubicBezTo>
                    <a:lnTo>
                      <a:pt x="0" y="9956"/>
                    </a:lnTo>
                    <a:lnTo>
                      <a:pt x="307" y="8187"/>
                    </a:lnTo>
                    <a:lnTo>
                      <a:pt x="2522" y="8187"/>
                    </a:lnTo>
                    <a:cubicBezTo>
                      <a:pt x="2895" y="7045"/>
                      <a:pt x="3493" y="5992"/>
                      <a:pt x="4281" y="5093"/>
                    </a:cubicBezTo>
                    <a:lnTo>
                      <a:pt x="3174" y="3146"/>
                    </a:lnTo>
                    <a:lnTo>
                      <a:pt x="4529" y="1991"/>
                    </a:lnTo>
                    <a:lnTo>
                      <a:pt x="6225" y="3436"/>
                    </a:lnTo>
                    <a:cubicBezTo>
                      <a:pt x="7234" y="2805"/>
                      <a:pt x="8359" y="2389"/>
                      <a:pt x="9531" y="2214"/>
                    </a:cubicBezTo>
                    <a:lnTo>
                      <a:pt x="9916" y="0"/>
                    </a:lnTo>
                    <a:lnTo>
                      <a:pt x="11684" y="0"/>
                    </a:lnTo>
                    <a:lnTo>
                      <a:pt x="12069" y="2214"/>
                    </a:lnTo>
                    <a:cubicBezTo>
                      <a:pt x="13241" y="2389"/>
                      <a:pt x="14366" y="2805"/>
                      <a:pt x="15375" y="3436"/>
                    </a:cubicBezTo>
                    <a:close/>
                  </a:path>
                </a:pathLst>
              </a:cu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488950">
                  <a:lnSpc>
                    <a:spcPct val="90000"/>
                  </a:lnSpc>
                  <a:spcBef>
                    <a:spcPts val="700"/>
                  </a:spcBef>
                  <a:defRPr b="1" sz="1100">
                    <a:solidFill>
                      <a:srgbClr val="FFFFFF"/>
                    </a:solidFill>
                  </a:defRPr>
                </a:pPr>
              </a:p>
            </p:txBody>
          </p:sp>
          <p:sp>
            <p:nvSpPr>
              <p:cNvPr id="197" name="11"/>
              <p:cNvSpPr txBox="1"/>
              <p:nvPr/>
            </p:nvSpPr>
            <p:spPr>
              <a:xfrm>
                <a:off x="107976" y="186774"/>
                <a:ext cx="328888" cy="1622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970" tIns="13970" rIns="13970" bIns="13970" numCol="1" anchor="ctr">
                <a:spAutoFit/>
              </a:bodyPr>
              <a:lstStyle>
                <a:lvl1pPr algn="ctr" defTabSz="488950">
                  <a:lnSpc>
                    <a:spcPct val="90000"/>
                  </a:lnSpc>
                  <a:spcBef>
                    <a:spcPts val="400"/>
                  </a:spcBef>
                  <a:defRPr b="1" sz="1100">
                    <a:solidFill>
                      <a:srgbClr val="FFFFFF"/>
                    </a:solidFill>
                  </a:defRPr>
                </a:lvl1pPr>
              </a:lstStyle>
              <a:p>
                <a:pPr/>
                <a:r>
                  <a:t>11</a:t>
                </a:r>
              </a:p>
            </p:txBody>
          </p:sp>
        </p:grpSp>
        <p:grpSp>
          <p:nvGrpSpPr>
            <p:cNvPr id="201" name="Group"/>
            <p:cNvGrpSpPr/>
            <p:nvPr/>
          </p:nvGrpSpPr>
          <p:grpSpPr>
            <a:xfrm>
              <a:off x="89042" y="275067"/>
              <a:ext cx="360094" cy="390724"/>
              <a:chOff x="0" y="0"/>
              <a:chExt cx="360093" cy="390723"/>
            </a:xfrm>
          </p:grpSpPr>
          <p:sp>
            <p:nvSpPr>
              <p:cNvPr id="199" name="Shape"/>
              <p:cNvSpPr/>
              <p:nvPr/>
            </p:nvSpPr>
            <p:spPr>
              <a:xfrm>
                <a:off x="0" y="0"/>
                <a:ext cx="360094" cy="3907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757" y="5344"/>
                    </a:moveTo>
                    <a:lnTo>
                      <a:pt x="20297" y="4360"/>
                    </a:lnTo>
                    <a:lnTo>
                      <a:pt x="21600" y="6440"/>
                    </a:lnTo>
                    <a:lnTo>
                      <a:pt x="18906" y="8774"/>
                    </a:lnTo>
                    <a:cubicBezTo>
                      <a:pt x="19296" y="10101"/>
                      <a:pt x="19296" y="11499"/>
                      <a:pt x="18906" y="12826"/>
                    </a:cubicBezTo>
                    <a:lnTo>
                      <a:pt x="21600" y="15160"/>
                    </a:lnTo>
                    <a:lnTo>
                      <a:pt x="20297" y="17240"/>
                    </a:lnTo>
                    <a:lnTo>
                      <a:pt x="16757" y="16256"/>
                    </a:lnTo>
                    <a:cubicBezTo>
                      <a:pt x="15705" y="17232"/>
                      <a:pt x="14391" y="17931"/>
                      <a:pt x="12949" y="18283"/>
                    </a:cubicBezTo>
                    <a:lnTo>
                      <a:pt x="12103" y="21600"/>
                    </a:lnTo>
                    <a:lnTo>
                      <a:pt x="9497" y="21600"/>
                    </a:lnTo>
                    <a:lnTo>
                      <a:pt x="8651" y="18283"/>
                    </a:lnTo>
                    <a:cubicBezTo>
                      <a:pt x="7209" y="17931"/>
                      <a:pt x="5895" y="17232"/>
                      <a:pt x="4843" y="16256"/>
                    </a:cubicBezTo>
                    <a:lnTo>
                      <a:pt x="1303" y="17240"/>
                    </a:lnTo>
                    <a:lnTo>
                      <a:pt x="0" y="15160"/>
                    </a:lnTo>
                    <a:lnTo>
                      <a:pt x="2694" y="12826"/>
                    </a:lnTo>
                    <a:cubicBezTo>
                      <a:pt x="2304" y="11499"/>
                      <a:pt x="2304" y="10101"/>
                      <a:pt x="2694" y="8774"/>
                    </a:cubicBezTo>
                    <a:lnTo>
                      <a:pt x="0" y="6440"/>
                    </a:lnTo>
                    <a:lnTo>
                      <a:pt x="1303" y="4360"/>
                    </a:lnTo>
                    <a:lnTo>
                      <a:pt x="4843" y="5344"/>
                    </a:lnTo>
                    <a:cubicBezTo>
                      <a:pt x="5895" y="4368"/>
                      <a:pt x="7209" y="3669"/>
                      <a:pt x="8651" y="3317"/>
                    </a:cubicBezTo>
                    <a:lnTo>
                      <a:pt x="9497" y="0"/>
                    </a:lnTo>
                    <a:lnTo>
                      <a:pt x="12103" y="0"/>
                    </a:lnTo>
                    <a:lnTo>
                      <a:pt x="12949" y="3317"/>
                    </a:lnTo>
                    <a:cubicBezTo>
                      <a:pt x="14391" y="3669"/>
                      <a:pt x="15705" y="4368"/>
                      <a:pt x="16757" y="5344"/>
                    </a:cubicBezTo>
                    <a:close/>
                  </a:path>
                </a:pathLst>
              </a:custGeom>
              <a:gradFill flip="none" rotWithShape="1">
                <a:gsLst>
                  <a:gs pos="0">
                    <a:srgbClr val="3CB623"/>
                  </a:gs>
                  <a:gs pos="80000">
                    <a:srgbClr val="4EF02E"/>
                  </a:gs>
                  <a:gs pos="100000">
                    <a:srgbClr val="4CF52A"/>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488950">
                  <a:lnSpc>
                    <a:spcPct val="90000"/>
                  </a:lnSpc>
                  <a:spcBef>
                    <a:spcPts val="700"/>
                  </a:spcBef>
                  <a:defRPr b="1" sz="1100">
                    <a:solidFill>
                      <a:srgbClr val="FFFFFF"/>
                    </a:solidFill>
                  </a:defRPr>
                </a:pPr>
              </a:p>
            </p:txBody>
          </p:sp>
          <p:sp>
            <p:nvSpPr>
              <p:cNvPr id="200" name="++"/>
              <p:cNvSpPr txBox="1"/>
              <p:nvPr/>
            </p:nvSpPr>
            <p:spPr>
              <a:xfrm>
                <a:off x="80737" y="114257"/>
                <a:ext cx="198620" cy="1622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970" tIns="13970" rIns="13970" bIns="13970" numCol="1" anchor="ctr">
                <a:spAutoFit/>
              </a:bodyPr>
              <a:lstStyle>
                <a:lvl1pPr algn="ctr" defTabSz="488950">
                  <a:lnSpc>
                    <a:spcPct val="90000"/>
                  </a:lnSpc>
                  <a:spcBef>
                    <a:spcPts val="400"/>
                  </a:spcBef>
                  <a:defRPr b="1" sz="1100">
                    <a:solidFill>
                      <a:srgbClr val="FFFFFF"/>
                    </a:solidFill>
                  </a:defRPr>
                </a:lvl1pPr>
              </a:lstStyle>
              <a:p>
                <a:pPr/>
                <a:r>
                  <a:t>++</a:t>
                </a:r>
              </a:p>
            </p:txBody>
          </p:sp>
        </p:grpSp>
        <p:grpSp>
          <p:nvGrpSpPr>
            <p:cNvPr id="204" name="Group"/>
            <p:cNvGrpSpPr/>
            <p:nvPr/>
          </p:nvGrpSpPr>
          <p:grpSpPr>
            <a:xfrm>
              <a:off x="298713" y="0"/>
              <a:ext cx="380800" cy="380798"/>
              <a:chOff x="0" y="0"/>
              <a:chExt cx="380798" cy="380797"/>
            </a:xfrm>
          </p:grpSpPr>
          <p:sp>
            <p:nvSpPr>
              <p:cNvPr id="202" name="Shape"/>
              <p:cNvSpPr/>
              <p:nvPr/>
            </p:nvSpPr>
            <p:spPr>
              <a:xfrm>
                <a:off x="0" y="0"/>
                <a:ext cx="380799" cy="3807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712" y="4073"/>
                    </a:moveTo>
                    <a:lnTo>
                      <a:pt x="17624" y="2269"/>
                    </a:lnTo>
                    <a:lnTo>
                      <a:pt x="19331" y="3976"/>
                    </a:lnTo>
                    <a:lnTo>
                      <a:pt x="17527" y="6888"/>
                    </a:lnTo>
                    <a:cubicBezTo>
                      <a:pt x="18222" y="8083"/>
                      <a:pt x="18586" y="9442"/>
                      <a:pt x="18582" y="10824"/>
                    </a:cubicBezTo>
                    <a:lnTo>
                      <a:pt x="21600" y="12444"/>
                    </a:lnTo>
                    <a:lnTo>
                      <a:pt x="20975" y="14776"/>
                    </a:lnTo>
                    <a:lnTo>
                      <a:pt x="17551" y="14670"/>
                    </a:lnTo>
                    <a:cubicBezTo>
                      <a:pt x="16864" y="15869"/>
                      <a:pt x="15869" y="16864"/>
                      <a:pt x="14670" y="17551"/>
                    </a:cubicBezTo>
                    <a:lnTo>
                      <a:pt x="14776" y="20975"/>
                    </a:lnTo>
                    <a:lnTo>
                      <a:pt x="12444" y="21600"/>
                    </a:lnTo>
                    <a:lnTo>
                      <a:pt x="10824" y="18582"/>
                    </a:lnTo>
                    <a:cubicBezTo>
                      <a:pt x="9442" y="18586"/>
                      <a:pt x="8083" y="18222"/>
                      <a:pt x="6888" y="17527"/>
                    </a:cubicBezTo>
                    <a:lnTo>
                      <a:pt x="3976" y="19331"/>
                    </a:lnTo>
                    <a:lnTo>
                      <a:pt x="2269" y="17624"/>
                    </a:lnTo>
                    <a:lnTo>
                      <a:pt x="4073" y="14712"/>
                    </a:lnTo>
                    <a:cubicBezTo>
                      <a:pt x="3378" y="13517"/>
                      <a:pt x="3014" y="12158"/>
                      <a:pt x="3018" y="10776"/>
                    </a:cubicBezTo>
                    <a:lnTo>
                      <a:pt x="0" y="9156"/>
                    </a:lnTo>
                    <a:lnTo>
                      <a:pt x="625" y="6824"/>
                    </a:lnTo>
                    <a:lnTo>
                      <a:pt x="4049" y="6930"/>
                    </a:lnTo>
                    <a:cubicBezTo>
                      <a:pt x="4736" y="5731"/>
                      <a:pt x="5731" y="4736"/>
                      <a:pt x="6930" y="4049"/>
                    </a:cubicBezTo>
                    <a:lnTo>
                      <a:pt x="6824" y="625"/>
                    </a:lnTo>
                    <a:lnTo>
                      <a:pt x="9156" y="0"/>
                    </a:lnTo>
                    <a:lnTo>
                      <a:pt x="10776" y="3018"/>
                    </a:lnTo>
                    <a:cubicBezTo>
                      <a:pt x="12158" y="3014"/>
                      <a:pt x="13517" y="3378"/>
                      <a:pt x="14712" y="4073"/>
                    </a:cubicBezTo>
                    <a:close/>
                  </a:path>
                </a:pathLst>
              </a:cu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89000">
                  <a:lnSpc>
                    <a:spcPct val="90000"/>
                  </a:lnSpc>
                  <a:spcBef>
                    <a:spcPts val="700"/>
                  </a:spcBef>
                  <a:defRPr b="1" sz="2000">
                    <a:solidFill>
                      <a:srgbClr val="FFFFFF"/>
                    </a:solidFill>
                  </a:defRPr>
                </a:pPr>
              </a:p>
            </p:txBody>
          </p:sp>
          <p:sp>
            <p:nvSpPr>
              <p:cNvPr id="203" name="C"/>
              <p:cNvSpPr txBox="1"/>
              <p:nvPr/>
            </p:nvSpPr>
            <p:spPr>
              <a:xfrm>
                <a:off x="80387" y="40628"/>
                <a:ext cx="220024" cy="2995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ctr">
                <a:spAutoFit/>
              </a:bodyPr>
              <a:lstStyle>
                <a:lvl1pPr algn="ctr" defTabSz="889000">
                  <a:lnSpc>
                    <a:spcPct val="90000"/>
                  </a:lnSpc>
                  <a:spcBef>
                    <a:spcPts val="800"/>
                  </a:spcBef>
                  <a:defRPr b="1" sz="2000">
                    <a:solidFill>
                      <a:srgbClr val="FFFFFF"/>
                    </a:solidFill>
                  </a:defRPr>
                </a:lvl1pPr>
              </a:lstStyle>
              <a:p>
                <a:pPr/>
                <a:r>
                  <a:t>C</a:t>
                </a:r>
              </a:p>
            </p:txBody>
          </p:sp>
        </p:grpSp>
        <p:sp>
          <p:nvSpPr>
            <p:cNvPr id="205" name="Shape"/>
            <p:cNvSpPr/>
            <p:nvPr/>
          </p:nvSpPr>
          <p:spPr>
            <a:xfrm>
              <a:off x="693649" y="354709"/>
              <a:ext cx="307187" cy="549614"/>
            </a:xfrm>
            <a:custGeom>
              <a:avLst/>
              <a:gdLst/>
              <a:ahLst/>
              <a:cxnLst>
                <a:cxn ang="0">
                  <a:pos x="wd2" y="hd2"/>
                </a:cxn>
                <a:cxn ang="5400000">
                  <a:pos x="wd2" y="hd2"/>
                </a:cxn>
                <a:cxn ang="10800000">
                  <a:pos x="wd2" y="hd2"/>
                </a:cxn>
                <a:cxn ang="16200000">
                  <a:pos x="wd2" y="hd2"/>
                </a:cxn>
              </a:cxnLst>
              <a:rect l="0" t="0" r="r" b="b"/>
              <a:pathLst>
                <a:path w="20721" h="21600" fill="norm" stroke="1" extrusionOk="0">
                  <a:moveTo>
                    <a:pt x="171" y="0"/>
                  </a:moveTo>
                  <a:cubicBezTo>
                    <a:pt x="12430" y="551"/>
                    <a:pt x="21600" y="6788"/>
                    <a:pt x="20654" y="13930"/>
                  </a:cubicBezTo>
                  <a:cubicBezTo>
                    <a:pt x="20311" y="16515"/>
                    <a:pt x="18647" y="18981"/>
                    <a:pt x="15876" y="21009"/>
                  </a:cubicBezTo>
                  <a:lnTo>
                    <a:pt x="16955" y="21600"/>
                  </a:lnTo>
                  <a:lnTo>
                    <a:pt x="13862" y="21375"/>
                  </a:lnTo>
                  <a:lnTo>
                    <a:pt x="13171" y="19526"/>
                  </a:lnTo>
                  <a:lnTo>
                    <a:pt x="14249" y="20117"/>
                  </a:lnTo>
                  <a:cubicBezTo>
                    <a:pt x="21060" y="15036"/>
                    <a:pt x="19511" y="7700"/>
                    <a:pt x="10790" y="3732"/>
                  </a:cubicBezTo>
                  <a:cubicBezTo>
                    <a:pt x="7683" y="2318"/>
                    <a:pt x="3930" y="1470"/>
                    <a:pt x="0" y="1293"/>
                  </a:cubicBezTo>
                  <a:close/>
                </a:path>
              </a:pathLst>
            </a:custGeom>
            <a:solidFill>
              <a:schemeClr val="accent5"/>
            </a:soli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p>
          </p:txBody>
        </p:sp>
        <p:sp>
          <p:nvSpPr>
            <p:cNvPr id="206" name="Shape"/>
            <p:cNvSpPr/>
            <p:nvPr/>
          </p:nvSpPr>
          <p:spPr>
            <a:xfrm>
              <a:off x="0" y="235717"/>
              <a:ext cx="176511" cy="262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1" y="0"/>
                  </a:moveTo>
                  <a:lnTo>
                    <a:pt x="21600" y="2509"/>
                  </a:lnTo>
                  <a:cubicBezTo>
                    <a:pt x="11798" y="5271"/>
                    <a:pt x="5742" y="11963"/>
                    <a:pt x="6593" y="19095"/>
                  </a:cubicBezTo>
                  <a:lnTo>
                    <a:pt x="9206" y="18710"/>
                  </a:lnTo>
                  <a:lnTo>
                    <a:pt x="5109" y="21600"/>
                  </a:lnTo>
                  <a:lnTo>
                    <a:pt x="0" y="20067"/>
                  </a:lnTo>
                  <a:lnTo>
                    <a:pt x="2616" y="19681"/>
                  </a:lnTo>
                  <a:lnTo>
                    <a:pt x="2616" y="19681"/>
                  </a:lnTo>
                  <a:cubicBezTo>
                    <a:pt x="1369" y="11255"/>
                    <a:pt x="8440" y="3268"/>
                    <a:pt x="20041" y="0"/>
                  </a:cubicBezTo>
                  <a:close/>
                </a:path>
              </a:pathLst>
            </a:custGeom>
            <a:solidFill>
              <a:srgbClr val="60E146"/>
            </a:soli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p>
          </p:txBody>
        </p:sp>
        <p:sp>
          <p:nvSpPr>
            <p:cNvPr id="207" name="Shape"/>
            <p:cNvSpPr/>
            <p:nvPr/>
          </p:nvSpPr>
          <p:spPr>
            <a:xfrm>
              <a:off x="224468" y="10779"/>
              <a:ext cx="102696" cy="208788"/>
            </a:xfrm>
            <a:custGeom>
              <a:avLst/>
              <a:gdLst/>
              <a:ahLst/>
              <a:cxnLst>
                <a:cxn ang="0">
                  <a:pos x="wd2" y="hd2"/>
                </a:cxn>
                <a:cxn ang="5400000">
                  <a:pos x="wd2" y="hd2"/>
                </a:cxn>
                <a:cxn ang="10800000">
                  <a:pos x="wd2" y="hd2"/>
                </a:cxn>
                <a:cxn ang="16200000">
                  <a:pos x="wd2" y="hd2"/>
                </a:cxn>
              </a:cxnLst>
              <a:rect l="0" t="0" r="r" b="b"/>
              <a:pathLst>
                <a:path w="20583" h="21600" fill="norm" stroke="1" extrusionOk="0">
                  <a:moveTo>
                    <a:pt x="184" y="21600"/>
                  </a:moveTo>
                  <a:lnTo>
                    <a:pt x="184" y="21600"/>
                  </a:lnTo>
                  <a:cubicBezTo>
                    <a:pt x="-1017" y="14315"/>
                    <a:pt x="3722" y="7101"/>
                    <a:pt x="13259" y="1696"/>
                  </a:cubicBezTo>
                  <a:lnTo>
                    <a:pt x="10349" y="0"/>
                  </a:lnTo>
                  <a:lnTo>
                    <a:pt x="19331" y="999"/>
                  </a:lnTo>
                  <a:lnTo>
                    <a:pt x="20583" y="5964"/>
                  </a:lnTo>
                  <a:lnTo>
                    <a:pt x="17675" y="4269"/>
                  </a:lnTo>
                  <a:lnTo>
                    <a:pt x="17675" y="4269"/>
                  </a:lnTo>
                  <a:cubicBezTo>
                    <a:pt x="9689" y="8944"/>
                    <a:pt x="5751" y="15100"/>
                    <a:pt x="6775" y="21311"/>
                  </a:cubicBezTo>
                  <a:close/>
                </a:path>
              </a:pathLst>
            </a:custGeom>
            <a:solidFill>
              <a:schemeClr val="accent6"/>
            </a:soli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2" name="Rectangle 6"/>
          <p:cNvSpPr/>
          <p:nvPr/>
        </p:nvSpPr>
        <p:spPr>
          <a:xfrm>
            <a:off x="0" y="590883"/>
            <a:ext cx="9144000" cy="333089"/>
          </a:xfrm>
          <a:prstGeom prst="rect">
            <a:avLst/>
          </a:prstGeom>
          <a:gradFill>
            <a:gsLst>
              <a:gs pos="0">
                <a:srgbClr val="FFD89C"/>
              </a:gs>
              <a:gs pos="50000">
                <a:srgbClr val="FFE6C3"/>
              </a:gs>
              <a:gs pos="100000">
                <a:srgbClr val="FFF2E2"/>
              </a:gs>
            </a:gsLst>
          </a:gradFill>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a:r>
              <a:t>Delete Methods:-</a:t>
            </a:r>
          </a:p>
        </p:txBody>
      </p:sp>
      <p:grpSp>
        <p:nvGrpSpPr>
          <p:cNvPr id="495" name="Snip and Round Single Corner Rectangle 7"/>
          <p:cNvGrpSpPr/>
          <p:nvPr/>
        </p:nvGrpSpPr>
        <p:grpSpPr>
          <a:xfrm>
            <a:off x="29036" y="34725"/>
            <a:ext cx="9057090" cy="448949"/>
            <a:chOff x="0" y="0"/>
            <a:chExt cx="9057088" cy="448948"/>
          </a:xfrm>
        </p:grpSpPr>
        <p:sp>
          <p:nvSpPr>
            <p:cNvPr id="493"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494"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496" name="TextBox 8"/>
          <p:cNvSpPr txBox="1"/>
          <p:nvPr/>
        </p:nvSpPr>
        <p:spPr>
          <a:xfrm>
            <a:off x="369247" y="1196751"/>
            <a:ext cx="8261490" cy="55908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a:pPr>
            <a:r>
              <a:t>As opposed to </a:t>
            </a:r>
            <a:r>
              <a:rPr>
                <a:solidFill>
                  <a:srgbClr val="0000FF"/>
                </a:solidFill>
              </a:rPr>
              <a:t>‘default</a:t>
            </a:r>
            <a:r>
              <a:t>’ discussed earlier, We can also apply the ‘</a:t>
            </a:r>
            <a:r>
              <a:rPr>
                <a:solidFill>
                  <a:srgbClr val="0000FF"/>
                </a:solidFill>
              </a:rPr>
              <a:t>delete</a:t>
            </a:r>
            <a:r>
              <a:t>’ keyword to methods. If applied these methods will not have any implementation details and is un-callable &amp; cannot be used in any way.</a:t>
            </a:r>
          </a:p>
          <a:p>
            <a:pPr>
              <a:defRPr b="1"/>
            </a:pPr>
          </a:p>
          <a:p>
            <a:pPr>
              <a:defRPr b="1"/>
            </a:pPr>
            <a:r>
              <a:t>For example, we don’t want our class to support the following list of methods…</a:t>
            </a:r>
          </a:p>
          <a:p>
            <a:pPr>
              <a:defRPr b="1"/>
            </a:pPr>
          </a:p>
          <a:p>
            <a:pPr>
              <a:buSzPct val="100000"/>
              <a:buChar char="-"/>
              <a:defRPr b="1" i="1"/>
            </a:pPr>
            <a:r>
              <a:t>Default constructor</a:t>
            </a:r>
          </a:p>
          <a:p>
            <a:pPr>
              <a:buSzPct val="100000"/>
              <a:buChar char="-"/>
              <a:defRPr b="1" i="1"/>
            </a:pPr>
            <a:r>
              <a:t>Copy constructor</a:t>
            </a:r>
          </a:p>
          <a:p>
            <a:pPr>
              <a:defRPr b="1" i="1"/>
            </a:pPr>
            <a:r>
              <a:t>- The copy assignment function</a:t>
            </a:r>
          </a:p>
          <a:p>
            <a:pPr>
              <a:defRPr b="1" i="1"/>
            </a:pPr>
            <a:r>
              <a:t>-Move constructor</a:t>
            </a:r>
          </a:p>
          <a:p>
            <a:pPr>
              <a:defRPr b="1" i="1"/>
            </a:pPr>
            <a:r>
              <a:t>-The move assignment function</a:t>
            </a:r>
          </a:p>
          <a:p>
            <a:pPr>
              <a:defRPr b="1" i="1"/>
            </a:pPr>
          </a:p>
          <a:p>
            <a:pPr>
              <a:defRPr b="1" i="1"/>
            </a:pPr>
          </a:p>
          <a:p>
            <a:pPr>
              <a:defRPr b="1" i="1"/>
            </a:pPr>
          </a:p>
          <a:p>
            <a:pPr>
              <a:defRPr b="1" i="1"/>
            </a:pPr>
          </a:p>
          <a:p>
            <a:pPr>
              <a:defRPr b="1" i="1"/>
            </a:pPr>
          </a:p>
          <a:p>
            <a:pPr algn="just">
              <a:defRPr b="1" i="1"/>
            </a:pPr>
            <a:r>
              <a:t>Note: </a:t>
            </a:r>
            <a:r>
              <a:rPr>
                <a:solidFill>
                  <a:srgbClr val="FF0000"/>
                </a:solidFill>
              </a:rPr>
              <a:t>Unlike ‘</a:t>
            </a:r>
            <a:r>
              <a:rPr>
                <a:solidFill>
                  <a:srgbClr val="0000FF"/>
                </a:solidFill>
              </a:rPr>
              <a:t>default</a:t>
            </a:r>
            <a:r>
              <a:rPr>
                <a:solidFill>
                  <a:srgbClr val="FF0000"/>
                </a:solidFill>
              </a:rPr>
              <a:t>’ which is only applicable to compiler generated methods, the ‘</a:t>
            </a:r>
            <a:r>
              <a:rPr>
                <a:solidFill>
                  <a:srgbClr val="0000FF"/>
                </a:solidFill>
              </a:rPr>
              <a:t>delete</a:t>
            </a:r>
            <a:r>
              <a:rPr>
                <a:solidFill>
                  <a:srgbClr val="FF0000"/>
                </a:solidFill>
              </a:rPr>
              <a:t>’ keyword can be associated with both compiler generated methods as well as custom functions written by the programmer.</a:t>
            </a:r>
          </a:p>
        </p:txBody>
      </p:sp>
      <p:sp>
        <p:nvSpPr>
          <p:cNvPr id="497" name="Rectangle 9"/>
          <p:cNvSpPr txBox="1"/>
          <p:nvPr/>
        </p:nvSpPr>
        <p:spPr>
          <a:xfrm>
            <a:off x="4185671" y="2924943"/>
            <a:ext cx="4589082" cy="192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solidFill>
                  <a:srgbClr val="0000FF"/>
                </a:solidFill>
                <a:latin typeface="Courier New"/>
                <a:ea typeface="Courier New"/>
                <a:cs typeface="Courier New"/>
                <a:sym typeface="Courier New"/>
              </a:defRPr>
            </a:pPr>
            <a:r>
              <a:t>class</a:t>
            </a:r>
            <a:r>
              <a:rPr>
                <a:solidFill>
                  <a:srgbClr val="000000"/>
                </a:solidFill>
              </a:rPr>
              <a:t> CA</a:t>
            </a:r>
            <a:endParaRPr>
              <a:solidFill>
                <a:srgbClr val="000000"/>
              </a:solidFill>
            </a:endParaRPr>
          </a:p>
          <a:p>
            <a:pPr>
              <a:defRPr sz="1400">
                <a:latin typeface="Courier New"/>
                <a:ea typeface="Courier New"/>
                <a:cs typeface="Courier New"/>
                <a:sym typeface="Courier New"/>
              </a:defRPr>
            </a:pPr>
            <a:r>
              <a:t>{</a:t>
            </a:r>
          </a:p>
          <a:p>
            <a:pPr>
              <a:defRPr sz="1400">
                <a:solidFill>
                  <a:srgbClr val="0000FF"/>
                </a:solidFill>
                <a:latin typeface="Courier New"/>
                <a:ea typeface="Courier New"/>
                <a:cs typeface="Courier New"/>
                <a:sym typeface="Courier New"/>
              </a:defRPr>
            </a:pPr>
            <a:r>
              <a:t>  public</a:t>
            </a:r>
            <a:r>
              <a:rPr>
                <a:solidFill>
                  <a:srgbClr val="000000"/>
                </a:solidFill>
              </a:rPr>
              <a:t>:</a:t>
            </a:r>
            <a:endParaRPr>
              <a:solidFill>
                <a:srgbClr val="000000"/>
              </a:solidFill>
            </a:endParaRPr>
          </a:p>
          <a:p>
            <a:pPr>
              <a:defRPr sz="1400">
                <a:latin typeface="Courier New"/>
                <a:ea typeface="Courier New"/>
                <a:cs typeface="Courier New"/>
                <a:sym typeface="Courier New"/>
              </a:defRPr>
            </a:pPr>
            <a:r>
              <a:t>      CA()=</a:t>
            </a:r>
            <a:r>
              <a:rPr>
                <a:solidFill>
                  <a:srgbClr val="0000FF"/>
                </a:solidFill>
              </a:rPr>
              <a:t>delete</a:t>
            </a:r>
            <a:r>
              <a:t>;</a:t>
            </a:r>
          </a:p>
          <a:p>
            <a:pPr>
              <a:defRPr sz="1400">
                <a:latin typeface="Courier New"/>
                <a:ea typeface="Courier New"/>
                <a:cs typeface="Courier New"/>
                <a:sym typeface="Courier New"/>
              </a:defRPr>
            </a:pPr>
            <a:r>
              <a:t>      CA(</a:t>
            </a:r>
            <a:r>
              <a:rPr>
                <a:solidFill>
                  <a:srgbClr val="0000FF"/>
                </a:solidFill>
              </a:rPr>
              <a:t>const</a:t>
            </a:r>
            <a:r>
              <a:t> CA &amp;)=</a:t>
            </a:r>
            <a:r>
              <a:rPr>
                <a:solidFill>
                  <a:srgbClr val="0000FF"/>
                </a:solidFill>
              </a:rPr>
              <a:t>delete</a:t>
            </a:r>
            <a:r>
              <a:t>;</a:t>
            </a:r>
          </a:p>
          <a:p>
            <a:pPr>
              <a:defRPr sz="1400">
                <a:latin typeface="Courier New"/>
                <a:ea typeface="Courier New"/>
                <a:cs typeface="Courier New"/>
                <a:sym typeface="Courier New"/>
              </a:defRPr>
            </a:pPr>
            <a:r>
              <a:t>      CA&amp; </a:t>
            </a:r>
            <a:r>
              <a:rPr>
                <a:solidFill>
                  <a:srgbClr val="0000FF"/>
                </a:solidFill>
              </a:rPr>
              <a:t>operator</a:t>
            </a:r>
            <a:r>
              <a:t> =(</a:t>
            </a:r>
            <a:r>
              <a:rPr>
                <a:solidFill>
                  <a:srgbClr val="0000FF"/>
                </a:solidFill>
              </a:rPr>
              <a:t>const</a:t>
            </a:r>
            <a:r>
              <a:t> CA &amp;)=</a:t>
            </a:r>
            <a:r>
              <a:rPr>
                <a:solidFill>
                  <a:srgbClr val="0000FF"/>
                </a:solidFill>
              </a:rPr>
              <a:t>delete</a:t>
            </a:r>
            <a:r>
              <a:t>;</a:t>
            </a:r>
          </a:p>
          <a:p>
            <a:pPr>
              <a:defRPr sz="1400">
                <a:latin typeface="Courier New"/>
                <a:ea typeface="Courier New"/>
                <a:cs typeface="Courier New"/>
                <a:sym typeface="Courier New"/>
              </a:defRPr>
            </a:pPr>
            <a:r>
              <a:t>      CA(CA &amp;&amp;)=</a:t>
            </a:r>
            <a:r>
              <a:rPr>
                <a:solidFill>
                  <a:srgbClr val="0000FF"/>
                </a:solidFill>
              </a:rPr>
              <a:t>delete</a:t>
            </a:r>
            <a:r>
              <a:t>;</a:t>
            </a:r>
          </a:p>
          <a:p>
            <a:pPr>
              <a:defRPr sz="1400">
                <a:latin typeface="Courier New"/>
                <a:ea typeface="Courier New"/>
                <a:cs typeface="Courier New"/>
                <a:sym typeface="Courier New"/>
              </a:defRPr>
            </a:pPr>
            <a:r>
              <a:t>      CA&amp; </a:t>
            </a:r>
            <a:r>
              <a:rPr>
                <a:solidFill>
                  <a:srgbClr val="0000FF"/>
                </a:solidFill>
              </a:rPr>
              <a:t>operator</a:t>
            </a:r>
            <a:r>
              <a:t> =(CA &amp;&amp;)=</a:t>
            </a:r>
            <a:r>
              <a:rPr>
                <a:solidFill>
                  <a:srgbClr val="0000FF"/>
                </a:solidFill>
              </a:rPr>
              <a:t>delete</a:t>
            </a:r>
            <a:r>
              <a:t>;</a:t>
            </a:r>
          </a:p>
          <a:p>
            <a:pPr>
              <a:defRPr sz="140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07" name="Group 11"/>
          <p:cNvGrpSpPr/>
          <p:nvPr/>
        </p:nvGrpSpPr>
        <p:grpSpPr>
          <a:xfrm>
            <a:off x="0" y="34724"/>
            <a:ext cx="9144000" cy="6787637"/>
            <a:chOff x="0" y="0"/>
            <a:chExt cx="9144000" cy="6787635"/>
          </a:xfrm>
        </p:grpSpPr>
        <p:sp>
          <p:nvSpPr>
            <p:cNvPr id="499" name="Rectangle 6"/>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Deleted Methods continued:-</a:t>
              </a:r>
            </a:p>
          </p:txBody>
        </p:sp>
        <p:grpSp>
          <p:nvGrpSpPr>
            <p:cNvPr id="502" name="Snip and Round Single Corner Rectangle 7"/>
            <p:cNvGrpSpPr/>
            <p:nvPr/>
          </p:nvGrpSpPr>
          <p:grpSpPr>
            <a:xfrm>
              <a:off x="29036" y="0"/>
              <a:ext cx="9057089" cy="448949"/>
              <a:chOff x="0" y="0"/>
              <a:chExt cx="9057088" cy="448948"/>
            </a:xfrm>
          </p:grpSpPr>
          <p:sp>
            <p:nvSpPr>
              <p:cNvPr id="50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50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503" name="TextBox 8"/>
            <p:cNvSpPr txBox="1"/>
            <p:nvPr/>
          </p:nvSpPr>
          <p:spPr>
            <a:xfrm>
              <a:off x="132350" y="883101"/>
              <a:ext cx="6461288" cy="13998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Can also be used to….</a:t>
              </a:r>
            </a:p>
            <a:p>
              <a:pPr>
                <a:defRPr sz="1200"/>
              </a:pPr>
            </a:p>
            <a:p>
              <a:pPr marL="342900" indent="-342900">
                <a:buSzPct val="100000"/>
                <a:buAutoNum type="arabicPeriod" startAt="1"/>
              </a:pPr>
              <a:r>
                <a:t>Disable some instantiations of the template</a:t>
              </a:r>
            </a:p>
            <a:p>
              <a:pPr marL="342900" indent="-342900">
                <a:buSzPct val="100000"/>
                <a:buAutoNum type="arabicPeriod" startAt="1"/>
              </a:pPr>
              <a:r>
                <a:t>Disable unwanted conversion</a:t>
              </a:r>
            </a:p>
            <a:p>
              <a:pPr marL="342900" indent="-342900">
                <a:buSzPct val="100000"/>
                <a:buAutoNum type="arabicPeriod" startAt="1"/>
              </a:pPr>
              <a:r>
                <a:t>Disable heap allocation</a:t>
              </a:r>
            </a:p>
          </p:txBody>
        </p:sp>
        <p:sp>
          <p:nvSpPr>
            <p:cNvPr id="504" name="TextBox 9"/>
            <p:cNvSpPr txBox="1"/>
            <p:nvPr/>
          </p:nvSpPr>
          <p:spPr>
            <a:xfrm>
              <a:off x="566199" y="2200047"/>
              <a:ext cx="4445065" cy="45875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1.</a:t>
              </a:r>
            </a:p>
            <a:p>
              <a:pPr>
                <a:defRPr>
                  <a:solidFill>
                    <a:srgbClr val="0000FF"/>
                  </a:solidFill>
                </a:defRPr>
              </a:pPr>
              <a:r>
                <a:t>template</a:t>
              </a:r>
              <a:r>
                <a:rPr>
                  <a:solidFill>
                    <a:srgbClr val="000000"/>
                  </a:solidFill>
                </a:rPr>
                <a:t>&lt;</a:t>
              </a:r>
              <a:r>
                <a:t>typename</a:t>
              </a:r>
              <a:r>
                <a:rPr>
                  <a:solidFill>
                    <a:srgbClr val="000000"/>
                  </a:solidFill>
                </a:rPr>
                <a:t> T&gt; </a:t>
              </a:r>
              <a:r>
                <a:t>void</a:t>
              </a:r>
              <a:r>
                <a:rPr>
                  <a:solidFill>
                    <a:srgbClr val="000000"/>
                  </a:solidFill>
                </a:rPr>
                <a:t> Add(T a, T b)</a:t>
              </a:r>
              <a:endParaRPr>
                <a:solidFill>
                  <a:srgbClr val="000000"/>
                </a:solidFill>
              </a:endParaRPr>
            </a:p>
            <a:p>
              <a:pPr/>
              <a:r>
                <a:t>{</a:t>
              </a:r>
            </a:p>
            <a:p>
              <a:pPr/>
              <a:r>
                <a:t>    </a:t>
              </a:r>
              <a:r>
                <a:rPr>
                  <a:solidFill>
                    <a:srgbClr val="00B050"/>
                  </a:solidFill>
                </a:rPr>
                <a:t>//….</a:t>
              </a:r>
              <a:endParaRPr>
                <a:solidFill>
                  <a:srgbClr val="00B050"/>
                </a:solidFill>
              </a:endParaRPr>
            </a:p>
            <a:p>
              <a:pPr/>
              <a:r>
                <a:t>}</a:t>
              </a:r>
            </a:p>
            <a:p>
              <a:pPr>
                <a:defRPr>
                  <a:solidFill>
                    <a:srgbClr val="00B050"/>
                  </a:solidFill>
                </a:defRPr>
              </a:pPr>
              <a:r>
                <a:t>//Disable for ‘char’ types</a:t>
              </a:r>
            </a:p>
            <a:p>
              <a:pPr>
                <a:defRPr>
                  <a:solidFill>
                    <a:srgbClr val="0000FF"/>
                  </a:solidFill>
                </a:defRPr>
              </a:pPr>
              <a:r>
                <a:t>template</a:t>
              </a:r>
              <a:r>
                <a:rPr>
                  <a:solidFill>
                    <a:srgbClr val="000000"/>
                  </a:solidFill>
                </a:rPr>
                <a:t>&lt;&gt; </a:t>
              </a:r>
              <a:r>
                <a:t>void</a:t>
              </a:r>
              <a:r>
                <a:rPr>
                  <a:solidFill>
                    <a:srgbClr val="000000"/>
                  </a:solidFill>
                </a:rPr>
                <a:t> Add</a:t>
              </a:r>
              <a:r>
                <a:t>(char</a:t>
              </a:r>
              <a:r>
                <a:rPr>
                  <a:solidFill>
                    <a:srgbClr val="000000"/>
                  </a:solidFill>
                </a:rPr>
                <a:t>, </a:t>
              </a:r>
              <a:r>
                <a:t>char</a:t>
              </a:r>
              <a:r>
                <a:rPr>
                  <a:solidFill>
                    <a:srgbClr val="000000"/>
                  </a:solidFill>
                </a:rPr>
                <a:t>) = </a:t>
              </a:r>
              <a:r>
                <a:t>delete</a:t>
              </a:r>
              <a:r>
                <a:rPr>
                  <a:solidFill>
                    <a:srgbClr val="000000"/>
                  </a:solidFill>
                </a:rPr>
                <a:t>;</a:t>
              </a:r>
              <a:endParaRPr>
                <a:solidFill>
                  <a:srgbClr val="000000"/>
                </a:solidFill>
              </a:endParaRPr>
            </a:p>
            <a:p>
              <a:pPr>
                <a:defRPr sz="1100"/>
              </a:pPr>
            </a:p>
            <a:p>
              <a:pPr/>
              <a:r>
                <a:t>2.</a:t>
              </a:r>
            </a:p>
            <a:p>
              <a:pPr>
                <a:defRPr>
                  <a:solidFill>
                    <a:srgbClr val="0000FF"/>
                  </a:solidFill>
                </a:defRPr>
              </a:pPr>
              <a:r>
                <a:t>class</a:t>
              </a:r>
              <a:r>
                <a:rPr>
                  <a:solidFill>
                    <a:srgbClr val="000000"/>
                  </a:solidFill>
                </a:rPr>
                <a:t> CA</a:t>
              </a:r>
              <a:endParaRPr>
                <a:solidFill>
                  <a:srgbClr val="000000"/>
                </a:solidFill>
              </a:endParaRPr>
            </a:p>
            <a:p>
              <a:pPr/>
              <a:r>
                <a:t>{</a:t>
              </a:r>
            </a:p>
            <a:p>
              <a:pPr>
                <a:defRPr>
                  <a:solidFill>
                    <a:srgbClr val="0000FF"/>
                  </a:solidFill>
                </a:defRPr>
              </a:pPr>
              <a:r>
                <a:t>public</a:t>
              </a:r>
              <a:r>
                <a:rPr>
                  <a:solidFill>
                    <a:srgbClr val="000000"/>
                  </a:solidFill>
                </a:rPr>
                <a:t>:</a:t>
              </a:r>
              <a:endParaRPr>
                <a:solidFill>
                  <a:srgbClr val="000000"/>
                </a:solidFill>
              </a:endParaRPr>
            </a:p>
            <a:p>
              <a:pPr/>
              <a:r>
                <a:t>     CA(</a:t>
              </a:r>
              <a:r>
                <a:rPr>
                  <a:solidFill>
                    <a:srgbClr val="0000FF"/>
                  </a:solidFill>
                </a:rPr>
                <a:t>int</a:t>
              </a:r>
              <a:r>
                <a:t> x){ }</a:t>
              </a:r>
            </a:p>
            <a:p>
              <a:pPr>
                <a:defRPr>
                  <a:solidFill>
                    <a:srgbClr val="00B050"/>
                  </a:solidFill>
                </a:defRPr>
              </a:pPr>
              <a:r>
                <a:t>     //Disable conversion of CA type to int type</a:t>
              </a:r>
            </a:p>
            <a:p>
              <a:pPr/>
              <a:r>
                <a:t>     </a:t>
              </a:r>
              <a:r>
                <a:rPr>
                  <a:solidFill>
                    <a:srgbClr val="0000FF"/>
                  </a:solidFill>
                </a:rPr>
                <a:t>operator int</a:t>
              </a:r>
              <a:r>
                <a:t>() = </a:t>
              </a:r>
              <a:r>
                <a:rPr>
                  <a:solidFill>
                    <a:srgbClr val="0000FF"/>
                  </a:solidFill>
                </a:rPr>
                <a:t>delete</a:t>
              </a:r>
              <a:r>
                <a:t>; </a:t>
              </a:r>
            </a:p>
            <a:p>
              <a:pPr/>
              <a:r>
                <a:t>};</a:t>
              </a:r>
            </a:p>
          </p:txBody>
        </p:sp>
        <p:sp>
          <p:nvSpPr>
            <p:cNvPr id="505" name="Rectangle 10"/>
            <p:cNvSpPr txBox="1"/>
            <p:nvPr/>
          </p:nvSpPr>
          <p:spPr>
            <a:xfrm>
              <a:off x="4886679" y="2137259"/>
              <a:ext cx="4157034" cy="26698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3.</a:t>
              </a:r>
            </a:p>
            <a:p>
              <a:pPr>
                <a:defRPr>
                  <a:solidFill>
                    <a:srgbClr val="0000FF"/>
                  </a:solidFill>
                </a:defRPr>
              </a:pPr>
            </a:p>
            <a:p>
              <a:pPr>
                <a:defRPr>
                  <a:solidFill>
                    <a:srgbClr val="0000FF"/>
                  </a:solidFill>
                </a:defRPr>
              </a:pPr>
              <a:r>
                <a:t>class</a:t>
              </a:r>
              <a:r>
                <a:rPr>
                  <a:solidFill>
                    <a:srgbClr val="000000"/>
                  </a:solidFill>
                </a:rPr>
                <a:t> CA</a:t>
              </a:r>
              <a:endParaRPr>
                <a:solidFill>
                  <a:srgbClr val="000000"/>
                </a:solidFill>
              </a:endParaRPr>
            </a:p>
            <a:p>
              <a:pPr/>
              <a:r>
                <a:t>{</a:t>
              </a:r>
            </a:p>
            <a:p>
              <a:pPr>
                <a:defRPr>
                  <a:solidFill>
                    <a:srgbClr val="0000FF"/>
                  </a:solidFill>
                </a:defRPr>
              </a:pPr>
              <a:r>
                <a:t>public</a:t>
              </a:r>
              <a:r>
                <a:rPr>
                  <a:solidFill>
                    <a:srgbClr val="000000"/>
                  </a:solidFill>
                </a:rPr>
                <a:t>:</a:t>
              </a:r>
              <a:endParaRPr>
                <a:solidFill>
                  <a:srgbClr val="000000"/>
                </a:solidFill>
              </a:endParaRPr>
            </a:p>
            <a:p>
              <a:pPr/>
              <a:r>
                <a:t>     CA(</a:t>
              </a:r>
              <a:r>
                <a:rPr>
                  <a:solidFill>
                    <a:srgbClr val="0000FF"/>
                  </a:solidFill>
                </a:rPr>
                <a:t>int</a:t>
              </a:r>
              <a:r>
                <a:t> x){ }</a:t>
              </a:r>
            </a:p>
            <a:p>
              <a:pPr>
                <a:defRPr>
                  <a:solidFill>
                    <a:srgbClr val="00B050"/>
                  </a:solidFill>
                </a:defRPr>
              </a:pPr>
              <a:r>
                <a:t>     //Disable heap instances for CA</a:t>
              </a:r>
            </a:p>
            <a:p>
              <a:pPr/>
              <a:r>
                <a:t>     </a:t>
              </a:r>
              <a:r>
                <a:rPr>
                  <a:solidFill>
                    <a:srgbClr val="0000FF"/>
                  </a:solidFill>
                </a:rPr>
                <a:t>void* operator </a:t>
              </a:r>
              <a:r>
                <a:t>new</a:t>
              </a:r>
              <a:r>
                <a:rPr>
                  <a:solidFill>
                    <a:srgbClr val="0000FF"/>
                  </a:solidFill>
                </a:rPr>
                <a:t>(size_t </a:t>
              </a:r>
              <a:r>
                <a:t>size</a:t>
              </a:r>
              <a:r>
                <a:rPr>
                  <a:solidFill>
                    <a:srgbClr val="0000FF"/>
                  </a:solidFill>
                </a:rPr>
                <a:t>) </a:t>
              </a:r>
              <a:r>
                <a:t>= </a:t>
              </a:r>
              <a:r>
                <a:rPr>
                  <a:solidFill>
                    <a:srgbClr val="0000FF"/>
                  </a:solidFill>
                </a:rPr>
                <a:t>delete</a:t>
              </a:r>
              <a:r>
                <a:t>; </a:t>
              </a:r>
            </a:p>
            <a:p>
              <a:pPr/>
              <a:r>
                <a:t>};</a:t>
              </a:r>
            </a:p>
          </p:txBody>
        </p:sp>
        <p:sp>
          <p:nvSpPr>
            <p:cNvPr id="506" name="Straight Connector 14"/>
            <p:cNvSpPr/>
            <p:nvPr/>
          </p:nvSpPr>
          <p:spPr>
            <a:xfrm flipH="1">
              <a:off x="4716016" y="2386163"/>
              <a:ext cx="1" cy="3168353"/>
            </a:xfrm>
            <a:prstGeom prst="line">
              <a:avLst/>
            </a:prstGeom>
            <a:noFill/>
            <a:ln w="38100" cap="flat">
              <a:solidFill>
                <a:srgbClr val="C00000"/>
              </a:solidFill>
              <a:prstDash val="dash"/>
              <a:round/>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16" name="Group 8"/>
          <p:cNvGrpSpPr/>
          <p:nvPr/>
        </p:nvGrpSpPr>
        <p:grpSpPr>
          <a:xfrm>
            <a:off x="0" y="34725"/>
            <a:ext cx="9144000" cy="6708167"/>
            <a:chOff x="0" y="0"/>
            <a:chExt cx="9144000" cy="6708166"/>
          </a:xfrm>
        </p:grpSpPr>
        <p:sp>
          <p:nvSpPr>
            <p:cNvPr id="509" name="Rectangle 3"/>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Overide &amp; final</a:t>
              </a:r>
            </a:p>
          </p:txBody>
        </p:sp>
        <p:grpSp>
          <p:nvGrpSpPr>
            <p:cNvPr id="512" name="Snip and Round Single Corner Rectangle 4"/>
            <p:cNvGrpSpPr/>
            <p:nvPr/>
          </p:nvGrpSpPr>
          <p:grpSpPr>
            <a:xfrm>
              <a:off x="29036" y="0"/>
              <a:ext cx="9057089" cy="448949"/>
              <a:chOff x="0" y="0"/>
              <a:chExt cx="9057088" cy="448948"/>
            </a:xfrm>
          </p:grpSpPr>
          <p:sp>
            <p:nvSpPr>
              <p:cNvPr id="51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51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513" name="TextBox 5"/>
            <p:cNvSpPr txBox="1"/>
            <p:nvPr/>
          </p:nvSpPr>
          <p:spPr>
            <a:xfrm>
              <a:off x="297239" y="1090019"/>
              <a:ext cx="8405506" cy="3254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They assist the programmer in controlling or imposing stricter rules around inheritance. Both these keywords are context sensitive, as they can be used outside the class scope as names of variables. For Eg:</a:t>
              </a:r>
            </a:p>
            <a:p>
              <a:pPr/>
            </a:p>
            <a:p>
              <a:pPr>
                <a:defRPr>
                  <a:solidFill>
                    <a:srgbClr val="00B050"/>
                  </a:solidFill>
                </a:defRPr>
              </a:pPr>
              <a:r>
                <a:t>//here the variable names are incidentally keywords, will still work fine </a:t>
              </a:r>
            </a:p>
            <a:p>
              <a:pPr>
                <a:defRPr>
                  <a:solidFill>
                    <a:srgbClr val="0000FF"/>
                  </a:solidFill>
                </a:defRPr>
              </a:pPr>
              <a:r>
                <a:t>int</a:t>
              </a:r>
              <a:r>
                <a:rPr>
                  <a:solidFill>
                    <a:srgbClr val="000000"/>
                  </a:solidFill>
                </a:rPr>
                <a:t> override =10;</a:t>
              </a:r>
              <a:endParaRPr>
                <a:solidFill>
                  <a:srgbClr val="000000"/>
                </a:solidFill>
              </a:endParaRPr>
            </a:p>
            <a:p>
              <a:pPr>
                <a:defRPr>
                  <a:solidFill>
                    <a:srgbClr val="0000FF"/>
                  </a:solidFill>
                </a:defRPr>
              </a:pPr>
              <a:r>
                <a:t>int</a:t>
              </a:r>
              <a:r>
                <a:rPr>
                  <a:solidFill>
                    <a:srgbClr val="000000"/>
                  </a:solidFill>
                </a:rPr>
                <a:t> final = 20;</a:t>
              </a:r>
              <a:endParaRPr>
                <a:solidFill>
                  <a:srgbClr val="000000"/>
                </a:solidFill>
              </a:endParaRPr>
            </a:p>
            <a:p>
              <a:pPr/>
            </a:p>
            <a:p>
              <a:pPr algn="just"/>
              <a:r>
                <a:t>The </a:t>
              </a:r>
              <a:r>
                <a:rPr>
                  <a:solidFill>
                    <a:srgbClr val="0000FF"/>
                  </a:solidFill>
                </a:rPr>
                <a:t>overide</a:t>
              </a:r>
              <a:r>
                <a:t> keyword when used in a derived class member function explicitly states it is over-riding a base class method with same name and signature as that of the base class virtual method, if any difference in the form then the compiler would flag-off error.</a:t>
              </a:r>
            </a:p>
          </p:txBody>
        </p:sp>
        <p:sp>
          <p:nvSpPr>
            <p:cNvPr id="514" name="TextBox 6"/>
            <p:cNvSpPr txBox="1"/>
            <p:nvPr/>
          </p:nvSpPr>
          <p:spPr>
            <a:xfrm>
              <a:off x="369247" y="4474395"/>
              <a:ext cx="3364945" cy="15014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a:solidFill>
                    <a:srgbClr val="0000FF"/>
                  </a:solidFill>
                </a:defRPr>
              </a:pPr>
              <a:r>
                <a:t>class </a:t>
              </a:r>
              <a:r>
                <a:rPr>
                  <a:solidFill>
                    <a:srgbClr val="000000"/>
                  </a:solidFill>
                </a:rPr>
                <a:t>Base</a:t>
              </a:r>
              <a:endParaRPr>
                <a:solidFill>
                  <a:srgbClr val="000000"/>
                </a:solidFill>
              </a:endParaRPr>
            </a:p>
            <a:p>
              <a:pPr/>
              <a:r>
                <a:t>{</a:t>
              </a:r>
            </a:p>
            <a:p>
              <a:pPr>
                <a:defRPr>
                  <a:solidFill>
                    <a:srgbClr val="0000FF"/>
                  </a:solidFill>
                </a:defRPr>
              </a:pPr>
              <a:r>
                <a:t>public</a:t>
              </a:r>
              <a:r>
                <a:rPr>
                  <a:solidFill>
                    <a:srgbClr val="000000"/>
                  </a:solidFill>
                </a:rPr>
                <a:t>:</a:t>
              </a:r>
              <a:endParaRPr>
                <a:solidFill>
                  <a:srgbClr val="000000"/>
                </a:solidFill>
              </a:endParaRPr>
            </a:p>
            <a:p>
              <a:pPr>
                <a:defRPr>
                  <a:solidFill>
                    <a:srgbClr val="0000FF"/>
                  </a:solidFill>
                </a:defRPr>
              </a:pPr>
              <a:r>
                <a:t>     virtual void</a:t>
              </a:r>
              <a:r>
                <a:rPr>
                  <a:solidFill>
                    <a:srgbClr val="000000"/>
                  </a:solidFill>
                </a:rPr>
                <a:t> fun(</a:t>
              </a:r>
              <a:r>
                <a:t>int</a:t>
              </a:r>
              <a:r>
                <a:rPr>
                  <a:solidFill>
                    <a:srgbClr val="000000"/>
                  </a:solidFill>
                </a:rPr>
                <a:t> x){  }</a:t>
              </a:r>
              <a:endParaRPr>
                <a:solidFill>
                  <a:srgbClr val="000000"/>
                </a:solidFill>
              </a:endParaRPr>
            </a:p>
            <a:p>
              <a:pPr/>
              <a:r>
                <a:t>};</a:t>
              </a:r>
            </a:p>
          </p:txBody>
        </p:sp>
        <p:sp>
          <p:nvSpPr>
            <p:cNvPr id="515" name="TextBox 7"/>
            <p:cNvSpPr txBox="1"/>
            <p:nvPr/>
          </p:nvSpPr>
          <p:spPr>
            <a:xfrm>
              <a:off x="4041655" y="4330379"/>
              <a:ext cx="4733098" cy="2377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a:solidFill>
                    <a:srgbClr val="0000FF"/>
                  </a:solidFill>
                </a:defRPr>
              </a:pPr>
              <a:r>
                <a:t>class</a:t>
              </a:r>
              <a:r>
                <a:rPr>
                  <a:solidFill>
                    <a:srgbClr val="000000"/>
                  </a:solidFill>
                </a:rPr>
                <a:t> Derived:</a:t>
              </a:r>
              <a:r>
                <a:t>public</a:t>
              </a:r>
              <a:r>
                <a:rPr>
                  <a:solidFill>
                    <a:srgbClr val="000000"/>
                  </a:solidFill>
                </a:rPr>
                <a:t> Base</a:t>
              </a:r>
              <a:endParaRPr>
                <a:solidFill>
                  <a:srgbClr val="000000"/>
                </a:solidFill>
              </a:endParaRPr>
            </a:p>
            <a:p>
              <a:pPr/>
              <a:r>
                <a:t>{</a:t>
              </a:r>
            </a:p>
            <a:p>
              <a:pPr>
                <a:defRPr>
                  <a:solidFill>
                    <a:srgbClr val="0000FF"/>
                  </a:solidFill>
                </a:defRPr>
              </a:pPr>
              <a:r>
                <a:t>public</a:t>
              </a:r>
              <a:r>
                <a:rPr>
                  <a:solidFill>
                    <a:srgbClr val="000000"/>
                  </a:solidFill>
                </a:rPr>
                <a:t>:</a:t>
              </a:r>
              <a:endParaRPr>
                <a:solidFill>
                  <a:srgbClr val="000000"/>
                </a:solidFill>
              </a:endParaRPr>
            </a:p>
            <a:p>
              <a:pPr/>
              <a:r>
                <a:t>   </a:t>
              </a:r>
              <a:r>
                <a:rPr>
                  <a:solidFill>
                    <a:srgbClr val="0000FF"/>
                  </a:solidFill>
                </a:rPr>
                <a:t>void</a:t>
              </a:r>
              <a:r>
                <a:t> fun(</a:t>
              </a:r>
              <a:r>
                <a:rPr>
                  <a:solidFill>
                    <a:srgbClr val="0000FF"/>
                  </a:solidFill>
                </a:rPr>
                <a:t>int</a:t>
              </a:r>
              <a:r>
                <a:t> x) </a:t>
              </a:r>
              <a:r>
                <a:rPr>
                  <a:solidFill>
                    <a:srgbClr val="0000FF"/>
                  </a:solidFill>
                </a:rPr>
                <a:t>override </a:t>
              </a:r>
              <a:r>
                <a:t>  </a:t>
              </a:r>
              <a:r>
                <a:rPr>
                  <a:solidFill>
                    <a:srgbClr val="00B050"/>
                  </a:solidFill>
                </a:rPr>
                <a:t>//OK</a:t>
              </a:r>
              <a:endParaRPr>
                <a:solidFill>
                  <a:srgbClr val="00B050"/>
                </a:solidFill>
              </a:endParaRPr>
            </a:p>
            <a:p>
              <a:pPr/>
              <a:r>
                <a:t>    {…. }</a:t>
              </a:r>
            </a:p>
            <a:p>
              <a:pPr>
                <a:defRPr>
                  <a:solidFill>
                    <a:srgbClr val="0000FF"/>
                  </a:solidFill>
                </a:defRPr>
              </a:pPr>
              <a:r>
                <a:t>   void </a:t>
              </a:r>
              <a:r>
                <a:rPr>
                  <a:solidFill>
                    <a:srgbClr val="000000"/>
                  </a:solidFill>
                </a:rPr>
                <a:t>fun(</a:t>
              </a:r>
              <a:r>
                <a:t>double</a:t>
              </a:r>
              <a:r>
                <a:rPr>
                  <a:solidFill>
                    <a:srgbClr val="000000"/>
                  </a:solidFill>
                </a:rPr>
                <a:t> x) </a:t>
              </a:r>
              <a:r>
                <a:t>override</a:t>
              </a:r>
              <a:r>
                <a:rPr>
                  <a:solidFill>
                    <a:srgbClr val="000000"/>
                  </a:solidFill>
                </a:rPr>
                <a:t>  </a:t>
              </a:r>
              <a:r>
                <a:rPr>
                  <a:solidFill>
                    <a:srgbClr val="00B050"/>
                  </a:solidFill>
                </a:rPr>
                <a:t>//ERROR</a:t>
              </a:r>
              <a:endParaRPr>
                <a:solidFill>
                  <a:srgbClr val="00B050"/>
                </a:solidFill>
              </a:endParaRPr>
            </a:p>
            <a:p>
              <a:pPr/>
              <a:r>
                <a:t>    {…}</a:t>
              </a:r>
            </a:p>
            <a:p>
              <a:pPr/>
              <a:r>
                <a:t>};</a:t>
              </a:r>
            </a:p>
          </p:txBody>
        </p:sp>
      </p:gr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25" name="Group 7"/>
          <p:cNvGrpSpPr/>
          <p:nvPr/>
        </p:nvGrpSpPr>
        <p:grpSpPr>
          <a:xfrm>
            <a:off x="0" y="34724"/>
            <a:ext cx="9144000" cy="6841196"/>
            <a:chOff x="0" y="0"/>
            <a:chExt cx="9144000" cy="6841193"/>
          </a:xfrm>
        </p:grpSpPr>
        <p:sp>
          <p:nvSpPr>
            <p:cNvPr id="518" name="Rectangle 3"/>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Overide &amp; final (continued..)</a:t>
              </a:r>
            </a:p>
          </p:txBody>
        </p:sp>
        <p:grpSp>
          <p:nvGrpSpPr>
            <p:cNvPr id="521" name="Snip and Round Single Corner Rectangle 4"/>
            <p:cNvGrpSpPr/>
            <p:nvPr/>
          </p:nvGrpSpPr>
          <p:grpSpPr>
            <a:xfrm>
              <a:off x="29036" y="0"/>
              <a:ext cx="9057089" cy="448949"/>
              <a:chOff x="0" y="0"/>
              <a:chExt cx="9057088" cy="448948"/>
            </a:xfrm>
          </p:grpSpPr>
          <p:sp>
            <p:nvSpPr>
              <p:cNvPr id="519"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520"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522" name="TextBox 5"/>
            <p:cNvSpPr txBox="1"/>
            <p:nvPr/>
          </p:nvSpPr>
          <p:spPr>
            <a:xfrm>
              <a:off x="297239" y="1090018"/>
              <a:ext cx="8045465" cy="17935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The final keyword can be either used with class type or associated with a member function of a class.</a:t>
              </a:r>
            </a:p>
            <a:p>
              <a:pPr algn="just"/>
            </a:p>
            <a:p>
              <a:pPr algn="just">
                <a:buSzPct val="100000"/>
                <a:buFont typeface="Arial"/>
                <a:buChar char="•"/>
              </a:pPr>
              <a:r>
                <a:t>When associated with class, it disallows inheritance.</a:t>
              </a:r>
            </a:p>
            <a:p>
              <a:pPr algn="just">
                <a:buSzPct val="100000"/>
                <a:buFont typeface="Arial"/>
                <a:buChar char="•"/>
              </a:pPr>
              <a:r>
                <a:t>When used with a method, it indicates that this method cannot be over-ridden in the derived class.</a:t>
              </a:r>
            </a:p>
          </p:txBody>
        </p:sp>
        <p:sp>
          <p:nvSpPr>
            <p:cNvPr id="523" name="TextBox 6"/>
            <p:cNvSpPr txBox="1"/>
            <p:nvPr/>
          </p:nvSpPr>
          <p:spPr>
            <a:xfrm>
              <a:off x="297239" y="2962227"/>
              <a:ext cx="3436953" cy="20785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600">
                  <a:solidFill>
                    <a:srgbClr val="0000FF"/>
                  </a:solidFill>
                </a:defRPr>
              </a:pPr>
              <a:r>
                <a:t>class</a:t>
              </a:r>
              <a:r>
                <a:rPr>
                  <a:solidFill>
                    <a:srgbClr val="000000"/>
                  </a:solidFill>
                </a:rPr>
                <a:t> Base </a:t>
              </a:r>
              <a:r>
                <a:t>final</a:t>
              </a:r>
            </a:p>
            <a:p>
              <a:pPr>
                <a:defRPr sz="1600"/>
              </a:pPr>
              <a:r>
                <a:t>{</a:t>
              </a:r>
            </a:p>
            <a:p>
              <a:pPr>
                <a:defRPr sz="1600"/>
              </a:pPr>
              <a:r>
                <a:t>  </a:t>
              </a:r>
              <a:r>
                <a:rPr>
                  <a:solidFill>
                    <a:srgbClr val="00B050"/>
                  </a:solidFill>
                </a:rPr>
                <a:t>//…</a:t>
              </a:r>
              <a:endParaRPr>
                <a:solidFill>
                  <a:srgbClr val="00B050"/>
                </a:solidFill>
              </a:endParaRPr>
            </a:p>
            <a:p>
              <a:pPr>
                <a:defRPr sz="1600"/>
              </a:pPr>
              <a:r>
                <a:t>};</a:t>
              </a:r>
            </a:p>
            <a:p>
              <a:pPr>
                <a:defRPr sz="1600">
                  <a:solidFill>
                    <a:srgbClr val="0000FF"/>
                  </a:solidFill>
                </a:defRPr>
              </a:pPr>
              <a:r>
                <a:t>class</a:t>
              </a:r>
              <a:r>
                <a:rPr>
                  <a:solidFill>
                    <a:srgbClr val="000000"/>
                  </a:solidFill>
                </a:rPr>
                <a:t> Derived:</a:t>
              </a:r>
              <a:r>
                <a:t>public</a:t>
              </a:r>
              <a:r>
                <a:rPr>
                  <a:solidFill>
                    <a:srgbClr val="000000"/>
                  </a:solidFill>
                </a:rPr>
                <a:t> Base  </a:t>
              </a:r>
              <a:r>
                <a:rPr>
                  <a:solidFill>
                    <a:srgbClr val="00B050"/>
                  </a:solidFill>
                </a:rPr>
                <a:t>//ERROR</a:t>
              </a:r>
              <a:endParaRPr>
                <a:solidFill>
                  <a:srgbClr val="00B050"/>
                </a:solidFill>
              </a:endParaRPr>
            </a:p>
            <a:p>
              <a:pPr>
                <a:defRPr sz="1600"/>
              </a:pPr>
              <a:r>
                <a:t>{</a:t>
              </a:r>
            </a:p>
            <a:p>
              <a:pPr>
                <a:defRPr sz="1600"/>
              </a:pPr>
              <a:r>
                <a:t>   </a:t>
              </a:r>
              <a:r>
                <a:rPr>
                  <a:solidFill>
                    <a:srgbClr val="00B050"/>
                  </a:solidFill>
                </a:rPr>
                <a:t>//…</a:t>
              </a:r>
              <a:endParaRPr>
                <a:solidFill>
                  <a:srgbClr val="00B050"/>
                </a:solidFill>
              </a:endParaRPr>
            </a:p>
            <a:p>
              <a:pPr>
                <a:defRPr sz="1600"/>
              </a:pPr>
              <a:r>
                <a:t>};</a:t>
              </a:r>
            </a:p>
          </p:txBody>
        </p:sp>
        <p:sp>
          <p:nvSpPr>
            <p:cNvPr id="524" name="TextBox 8"/>
            <p:cNvSpPr txBox="1"/>
            <p:nvPr/>
          </p:nvSpPr>
          <p:spPr>
            <a:xfrm>
              <a:off x="4329687" y="2674194"/>
              <a:ext cx="3869002" cy="4167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solidFill>
                    <a:srgbClr val="0000FF"/>
                  </a:solidFill>
                </a:defRPr>
              </a:pPr>
              <a:r>
                <a:t>class</a:t>
              </a:r>
              <a:r>
                <a:rPr>
                  <a:solidFill>
                    <a:srgbClr val="000000"/>
                  </a:solidFill>
                </a:rPr>
                <a:t> Base</a:t>
              </a:r>
            </a:p>
            <a:p>
              <a:pPr>
                <a:defRPr sz="1400"/>
              </a:pPr>
              <a:r>
                <a:t>{</a:t>
              </a:r>
            </a:p>
            <a:p>
              <a:pPr>
                <a:defRPr sz="1400">
                  <a:solidFill>
                    <a:srgbClr val="0000FF"/>
                  </a:solidFill>
                </a:defRPr>
              </a:pPr>
              <a:r>
                <a:t>public:</a:t>
              </a:r>
            </a:p>
            <a:p>
              <a:pPr>
                <a:defRPr sz="1400">
                  <a:solidFill>
                    <a:srgbClr val="0000FF"/>
                  </a:solidFill>
                </a:defRPr>
              </a:pPr>
              <a:r>
                <a:t>       virtual void </a:t>
              </a:r>
              <a:r>
                <a:rPr>
                  <a:solidFill>
                    <a:srgbClr val="000000"/>
                  </a:solidFill>
                </a:rPr>
                <a:t>fun(){ }</a:t>
              </a:r>
              <a:endParaRPr>
                <a:solidFill>
                  <a:srgbClr val="00B050"/>
                </a:solidFill>
              </a:endParaRPr>
            </a:p>
            <a:p>
              <a:pPr>
                <a:defRPr sz="1400"/>
              </a:pPr>
              <a:r>
                <a:t>};</a:t>
              </a:r>
            </a:p>
            <a:p>
              <a:pPr>
                <a:defRPr sz="1400">
                  <a:solidFill>
                    <a:srgbClr val="0000FF"/>
                  </a:solidFill>
                </a:defRPr>
              </a:pPr>
              <a:r>
                <a:t>class</a:t>
              </a:r>
              <a:r>
                <a:rPr>
                  <a:solidFill>
                    <a:srgbClr val="000000"/>
                  </a:solidFill>
                </a:rPr>
                <a:t> Derived1:</a:t>
              </a:r>
              <a:r>
                <a:t>public</a:t>
              </a:r>
              <a:r>
                <a:rPr>
                  <a:solidFill>
                    <a:srgbClr val="000000"/>
                  </a:solidFill>
                </a:rPr>
                <a:t> Base </a:t>
              </a:r>
              <a:endParaRPr>
                <a:solidFill>
                  <a:srgbClr val="00B050"/>
                </a:solidFill>
              </a:endParaRPr>
            </a:p>
            <a:p>
              <a:pPr>
                <a:defRPr sz="1400"/>
              </a:pPr>
              <a:r>
                <a:t>{</a:t>
              </a:r>
            </a:p>
            <a:p>
              <a:pPr>
                <a:defRPr sz="1400">
                  <a:solidFill>
                    <a:srgbClr val="0000FF"/>
                  </a:solidFill>
                </a:defRPr>
              </a:pPr>
              <a:r>
                <a:t>public:</a:t>
              </a:r>
            </a:p>
            <a:p>
              <a:pPr>
                <a:defRPr sz="1400">
                  <a:solidFill>
                    <a:srgbClr val="0000FF"/>
                  </a:solidFill>
                </a:defRPr>
              </a:pPr>
              <a:r>
                <a:t>       void </a:t>
              </a:r>
              <a:r>
                <a:rPr>
                  <a:solidFill>
                    <a:srgbClr val="000000"/>
                  </a:solidFill>
                </a:rPr>
                <a:t>fun() </a:t>
              </a:r>
              <a:r>
                <a:t>final</a:t>
              </a:r>
            </a:p>
            <a:p>
              <a:pPr>
                <a:defRPr sz="1400"/>
              </a:pPr>
              <a:r>
                <a:t>        {   } </a:t>
              </a:r>
            </a:p>
            <a:p>
              <a:pPr>
                <a:defRPr sz="1400"/>
              </a:pPr>
              <a:r>
                <a:t>};</a:t>
              </a:r>
            </a:p>
            <a:p>
              <a:pPr>
                <a:defRPr sz="1400">
                  <a:solidFill>
                    <a:srgbClr val="0000FF"/>
                  </a:solidFill>
                </a:defRPr>
              </a:pPr>
              <a:r>
                <a:t>class</a:t>
              </a:r>
              <a:r>
                <a:rPr>
                  <a:solidFill>
                    <a:srgbClr val="000000"/>
                  </a:solidFill>
                </a:rPr>
                <a:t> Derived2:</a:t>
              </a:r>
              <a:r>
                <a:t>public</a:t>
              </a:r>
              <a:r>
                <a:rPr>
                  <a:solidFill>
                    <a:srgbClr val="000000"/>
                  </a:solidFill>
                </a:rPr>
                <a:t> Derived1 </a:t>
              </a:r>
              <a:endParaRPr>
                <a:solidFill>
                  <a:srgbClr val="00B050"/>
                </a:solidFill>
              </a:endParaRPr>
            </a:p>
            <a:p>
              <a:pPr>
                <a:defRPr sz="1400"/>
              </a:pPr>
              <a:r>
                <a:t>{</a:t>
              </a:r>
            </a:p>
            <a:p>
              <a:pPr>
                <a:defRPr sz="1400">
                  <a:solidFill>
                    <a:srgbClr val="0000FF"/>
                  </a:solidFill>
                </a:defRPr>
              </a:pPr>
              <a:r>
                <a:t>public:</a:t>
              </a:r>
            </a:p>
            <a:p>
              <a:pPr>
                <a:defRPr sz="1400">
                  <a:solidFill>
                    <a:srgbClr val="0000FF"/>
                  </a:solidFill>
                </a:defRPr>
              </a:pPr>
              <a:r>
                <a:t>     void </a:t>
              </a:r>
              <a:r>
                <a:rPr>
                  <a:solidFill>
                    <a:srgbClr val="000000"/>
                  </a:solidFill>
                </a:rPr>
                <a:t>fun()   </a:t>
              </a:r>
              <a:r>
                <a:rPr>
                  <a:solidFill>
                    <a:srgbClr val="00B050"/>
                  </a:solidFill>
                </a:rPr>
                <a:t>//ERROR, cannot override</a:t>
              </a:r>
              <a:endParaRPr>
                <a:solidFill>
                  <a:srgbClr val="00B050"/>
                </a:solidFill>
              </a:endParaRPr>
            </a:p>
            <a:p>
              <a:pPr>
                <a:defRPr sz="1400"/>
              </a:pPr>
              <a:r>
                <a:t>      {   } </a:t>
              </a:r>
            </a:p>
            <a:p>
              <a:pPr>
                <a:defRPr sz="1400"/>
              </a:pPr>
              <a:r>
                <a:t>};</a:t>
              </a:r>
            </a:p>
          </p:txBody>
        </p:sp>
      </p:gr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36" name="Group 11"/>
          <p:cNvGrpSpPr/>
          <p:nvPr/>
        </p:nvGrpSpPr>
        <p:grpSpPr>
          <a:xfrm>
            <a:off x="0" y="34724"/>
            <a:ext cx="9144000" cy="6376604"/>
            <a:chOff x="0" y="0"/>
            <a:chExt cx="9144000" cy="6376602"/>
          </a:xfrm>
        </p:grpSpPr>
        <p:sp>
          <p:nvSpPr>
            <p:cNvPr id="527" name="Rectangle 3"/>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Extended Friend Declarations:-</a:t>
              </a:r>
            </a:p>
          </p:txBody>
        </p:sp>
        <p:grpSp>
          <p:nvGrpSpPr>
            <p:cNvPr id="530" name="Snip and Round Single Corner Rectangle 4"/>
            <p:cNvGrpSpPr/>
            <p:nvPr/>
          </p:nvGrpSpPr>
          <p:grpSpPr>
            <a:xfrm>
              <a:off x="29036" y="0"/>
              <a:ext cx="9057089" cy="448949"/>
              <a:chOff x="0" y="0"/>
              <a:chExt cx="9057088" cy="448948"/>
            </a:xfrm>
          </p:grpSpPr>
          <p:sp>
            <p:nvSpPr>
              <p:cNvPr id="528"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529"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531" name="TextBox 5"/>
            <p:cNvSpPr txBox="1"/>
            <p:nvPr/>
          </p:nvSpPr>
          <p:spPr>
            <a:xfrm>
              <a:off x="156559" y="1954114"/>
              <a:ext cx="4297713" cy="44224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a:solidFill>
                    <a:srgbClr val="0000FF"/>
                  </a:solidFill>
                </a:defRPr>
              </a:pPr>
              <a:r>
                <a:t>class</a:t>
              </a:r>
              <a:r>
                <a:rPr>
                  <a:solidFill>
                    <a:srgbClr val="000000"/>
                  </a:solidFill>
                </a:rPr>
                <a:t> A;</a:t>
              </a:r>
              <a:endParaRPr>
                <a:solidFill>
                  <a:srgbClr val="000000"/>
                </a:solidFill>
              </a:endParaRPr>
            </a:p>
            <a:p>
              <a:pPr>
                <a:defRPr>
                  <a:solidFill>
                    <a:srgbClr val="0000FF"/>
                  </a:solidFill>
                </a:defRPr>
              </a:pPr>
              <a:r>
                <a:t>class</a:t>
              </a:r>
              <a:r>
                <a:rPr>
                  <a:solidFill>
                    <a:srgbClr val="000000"/>
                  </a:solidFill>
                </a:rPr>
                <a:t> B;</a:t>
              </a:r>
              <a:endParaRPr>
                <a:solidFill>
                  <a:srgbClr val="000000"/>
                </a:solidFill>
              </a:endParaRPr>
            </a:p>
            <a:p>
              <a:pPr/>
            </a:p>
            <a:p>
              <a:pPr>
                <a:defRPr>
                  <a:solidFill>
                    <a:srgbClr val="0000FF"/>
                  </a:solidFill>
                </a:defRPr>
              </a:pPr>
              <a:r>
                <a:t>class</a:t>
              </a:r>
              <a:r>
                <a:rPr>
                  <a:solidFill>
                    <a:srgbClr val="000000"/>
                  </a:solidFill>
                </a:rPr>
                <a:t> Friend</a:t>
              </a:r>
              <a:endParaRPr>
                <a:solidFill>
                  <a:srgbClr val="000000"/>
                </a:solidFill>
              </a:endParaRPr>
            </a:p>
            <a:p>
              <a:pPr/>
              <a:r>
                <a:t>{</a:t>
              </a:r>
            </a:p>
            <a:p>
              <a:pPr/>
              <a:r>
                <a:t>    </a:t>
              </a:r>
              <a:r>
                <a:rPr>
                  <a:solidFill>
                    <a:srgbClr val="0000FF"/>
                  </a:solidFill>
                </a:rPr>
                <a:t>friend class </a:t>
              </a:r>
              <a:r>
                <a:t>A; </a:t>
              </a:r>
              <a:r>
                <a:rPr>
                  <a:solidFill>
                    <a:srgbClr val="00B050"/>
                  </a:solidFill>
                </a:rPr>
                <a:t>//OK, old style still works</a:t>
              </a:r>
              <a:endParaRPr>
                <a:solidFill>
                  <a:srgbClr val="00B050"/>
                </a:solidFill>
              </a:endParaRPr>
            </a:p>
            <a:p>
              <a:pPr/>
              <a:r>
                <a:t>    </a:t>
              </a:r>
              <a:r>
                <a:rPr>
                  <a:solidFill>
                    <a:srgbClr val="0000FF"/>
                  </a:solidFill>
                </a:rPr>
                <a:t>friend</a:t>
              </a:r>
              <a:r>
                <a:t> B;          </a:t>
              </a:r>
              <a:r>
                <a:rPr>
                  <a:solidFill>
                    <a:srgbClr val="00B050"/>
                  </a:solidFill>
                </a:rPr>
                <a:t>//OK, new style</a:t>
              </a:r>
              <a:endParaRPr>
                <a:solidFill>
                  <a:srgbClr val="00B050"/>
                </a:solidFill>
              </a:endParaRPr>
            </a:p>
            <a:p>
              <a:pPr/>
              <a:r>
                <a:t>};</a:t>
              </a:r>
            </a:p>
            <a:p>
              <a:pPr/>
            </a:p>
            <a:p>
              <a:pPr>
                <a:defRPr>
                  <a:solidFill>
                    <a:srgbClr val="0000FF"/>
                  </a:solidFill>
                </a:defRPr>
              </a:pPr>
              <a:r>
                <a:t>class</a:t>
              </a:r>
              <a:r>
                <a:rPr>
                  <a:solidFill>
                    <a:srgbClr val="000000"/>
                  </a:solidFill>
                </a:rPr>
                <a:t> CA</a:t>
              </a:r>
              <a:endParaRPr>
                <a:solidFill>
                  <a:srgbClr val="000000"/>
                </a:solidFill>
              </a:endParaRPr>
            </a:p>
            <a:p>
              <a:pPr/>
              <a:r>
                <a:t>{</a:t>
              </a:r>
            </a:p>
            <a:p>
              <a:pPr/>
              <a:r>
                <a:t>    </a:t>
              </a:r>
              <a:r>
                <a:rPr>
                  <a:solidFill>
                    <a:srgbClr val="0000FF"/>
                  </a:solidFill>
                </a:rPr>
                <a:t>friend class </a:t>
              </a:r>
              <a:r>
                <a:t>D; </a:t>
              </a:r>
              <a:r>
                <a:rPr>
                  <a:solidFill>
                    <a:srgbClr val="00B050"/>
                  </a:solidFill>
                </a:rPr>
                <a:t>//OK, declares new class D </a:t>
              </a:r>
              <a:endParaRPr>
                <a:solidFill>
                  <a:srgbClr val="00B050"/>
                </a:solidFill>
              </a:endParaRPr>
            </a:p>
            <a:p>
              <a:pPr/>
              <a:r>
                <a:t>    </a:t>
              </a:r>
              <a:r>
                <a:rPr>
                  <a:solidFill>
                    <a:srgbClr val="0000FF"/>
                  </a:solidFill>
                </a:rPr>
                <a:t>friend</a:t>
              </a:r>
              <a:r>
                <a:t> D;          </a:t>
              </a:r>
              <a:r>
                <a:rPr>
                  <a:solidFill>
                    <a:srgbClr val="00B050"/>
                  </a:solidFill>
                </a:rPr>
                <a:t>//ERROR, undeclared class D</a:t>
              </a:r>
              <a:endParaRPr>
                <a:solidFill>
                  <a:srgbClr val="00B050"/>
                </a:solidFill>
              </a:endParaRPr>
            </a:p>
            <a:p>
              <a:pPr/>
              <a:r>
                <a:t>};</a:t>
              </a:r>
            </a:p>
          </p:txBody>
        </p:sp>
        <p:sp>
          <p:nvSpPr>
            <p:cNvPr id="532" name="TextBox 6"/>
            <p:cNvSpPr txBox="1"/>
            <p:nvPr/>
          </p:nvSpPr>
          <p:spPr>
            <a:xfrm>
              <a:off x="5265792" y="1133891"/>
              <a:ext cx="3652977" cy="9172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In addition ‘</a:t>
              </a:r>
              <a:r>
                <a:rPr>
                  <a:solidFill>
                    <a:srgbClr val="0000FF"/>
                  </a:solidFill>
                </a:rPr>
                <a:t>typedef</a:t>
              </a:r>
              <a:r>
                <a:t>’ names can be declared as friends as long as we omit the ‘</a:t>
              </a:r>
              <a:r>
                <a:rPr>
                  <a:solidFill>
                    <a:srgbClr val="0000FF"/>
                  </a:solidFill>
                </a:rPr>
                <a:t>class</a:t>
              </a:r>
              <a:r>
                <a:t>’ keyword</a:t>
              </a:r>
            </a:p>
          </p:txBody>
        </p:sp>
        <p:sp>
          <p:nvSpPr>
            <p:cNvPr id="533" name="Rectangle 8"/>
            <p:cNvSpPr txBox="1"/>
            <p:nvPr/>
          </p:nvSpPr>
          <p:spPr>
            <a:xfrm>
              <a:off x="5193784" y="2170139"/>
              <a:ext cx="3508961" cy="2085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a:solidFill>
                    <a:srgbClr val="0000FF"/>
                  </a:solidFill>
                </a:defRPr>
              </a:pPr>
              <a:r>
                <a:t>class</a:t>
              </a:r>
              <a:r>
                <a:rPr>
                  <a:solidFill>
                    <a:srgbClr val="000000"/>
                  </a:solidFill>
                </a:rPr>
                <a:t> CB;</a:t>
              </a:r>
              <a:endParaRPr>
                <a:solidFill>
                  <a:srgbClr val="000000"/>
                </a:solidFill>
              </a:endParaRPr>
            </a:p>
            <a:p>
              <a:pPr>
                <a:defRPr>
                  <a:solidFill>
                    <a:srgbClr val="0000FF"/>
                  </a:solidFill>
                </a:defRPr>
              </a:pPr>
              <a:r>
                <a:t>typedef</a:t>
              </a:r>
              <a:r>
                <a:rPr>
                  <a:solidFill>
                    <a:srgbClr val="000000"/>
                  </a:solidFill>
                </a:rPr>
                <a:t> CB B;  </a:t>
              </a:r>
              <a:r>
                <a:rPr>
                  <a:solidFill>
                    <a:srgbClr val="00B050"/>
                  </a:solidFill>
                </a:rPr>
                <a:t>// (or)  using B=CB;</a:t>
              </a:r>
              <a:endParaRPr>
                <a:solidFill>
                  <a:srgbClr val="00B050"/>
                </a:solidFill>
              </a:endParaRPr>
            </a:p>
            <a:p>
              <a:pPr>
                <a:defRPr>
                  <a:solidFill>
                    <a:srgbClr val="0000FF"/>
                  </a:solidFill>
                </a:defRPr>
              </a:pPr>
            </a:p>
            <a:p>
              <a:pPr>
                <a:defRPr>
                  <a:solidFill>
                    <a:srgbClr val="0000FF"/>
                  </a:solidFill>
                </a:defRPr>
              </a:pPr>
              <a:r>
                <a:t>class</a:t>
              </a:r>
              <a:r>
                <a:rPr>
                  <a:solidFill>
                    <a:srgbClr val="000000"/>
                  </a:solidFill>
                </a:rPr>
                <a:t> CA</a:t>
              </a:r>
              <a:endParaRPr>
                <a:solidFill>
                  <a:srgbClr val="000000"/>
                </a:solidFill>
              </a:endParaRPr>
            </a:p>
            <a:p>
              <a:pPr/>
              <a:r>
                <a:t>{</a:t>
              </a:r>
            </a:p>
            <a:p>
              <a:pPr>
                <a:defRPr>
                  <a:solidFill>
                    <a:srgbClr val="0000FF"/>
                  </a:solidFill>
                </a:defRPr>
              </a:pPr>
              <a:r>
                <a:t>    friend</a:t>
              </a:r>
              <a:r>
                <a:rPr>
                  <a:solidFill>
                    <a:srgbClr val="000000"/>
                  </a:solidFill>
                </a:rPr>
                <a:t> B;     </a:t>
              </a:r>
              <a:r>
                <a:rPr>
                  <a:solidFill>
                    <a:srgbClr val="00B050"/>
                  </a:solidFill>
                </a:rPr>
                <a:t>//OK</a:t>
              </a:r>
              <a:endParaRPr>
                <a:solidFill>
                  <a:srgbClr val="00B050"/>
                </a:solidFill>
              </a:endParaRPr>
            </a:p>
            <a:p>
              <a:pPr/>
              <a:r>
                <a:t>};</a:t>
              </a:r>
            </a:p>
          </p:txBody>
        </p:sp>
        <p:sp>
          <p:nvSpPr>
            <p:cNvPr id="534" name="TextBox 9"/>
            <p:cNvSpPr txBox="1"/>
            <p:nvPr/>
          </p:nvSpPr>
          <p:spPr>
            <a:xfrm>
              <a:off x="255035" y="1190163"/>
              <a:ext cx="3724985"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We can now make </a:t>
              </a:r>
              <a:r>
                <a:rPr>
                  <a:solidFill>
                    <a:srgbClr val="0000FF"/>
                  </a:solidFill>
                </a:rPr>
                <a:t>a friend </a:t>
              </a:r>
              <a:r>
                <a:t>without a </a:t>
              </a:r>
              <a:r>
                <a:rPr>
                  <a:solidFill>
                    <a:srgbClr val="0000FF"/>
                  </a:solidFill>
                </a:rPr>
                <a:t>class</a:t>
              </a:r>
              <a:r>
                <a:t> keyword</a:t>
              </a:r>
            </a:p>
          </p:txBody>
        </p:sp>
        <p:sp>
          <p:nvSpPr>
            <p:cNvPr id="535" name="Straight Connector 10"/>
            <p:cNvSpPr/>
            <p:nvPr/>
          </p:nvSpPr>
          <p:spPr>
            <a:xfrm flipH="1">
              <a:off x="4716016" y="1594074"/>
              <a:ext cx="1" cy="4032450"/>
            </a:xfrm>
            <a:prstGeom prst="line">
              <a:avLst/>
            </a:prstGeom>
            <a:noFill/>
            <a:ln w="38100" cap="flat">
              <a:solidFill>
                <a:srgbClr val="C00000"/>
              </a:solidFill>
              <a:prstDash val="dash"/>
              <a:round/>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44" name="Group 6"/>
          <p:cNvGrpSpPr/>
          <p:nvPr/>
        </p:nvGrpSpPr>
        <p:grpSpPr>
          <a:xfrm>
            <a:off x="0" y="34725"/>
            <a:ext cx="9144000" cy="4624003"/>
            <a:chOff x="0" y="0"/>
            <a:chExt cx="9144000" cy="4624002"/>
          </a:xfrm>
        </p:grpSpPr>
        <p:sp>
          <p:nvSpPr>
            <p:cNvPr id="538" name="Rectangle 3"/>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Extended Friend Declarations:-</a:t>
              </a:r>
            </a:p>
          </p:txBody>
        </p:sp>
        <p:grpSp>
          <p:nvGrpSpPr>
            <p:cNvPr id="541" name="Snip and Round Single Corner Rectangle 4"/>
            <p:cNvGrpSpPr/>
            <p:nvPr/>
          </p:nvGrpSpPr>
          <p:grpSpPr>
            <a:xfrm>
              <a:off x="29036" y="0"/>
              <a:ext cx="9057089" cy="448949"/>
              <a:chOff x="0" y="0"/>
              <a:chExt cx="9057088" cy="448948"/>
            </a:xfrm>
          </p:grpSpPr>
          <p:sp>
            <p:nvSpPr>
              <p:cNvPr id="539"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540"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542" name="TextBox 5"/>
            <p:cNvSpPr txBox="1"/>
            <p:nvPr/>
          </p:nvSpPr>
          <p:spPr>
            <a:xfrm>
              <a:off x="441256" y="1954115"/>
              <a:ext cx="7970120" cy="26698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p>
            <a:p>
              <a:pPr>
                <a:defRPr>
                  <a:solidFill>
                    <a:srgbClr val="0000FF"/>
                  </a:solidFill>
                </a:defRPr>
              </a:pPr>
              <a:r>
                <a:t>template&lt;typename T1, typename T2&gt;class</a:t>
              </a:r>
              <a:r>
                <a:rPr>
                  <a:solidFill>
                    <a:srgbClr val="000000"/>
                  </a:solidFill>
                </a:rPr>
                <a:t> Amigo</a:t>
              </a:r>
              <a:endParaRPr>
                <a:solidFill>
                  <a:srgbClr val="000000"/>
                </a:solidFill>
              </a:endParaRPr>
            </a:p>
            <a:p>
              <a:pPr/>
              <a:r>
                <a:t>{</a:t>
              </a:r>
            </a:p>
            <a:p>
              <a:pPr/>
              <a:r>
                <a:t>    </a:t>
              </a:r>
              <a:r>
                <a:rPr>
                  <a:solidFill>
                    <a:srgbClr val="0000FF"/>
                  </a:solidFill>
                </a:rPr>
                <a:t>friend T1</a:t>
              </a:r>
              <a:r>
                <a:t>;                </a:t>
              </a:r>
              <a:r>
                <a:rPr>
                  <a:solidFill>
                    <a:srgbClr val="00B050"/>
                  </a:solidFill>
                </a:rPr>
                <a:t>//OK, </a:t>
              </a:r>
              <a:endParaRPr>
                <a:solidFill>
                  <a:srgbClr val="00B050"/>
                </a:solidFill>
              </a:endParaRPr>
            </a:p>
            <a:p>
              <a:pPr/>
              <a:r>
                <a:t>    </a:t>
              </a:r>
              <a:r>
                <a:rPr>
                  <a:solidFill>
                    <a:srgbClr val="0000FF"/>
                  </a:solidFill>
                </a:rPr>
                <a:t>friend class</a:t>
              </a:r>
              <a:r>
                <a:t> T2;          </a:t>
              </a:r>
              <a:r>
                <a:rPr>
                  <a:solidFill>
                    <a:srgbClr val="00B050"/>
                  </a:solidFill>
                </a:rPr>
                <a:t>//ERROR, cannot use an elaborate specifier inside</a:t>
              </a:r>
              <a:endParaRPr>
                <a:solidFill>
                  <a:srgbClr val="00B050"/>
                </a:solidFill>
              </a:endParaRPr>
            </a:p>
            <a:p>
              <a:pPr/>
              <a:r>
                <a:t>};</a:t>
              </a:r>
            </a:p>
            <a:p>
              <a:pPr/>
            </a:p>
            <a:p>
              <a:pPr/>
              <a:r>
                <a:t>Amigo&lt;string, string&gt; a1;           </a:t>
              </a:r>
              <a:r>
                <a:rPr>
                  <a:solidFill>
                    <a:srgbClr val="00B050"/>
                  </a:solidFill>
                </a:rPr>
                <a:t>//OK</a:t>
              </a:r>
              <a:endParaRPr>
                <a:solidFill>
                  <a:srgbClr val="00B050"/>
                </a:solidFill>
              </a:endParaRPr>
            </a:p>
            <a:p>
              <a:pPr/>
              <a:r>
                <a:t>Amigo&lt;</a:t>
              </a:r>
              <a:r>
                <a:rPr>
                  <a:solidFill>
                    <a:srgbClr val="0000FF"/>
                  </a:solidFill>
                </a:rPr>
                <a:t>char</a:t>
              </a:r>
              <a:r>
                <a:t>, string&gt; a2;             </a:t>
              </a:r>
              <a:r>
                <a:rPr>
                  <a:solidFill>
                    <a:srgbClr val="00B050"/>
                  </a:solidFill>
                </a:rPr>
                <a:t>//OK, but friend char has no effect in the template</a:t>
              </a:r>
            </a:p>
          </p:txBody>
        </p:sp>
        <p:sp>
          <p:nvSpPr>
            <p:cNvPr id="543" name="TextBox 8"/>
            <p:cNvSpPr txBox="1"/>
            <p:nvPr/>
          </p:nvSpPr>
          <p:spPr>
            <a:xfrm>
              <a:off x="255035" y="1190163"/>
              <a:ext cx="7511605"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The new style also allows template parameters to be declared as friends</a:t>
              </a:r>
            </a:p>
          </p:txBody>
        </p:sp>
      </p:gr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52" name="Group 7"/>
          <p:cNvGrpSpPr/>
          <p:nvPr/>
        </p:nvGrpSpPr>
        <p:grpSpPr>
          <a:xfrm>
            <a:off x="0" y="34725"/>
            <a:ext cx="9144000" cy="6635433"/>
            <a:chOff x="0" y="0"/>
            <a:chExt cx="9144000" cy="6635432"/>
          </a:xfrm>
        </p:grpSpPr>
        <p:sp>
          <p:nvSpPr>
            <p:cNvPr id="546" name="Rectangle 3"/>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Nested class access rights:-</a:t>
              </a:r>
            </a:p>
          </p:txBody>
        </p:sp>
        <p:grpSp>
          <p:nvGrpSpPr>
            <p:cNvPr id="549" name="Snip and Round Single Corner Rectangle 4"/>
            <p:cNvGrpSpPr/>
            <p:nvPr/>
          </p:nvGrpSpPr>
          <p:grpSpPr>
            <a:xfrm>
              <a:off x="29036" y="0"/>
              <a:ext cx="9057089" cy="448948"/>
              <a:chOff x="0" y="0"/>
              <a:chExt cx="9057088" cy="448947"/>
            </a:xfrm>
          </p:grpSpPr>
          <p:sp>
            <p:nvSpPr>
              <p:cNvPr id="547"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548"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550" name="TextBox 5"/>
            <p:cNvSpPr txBox="1"/>
            <p:nvPr/>
          </p:nvSpPr>
          <p:spPr>
            <a:xfrm>
              <a:off x="240968" y="991542"/>
              <a:ext cx="8605793" cy="13998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In the earlier version of C++ (03), the members of a nested (enclosed) class did not have special access to the members of the enclosing class. This defect is now rectified in C++ 11.</a:t>
              </a:r>
            </a:p>
            <a:p>
              <a:pPr algn="just">
                <a:defRPr sz="1200"/>
              </a:pPr>
            </a:p>
            <a:p>
              <a:pPr algn="just"/>
              <a:r>
                <a:t>The current rule says the enclosed class is a member of the enclosing class and has the same rights as other members of the enclosing class.</a:t>
              </a:r>
            </a:p>
          </p:txBody>
        </p:sp>
        <p:sp>
          <p:nvSpPr>
            <p:cNvPr id="551" name="TextBox 6"/>
            <p:cNvSpPr txBox="1"/>
            <p:nvPr/>
          </p:nvSpPr>
          <p:spPr>
            <a:xfrm>
              <a:off x="441255" y="2397838"/>
              <a:ext cx="7181369" cy="4237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600">
                  <a:solidFill>
                    <a:srgbClr val="0000FF"/>
                  </a:solidFill>
                </a:defRPr>
              </a:pPr>
              <a:r>
                <a:t>class</a:t>
              </a:r>
              <a:r>
                <a:rPr>
                  <a:solidFill>
                    <a:srgbClr val="000000"/>
                  </a:solidFill>
                </a:rPr>
                <a:t> CA</a:t>
              </a:r>
              <a:endParaRPr>
                <a:solidFill>
                  <a:srgbClr val="000000"/>
                </a:solidFill>
              </a:endParaRPr>
            </a:p>
            <a:p>
              <a:pPr>
                <a:defRPr sz="1600"/>
              </a:pPr>
              <a:r>
                <a:t>{</a:t>
              </a:r>
            </a:p>
            <a:p>
              <a:pPr>
                <a:defRPr sz="1600">
                  <a:solidFill>
                    <a:srgbClr val="0000FF"/>
                  </a:solidFill>
                </a:defRPr>
              </a:pPr>
              <a:r>
                <a:t>private</a:t>
              </a:r>
              <a:r>
                <a:rPr>
                  <a:solidFill>
                    <a:srgbClr val="000000"/>
                  </a:solidFill>
                </a:rPr>
                <a:t>:</a:t>
              </a:r>
              <a:endParaRPr>
                <a:solidFill>
                  <a:srgbClr val="000000"/>
                </a:solidFill>
              </a:endParaRPr>
            </a:p>
            <a:p>
              <a:pPr>
                <a:defRPr sz="1600"/>
              </a:pPr>
              <a:r>
                <a:t>     </a:t>
              </a:r>
              <a:r>
                <a:rPr>
                  <a:solidFill>
                    <a:srgbClr val="0000FF"/>
                  </a:solidFill>
                </a:rPr>
                <a:t>int</a:t>
              </a:r>
              <a:r>
                <a:t>  adata;</a:t>
              </a:r>
            </a:p>
            <a:p>
              <a:pPr>
                <a:defRPr sz="1600"/>
              </a:pPr>
            </a:p>
            <a:p>
              <a:pPr>
                <a:defRPr sz="1600"/>
              </a:pPr>
              <a:r>
                <a:t>     </a:t>
              </a:r>
              <a:r>
                <a:rPr>
                  <a:solidFill>
                    <a:srgbClr val="0000FF"/>
                  </a:solidFill>
                </a:rPr>
                <a:t>class </a:t>
              </a:r>
              <a:r>
                <a:t>CB{   …  };</a:t>
              </a:r>
            </a:p>
            <a:p>
              <a:pPr>
                <a:defRPr sz="1200"/>
              </a:pPr>
            </a:p>
            <a:p>
              <a:pPr>
                <a:defRPr sz="1600">
                  <a:solidFill>
                    <a:srgbClr val="0000FF"/>
                  </a:solidFill>
                </a:defRPr>
              </a:pPr>
              <a:r>
                <a:t>     class </a:t>
              </a:r>
              <a:r>
                <a:rPr>
                  <a:solidFill>
                    <a:srgbClr val="000000"/>
                  </a:solidFill>
                </a:rPr>
                <a:t>CC</a:t>
              </a:r>
              <a:endParaRPr>
                <a:solidFill>
                  <a:srgbClr val="000000"/>
                </a:solidFill>
              </a:endParaRPr>
            </a:p>
            <a:p>
              <a:pPr>
                <a:defRPr sz="1600"/>
              </a:pPr>
              <a:r>
                <a:t>     {</a:t>
              </a:r>
            </a:p>
            <a:p>
              <a:pPr>
                <a:defRPr sz="1600"/>
              </a:pPr>
              <a:r>
                <a:t>         CB bdata;            </a:t>
              </a:r>
              <a:r>
                <a:rPr>
                  <a:solidFill>
                    <a:srgbClr val="00B050"/>
                  </a:solidFill>
                </a:rPr>
                <a:t> //OK, CA::CC can have access to CA::CB</a:t>
              </a:r>
              <a:endParaRPr>
                <a:solidFill>
                  <a:srgbClr val="00B050"/>
                </a:solidFill>
              </a:endParaRPr>
            </a:p>
            <a:p>
              <a:pPr>
                <a:defRPr sz="1200">
                  <a:solidFill>
                    <a:srgbClr val="00B050"/>
                  </a:solidFill>
                </a:defRPr>
              </a:pPr>
            </a:p>
            <a:p>
              <a:pPr>
                <a:defRPr sz="1600">
                  <a:solidFill>
                    <a:srgbClr val="0000FF"/>
                  </a:solidFill>
                </a:defRPr>
              </a:pPr>
              <a:r>
                <a:t>         void </a:t>
              </a:r>
              <a:r>
                <a:rPr>
                  <a:solidFill>
                    <a:srgbClr val="000000"/>
                  </a:solidFill>
                </a:rPr>
                <a:t>fun(CA &amp;x, </a:t>
              </a:r>
              <a:r>
                <a:t>int</a:t>
              </a:r>
              <a:r>
                <a:rPr>
                  <a:solidFill>
                    <a:srgbClr val="000000"/>
                  </a:solidFill>
                </a:rPr>
                <a:t> z)</a:t>
              </a:r>
              <a:endParaRPr>
                <a:solidFill>
                  <a:srgbClr val="000000"/>
                </a:solidFill>
              </a:endParaRPr>
            </a:p>
            <a:p>
              <a:pPr>
                <a:defRPr sz="1600"/>
              </a:pPr>
              <a:r>
                <a:t>         {</a:t>
              </a:r>
            </a:p>
            <a:p>
              <a:pPr>
                <a:defRPr sz="1600"/>
              </a:pPr>
              <a:r>
                <a:t>              x.adata = z;    </a:t>
              </a:r>
              <a:r>
                <a:rPr>
                  <a:solidFill>
                    <a:srgbClr val="00B050"/>
                  </a:solidFill>
                </a:rPr>
                <a:t> //OK, CA::CC can have access to CA::adata</a:t>
              </a:r>
              <a:endParaRPr>
                <a:solidFill>
                  <a:srgbClr val="00B050"/>
                </a:solidFill>
              </a:endParaRPr>
            </a:p>
            <a:p>
              <a:pPr>
                <a:defRPr sz="1600"/>
              </a:pPr>
              <a:r>
                <a:t>         }</a:t>
              </a:r>
            </a:p>
            <a:p>
              <a:pPr>
                <a:defRPr sz="1600"/>
              </a:pPr>
              <a:r>
                <a:t>     };</a:t>
              </a:r>
            </a:p>
            <a:p>
              <a:pPr>
                <a:defRPr sz="1600"/>
              </a:pPr>
              <a:r>
                <a:t>};</a:t>
              </a:r>
            </a:p>
          </p:txBody>
        </p:sp>
      </p:gr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59" name="Group 4"/>
          <p:cNvGrpSpPr/>
          <p:nvPr/>
        </p:nvGrpSpPr>
        <p:grpSpPr>
          <a:xfrm>
            <a:off x="0" y="34724"/>
            <a:ext cx="9144000" cy="5705017"/>
            <a:chOff x="0" y="0"/>
            <a:chExt cx="9144000" cy="5705015"/>
          </a:xfrm>
        </p:grpSpPr>
        <p:sp>
          <p:nvSpPr>
            <p:cNvPr id="554" name="Rectangle 7"/>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TEMPLATE FEATURES</a:t>
              </a:r>
            </a:p>
          </p:txBody>
        </p:sp>
        <p:grpSp>
          <p:nvGrpSpPr>
            <p:cNvPr id="557" name="Snip and Round Single Corner Rectangle 8"/>
            <p:cNvGrpSpPr/>
            <p:nvPr/>
          </p:nvGrpSpPr>
          <p:grpSpPr>
            <a:xfrm>
              <a:off x="29036" y="0"/>
              <a:ext cx="9057089" cy="448949"/>
              <a:chOff x="0" y="0"/>
              <a:chExt cx="9057088" cy="448948"/>
            </a:xfrm>
          </p:grpSpPr>
          <p:sp>
            <p:nvSpPr>
              <p:cNvPr id="555"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556"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558" name="Rectangle 9"/>
            <p:cNvSpPr txBox="1"/>
            <p:nvPr/>
          </p:nvSpPr>
          <p:spPr>
            <a:xfrm>
              <a:off x="873303" y="1162027"/>
              <a:ext cx="7397394" cy="45429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nSpc>
                  <a:spcPct val="150000"/>
                </a:lnSpc>
                <a:buSzPct val="100000"/>
                <a:buChar char="❑"/>
                <a:defRPr sz="2400">
                  <a:solidFill>
                    <a:srgbClr val="984807"/>
                  </a:solidFill>
                </a:defRPr>
              </a:pPr>
              <a:r>
                <a:t>Default arguments for function templates</a:t>
              </a:r>
            </a:p>
            <a:p>
              <a:pPr>
                <a:lnSpc>
                  <a:spcPct val="150000"/>
                </a:lnSpc>
                <a:buSzPct val="100000"/>
                <a:buChar char="❑"/>
                <a:defRPr sz="2400">
                  <a:solidFill>
                    <a:srgbClr val="984807"/>
                  </a:solidFill>
                </a:defRPr>
              </a:pPr>
              <a:r>
                <a:t>Rvalue and Lvalue</a:t>
              </a:r>
            </a:p>
            <a:p>
              <a:pPr>
                <a:lnSpc>
                  <a:spcPct val="150000"/>
                </a:lnSpc>
                <a:buSzPct val="100000"/>
                <a:buChar char="❑"/>
                <a:defRPr sz="2400">
                  <a:solidFill>
                    <a:srgbClr val="984807"/>
                  </a:solidFill>
                </a:defRPr>
              </a:pPr>
              <a:r>
                <a:t>Perfect forwarding</a:t>
              </a:r>
            </a:p>
            <a:p>
              <a:pPr>
                <a:lnSpc>
                  <a:spcPct val="150000"/>
                </a:lnSpc>
                <a:buSzPct val="100000"/>
                <a:buChar char="❑"/>
                <a:defRPr sz="2400">
                  <a:solidFill>
                    <a:srgbClr val="984807"/>
                  </a:solidFill>
                </a:defRPr>
              </a:pPr>
              <a:r>
                <a:t>Reference collapsing </a:t>
              </a:r>
            </a:p>
            <a:p>
              <a:pPr>
                <a:lnSpc>
                  <a:spcPct val="150000"/>
                </a:lnSpc>
                <a:buSzPct val="100000"/>
                <a:buChar char="❑"/>
                <a:defRPr sz="2400">
                  <a:solidFill>
                    <a:srgbClr val="984807"/>
                  </a:solidFill>
                </a:defRPr>
              </a:pPr>
              <a:r>
                <a:t>Variadic Templates</a:t>
              </a:r>
            </a:p>
            <a:p>
              <a:pPr>
                <a:lnSpc>
                  <a:spcPct val="150000"/>
                </a:lnSpc>
                <a:buSzPct val="100000"/>
                <a:buChar char="❑"/>
                <a:defRPr sz="2400">
                  <a:solidFill>
                    <a:srgbClr val="984807"/>
                  </a:solidFill>
                </a:defRPr>
              </a:pPr>
              <a:r>
                <a:t>Template Aliases</a:t>
              </a:r>
            </a:p>
            <a:p>
              <a:pPr>
                <a:lnSpc>
                  <a:spcPct val="150000"/>
                </a:lnSpc>
                <a:buSzPct val="100000"/>
                <a:buChar char="❑"/>
                <a:defRPr sz="2400">
                  <a:solidFill>
                    <a:srgbClr val="984807"/>
                  </a:solidFill>
                </a:defRPr>
              </a:pPr>
              <a:r>
                <a:t>Local and un-named types as template arguments</a:t>
              </a:r>
            </a:p>
            <a:p>
              <a:pPr>
                <a:lnSpc>
                  <a:spcPct val="150000"/>
                </a:lnSpc>
                <a:buSzPct val="100000"/>
                <a:buChar char="❑"/>
                <a:defRPr sz="2400">
                  <a:solidFill>
                    <a:srgbClr val="984807"/>
                  </a:solidFill>
                </a:defRPr>
              </a:pPr>
              <a:r>
                <a:t>Extern templates</a:t>
              </a:r>
            </a:p>
            <a:p>
              <a:pPr>
                <a:lnSpc>
                  <a:spcPct val="150000"/>
                </a:lnSpc>
                <a:buSzPct val="100000"/>
                <a:buChar char="❑"/>
                <a:defRPr sz="2400">
                  <a:solidFill>
                    <a:srgbClr val="984807"/>
                  </a:solidFill>
                </a:defRPr>
              </a:pPr>
              <a:r>
                <a:t>Narrowing conversions</a:t>
              </a:r>
            </a:p>
          </p:txBody>
        </p:sp>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70" name="Group 3"/>
          <p:cNvGrpSpPr/>
          <p:nvPr/>
        </p:nvGrpSpPr>
        <p:grpSpPr>
          <a:xfrm>
            <a:off x="0" y="34724"/>
            <a:ext cx="9144000" cy="6158421"/>
            <a:chOff x="0" y="0"/>
            <a:chExt cx="9144000" cy="6158419"/>
          </a:xfrm>
        </p:grpSpPr>
        <p:sp>
          <p:nvSpPr>
            <p:cNvPr id="561" name="Rectangle 4"/>
            <p:cNvSpPr/>
            <p:nvPr/>
          </p:nvSpPr>
          <p:spPr>
            <a:xfrm>
              <a:off x="0" y="585962"/>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Default template arguments for function templates</a:t>
              </a:r>
            </a:p>
          </p:txBody>
        </p:sp>
        <p:sp>
          <p:nvSpPr>
            <p:cNvPr id="562" name="Rectangle 2"/>
            <p:cNvSpPr txBox="1"/>
            <p:nvPr/>
          </p:nvSpPr>
          <p:spPr>
            <a:xfrm>
              <a:off x="270951" y="991465"/>
              <a:ext cx="8530090" cy="1346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defRPr sz="1400"/>
              </a:pPr>
              <a:r>
                <a:t>This is yet another C++ 11 feature that's now supported in VC++ 2013. Until now, the following code would not compile with earlier versions of VC++. </a:t>
              </a:r>
            </a:p>
            <a:p>
              <a:pPr>
                <a:defRPr sz="1200">
                  <a:solidFill>
                    <a:srgbClr val="558ED5"/>
                  </a:solidFill>
                  <a:latin typeface="Courier New"/>
                  <a:ea typeface="Courier New"/>
                  <a:cs typeface="Courier New"/>
                  <a:sym typeface="Courier New"/>
                </a:defRPr>
              </a:pPr>
            </a:p>
            <a:p>
              <a:pPr>
                <a:defRPr sz="1200">
                  <a:solidFill>
                    <a:srgbClr val="558ED5"/>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T = </a:t>
              </a:r>
              <a:r>
                <a:t>int</a:t>
              </a:r>
              <a:r>
                <a:rPr>
                  <a:solidFill>
                    <a:srgbClr val="000000"/>
                  </a:solidFill>
                </a:rPr>
                <a:t>&gt; </a:t>
              </a:r>
              <a:r>
                <a:t>void</a:t>
              </a:r>
              <a:r>
                <a:rPr>
                  <a:solidFill>
                    <a:srgbClr val="000000"/>
                  </a:solidFill>
                </a:rPr>
                <a:t> Foo(T t = 0) </a:t>
              </a:r>
              <a:r>
                <a:rPr>
                  <a:solidFill>
                    <a:srgbClr val="00B050"/>
                  </a:solidFill>
                </a:rPr>
                <a:t>// error C4519: default template arguments</a:t>
              </a:r>
              <a:endParaRPr>
                <a:solidFill>
                  <a:srgbClr val="00B050"/>
                </a:solidFill>
              </a:endParaRPr>
            </a:p>
            <a:p>
              <a:pPr>
                <a:defRPr sz="1200">
                  <a:latin typeface="Courier New"/>
                  <a:ea typeface="Courier New"/>
                  <a:cs typeface="Courier New"/>
                  <a:sym typeface="Courier New"/>
                </a:defRPr>
              </a:pPr>
              <a:r>
                <a:t>{</a:t>
              </a:r>
              <a:r>
                <a:rPr>
                  <a:solidFill>
                    <a:srgbClr val="00B050"/>
                  </a:solidFill>
                </a:rPr>
                <a:t>                                             // are only allowed on a class template</a:t>
              </a:r>
              <a:r>
                <a:t> </a:t>
              </a:r>
            </a:p>
            <a:p>
              <a:pPr>
                <a:defRPr sz="1200">
                  <a:solidFill>
                    <a:srgbClr val="00B050"/>
                  </a:solidFill>
                  <a:latin typeface="Courier New"/>
                  <a:ea typeface="Courier New"/>
                  <a:cs typeface="Courier New"/>
                  <a:sym typeface="Courier New"/>
                </a:defRPr>
              </a:pPr>
              <a:r>
                <a:t>//…</a:t>
              </a:r>
            </a:p>
            <a:p>
              <a:pPr>
                <a:defRPr sz="1200">
                  <a:latin typeface="Courier New"/>
                  <a:ea typeface="Courier New"/>
                  <a:cs typeface="Courier New"/>
                  <a:sym typeface="Courier New"/>
                </a:defRPr>
              </a:pPr>
              <a:r>
                <a:t>} </a:t>
              </a:r>
            </a:p>
          </p:txBody>
        </p:sp>
        <p:sp>
          <p:nvSpPr>
            <p:cNvPr id="563" name="Rectangle 6"/>
            <p:cNvSpPr txBox="1"/>
            <p:nvPr/>
          </p:nvSpPr>
          <p:spPr>
            <a:xfrm>
              <a:off x="297239" y="2530179"/>
              <a:ext cx="3508961" cy="1590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pPr>
              <a:r>
                <a:t>Visual C++ 2013 &amp; above compiles this fine, and the template type is inferred correctly.</a:t>
              </a:r>
            </a:p>
            <a:p>
              <a:pPr>
                <a:defRPr sz="1400"/>
              </a:pPr>
            </a:p>
            <a:p>
              <a:pPr>
                <a:defRPr sz="1400">
                  <a:latin typeface="Courier New"/>
                  <a:ea typeface="Courier New"/>
                  <a:cs typeface="Courier New"/>
                  <a:sym typeface="Courier New"/>
                </a:defRPr>
              </a:pPr>
              <a:r>
                <a:t>Foo(12L);   </a:t>
              </a:r>
              <a:r>
                <a:rPr>
                  <a:solidFill>
                    <a:srgbClr val="00B050"/>
                  </a:solidFill>
                </a:rPr>
                <a:t>// Foo&lt;long&gt;</a:t>
              </a:r>
              <a:endParaRPr>
                <a:solidFill>
                  <a:srgbClr val="00B050"/>
                </a:solidFill>
              </a:endParaRPr>
            </a:p>
            <a:p>
              <a:pPr>
                <a:defRPr sz="1400">
                  <a:latin typeface="Courier New"/>
                  <a:ea typeface="Courier New"/>
                  <a:cs typeface="Courier New"/>
                  <a:sym typeface="Courier New"/>
                </a:defRPr>
              </a:pPr>
              <a:r>
                <a:t>Foo(12.1);  </a:t>
              </a:r>
              <a:r>
                <a:rPr>
                  <a:solidFill>
                    <a:srgbClr val="00B050"/>
                  </a:solidFill>
                </a:rPr>
                <a:t>// Foo&lt;double&gt; </a:t>
              </a:r>
              <a:endParaRPr>
                <a:solidFill>
                  <a:srgbClr val="00B050"/>
                </a:solidFill>
              </a:endParaRPr>
            </a:p>
            <a:p>
              <a:pPr>
                <a:defRPr sz="1400">
                  <a:latin typeface="Courier New"/>
                  <a:ea typeface="Courier New"/>
                  <a:cs typeface="Courier New"/>
                  <a:sym typeface="Courier New"/>
                </a:defRPr>
              </a:pPr>
              <a:r>
                <a:t>Foo('A');   </a:t>
              </a:r>
              <a:r>
                <a:rPr>
                  <a:solidFill>
                    <a:srgbClr val="00B050"/>
                  </a:solidFill>
                </a:rPr>
                <a:t>// Foo&lt;char&gt;</a:t>
              </a:r>
              <a:endParaRPr>
                <a:solidFill>
                  <a:srgbClr val="00B050"/>
                </a:solidFill>
              </a:endParaRPr>
            </a:p>
            <a:p>
              <a:pPr>
                <a:defRPr sz="1400">
                  <a:latin typeface="Courier New"/>
                  <a:ea typeface="Courier New"/>
                  <a:cs typeface="Courier New"/>
                  <a:sym typeface="Courier New"/>
                </a:defRPr>
              </a:pPr>
              <a:r>
                <a:t>Foo();     </a:t>
              </a:r>
              <a:r>
                <a:rPr>
                  <a:solidFill>
                    <a:srgbClr val="00B050"/>
                  </a:solidFill>
                </a:rPr>
                <a:t>// Foo&lt;int&gt; </a:t>
              </a:r>
            </a:p>
          </p:txBody>
        </p:sp>
        <p:sp>
          <p:nvSpPr>
            <p:cNvPr id="564" name="TextBox 7"/>
            <p:cNvSpPr txBox="1"/>
            <p:nvPr/>
          </p:nvSpPr>
          <p:spPr>
            <a:xfrm>
              <a:off x="4401695" y="2458171"/>
              <a:ext cx="4445066" cy="293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200">
                  <a:solidFill>
                    <a:srgbClr val="558ED5"/>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T&gt; </a:t>
              </a:r>
              <a:r>
                <a:t>class</a:t>
              </a:r>
              <a:r>
                <a:rPr>
                  <a:solidFill>
                    <a:srgbClr val="000000"/>
                  </a:solidFill>
                </a:rPr>
                <a:t> Manager </a:t>
              </a:r>
              <a:endParaRPr>
                <a:solidFill>
                  <a:srgbClr val="000000"/>
                </a:solidFill>
              </a:endParaRPr>
            </a:p>
            <a:p>
              <a:pPr>
                <a:defRPr sz="1200">
                  <a:latin typeface="Courier New"/>
                  <a:ea typeface="Courier New"/>
                  <a:cs typeface="Courier New"/>
                  <a:sym typeface="Courier New"/>
                </a:defRPr>
              </a:pPr>
              <a:r>
                <a:t>{ </a:t>
              </a:r>
            </a:p>
            <a:p>
              <a:pPr>
                <a:defRPr sz="1200">
                  <a:solidFill>
                    <a:srgbClr val="558ED5"/>
                  </a:solidFill>
                  <a:latin typeface="Courier New"/>
                  <a:ea typeface="Courier New"/>
                  <a:cs typeface="Courier New"/>
                  <a:sym typeface="Courier New"/>
                </a:defRPr>
              </a:pPr>
              <a:r>
                <a:t>public</a:t>
              </a:r>
              <a:r>
                <a:rPr>
                  <a:solidFill>
                    <a:srgbClr val="000000"/>
                  </a:solidFill>
                </a:rPr>
                <a:t>: </a:t>
              </a:r>
              <a:endParaRPr>
                <a:solidFill>
                  <a:srgbClr val="000000"/>
                </a:solidFill>
              </a:endParaRPr>
            </a:p>
            <a:p>
              <a:pPr>
                <a:defRPr sz="1200">
                  <a:latin typeface="Courier New"/>
                  <a:ea typeface="Courier New"/>
                  <a:cs typeface="Courier New"/>
                  <a:sym typeface="Courier New"/>
                </a:defRPr>
              </a:pPr>
              <a:r>
                <a:t>   </a:t>
              </a:r>
              <a:r>
                <a:rPr>
                  <a:solidFill>
                    <a:srgbClr val="558ED5"/>
                  </a:solidFill>
                </a:rPr>
                <a:t>void </a:t>
              </a:r>
              <a:r>
                <a:t>Process(T t) { } </a:t>
              </a:r>
            </a:p>
            <a:p>
              <a:pPr>
                <a:defRPr sz="1200">
                  <a:latin typeface="Courier New"/>
                  <a:ea typeface="Courier New"/>
                  <a:cs typeface="Courier New"/>
                  <a:sym typeface="Courier New"/>
                </a:defRPr>
              </a:pPr>
              <a:r>
                <a:t>}; </a:t>
              </a:r>
            </a:p>
            <a:p>
              <a:pPr>
                <a:defRPr sz="1200">
                  <a:solidFill>
                    <a:srgbClr val="558ED5"/>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T&gt; </a:t>
              </a:r>
              <a:r>
                <a:t>class</a:t>
              </a:r>
              <a:r>
                <a:rPr>
                  <a:solidFill>
                    <a:srgbClr val="000000"/>
                  </a:solidFill>
                </a:rPr>
                <a:t> AltManager </a:t>
              </a:r>
              <a:endParaRPr>
                <a:solidFill>
                  <a:srgbClr val="000000"/>
                </a:solidFill>
              </a:endParaRPr>
            </a:p>
            <a:p>
              <a:pPr>
                <a:defRPr sz="1200">
                  <a:latin typeface="Courier New"/>
                  <a:ea typeface="Courier New"/>
                  <a:cs typeface="Courier New"/>
                  <a:sym typeface="Courier New"/>
                </a:defRPr>
              </a:pPr>
              <a:r>
                <a:t>{ </a:t>
              </a:r>
            </a:p>
            <a:p>
              <a:pPr>
                <a:defRPr sz="1200">
                  <a:solidFill>
                    <a:srgbClr val="558ED5"/>
                  </a:solidFill>
                  <a:latin typeface="Courier New"/>
                  <a:ea typeface="Courier New"/>
                  <a:cs typeface="Courier New"/>
                  <a:sym typeface="Courier New"/>
                </a:defRPr>
              </a:pPr>
              <a:r>
                <a:t>public</a:t>
              </a:r>
              <a:r>
                <a:rPr>
                  <a:solidFill>
                    <a:srgbClr val="000000"/>
                  </a:solidFill>
                </a:rPr>
                <a:t>: </a:t>
              </a:r>
              <a:endParaRPr>
                <a:solidFill>
                  <a:srgbClr val="000000"/>
                </a:solidFill>
              </a:endParaRPr>
            </a:p>
            <a:p>
              <a:pPr>
                <a:defRPr sz="1200">
                  <a:latin typeface="Courier New"/>
                  <a:ea typeface="Courier New"/>
                  <a:cs typeface="Courier New"/>
                  <a:sym typeface="Courier New"/>
                </a:defRPr>
              </a:pPr>
              <a:r>
                <a:t>   </a:t>
              </a:r>
              <a:r>
                <a:rPr>
                  <a:solidFill>
                    <a:srgbClr val="558ED5"/>
                  </a:solidFill>
                </a:rPr>
                <a:t>void</a:t>
              </a:r>
              <a:r>
                <a:t> Process(T t) { } </a:t>
              </a:r>
            </a:p>
            <a:p>
              <a:pPr>
                <a:defRPr sz="1200">
                  <a:latin typeface="Courier New"/>
                  <a:ea typeface="Courier New"/>
                  <a:cs typeface="Courier New"/>
                  <a:sym typeface="Courier New"/>
                </a:defRPr>
              </a:pPr>
              <a:r>
                <a:t>}; </a:t>
              </a:r>
            </a:p>
            <a:p>
              <a:pPr>
                <a:defRPr sz="1200">
                  <a:solidFill>
                    <a:srgbClr val="558ED5"/>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T, </a:t>
              </a:r>
              <a:r>
                <a:t>typename</a:t>
              </a:r>
              <a:r>
                <a:rPr>
                  <a:solidFill>
                    <a:srgbClr val="000000"/>
                  </a:solidFill>
                </a:rPr>
                <a:t> M = Manager&lt;T&gt;&gt; </a:t>
              </a:r>
              <a:r>
                <a:t>void</a:t>
              </a:r>
              <a:r>
                <a:rPr>
                  <a:solidFill>
                    <a:srgbClr val="000000"/>
                  </a:solidFill>
                </a:rPr>
                <a:t> Manage(T t) </a:t>
              </a:r>
              <a:endParaRPr>
                <a:solidFill>
                  <a:srgbClr val="000000"/>
                </a:solidFill>
              </a:endParaRP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r>
                <a:t>   M m; </a:t>
              </a:r>
            </a:p>
            <a:p>
              <a:pPr>
                <a:defRPr sz="1200">
                  <a:latin typeface="Courier New"/>
                  <a:ea typeface="Courier New"/>
                  <a:cs typeface="Courier New"/>
                  <a:sym typeface="Courier New"/>
                </a:defRPr>
              </a:pPr>
              <a:r>
                <a:t>   m.Process(t); </a:t>
              </a:r>
            </a:p>
            <a:p>
              <a:pPr>
                <a:defRPr sz="1200">
                  <a:latin typeface="Courier New"/>
                  <a:ea typeface="Courier New"/>
                  <a:cs typeface="Courier New"/>
                  <a:sym typeface="Courier New"/>
                </a:defRPr>
              </a:pPr>
              <a:r>
                <a:t>} </a:t>
              </a:r>
            </a:p>
          </p:txBody>
        </p:sp>
        <p:sp>
          <p:nvSpPr>
            <p:cNvPr id="565" name="TextBox 8"/>
            <p:cNvSpPr txBox="1"/>
            <p:nvPr/>
          </p:nvSpPr>
          <p:spPr>
            <a:xfrm>
              <a:off x="2385472" y="5554515"/>
              <a:ext cx="6389281" cy="6039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200">
                  <a:latin typeface="Courier New"/>
                  <a:ea typeface="Courier New"/>
                  <a:cs typeface="Courier New"/>
                  <a:sym typeface="Courier New"/>
                </a:defRPr>
              </a:pPr>
              <a:r>
                <a:t>Manage(25); </a:t>
              </a:r>
              <a:r>
                <a:rPr>
                  <a:solidFill>
                    <a:srgbClr val="00B050"/>
                  </a:solidFill>
                </a:rPr>
                <a:t>// Manage&lt;int, Manager&lt;int&gt;&gt; </a:t>
              </a:r>
              <a:endParaRPr>
                <a:solidFill>
                  <a:srgbClr val="00B050"/>
                </a:solidFill>
              </a:endParaRPr>
            </a:p>
            <a:p>
              <a:pPr>
                <a:defRPr sz="1200">
                  <a:latin typeface="Courier New"/>
                  <a:ea typeface="Courier New"/>
                  <a:cs typeface="Courier New"/>
                  <a:sym typeface="Courier New"/>
                </a:defRPr>
              </a:pPr>
              <a:r>
                <a:t>Manage&lt;int, AltManager&lt;int&gt;&gt;(25); </a:t>
              </a:r>
              <a:r>
                <a:rPr>
                  <a:solidFill>
                    <a:srgbClr val="00B050"/>
                  </a:solidFill>
                </a:rPr>
                <a:t>// Manage&lt;int, AltManager&lt;int&gt;&gt;</a:t>
              </a:r>
              <a:endParaRPr>
                <a:solidFill>
                  <a:srgbClr val="00B050"/>
                </a:solidFill>
              </a:endParaRPr>
            </a:p>
          </p:txBody>
        </p:sp>
        <p:grpSp>
          <p:nvGrpSpPr>
            <p:cNvPr id="568" name="Snip and Round Single Corner Rectangle 9"/>
            <p:cNvGrpSpPr/>
            <p:nvPr/>
          </p:nvGrpSpPr>
          <p:grpSpPr>
            <a:xfrm>
              <a:off x="29036" y="0"/>
              <a:ext cx="9057089" cy="448949"/>
              <a:chOff x="0" y="0"/>
              <a:chExt cx="9057088" cy="448948"/>
            </a:xfrm>
          </p:grpSpPr>
          <p:sp>
            <p:nvSpPr>
              <p:cNvPr id="566"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567"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569" name="Straight Connector 10"/>
            <p:cNvSpPr/>
            <p:nvPr/>
          </p:nvSpPr>
          <p:spPr>
            <a:xfrm flipH="1">
              <a:off x="4067943" y="2314155"/>
              <a:ext cx="1" cy="3240361"/>
            </a:xfrm>
            <a:prstGeom prst="line">
              <a:avLst/>
            </a:prstGeom>
            <a:noFill/>
            <a:ln w="38100" cap="flat">
              <a:solidFill>
                <a:schemeClr val="accent4"/>
              </a:solidFill>
              <a:prstDash val="lgDash"/>
              <a:round/>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82" name="Group 3"/>
          <p:cNvGrpSpPr/>
          <p:nvPr/>
        </p:nvGrpSpPr>
        <p:grpSpPr>
          <a:xfrm>
            <a:off x="0" y="34724"/>
            <a:ext cx="9144000" cy="6673625"/>
            <a:chOff x="0" y="0"/>
            <a:chExt cx="9144000" cy="6673623"/>
          </a:xfrm>
        </p:grpSpPr>
        <p:grpSp>
          <p:nvGrpSpPr>
            <p:cNvPr id="574" name="Snip and Round Single Corner Rectangle 4"/>
            <p:cNvGrpSpPr/>
            <p:nvPr/>
          </p:nvGrpSpPr>
          <p:grpSpPr>
            <a:xfrm>
              <a:off x="29036" y="0"/>
              <a:ext cx="9057089" cy="448949"/>
              <a:chOff x="0" y="0"/>
              <a:chExt cx="9057088" cy="448947"/>
            </a:xfrm>
          </p:grpSpPr>
          <p:sp>
            <p:nvSpPr>
              <p:cNvPr id="572"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573"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575" name="Rectangle 1"/>
            <p:cNvSpPr/>
            <p:nvPr/>
          </p:nvSpPr>
          <p:spPr>
            <a:xfrm>
              <a:off x="0" y="604084"/>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lvalue and rvalue types</a:t>
              </a:r>
            </a:p>
          </p:txBody>
        </p:sp>
        <p:grpSp>
          <p:nvGrpSpPr>
            <p:cNvPr id="580" name="Line Callout 2 6"/>
            <p:cNvGrpSpPr/>
            <p:nvPr/>
          </p:nvGrpSpPr>
          <p:grpSpPr>
            <a:xfrm>
              <a:off x="2848528" y="1915438"/>
              <a:ext cx="973588" cy="509400"/>
              <a:chOff x="0" y="0"/>
              <a:chExt cx="973586" cy="509398"/>
            </a:xfrm>
          </p:grpSpPr>
          <p:grpSp>
            <p:nvGrpSpPr>
              <p:cNvPr id="578" name="Group"/>
              <p:cNvGrpSpPr/>
              <p:nvPr/>
            </p:nvGrpSpPr>
            <p:grpSpPr>
              <a:xfrm>
                <a:off x="0" y="110683"/>
                <a:ext cx="973588" cy="324037"/>
                <a:chOff x="0" y="0"/>
                <a:chExt cx="973587" cy="324035"/>
              </a:xfrm>
            </p:grpSpPr>
            <p:sp>
              <p:nvSpPr>
                <p:cNvPr id="576" name="Rectangle"/>
                <p:cNvSpPr/>
                <p:nvPr/>
              </p:nvSpPr>
              <p:spPr>
                <a:xfrm>
                  <a:off x="309778" y="0"/>
                  <a:ext cx="663810" cy="288032"/>
                </a:xfrm>
                <a:prstGeom prst="rect">
                  <a:avLst/>
                </a:prstGeom>
                <a:solidFill>
                  <a:srgbClr val="FFFFFF"/>
                </a:solidFill>
                <a:ln w="25400" cap="flat">
                  <a:solidFill>
                    <a:srgbClr val="FF0000"/>
                  </a:solidFill>
                  <a:prstDash val="solid"/>
                  <a:round/>
                </a:ln>
                <a:effectLst/>
              </p:spPr>
              <p:txBody>
                <a:bodyPr wrap="square" lIns="45719" tIns="45719" rIns="45719" bIns="45719" numCol="1" anchor="ctr">
                  <a:noAutofit/>
                </a:bodyPr>
                <a:lstStyle/>
                <a:p>
                  <a:pPr algn="ctr">
                    <a:defRPr b="1" sz="1400"/>
                  </a:pPr>
                </a:p>
              </p:txBody>
            </p:sp>
            <p:sp>
              <p:nvSpPr>
                <p:cNvPr id="577" name="Line"/>
                <p:cNvSpPr/>
                <p:nvPr/>
              </p:nvSpPr>
              <p:spPr>
                <a:xfrm>
                  <a:off x="0" y="54006"/>
                  <a:ext cx="254465" cy="270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6904" y="0"/>
                      </a:lnTo>
                      <a:lnTo>
                        <a:pt x="0" y="21600"/>
                      </a:lnTo>
                    </a:path>
                  </a:pathLst>
                </a:custGeom>
                <a:noFill/>
                <a:ln w="25400" cap="flat">
                  <a:solidFill>
                    <a:srgbClr val="FF0000"/>
                  </a:solidFill>
                  <a:prstDash val="solid"/>
                  <a:round/>
                </a:ln>
                <a:effectLst/>
              </p:spPr>
              <p:txBody>
                <a:bodyPr wrap="square" lIns="45719" tIns="45719" rIns="45719" bIns="45719" numCol="1" anchor="ctr">
                  <a:noAutofit/>
                </a:bodyPr>
                <a:lstStyle/>
                <a:p>
                  <a:pPr algn="ctr">
                    <a:defRPr b="1" sz="1400"/>
                  </a:pPr>
                </a:p>
              </p:txBody>
            </p:sp>
          </p:grpSp>
          <p:sp>
            <p:nvSpPr>
              <p:cNvPr id="579" name="rvalue"/>
              <p:cNvSpPr txBox="1"/>
              <p:nvPr/>
            </p:nvSpPr>
            <p:spPr>
              <a:xfrm>
                <a:off x="368198" y="0"/>
                <a:ext cx="546970" cy="509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400"/>
                </a:lvl1pPr>
              </a:lstStyle>
              <a:p>
                <a:pPr/>
                <a:r>
                  <a:t>rvalue</a:t>
                </a:r>
              </a:p>
            </p:txBody>
          </p:sp>
        </p:grpSp>
        <p:pic>
          <p:nvPicPr>
            <p:cNvPr id="581" name="Picture 2" descr="Picture 2"/>
            <p:cNvPicPr>
              <a:picLocks noChangeAspect="1"/>
            </p:cNvPicPr>
            <p:nvPr/>
          </p:nvPicPr>
          <p:blipFill>
            <a:blip r:embed="rId2">
              <a:extLst/>
            </a:blip>
            <a:stretch>
              <a:fillRect/>
            </a:stretch>
          </p:blipFill>
          <p:spPr>
            <a:xfrm>
              <a:off x="1835695" y="1044479"/>
              <a:ext cx="5112570" cy="5629145"/>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TextBox 3"/>
          <p:cNvSpPr txBox="1"/>
          <p:nvPr/>
        </p:nvSpPr>
        <p:spPr>
          <a:xfrm>
            <a:off x="0" y="617351"/>
            <a:ext cx="9144000" cy="333089"/>
          </a:xfrm>
          <a:prstGeom prst="rect">
            <a:avLst/>
          </a:prstGeom>
          <a:gradFill>
            <a:gsLst>
              <a:gs pos="0">
                <a:srgbClr val="FFD89C"/>
              </a:gs>
              <a:gs pos="50000">
                <a:srgbClr val="FFE6C3"/>
              </a:gs>
              <a:gs pos="100000">
                <a:srgbClr val="FFF2E2"/>
              </a:gs>
            </a:gsLst>
          </a:gradFill>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a:r>
              <a:t>The 3 important language features of C++ 11</a:t>
            </a:r>
          </a:p>
        </p:txBody>
      </p:sp>
      <p:grpSp>
        <p:nvGrpSpPr>
          <p:cNvPr id="213" name="Snip and Round Single Corner Rectangle 4"/>
          <p:cNvGrpSpPr/>
          <p:nvPr/>
        </p:nvGrpSpPr>
        <p:grpSpPr>
          <a:xfrm>
            <a:off x="29036" y="34725"/>
            <a:ext cx="9057090" cy="448949"/>
            <a:chOff x="0" y="0"/>
            <a:chExt cx="9057088" cy="448948"/>
          </a:xfrm>
        </p:grpSpPr>
        <p:sp>
          <p:nvSpPr>
            <p:cNvPr id="211"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212"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214" name="TextBox 5"/>
          <p:cNvSpPr txBox="1"/>
          <p:nvPr/>
        </p:nvSpPr>
        <p:spPr>
          <a:xfrm>
            <a:off x="297239" y="1040335"/>
            <a:ext cx="8333498" cy="24879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buSzPct val="100000"/>
              <a:buFont typeface="Arial"/>
              <a:buChar char="•"/>
              <a:defRPr b="1" sz="2400"/>
            </a:pPr>
            <a:r>
              <a:t>Type Inference : </a:t>
            </a:r>
          </a:p>
          <a:p>
            <a:pPr/>
            <a:r>
              <a:t>	</a:t>
            </a:r>
          </a:p>
          <a:p>
            <a:pPr/>
            <a:r>
              <a:t>	The C++ 11 language now provides mechanism which helps the compiler to automatically deduce the type’s of expression. </a:t>
            </a:r>
          </a:p>
          <a:p>
            <a:pPr>
              <a:defRPr sz="1200"/>
            </a:pPr>
          </a:p>
          <a:p>
            <a:pPr/>
            <a:r>
              <a:t>	It supports 2 different construct’s viz…</a:t>
            </a:r>
          </a:p>
          <a:p>
            <a:pPr/>
            <a:r>
              <a:t>	</a:t>
            </a:r>
            <a:r>
              <a:rPr b="1" sz="2400"/>
              <a:t>1. auto</a:t>
            </a:r>
            <a:r>
              <a:rPr sz="1400"/>
              <a:t>   is </a:t>
            </a:r>
            <a:r>
              <a:rPr sz="1600"/>
              <a:t>used to declaring variables</a:t>
            </a:r>
            <a:endParaRPr b="1" sz="1600"/>
          </a:p>
          <a:p>
            <a:pPr>
              <a:defRPr b="1" sz="2400"/>
            </a:pPr>
            <a:r>
              <a:t>	2. decltype </a:t>
            </a:r>
            <a:r>
              <a:rPr b="0" sz="1600"/>
              <a:t>is a more general tool</a:t>
            </a:r>
          </a:p>
        </p:txBody>
      </p:sp>
      <p:grpSp>
        <p:nvGrpSpPr>
          <p:cNvPr id="230" name="Group 15"/>
          <p:cNvGrpSpPr/>
          <p:nvPr/>
        </p:nvGrpSpPr>
        <p:grpSpPr>
          <a:xfrm>
            <a:off x="357158" y="3571876"/>
            <a:ext cx="7245448" cy="2774313"/>
            <a:chOff x="0" y="0"/>
            <a:chExt cx="7245447" cy="2774312"/>
          </a:xfrm>
        </p:grpSpPr>
        <p:grpSp>
          <p:nvGrpSpPr>
            <p:cNvPr id="217" name="Oval 7"/>
            <p:cNvGrpSpPr/>
            <p:nvPr/>
          </p:nvGrpSpPr>
          <p:grpSpPr>
            <a:xfrm>
              <a:off x="2486105" y="-1"/>
              <a:ext cx="2260049" cy="893287"/>
              <a:chOff x="0" y="0"/>
              <a:chExt cx="2260047" cy="893285"/>
            </a:xfrm>
          </p:grpSpPr>
          <p:sp>
            <p:nvSpPr>
              <p:cNvPr id="215" name="Oval"/>
              <p:cNvSpPr/>
              <p:nvPr/>
            </p:nvSpPr>
            <p:spPr>
              <a:xfrm>
                <a:off x="0" y="0"/>
                <a:ext cx="2260048" cy="893286"/>
              </a:xfrm>
              <a:prstGeom prst="ellipse">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a:pPr>
              </a:p>
            </p:txBody>
          </p:sp>
          <p:sp>
            <p:nvSpPr>
              <p:cNvPr id="216" name="Code with Type Inference"/>
              <p:cNvSpPr txBox="1"/>
              <p:nvPr/>
            </p:nvSpPr>
            <p:spPr>
              <a:xfrm>
                <a:off x="381458" y="134048"/>
                <a:ext cx="1497132"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vl1pPr>
              </a:lstStyle>
              <a:p>
                <a:pPr/>
                <a:r>
                  <a:t>Code with Type Inference</a:t>
                </a:r>
              </a:p>
            </p:txBody>
          </p:sp>
        </p:grpSp>
        <p:grpSp>
          <p:nvGrpSpPr>
            <p:cNvPr id="220" name="Oval 9"/>
            <p:cNvGrpSpPr/>
            <p:nvPr/>
          </p:nvGrpSpPr>
          <p:grpSpPr>
            <a:xfrm>
              <a:off x="0" y="1432263"/>
              <a:ext cx="2260048" cy="893287"/>
              <a:chOff x="0" y="0"/>
              <a:chExt cx="2260047" cy="893285"/>
            </a:xfrm>
          </p:grpSpPr>
          <p:sp>
            <p:nvSpPr>
              <p:cNvPr id="218" name="Oval"/>
              <p:cNvSpPr/>
              <p:nvPr/>
            </p:nvSpPr>
            <p:spPr>
              <a:xfrm>
                <a:off x="0" y="0"/>
                <a:ext cx="2260048" cy="893286"/>
              </a:xfrm>
              <a:prstGeom prst="ellipse">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a:pPr>
              </a:p>
            </p:txBody>
          </p:sp>
          <p:sp>
            <p:nvSpPr>
              <p:cNvPr id="219" name="More concise"/>
              <p:cNvSpPr txBox="1"/>
              <p:nvPr/>
            </p:nvSpPr>
            <p:spPr>
              <a:xfrm>
                <a:off x="381458" y="280098"/>
                <a:ext cx="149713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vl1pPr>
              </a:lstStyle>
              <a:p>
                <a:pPr/>
                <a:r>
                  <a:t>More concise</a:t>
                </a:r>
              </a:p>
            </p:txBody>
          </p:sp>
        </p:grpSp>
        <p:grpSp>
          <p:nvGrpSpPr>
            <p:cNvPr id="223" name="Oval 10"/>
            <p:cNvGrpSpPr/>
            <p:nvPr/>
          </p:nvGrpSpPr>
          <p:grpSpPr>
            <a:xfrm>
              <a:off x="2498423" y="1881026"/>
              <a:ext cx="2260049" cy="893287"/>
              <a:chOff x="0" y="0"/>
              <a:chExt cx="2260047" cy="893285"/>
            </a:xfrm>
          </p:grpSpPr>
          <p:sp>
            <p:nvSpPr>
              <p:cNvPr id="221" name="Oval"/>
              <p:cNvSpPr/>
              <p:nvPr/>
            </p:nvSpPr>
            <p:spPr>
              <a:xfrm>
                <a:off x="0" y="0"/>
                <a:ext cx="2260048" cy="893286"/>
              </a:xfrm>
              <a:prstGeom prst="ellipse">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a:pPr>
              </a:p>
            </p:txBody>
          </p:sp>
          <p:sp>
            <p:nvSpPr>
              <p:cNvPr id="222" name="More Flexible"/>
              <p:cNvSpPr txBox="1"/>
              <p:nvPr/>
            </p:nvSpPr>
            <p:spPr>
              <a:xfrm>
                <a:off x="381458" y="280098"/>
                <a:ext cx="149713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vl1pPr>
              </a:lstStyle>
              <a:p>
                <a:pPr/>
                <a:r>
                  <a:t>More Flexible</a:t>
                </a:r>
              </a:p>
            </p:txBody>
          </p:sp>
        </p:grpSp>
        <p:grpSp>
          <p:nvGrpSpPr>
            <p:cNvPr id="226" name="Oval 11"/>
            <p:cNvGrpSpPr/>
            <p:nvPr/>
          </p:nvGrpSpPr>
          <p:grpSpPr>
            <a:xfrm>
              <a:off x="4985399" y="1432263"/>
              <a:ext cx="2260049" cy="893287"/>
              <a:chOff x="0" y="0"/>
              <a:chExt cx="2260047" cy="893285"/>
            </a:xfrm>
          </p:grpSpPr>
          <p:sp>
            <p:nvSpPr>
              <p:cNvPr id="224" name="Oval"/>
              <p:cNvSpPr/>
              <p:nvPr/>
            </p:nvSpPr>
            <p:spPr>
              <a:xfrm>
                <a:off x="0" y="0"/>
                <a:ext cx="2260048" cy="893286"/>
              </a:xfrm>
              <a:prstGeom prst="ellipse">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a:pPr>
              </a:p>
            </p:txBody>
          </p:sp>
          <p:sp>
            <p:nvSpPr>
              <p:cNvPr id="225" name="Less redundancy"/>
              <p:cNvSpPr txBox="1"/>
              <p:nvPr/>
            </p:nvSpPr>
            <p:spPr>
              <a:xfrm>
                <a:off x="381458" y="134048"/>
                <a:ext cx="1497132"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vl1pPr>
              </a:lstStyle>
              <a:p>
                <a:pPr/>
                <a:r>
                  <a:t>Less redundancy</a:t>
                </a:r>
              </a:p>
            </p:txBody>
          </p:sp>
        </p:grpSp>
        <p:sp>
          <p:nvSpPr>
            <p:cNvPr id="227" name="Down Arrow 12"/>
            <p:cNvSpPr/>
            <p:nvPr/>
          </p:nvSpPr>
          <p:spPr>
            <a:xfrm rot="2706143">
              <a:off x="1732604" y="645505"/>
              <a:ext cx="542594" cy="7500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787"/>
                  </a:moveTo>
                  <a:lnTo>
                    <a:pt x="5400" y="13787"/>
                  </a:lnTo>
                  <a:lnTo>
                    <a:pt x="5400" y="0"/>
                  </a:lnTo>
                  <a:lnTo>
                    <a:pt x="16200" y="0"/>
                  </a:lnTo>
                  <a:lnTo>
                    <a:pt x="16200" y="13787"/>
                  </a:lnTo>
                  <a:lnTo>
                    <a:pt x="21600" y="13787"/>
                  </a:lnTo>
                  <a:lnTo>
                    <a:pt x="10800" y="21600"/>
                  </a:lnTo>
                  <a:close/>
                </a:path>
              </a:pathLst>
            </a:custGeom>
            <a:gradFill flip="none" rotWithShape="1">
              <a:gsLst>
                <a:gs pos="0">
                  <a:srgbClr val="557E29"/>
                </a:gs>
                <a:gs pos="50000">
                  <a:srgbClr val="7AB63B"/>
                </a:gs>
                <a:gs pos="100000">
                  <a:srgbClr val="92DA46"/>
                </a:gs>
              </a:gsLst>
              <a:path path="circle">
                <a:fillToRect l="37721" t="-19636" r="62278" b="119636"/>
              </a:path>
            </a:gradFill>
            <a:ln w="25400" cap="flat">
              <a:solidFill>
                <a:srgbClr val="92D05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28" name="Down Arrow 13"/>
            <p:cNvSpPr/>
            <p:nvPr/>
          </p:nvSpPr>
          <p:spPr>
            <a:xfrm>
              <a:off x="3305994" y="1058294"/>
              <a:ext cx="565264" cy="719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120"/>
                  </a:moveTo>
                  <a:lnTo>
                    <a:pt x="5400" y="13120"/>
                  </a:lnTo>
                  <a:lnTo>
                    <a:pt x="5400" y="0"/>
                  </a:lnTo>
                  <a:lnTo>
                    <a:pt x="16200" y="0"/>
                  </a:lnTo>
                  <a:lnTo>
                    <a:pt x="16200" y="13120"/>
                  </a:lnTo>
                  <a:lnTo>
                    <a:pt x="21600" y="13120"/>
                  </a:lnTo>
                  <a:lnTo>
                    <a:pt x="10800" y="21600"/>
                  </a:lnTo>
                  <a:close/>
                </a:path>
              </a:pathLst>
            </a:custGeom>
            <a:gradFill flip="none" rotWithShape="1">
              <a:gsLst>
                <a:gs pos="0">
                  <a:srgbClr val="557E29"/>
                </a:gs>
                <a:gs pos="50000">
                  <a:srgbClr val="7AB63B"/>
                </a:gs>
                <a:gs pos="100000">
                  <a:srgbClr val="92DA46"/>
                </a:gs>
              </a:gsLst>
              <a:path path="circle">
                <a:fillToRect l="37721" t="-19636" r="62278" b="119636"/>
              </a:path>
            </a:gradFill>
            <a:ln w="25400" cap="flat">
              <a:solidFill>
                <a:srgbClr val="92D05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29" name="Down Arrow 14"/>
            <p:cNvSpPr/>
            <p:nvPr/>
          </p:nvSpPr>
          <p:spPr>
            <a:xfrm rot="18827675">
              <a:off x="4724999" y="708007"/>
              <a:ext cx="542594" cy="7500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787"/>
                  </a:moveTo>
                  <a:lnTo>
                    <a:pt x="5400" y="13787"/>
                  </a:lnTo>
                  <a:lnTo>
                    <a:pt x="5400" y="0"/>
                  </a:lnTo>
                  <a:lnTo>
                    <a:pt x="16200" y="0"/>
                  </a:lnTo>
                  <a:lnTo>
                    <a:pt x="16200" y="13787"/>
                  </a:lnTo>
                  <a:lnTo>
                    <a:pt x="21600" y="13787"/>
                  </a:lnTo>
                  <a:lnTo>
                    <a:pt x="10800" y="21600"/>
                  </a:lnTo>
                  <a:close/>
                </a:path>
              </a:pathLst>
            </a:custGeom>
            <a:gradFill flip="none" rotWithShape="1">
              <a:gsLst>
                <a:gs pos="0">
                  <a:srgbClr val="557E29"/>
                </a:gs>
                <a:gs pos="50000">
                  <a:srgbClr val="7AB63B"/>
                </a:gs>
                <a:gs pos="100000">
                  <a:srgbClr val="92DA46"/>
                </a:gs>
              </a:gsLst>
              <a:path path="circle">
                <a:fillToRect l="37721" t="-19636" r="62278" b="119636"/>
              </a:path>
            </a:gradFill>
            <a:ln w="25400" cap="flat">
              <a:solidFill>
                <a:srgbClr val="92D050"/>
              </a:solidFill>
              <a:prstDash val="solid"/>
              <a:round/>
            </a:ln>
            <a:effectLst/>
          </p:spPr>
          <p:txBody>
            <a:bodyPr wrap="square" lIns="45719" tIns="45719" rIns="45719" bIns="45719" numCol="1" anchor="ctr">
              <a:noAutofit/>
            </a:bodyPr>
            <a:lstStyle/>
            <a:p>
              <a:pPr algn="ctr">
                <a:defRPr>
                  <a:solidFill>
                    <a:srgbClr val="FFFFFF"/>
                  </a:solidFill>
                </a:defRPr>
              </a:pPr>
            </a:p>
          </p:txBody>
        </p:sp>
      </p:grpSp>
      <p:grpSp>
        <p:nvGrpSpPr>
          <p:cNvPr id="243" name="Diagram 17"/>
          <p:cNvGrpSpPr/>
          <p:nvPr/>
        </p:nvGrpSpPr>
        <p:grpSpPr>
          <a:xfrm>
            <a:off x="7620134" y="5799835"/>
            <a:ext cx="1016176" cy="866728"/>
            <a:chOff x="0" y="0"/>
            <a:chExt cx="1016175" cy="866726"/>
          </a:xfrm>
        </p:grpSpPr>
        <p:grpSp>
          <p:nvGrpSpPr>
            <p:cNvPr id="233" name="Group"/>
            <p:cNvGrpSpPr/>
            <p:nvPr/>
          </p:nvGrpSpPr>
          <p:grpSpPr>
            <a:xfrm>
              <a:off x="317554" y="0"/>
              <a:ext cx="381067" cy="266747"/>
              <a:chOff x="0" y="0"/>
              <a:chExt cx="381065" cy="266746"/>
            </a:xfrm>
          </p:grpSpPr>
          <p:sp>
            <p:nvSpPr>
              <p:cNvPr id="231" name="Rounded Rectangle"/>
              <p:cNvSpPr/>
              <p:nvPr/>
            </p:nvSpPr>
            <p:spPr>
              <a:xfrm>
                <a:off x="0" y="0"/>
                <a:ext cx="381066" cy="266747"/>
              </a:xfrm>
              <a:prstGeom prst="roundRect">
                <a:avLst>
                  <a:gd name="adj" fmla="val 20000"/>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sz="900">
                    <a:solidFill>
                      <a:srgbClr val="FFFFFF"/>
                    </a:solidFill>
                  </a:defRPr>
                </a:pPr>
              </a:p>
            </p:txBody>
          </p:sp>
          <p:sp>
            <p:nvSpPr>
              <p:cNvPr id="232" name="11"/>
              <p:cNvSpPr txBox="1"/>
              <p:nvPr/>
            </p:nvSpPr>
            <p:spPr>
              <a:xfrm>
                <a:off x="61342" y="30416"/>
                <a:ext cx="258382"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900">
                    <a:solidFill>
                      <a:srgbClr val="FFFFFF"/>
                    </a:solidFill>
                  </a:defRPr>
                </a:lvl1pPr>
              </a:lstStyle>
              <a:p>
                <a:pPr/>
                <a:r>
                  <a:t>11</a:t>
                </a:r>
              </a:p>
            </p:txBody>
          </p:sp>
        </p:grpSp>
        <p:sp>
          <p:nvSpPr>
            <p:cNvPr id="234" name="Line"/>
            <p:cNvSpPr/>
            <p:nvPr/>
          </p:nvSpPr>
          <p:spPr>
            <a:xfrm>
              <a:off x="749995" y="224534"/>
              <a:ext cx="124503" cy="261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3136" y="5485"/>
                    <a:pt x="20946" y="13294"/>
                    <a:pt x="21600" y="21600"/>
                  </a:cubicBezTo>
                </a:path>
              </a:pathLst>
            </a:custGeom>
            <a:noFill/>
            <a:ln w="9525" cap="flat">
              <a:solidFill>
                <a:srgbClr val="46AAC4"/>
              </a:solidFill>
              <a:prstDash val="solid"/>
              <a:round/>
              <a:tailEnd type="triangle" w="med" len="med"/>
            </a:ln>
            <a:effectLst/>
          </p:spPr>
          <p:txBody>
            <a:bodyPr wrap="square" lIns="45719" tIns="45719" rIns="45719" bIns="45719" numCol="1" anchor="ctr">
              <a:noAutofit/>
            </a:bodyPr>
            <a:lstStyle/>
            <a:p>
              <a:pPr/>
            </a:p>
          </p:txBody>
        </p:sp>
        <p:grpSp>
          <p:nvGrpSpPr>
            <p:cNvPr id="237" name="Group"/>
            <p:cNvGrpSpPr/>
            <p:nvPr/>
          </p:nvGrpSpPr>
          <p:grpSpPr>
            <a:xfrm>
              <a:off x="635109" y="550021"/>
              <a:ext cx="381067" cy="266747"/>
              <a:chOff x="0" y="0"/>
              <a:chExt cx="381065" cy="266746"/>
            </a:xfrm>
          </p:grpSpPr>
          <p:sp>
            <p:nvSpPr>
              <p:cNvPr id="235" name="Rounded Rectangle"/>
              <p:cNvSpPr/>
              <p:nvPr/>
            </p:nvSpPr>
            <p:spPr>
              <a:xfrm>
                <a:off x="0" y="0"/>
                <a:ext cx="381066" cy="266747"/>
              </a:xfrm>
              <a:prstGeom prst="roundRect">
                <a:avLst>
                  <a:gd name="adj" fmla="val 20000"/>
                </a:avLst>
              </a:prstGeom>
              <a:gradFill flip="none" rotWithShape="1">
                <a:gsLst>
                  <a:gs pos="0">
                    <a:srgbClr val="247813"/>
                  </a:gs>
                  <a:gs pos="80000">
                    <a:srgbClr val="2F9E19"/>
                  </a:gs>
                  <a:gs pos="100000">
                    <a:srgbClr val="2EA11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sz="900">
                    <a:solidFill>
                      <a:srgbClr val="FFFFFF"/>
                    </a:solidFill>
                  </a:defRPr>
                </a:pPr>
              </a:p>
            </p:txBody>
          </p:sp>
          <p:sp>
            <p:nvSpPr>
              <p:cNvPr id="236" name="++"/>
              <p:cNvSpPr txBox="1"/>
              <p:nvPr/>
            </p:nvSpPr>
            <p:spPr>
              <a:xfrm>
                <a:off x="61342" y="30416"/>
                <a:ext cx="258382"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900">
                    <a:solidFill>
                      <a:srgbClr val="FFFFFF"/>
                    </a:solidFill>
                  </a:defRPr>
                </a:lvl1pPr>
              </a:lstStyle>
              <a:p>
                <a:pPr/>
                <a:r>
                  <a:t>++</a:t>
                </a:r>
              </a:p>
            </p:txBody>
          </p:sp>
        </p:grpSp>
        <p:sp>
          <p:nvSpPr>
            <p:cNvPr id="238" name="Line"/>
            <p:cNvSpPr/>
            <p:nvPr/>
          </p:nvSpPr>
          <p:spPr>
            <a:xfrm>
              <a:off x="375607" y="841950"/>
              <a:ext cx="264962" cy="2477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0"/>
                  </a:moveTo>
                  <a:cubicBezTo>
                    <a:pt x="14650" y="21600"/>
                    <a:pt x="6950" y="21600"/>
                    <a:pt x="0" y="0"/>
                  </a:cubicBezTo>
                </a:path>
              </a:pathLst>
            </a:custGeom>
            <a:noFill/>
            <a:ln w="9525" cap="flat">
              <a:solidFill>
                <a:srgbClr val="389326"/>
              </a:solidFill>
              <a:prstDash val="solid"/>
              <a:round/>
              <a:tailEnd type="triangle" w="med" len="med"/>
            </a:ln>
            <a:effectLst/>
          </p:spPr>
          <p:txBody>
            <a:bodyPr wrap="square" lIns="45719" tIns="45719" rIns="45719" bIns="45719" numCol="1" anchor="ctr">
              <a:noAutofit/>
            </a:bodyPr>
            <a:lstStyle/>
            <a:p>
              <a:pPr/>
            </a:p>
          </p:txBody>
        </p:sp>
        <p:grpSp>
          <p:nvGrpSpPr>
            <p:cNvPr id="241" name="Group"/>
            <p:cNvGrpSpPr/>
            <p:nvPr/>
          </p:nvGrpSpPr>
          <p:grpSpPr>
            <a:xfrm>
              <a:off x="0" y="513303"/>
              <a:ext cx="381066" cy="340183"/>
              <a:chOff x="0" y="0"/>
              <a:chExt cx="381065" cy="340181"/>
            </a:xfrm>
          </p:grpSpPr>
          <p:sp>
            <p:nvSpPr>
              <p:cNvPr id="239" name="Rounded Rectangle"/>
              <p:cNvSpPr/>
              <p:nvPr/>
            </p:nvSpPr>
            <p:spPr>
              <a:xfrm>
                <a:off x="0" y="36717"/>
                <a:ext cx="381066" cy="266747"/>
              </a:xfrm>
              <a:prstGeom prst="roundRect">
                <a:avLst>
                  <a:gd name="adj" fmla="val 20000"/>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sz="2000">
                    <a:solidFill>
                      <a:srgbClr val="FFFFFF"/>
                    </a:solidFill>
                  </a:defRPr>
                </a:pPr>
              </a:p>
            </p:txBody>
          </p:sp>
          <p:sp>
            <p:nvSpPr>
              <p:cNvPr id="240" name="C"/>
              <p:cNvSpPr txBox="1"/>
              <p:nvPr/>
            </p:nvSpPr>
            <p:spPr>
              <a:xfrm>
                <a:off x="61342" y="0"/>
                <a:ext cx="258382" cy="3401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defRPr>
                </a:lvl1pPr>
              </a:lstStyle>
              <a:p>
                <a:pPr/>
                <a:r>
                  <a:t>C</a:t>
                </a:r>
              </a:p>
            </p:txBody>
          </p:sp>
        </p:grpSp>
        <p:sp>
          <p:nvSpPr>
            <p:cNvPr id="242" name="Line"/>
            <p:cNvSpPr/>
            <p:nvPr/>
          </p:nvSpPr>
          <p:spPr>
            <a:xfrm>
              <a:off x="141678" y="224534"/>
              <a:ext cx="124503" cy="261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54" y="13294"/>
                    <a:pt x="8464" y="5485"/>
                    <a:pt x="21600" y="0"/>
                  </a:cubicBezTo>
                </a:path>
              </a:pathLst>
            </a:custGeom>
            <a:noFill/>
            <a:ln w="9525" cap="flat">
              <a:solidFill>
                <a:srgbClr val="F69240"/>
              </a:solidFill>
              <a:prstDash val="solid"/>
              <a:round/>
              <a:tailEnd type="triangle" w="med" len="med"/>
            </a:ln>
            <a:effectLst/>
          </p:spPr>
          <p:txBody>
            <a:bodyPr wrap="square" lIns="45719" tIns="45719" rIns="45719" bIns="45719" numCol="1" anchor="ctr">
              <a:noAutofit/>
            </a:bodyPr>
            <a:lstStyle/>
            <a:p>
              <a:pPr/>
            </a:p>
          </p:txBody>
        </p:sp>
      </p:gr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89" name="Group 10"/>
          <p:cNvGrpSpPr/>
          <p:nvPr/>
        </p:nvGrpSpPr>
        <p:grpSpPr>
          <a:xfrm>
            <a:off x="0" y="34724"/>
            <a:ext cx="9144000" cy="6236061"/>
            <a:chOff x="0" y="0"/>
            <a:chExt cx="9144000" cy="6236059"/>
          </a:xfrm>
        </p:grpSpPr>
        <p:grpSp>
          <p:nvGrpSpPr>
            <p:cNvPr id="586" name="Snip and Round Single Corner Rectangle 13"/>
            <p:cNvGrpSpPr/>
            <p:nvPr/>
          </p:nvGrpSpPr>
          <p:grpSpPr>
            <a:xfrm>
              <a:off x="29036" y="0"/>
              <a:ext cx="9057089" cy="448949"/>
              <a:chOff x="0" y="0"/>
              <a:chExt cx="9057088" cy="448948"/>
            </a:xfrm>
          </p:grpSpPr>
          <p:sp>
            <p:nvSpPr>
              <p:cNvPr id="584"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585"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587"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The perfect forwarding problem</a:t>
              </a:r>
            </a:p>
          </p:txBody>
        </p:sp>
        <p:sp>
          <p:nvSpPr>
            <p:cNvPr id="588" name="Rectangle 15"/>
            <p:cNvSpPr txBox="1"/>
            <p:nvPr/>
          </p:nvSpPr>
          <p:spPr>
            <a:xfrm>
              <a:off x="225231" y="1090019"/>
              <a:ext cx="8621530" cy="5146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defRPr sz="1400"/>
              </a:pPr>
              <a:r>
                <a:t>Let’s say we would like to define a function with generic parameters that forwards its parameters </a:t>
              </a:r>
              <a:r>
                <a:rPr i="1"/>
                <a:t>perfectly</a:t>
              </a:r>
              <a:r>
                <a:t> to some other function.</a:t>
              </a:r>
            </a:p>
            <a:p>
              <a:pPr>
                <a:defRPr sz="1000"/>
              </a:pPr>
            </a:p>
            <a:p>
              <a:pPr>
                <a:defRPr sz="1400"/>
              </a:pPr>
              <a:r>
                <a:t>The first approach that comes to mind is:</a:t>
              </a:r>
            </a:p>
            <a:p>
              <a:pPr>
                <a:defRPr sz="1000"/>
              </a:pPr>
            </a:p>
            <a:p>
              <a:pPr>
                <a:defRPr sz="1400">
                  <a:solidFill>
                    <a:srgbClr val="558ED5"/>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T1, </a:t>
              </a:r>
              <a:r>
                <a:t>typename </a:t>
              </a:r>
              <a:r>
                <a:rPr>
                  <a:solidFill>
                    <a:srgbClr val="000000"/>
                  </a:solidFill>
                </a:rPr>
                <a:t>T2&gt; </a:t>
              </a:r>
              <a:r>
                <a:t>void</a:t>
              </a:r>
              <a:r>
                <a:rPr>
                  <a:solidFill>
                    <a:srgbClr val="000000"/>
                  </a:solidFill>
                </a:rPr>
                <a:t> wrapper(T1 &amp;e1, T2 &amp;e2) </a:t>
              </a:r>
              <a:endParaRPr>
                <a:solidFill>
                  <a:srgbClr val="000000"/>
                </a:solidFill>
              </a:endParaRP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func(e1, e2); </a:t>
              </a:r>
            </a:p>
            <a:p>
              <a:pPr>
                <a:defRPr sz="1400">
                  <a:latin typeface="Courier New"/>
                  <a:ea typeface="Courier New"/>
                  <a:cs typeface="Courier New"/>
                  <a:sym typeface="Courier New"/>
                </a:defRPr>
              </a:pPr>
              <a:r>
                <a:t>}</a:t>
              </a:r>
            </a:p>
            <a:p>
              <a:pPr>
                <a:defRPr sz="1000">
                  <a:latin typeface="Courier New"/>
                  <a:ea typeface="Courier New"/>
                  <a:cs typeface="Courier New"/>
                  <a:sym typeface="Courier New"/>
                </a:defRPr>
              </a:pPr>
            </a:p>
            <a:p>
              <a:pPr>
                <a:defRPr sz="1400"/>
              </a:pPr>
              <a:r>
                <a:t>The above function calls would be OK as long as the inputs are lvalues, If rvalues are provided as input ,it would flag-off error.  For eg:-</a:t>
              </a:r>
            </a:p>
            <a:p>
              <a:pPr>
                <a:defRPr sz="1400">
                  <a:latin typeface="Courier New"/>
                  <a:ea typeface="Courier New"/>
                  <a:cs typeface="Courier New"/>
                  <a:sym typeface="Courier New"/>
                </a:defRPr>
              </a:pPr>
            </a:p>
            <a:p>
              <a:pPr lvl="1">
                <a:defRPr sz="1400">
                  <a:solidFill>
                    <a:srgbClr val="558ED5"/>
                  </a:solidFill>
                  <a:latin typeface="Courier New"/>
                  <a:ea typeface="Courier New"/>
                  <a:cs typeface="Courier New"/>
                  <a:sym typeface="Courier New"/>
                </a:defRPr>
              </a:pPr>
              <a:r>
                <a:t>int</a:t>
              </a:r>
              <a:r>
                <a:rPr>
                  <a:solidFill>
                    <a:srgbClr val="000000"/>
                  </a:solidFill>
                </a:rPr>
                <a:t> a=…;  </a:t>
              </a:r>
              <a:r>
                <a:t>float</a:t>
              </a:r>
              <a:r>
                <a:rPr>
                  <a:solidFill>
                    <a:srgbClr val="000000"/>
                  </a:solidFill>
                </a:rPr>
                <a:t> b=..;</a:t>
              </a:r>
              <a:endParaRPr>
                <a:solidFill>
                  <a:srgbClr val="000000"/>
                </a:solidFill>
              </a:endParaRPr>
            </a:p>
            <a:p>
              <a:pPr lvl="1">
                <a:defRPr sz="1400">
                  <a:latin typeface="Courier New"/>
                  <a:ea typeface="Courier New"/>
                  <a:cs typeface="Courier New"/>
                  <a:sym typeface="Courier New"/>
                </a:defRPr>
              </a:pPr>
              <a:r>
                <a:t>wrapper(a,b);   </a:t>
              </a:r>
              <a:r>
                <a:rPr>
                  <a:solidFill>
                    <a:srgbClr val="00B050"/>
                  </a:solidFill>
                </a:rPr>
                <a:t>// OK will compile</a:t>
              </a:r>
              <a:endParaRPr>
                <a:solidFill>
                  <a:srgbClr val="00B050"/>
                </a:solidFill>
              </a:endParaRPr>
            </a:p>
            <a:p>
              <a:pPr lvl="1">
                <a:defRPr sz="1400">
                  <a:latin typeface="Courier New"/>
                  <a:ea typeface="Courier New"/>
                  <a:cs typeface="Courier New"/>
                  <a:sym typeface="Courier New"/>
                </a:defRPr>
              </a:pPr>
              <a:r>
                <a:t>wrapper(10, 12.34f);  </a:t>
              </a:r>
              <a:r>
                <a:rPr>
                  <a:solidFill>
                    <a:srgbClr val="00B050"/>
                  </a:solidFill>
                </a:rPr>
                <a:t>//ERROR will not compile </a:t>
              </a:r>
              <a:endParaRPr>
                <a:solidFill>
                  <a:srgbClr val="00B050"/>
                </a:solidFill>
              </a:endParaRPr>
            </a:p>
            <a:p>
              <a:pPr>
                <a:defRPr sz="1000">
                  <a:latin typeface="Courier New"/>
                  <a:ea typeface="Courier New"/>
                  <a:cs typeface="Courier New"/>
                  <a:sym typeface="Courier New"/>
                </a:defRPr>
              </a:pPr>
            </a:p>
            <a:p>
              <a:pPr>
                <a:defRPr sz="1400"/>
              </a:pPr>
              <a:r>
                <a:t>What remains is the brute-force approach , define overloads for both const and non-const references:</a:t>
              </a:r>
            </a:p>
            <a:p>
              <a:pPr>
                <a:defRPr sz="1400"/>
              </a:pPr>
            </a:p>
            <a:p>
              <a:pPr>
                <a:defRPr sz="1400">
                  <a:solidFill>
                    <a:srgbClr val="558ED5"/>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T1, </a:t>
              </a:r>
              <a:r>
                <a:t>typename </a:t>
              </a:r>
              <a:r>
                <a:rPr>
                  <a:solidFill>
                    <a:srgbClr val="000000"/>
                  </a:solidFill>
                </a:rPr>
                <a:t>T2&gt; </a:t>
              </a:r>
              <a:r>
                <a:t>void</a:t>
              </a:r>
              <a:r>
                <a:rPr>
                  <a:solidFill>
                    <a:srgbClr val="000000"/>
                  </a:solidFill>
                </a:rPr>
                <a:t> wrapper(T1 &amp;e1, T2 &amp;e2){ }</a:t>
              </a:r>
              <a:endParaRPr>
                <a:solidFill>
                  <a:srgbClr val="000000"/>
                </a:solidFill>
              </a:endParaRPr>
            </a:p>
            <a:p>
              <a:pPr>
                <a:defRPr sz="1400">
                  <a:solidFill>
                    <a:srgbClr val="558ED5"/>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T1, </a:t>
              </a:r>
              <a:r>
                <a:t>typename </a:t>
              </a:r>
              <a:r>
                <a:rPr>
                  <a:solidFill>
                    <a:srgbClr val="000000"/>
                  </a:solidFill>
                </a:rPr>
                <a:t>T2&gt; </a:t>
              </a:r>
              <a:r>
                <a:t>void</a:t>
              </a:r>
              <a:r>
                <a:rPr>
                  <a:solidFill>
                    <a:srgbClr val="000000"/>
                  </a:solidFill>
                </a:rPr>
                <a:t> wrapper(const T1 &amp;e1, T2 &amp;e2){}</a:t>
              </a:r>
              <a:endParaRPr>
                <a:solidFill>
                  <a:srgbClr val="000000"/>
                </a:solidFill>
              </a:endParaRPr>
            </a:p>
            <a:p>
              <a:pPr>
                <a:defRPr sz="1400">
                  <a:solidFill>
                    <a:srgbClr val="558ED5"/>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T1, </a:t>
              </a:r>
              <a:r>
                <a:t>typename </a:t>
              </a:r>
              <a:r>
                <a:rPr>
                  <a:solidFill>
                    <a:srgbClr val="000000"/>
                  </a:solidFill>
                </a:rPr>
                <a:t>T2&gt; </a:t>
              </a:r>
              <a:r>
                <a:t>void</a:t>
              </a:r>
              <a:r>
                <a:rPr>
                  <a:solidFill>
                    <a:srgbClr val="000000"/>
                  </a:solidFill>
                </a:rPr>
                <a:t> wrapper(T1 &amp;e1, const T2 &amp;e2){ }</a:t>
              </a:r>
              <a:endParaRPr>
                <a:solidFill>
                  <a:srgbClr val="000000"/>
                </a:solidFill>
              </a:endParaRPr>
            </a:p>
            <a:p>
              <a:pPr>
                <a:defRPr sz="1400">
                  <a:solidFill>
                    <a:srgbClr val="558ED5"/>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T1, </a:t>
              </a:r>
              <a:r>
                <a:t>typename </a:t>
              </a:r>
              <a:r>
                <a:rPr>
                  <a:solidFill>
                    <a:srgbClr val="000000"/>
                  </a:solidFill>
                </a:rPr>
                <a:t>T2&gt; </a:t>
              </a:r>
              <a:r>
                <a:t>void</a:t>
              </a:r>
              <a:r>
                <a:rPr>
                  <a:solidFill>
                    <a:srgbClr val="000000"/>
                  </a:solidFill>
                </a:rPr>
                <a:t> wrapper(const T1 &amp;e1, const T2 &amp;e2){ }</a:t>
              </a:r>
              <a:endParaRPr>
                <a:solidFill>
                  <a:srgbClr val="000000"/>
                </a:solidFill>
              </a:endParaRPr>
            </a:p>
            <a:p>
              <a:pPr>
                <a:defRPr sz="1400">
                  <a:latin typeface="Courier New"/>
                  <a:ea typeface="Courier New"/>
                  <a:cs typeface="Courier New"/>
                  <a:sym typeface="Courier New"/>
                </a:defRPr>
              </a:pPr>
            </a:p>
            <a:p>
              <a:pPr>
                <a:defRPr sz="1400"/>
              </a:pPr>
              <a:r>
                <a:t>Just  imagine the exponential explosion of </a:t>
              </a:r>
              <a:r>
                <a:rPr>
                  <a:latin typeface="Courier New"/>
                  <a:ea typeface="Courier New"/>
                  <a:cs typeface="Courier New"/>
                  <a:sym typeface="Courier New"/>
                </a:rPr>
                <a:t>‘wrapper’ </a:t>
              </a:r>
              <a:r>
                <a:t>getting overloaded.. This isn’t a clearly  scalable solution.</a:t>
              </a:r>
            </a:p>
          </p:txBody>
        </p:sp>
      </p:gr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96" name="Group 3"/>
          <p:cNvGrpSpPr/>
          <p:nvPr/>
        </p:nvGrpSpPr>
        <p:grpSpPr>
          <a:xfrm>
            <a:off x="0" y="34725"/>
            <a:ext cx="9144000" cy="6676715"/>
            <a:chOff x="0" y="0"/>
            <a:chExt cx="9144000" cy="6676714"/>
          </a:xfrm>
        </p:grpSpPr>
        <p:grpSp>
          <p:nvGrpSpPr>
            <p:cNvPr id="593" name="Snip and Round Single Corner Rectangle 4"/>
            <p:cNvGrpSpPr/>
            <p:nvPr/>
          </p:nvGrpSpPr>
          <p:grpSpPr>
            <a:xfrm>
              <a:off x="29036" y="0"/>
              <a:ext cx="9057089" cy="448948"/>
              <a:chOff x="0" y="0"/>
              <a:chExt cx="9057088" cy="448947"/>
            </a:xfrm>
          </p:grpSpPr>
          <p:sp>
            <p:nvSpPr>
              <p:cNvPr id="591"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592"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594" name="Rectangle 1"/>
            <p:cNvSpPr/>
            <p:nvPr/>
          </p:nvSpPr>
          <p:spPr>
            <a:xfrm>
              <a:off x="0" y="604084"/>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Reference collapsing and special type deduction for rvalues</a:t>
              </a:r>
            </a:p>
          </p:txBody>
        </p:sp>
        <p:sp>
          <p:nvSpPr>
            <p:cNvPr id="595" name="Rectangle 6"/>
            <p:cNvSpPr txBox="1"/>
            <p:nvPr/>
          </p:nvSpPr>
          <p:spPr>
            <a:xfrm>
              <a:off x="369247" y="1162026"/>
              <a:ext cx="8405506" cy="55146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Taking a reference to a reference is illegal in C++. However, it can sometimes arise in the context of templates and type deduction:</a:t>
              </a:r>
            </a:p>
            <a:p>
              <a:pPr/>
            </a:p>
            <a:p>
              <a:pPr>
                <a:defRPr>
                  <a:solidFill>
                    <a:srgbClr val="558ED5"/>
                  </a:solidFill>
                  <a:latin typeface="Courier New"/>
                  <a:ea typeface="Courier New"/>
                  <a:cs typeface="Courier New"/>
                  <a:sym typeface="Courier New"/>
                </a:defRPr>
              </a:pPr>
              <a:r>
                <a:t>template </a:t>
              </a:r>
              <a:r>
                <a:rPr>
                  <a:solidFill>
                    <a:srgbClr val="000000"/>
                  </a:solidFill>
                </a:rPr>
                <a:t>&lt;</a:t>
              </a:r>
              <a:r>
                <a:t>typename</a:t>
              </a:r>
              <a:r>
                <a:rPr>
                  <a:solidFill>
                    <a:srgbClr val="000000"/>
                  </a:solidFill>
                </a:rPr>
                <a:t> T&gt; </a:t>
              </a:r>
              <a:r>
                <a:t>void</a:t>
              </a:r>
              <a:r>
                <a:rPr>
                  <a:solidFill>
                    <a:srgbClr val="000000"/>
                  </a:solidFill>
                </a:rPr>
                <a:t> baz(T t) { T&amp; k = t; }</a:t>
              </a:r>
              <a:endParaRPr>
                <a:solidFill>
                  <a:srgbClr val="000000"/>
                </a:solidFill>
              </a:endParaRPr>
            </a:p>
            <a:p>
              <a:pPr/>
            </a:p>
            <a:p>
              <a:pPr/>
              <a:r>
                <a:t>What happens if we call this function as follows:</a:t>
              </a:r>
            </a:p>
            <a:p>
              <a:pPr>
                <a:defRPr>
                  <a:solidFill>
                    <a:srgbClr val="558ED5"/>
                  </a:solidFill>
                  <a:latin typeface="Courier New"/>
                  <a:ea typeface="Courier New"/>
                  <a:cs typeface="Courier New"/>
                  <a:sym typeface="Courier New"/>
                </a:defRPr>
              </a:pPr>
              <a:r>
                <a:t>int</a:t>
              </a:r>
              <a:r>
                <a:rPr>
                  <a:solidFill>
                    <a:srgbClr val="000000"/>
                  </a:solidFill>
                </a:rPr>
                <a:t> ii = 4; baz&lt;</a:t>
              </a:r>
              <a:r>
                <a:t>int</a:t>
              </a:r>
              <a:r>
                <a:rPr>
                  <a:solidFill>
                    <a:srgbClr val="000000"/>
                  </a:solidFill>
                </a:rPr>
                <a:t>&amp;&gt;(ii);</a:t>
              </a:r>
              <a:endParaRPr>
                <a:solidFill>
                  <a:srgbClr val="000000"/>
                </a:solidFill>
              </a:endParaRPr>
            </a:p>
            <a:p>
              <a:pPr/>
            </a:p>
            <a:p>
              <a:pPr algn="just"/>
              <a:r>
                <a:t>In the template instantiation, T is explicitly set to </a:t>
              </a:r>
              <a:r>
                <a:rPr>
                  <a:solidFill>
                    <a:srgbClr val="558ED5"/>
                  </a:solidFill>
                </a:rPr>
                <a:t>int</a:t>
              </a:r>
              <a:r>
                <a:t>&amp;. So what is the type of k inside? What the compiler "sees" is </a:t>
              </a:r>
              <a:r>
                <a:rPr>
                  <a:solidFill>
                    <a:srgbClr val="558ED5"/>
                  </a:solidFill>
                </a:rPr>
                <a:t>int</a:t>
              </a:r>
              <a:r>
                <a:t>&amp; &amp; - while this isn't something the user is allowed to write in code, the compiler simply infers a single reference from this. In fact, prior to C++11 this wasn't standardized, but many compilers accepted such code anyway because these cases occasionally arise in template metaprogramming. With the addition of </a:t>
              </a:r>
              <a:r>
                <a:rPr>
                  <a:solidFill>
                    <a:srgbClr val="FF0000"/>
                  </a:solidFill>
                </a:rPr>
                <a:t>rvalue</a:t>
              </a:r>
              <a:r>
                <a:t> references in C++11, it became important to define what happens when various reference types argument are used (e.g. what does </a:t>
              </a:r>
              <a:r>
                <a:rPr>
                  <a:solidFill>
                    <a:srgbClr val="558ED5"/>
                  </a:solidFill>
                </a:rPr>
                <a:t>int</a:t>
              </a:r>
              <a:r>
                <a:t>&amp;&amp; &amp; mean?).</a:t>
              </a:r>
            </a:p>
            <a:p>
              <a:pPr algn="just"/>
              <a:br/>
              <a:r>
                <a:t> The result is the </a:t>
              </a:r>
              <a:r>
                <a:rPr i="1"/>
                <a:t>reference collapsing</a:t>
              </a:r>
              <a:r>
                <a:t> rule. The rule is very simple. &amp; always wins. </a:t>
              </a:r>
            </a:p>
            <a:p>
              <a:pPr algn="just"/>
              <a:r>
                <a:t>So &amp;  &amp;  &amp; is &amp;, and so are &amp;&amp; &amp; and &amp; &amp;&amp;. The only case where &amp;&amp; emerges from collapsing is &amp;&amp; &amp;&amp;.</a:t>
              </a:r>
            </a:p>
          </p:txBody>
        </p:sp>
      </p:gr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03" name="Group 3"/>
          <p:cNvGrpSpPr/>
          <p:nvPr/>
        </p:nvGrpSpPr>
        <p:grpSpPr>
          <a:xfrm>
            <a:off x="0" y="34724"/>
            <a:ext cx="9144000" cy="6329500"/>
            <a:chOff x="0" y="0"/>
            <a:chExt cx="9144000" cy="6329498"/>
          </a:xfrm>
        </p:grpSpPr>
        <p:grpSp>
          <p:nvGrpSpPr>
            <p:cNvPr id="600" name="Snip and Round Single Corner Rectangle 4"/>
            <p:cNvGrpSpPr/>
            <p:nvPr/>
          </p:nvGrpSpPr>
          <p:grpSpPr>
            <a:xfrm>
              <a:off x="29036" y="0"/>
              <a:ext cx="9057089" cy="448949"/>
              <a:chOff x="0" y="0"/>
              <a:chExt cx="9057088" cy="448948"/>
            </a:xfrm>
          </p:grpSpPr>
          <p:sp>
            <p:nvSpPr>
              <p:cNvPr id="598"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599"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601"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Reference collapsing and special type deduction for rvalues (contd..)</a:t>
              </a:r>
            </a:p>
          </p:txBody>
        </p:sp>
        <p:sp>
          <p:nvSpPr>
            <p:cNvPr id="602" name="Rectangle 6"/>
            <p:cNvSpPr txBox="1"/>
            <p:nvPr/>
          </p:nvSpPr>
          <p:spPr>
            <a:xfrm>
              <a:off x="225231" y="1018011"/>
              <a:ext cx="8621530" cy="53114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The other addition to C++11 relevant to this article is special type deduction rules for rvalue references in some cases. Given a function template like:</a:t>
              </a:r>
            </a:p>
            <a:p>
              <a:pPr/>
            </a:p>
            <a:p>
              <a:pPr/>
              <a:r>
                <a:t>template &lt;class T&gt; void func(T&amp;&amp; t) { }</a:t>
              </a:r>
            </a:p>
            <a:p>
              <a:pPr/>
            </a:p>
            <a:p>
              <a:pPr algn="just"/>
              <a:r>
                <a:t>When it appears in a type-deducing context, T&amp;&amp; acquires a special meaning. When ‘func’ is instantiated, T depends on whether the argument passed to ‘func’ is an </a:t>
              </a:r>
              <a:r>
                <a:rPr>
                  <a:solidFill>
                    <a:srgbClr val="00B050"/>
                  </a:solidFill>
                </a:rPr>
                <a:t>lvalue</a:t>
              </a:r>
              <a:r>
                <a:t> or an </a:t>
              </a:r>
              <a:r>
                <a:rPr>
                  <a:solidFill>
                    <a:srgbClr val="FF0000"/>
                  </a:solidFill>
                </a:rPr>
                <a:t>rvalue</a:t>
              </a:r>
              <a:r>
                <a:t>. If it's an </a:t>
              </a:r>
              <a:r>
                <a:rPr>
                  <a:solidFill>
                    <a:srgbClr val="00B050"/>
                  </a:solidFill>
                </a:rPr>
                <a:t>lvalue</a:t>
              </a:r>
              <a:r>
                <a:t> of type U, T is deduced to U&amp;. If it's an </a:t>
              </a:r>
              <a:r>
                <a:rPr>
                  <a:solidFill>
                    <a:srgbClr val="FF0000"/>
                  </a:solidFill>
                </a:rPr>
                <a:t>rvalue</a:t>
              </a:r>
              <a:r>
                <a:t>, T is deduced to U:</a:t>
              </a:r>
            </a:p>
            <a:p>
              <a:pPr/>
            </a:p>
            <a:p>
              <a:pPr>
                <a:defRPr sz="1600">
                  <a:latin typeface="Courier New"/>
                  <a:ea typeface="Courier New"/>
                  <a:cs typeface="Courier New"/>
                  <a:sym typeface="Courier New"/>
                </a:defRPr>
              </a:pPr>
              <a:r>
                <a:t>func(4); </a:t>
              </a:r>
              <a:r>
                <a:rPr>
                  <a:solidFill>
                    <a:srgbClr val="00B050"/>
                  </a:solidFill>
                </a:rPr>
                <a:t>// 4 is an </a:t>
              </a:r>
              <a:r>
                <a:rPr b="1">
                  <a:solidFill>
                    <a:srgbClr val="FF0000"/>
                  </a:solidFill>
                </a:rPr>
                <a:t>rvalue</a:t>
              </a:r>
              <a:r>
                <a:rPr>
                  <a:solidFill>
                    <a:srgbClr val="00B050"/>
                  </a:solidFill>
                </a:rPr>
                <a:t>: T deduced to int</a:t>
              </a:r>
              <a:endParaRPr>
                <a:solidFill>
                  <a:srgbClr val="00B050"/>
                </a:solidFill>
              </a:endParaRPr>
            </a:p>
            <a:p>
              <a:pPr>
                <a:defRPr sz="1600">
                  <a:solidFill>
                    <a:srgbClr val="558ED5"/>
                  </a:solidFill>
                  <a:latin typeface="Courier New"/>
                  <a:ea typeface="Courier New"/>
                  <a:cs typeface="Courier New"/>
                  <a:sym typeface="Courier New"/>
                </a:defRPr>
              </a:pPr>
              <a:r>
                <a:t>double</a:t>
              </a:r>
              <a:r>
                <a:rPr>
                  <a:solidFill>
                    <a:srgbClr val="000000"/>
                  </a:solidFill>
                </a:rPr>
                <a:t> d = 3.14; func(d); </a:t>
              </a:r>
              <a:r>
                <a:rPr>
                  <a:solidFill>
                    <a:srgbClr val="00B050"/>
                  </a:solidFill>
                </a:rPr>
                <a:t>// d is an </a:t>
              </a:r>
              <a:r>
                <a:rPr b="1">
                  <a:solidFill>
                    <a:srgbClr val="00B050"/>
                  </a:solidFill>
                </a:rPr>
                <a:t>lvalue</a:t>
              </a:r>
              <a:r>
                <a:rPr>
                  <a:solidFill>
                    <a:srgbClr val="00B050"/>
                  </a:solidFill>
                </a:rPr>
                <a:t>; T deduced to double&amp; </a:t>
              </a:r>
              <a:endParaRPr>
                <a:solidFill>
                  <a:srgbClr val="00B050"/>
                </a:solidFill>
              </a:endParaRPr>
            </a:p>
            <a:p>
              <a:pPr>
                <a:defRPr sz="1600">
                  <a:solidFill>
                    <a:srgbClr val="558ED5"/>
                  </a:solidFill>
                  <a:latin typeface="Courier New"/>
                  <a:ea typeface="Courier New"/>
                  <a:cs typeface="Courier New"/>
                  <a:sym typeface="Courier New"/>
                </a:defRPr>
              </a:pPr>
              <a:r>
                <a:t>float</a:t>
              </a:r>
              <a:r>
                <a:rPr>
                  <a:solidFill>
                    <a:srgbClr val="000000"/>
                  </a:solidFill>
                </a:rPr>
                <a:t> f() {...} </a:t>
              </a:r>
              <a:endParaRPr>
                <a:solidFill>
                  <a:srgbClr val="000000"/>
                </a:solidFill>
              </a:endParaRPr>
            </a:p>
            <a:p>
              <a:pPr>
                <a:defRPr sz="1600">
                  <a:latin typeface="Courier New"/>
                  <a:ea typeface="Courier New"/>
                  <a:cs typeface="Courier New"/>
                  <a:sym typeface="Courier New"/>
                </a:defRPr>
              </a:pPr>
              <a:r>
                <a:t>func(f()); </a:t>
              </a:r>
              <a:r>
                <a:rPr>
                  <a:solidFill>
                    <a:srgbClr val="00B050"/>
                  </a:solidFill>
                </a:rPr>
                <a:t>// f() is an </a:t>
              </a:r>
              <a:r>
                <a:rPr b="1">
                  <a:solidFill>
                    <a:srgbClr val="FF0000"/>
                  </a:solidFill>
                </a:rPr>
                <a:t>rvalue</a:t>
              </a:r>
              <a:r>
                <a:t>; </a:t>
              </a:r>
              <a:r>
                <a:rPr>
                  <a:solidFill>
                    <a:srgbClr val="00B050"/>
                  </a:solidFill>
                </a:rPr>
                <a:t>T deduced to float </a:t>
              </a:r>
              <a:endParaRPr>
                <a:solidFill>
                  <a:srgbClr val="00B050"/>
                </a:solidFill>
              </a:endParaRPr>
            </a:p>
            <a:p>
              <a:pPr>
                <a:defRPr sz="1600">
                  <a:solidFill>
                    <a:srgbClr val="558ED5"/>
                  </a:solidFill>
                  <a:latin typeface="Courier New"/>
                  <a:ea typeface="Courier New"/>
                  <a:cs typeface="Courier New"/>
                  <a:sym typeface="Courier New"/>
                </a:defRPr>
              </a:pPr>
              <a:r>
                <a:t>int</a:t>
              </a:r>
              <a:r>
                <a:rPr>
                  <a:solidFill>
                    <a:srgbClr val="000000"/>
                  </a:solidFill>
                </a:rPr>
                <a:t> bar(int i) </a:t>
              </a:r>
              <a:endParaRPr>
                <a:solidFill>
                  <a:srgbClr val="000000"/>
                </a:solidFill>
              </a:endParaRP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func(i); </a:t>
              </a:r>
              <a:r>
                <a:rPr>
                  <a:solidFill>
                    <a:srgbClr val="00B050"/>
                  </a:solidFill>
                </a:rPr>
                <a:t>// i is an </a:t>
              </a:r>
              <a:r>
                <a:rPr b="1">
                  <a:solidFill>
                    <a:srgbClr val="00B050"/>
                  </a:solidFill>
                </a:rPr>
                <a:t>lvalue</a:t>
              </a:r>
              <a:r>
                <a:rPr>
                  <a:solidFill>
                    <a:srgbClr val="00B050"/>
                  </a:solidFill>
                </a:rPr>
                <a:t>; T deduced to int&amp; </a:t>
              </a:r>
              <a:endParaRPr>
                <a:solidFill>
                  <a:srgbClr val="00B050"/>
                </a:solidFill>
              </a:endParaRP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p>
            <a:p>
              <a:pPr algn="just"/>
              <a:r>
                <a:t>This rule may seem unusual and strange. However, it starts making sense when we realize it was designed to solve the perfect forwarding problem.</a:t>
              </a:r>
            </a:p>
          </p:txBody>
        </p:sp>
      </p:gr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10" name="Group 3"/>
          <p:cNvGrpSpPr/>
          <p:nvPr/>
        </p:nvGrpSpPr>
        <p:grpSpPr>
          <a:xfrm>
            <a:off x="0" y="34725"/>
            <a:ext cx="9144000" cy="6557876"/>
            <a:chOff x="0" y="0"/>
            <a:chExt cx="9144000" cy="6557874"/>
          </a:xfrm>
        </p:grpSpPr>
        <p:grpSp>
          <p:nvGrpSpPr>
            <p:cNvPr id="607" name="Snip and Round Single Corner Rectangle 4"/>
            <p:cNvGrpSpPr/>
            <p:nvPr/>
          </p:nvGrpSpPr>
          <p:grpSpPr>
            <a:xfrm>
              <a:off x="29036" y="0"/>
              <a:ext cx="9057089" cy="448948"/>
              <a:chOff x="0" y="0"/>
              <a:chExt cx="9057088" cy="448947"/>
            </a:xfrm>
          </p:grpSpPr>
          <p:sp>
            <p:nvSpPr>
              <p:cNvPr id="605"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606"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608" name="Rectangle 1"/>
            <p:cNvSpPr/>
            <p:nvPr/>
          </p:nvSpPr>
          <p:spPr>
            <a:xfrm>
              <a:off x="0" y="604084"/>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Solving perfect forwarding with std::forward</a:t>
              </a:r>
            </a:p>
          </p:txBody>
        </p:sp>
        <p:sp>
          <p:nvSpPr>
            <p:cNvPr id="609" name="Rectangle 6"/>
            <p:cNvSpPr txBox="1"/>
            <p:nvPr/>
          </p:nvSpPr>
          <p:spPr>
            <a:xfrm>
              <a:off x="225231" y="1234034"/>
              <a:ext cx="8621530" cy="532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600"/>
              </a:pPr>
              <a:r>
                <a:t>Let's get back to our original wrapper template. Here's how it should be written in C++11:</a:t>
              </a:r>
            </a:p>
            <a:p>
              <a:pPr>
                <a:defRPr sz="1600"/>
              </a:pPr>
            </a:p>
            <a:p>
              <a:pPr>
                <a:defRPr sz="1400">
                  <a:solidFill>
                    <a:srgbClr val="558ED5"/>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T1, </a:t>
              </a:r>
              <a:r>
                <a:t>typename</a:t>
              </a:r>
              <a:r>
                <a:rPr>
                  <a:solidFill>
                    <a:srgbClr val="000000"/>
                  </a:solidFill>
                </a:rPr>
                <a:t> T2&gt; </a:t>
              </a:r>
              <a:r>
                <a:t>void</a:t>
              </a:r>
              <a:r>
                <a:rPr>
                  <a:solidFill>
                    <a:srgbClr val="000000"/>
                  </a:solidFill>
                </a:rPr>
                <a:t> wrapper(T&amp;&amp; e1, T2&amp;&amp; e2)</a:t>
              </a:r>
              <a:endParaRPr>
                <a:solidFill>
                  <a:srgbClr val="000000"/>
                </a:solidFill>
              </a:endParaRP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func(forward&lt;T1&gt;(e1), forward&lt;T2&gt;(e2));</a:t>
              </a:r>
            </a:p>
            <a:p>
              <a:pPr>
                <a:defRPr sz="1400">
                  <a:latin typeface="Courier New"/>
                  <a:ea typeface="Courier New"/>
                  <a:cs typeface="Courier New"/>
                  <a:sym typeface="Courier New"/>
                </a:defRPr>
              </a:pPr>
              <a:r>
                <a:t>}</a:t>
              </a:r>
            </a:p>
            <a:p>
              <a:pPr>
                <a:defRPr sz="1000">
                  <a:latin typeface="Courier New"/>
                  <a:ea typeface="Courier New"/>
                  <a:cs typeface="Courier New"/>
                  <a:sym typeface="Courier New"/>
                </a:defRPr>
              </a:pPr>
            </a:p>
            <a:p>
              <a:pPr>
                <a:defRPr sz="1600"/>
              </a:pPr>
              <a:r>
                <a:t>And the forward function from &lt;utility&gt; header:-</a:t>
              </a:r>
            </a:p>
            <a:p>
              <a:pPr>
                <a:defRPr sz="1600"/>
              </a:pPr>
            </a:p>
            <a:p>
              <a:pPr>
                <a:defRPr sz="1400">
                  <a:solidFill>
                    <a:srgbClr val="558ED5"/>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T&gt; T&amp;&amp; forward(remove_reference&lt;T&gt;::type &amp;t) </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a:t>
              </a:r>
              <a:r>
                <a:rPr>
                  <a:solidFill>
                    <a:srgbClr val="558ED5"/>
                  </a:solidFill>
                </a:rPr>
                <a:t>return</a:t>
              </a:r>
              <a:r>
                <a:t> static_cast&lt;T&amp;&amp;&gt;(t);</a:t>
              </a:r>
            </a:p>
            <a:p>
              <a:pPr>
                <a:defRPr sz="1400">
                  <a:latin typeface="Courier New"/>
                  <a:ea typeface="Courier New"/>
                  <a:cs typeface="Courier New"/>
                  <a:sym typeface="Courier New"/>
                </a:defRPr>
              </a:pPr>
              <a:r>
                <a:t>}</a:t>
              </a:r>
            </a:p>
            <a:p>
              <a:pPr>
                <a:defRPr sz="1400"/>
              </a:pPr>
              <a:r>
                <a:t>Let's say we call:</a:t>
              </a:r>
            </a:p>
            <a:p>
              <a:pPr>
                <a:defRPr sz="1400"/>
              </a:pPr>
            </a:p>
            <a:p>
              <a:pPr>
                <a:defRPr sz="1400">
                  <a:solidFill>
                    <a:srgbClr val="558ED5"/>
                  </a:solidFill>
                  <a:latin typeface="Courier New"/>
                  <a:ea typeface="Courier New"/>
                  <a:cs typeface="Courier New"/>
                  <a:sym typeface="Courier New"/>
                </a:defRPr>
              </a:pPr>
              <a:r>
                <a:t>int</a:t>
              </a:r>
              <a:r>
                <a:rPr>
                  <a:solidFill>
                    <a:srgbClr val="000000"/>
                  </a:solidFill>
                </a:rPr>
                <a:t> ii;      </a:t>
              </a:r>
              <a:r>
                <a:rPr>
                  <a:solidFill>
                    <a:srgbClr val="00B050"/>
                  </a:solidFill>
                </a:rPr>
                <a:t>//lvalue </a:t>
              </a:r>
              <a:endParaRPr>
                <a:solidFill>
                  <a:srgbClr val="00B050"/>
                </a:solidFill>
              </a:endParaRPr>
            </a:p>
            <a:p>
              <a:pPr>
                <a:defRPr sz="1400">
                  <a:solidFill>
                    <a:srgbClr val="558ED5"/>
                  </a:solidFill>
                  <a:latin typeface="Courier New"/>
                  <a:ea typeface="Courier New"/>
                  <a:cs typeface="Courier New"/>
                  <a:sym typeface="Courier New"/>
                </a:defRPr>
              </a:pPr>
              <a:r>
                <a:t>float</a:t>
              </a:r>
              <a:r>
                <a:rPr>
                  <a:solidFill>
                    <a:srgbClr val="000000"/>
                  </a:solidFill>
                </a:rPr>
                <a:t> ff;    </a:t>
              </a:r>
              <a:r>
                <a:rPr>
                  <a:solidFill>
                    <a:srgbClr val="00B050"/>
                  </a:solidFill>
                </a:rPr>
                <a:t>//lvalue</a:t>
              </a:r>
              <a:endParaRPr>
                <a:solidFill>
                  <a:srgbClr val="00B050"/>
                </a:solidFill>
              </a:endParaRPr>
            </a:p>
            <a:p>
              <a:pPr>
                <a:defRPr sz="1000">
                  <a:latin typeface="Courier New"/>
                  <a:ea typeface="Courier New"/>
                  <a:cs typeface="Courier New"/>
                  <a:sym typeface="Courier New"/>
                </a:defRPr>
              </a:pPr>
            </a:p>
            <a:p>
              <a:pPr>
                <a:defRPr sz="1400">
                  <a:latin typeface="Courier New"/>
                  <a:ea typeface="Courier New"/>
                  <a:cs typeface="Courier New"/>
                  <a:sym typeface="Courier New"/>
                </a:defRPr>
              </a:pPr>
              <a:r>
                <a:t>wrapper(ii, ff);</a:t>
              </a:r>
            </a:p>
            <a:p>
              <a:pPr>
                <a:defRPr sz="1400">
                  <a:latin typeface="Courier New"/>
                  <a:ea typeface="Courier New"/>
                  <a:cs typeface="Courier New"/>
                  <a:sym typeface="Courier New"/>
                </a:defRPr>
              </a:pPr>
            </a:p>
            <a:p>
              <a:pPr>
                <a:defRPr sz="1400"/>
              </a:pPr>
              <a:r>
                <a:t>The wrapper function instantiation would be like this…</a:t>
              </a:r>
            </a:p>
            <a:p>
              <a:pPr>
                <a:defRPr sz="1400">
                  <a:solidFill>
                    <a:srgbClr val="558ED5"/>
                  </a:solidFill>
                  <a:latin typeface="Courier New"/>
                  <a:ea typeface="Courier New"/>
                  <a:cs typeface="Courier New"/>
                  <a:sym typeface="Courier New"/>
                </a:defRPr>
              </a:pPr>
              <a:r>
                <a:t>void</a:t>
              </a:r>
              <a:r>
                <a:rPr>
                  <a:solidFill>
                    <a:srgbClr val="000000"/>
                  </a:solidFill>
                </a:rPr>
                <a:t> wrapper(</a:t>
              </a:r>
              <a:r>
                <a:t>int</a:t>
              </a:r>
              <a:r>
                <a:rPr>
                  <a:solidFill>
                    <a:srgbClr val="000000"/>
                  </a:solidFill>
                </a:rPr>
                <a:t> &amp;e1, </a:t>
              </a:r>
              <a:r>
                <a:t>float</a:t>
              </a:r>
              <a:r>
                <a:rPr>
                  <a:solidFill>
                    <a:srgbClr val="000000"/>
                  </a:solidFill>
                </a:rPr>
                <a:t> &amp;e2)</a:t>
              </a:r>
              <a:endParaRPr>
                <a:solidFill>
                  <a:srgbClr val="000000"/>
                </a:solidFill>
              </a:endParaRP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fun(forward&lt;</a:t>
              </a:r>
              <a:r>
                <a:rPr>
                  <a:solidFill>
                    <a:srgbClr val="558ED5"/>
                  </a:solidFill>
                </a:rPr>
                <a:t>int</a:t>
              </a:r>
              <a:r>
                <a:t>&amp;&gt;(e1), forward&lt;</a:t>
              </a:r>
              <a:r>
                <a:rPr>
                  <a:solidFill>
                    <a:srgbClr val="558ED5"/>
                  </a:solidFill>
                </a:rPr>
                <a:t>float</a:t>
              </a:r>
              <a:r>
                <a:t>&amp;&gt;(e2));</a:t>
              </a:r>
            </a:p>
            <a:p>
              <a:pPr>
                <a:defRPr sz="1400">
                  <a:latin typeface="Courier New"/>
                  <a:ea typeface="Courier New"/>
                  <a:cs typeface="Courier New"/>
                  <a:sym typeface="Courier New"/>
                </a:defRPr>
              </a:pPr>
              <a:r>
                <a:t>}</a:t>
              </a:r>
            </a:p>
          </p:txBody>
        </p:sp>
      </p:gr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17" name="Group 3"/>
          <p:cNvGrpSpPr/>
          <p:nvPr/>
        </p:nvGrpSpPr>
        <p:grpSpPr>
          <a:xfrm>
            <a:off x="0" y="34724"/>
            <a:ext cx="9144000" cy="6612868"/>
            <a:chOff x="0" y="0"/>
            <a:chExt cx="9144000" cy="6612866"/>
          </a:xfrm>
        </p:grpSpPr>
        <p:grpSp>
          <p:nvGrpSpPr>
            <p:cNvPr id="614" name="Snip and Round Single Corner Rectangle 4"/>
            <p:cNvGrpSpPr/>
            <p:nvPr/>
          </p:nvGrpSpPr>
          <p:grpSpPr>
            <a:xfrm>
              <a:off x="29036" y="0"/>
              <a:ext cx="9057089" cy="448949"/>
              <a:chOff x="0" y="0"/>
              <a:chExt cx="9057088" cy="448948"/>
            </a:xfrm>
          </p:grpSpPr>
          <p:sp>
            <p:nvSpPr>
              <p:cNvPr id="61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61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615"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Solving perfect forwarding with std::forward  (contd..)</a:t>
              </a:r>
            </a:p>
          </p:txBody>
        </p:sp>
        <p:sp>
          <p:nvSpPr>
            <p:cNvPr id="616" name="Rectangle 6"/>
            <p:cNvSpPr txBox="1"/>
            <p:nvPr/>
          </p:nvSpPr>
          <p:spPr>
            <a:xfrm>
              <a:off x="225231" y="1162026"/>
              <a:ext cx="8621530" cy="545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600"/>
              </a:pPr>
              <a:r>
                <a:t>Further, the call to ‘forward’ function inside the ‘wrapper’ function would be instantiated like this…</a:t>
              </a:r>
            </a:p>
            <a:p>
              <a:pPr>
                <a:defRPr sz="1600"/>
              </a:pPr>
            </a:p>
            <a:p>
              <a:pPr>
                <a:defRPr sz="1400">
                  <a:solidFill>
                    <a:srgbClr val="00B050"/>
                  </a:solidFill>
                  <a:latin typeface="Courier New"/>
                  <a:ea typeface="Courier New"/>
                  <a:cs typeface="Courier New"/>
                  <a:sym typeface="Courier New"/>
                </a:defRPr>
              </a:pPr>
              <a:r>
                <a:t>//the argument passed are </a:t>
              </a:r>
              <a:r>
                <a:rPr b="1"/>
                <a:t>lvalue</a:t>
              </a:r>
              <a:r>
                <a:t>'s by reference to 'func'</a:t>
              </a:r>
            </a:p>
            <a:p>
              <a:pPr>
                <a:defRPr sz="1600"/>
              </a:pPr>
              <a:r>
                <a:t>1. First 'forward' call</a:t>
              </a:r>
            </a:p>
            <a:p>
              <a:pPr>
                <a:defRPr sz="1400">
                  <a:latin typeface="Courier New"/>
                  <a:ea typeface="Courier New"/>
                  <a:cs typeface="Courier New"/>
                  <a:sym typeface="Courier New"/>
                </a:defRPr>
              </a:pPr>
              <a:r>
                <a:t>             </a:t>
              </a:r>
              <a:r>
                <a:rPr>
                  <a:solidFill>
                    <a:srgbClr val="558ED5"/>
                  </a:solidFill>
                </a:rPr>
                <a:t>int</a:t>
              </a:r>
              <a:r>
                <a:t>&amp; &amp;&amp; forward(</a:t>
              </a:r>
              <a:r>
                <a:rPr>
                  <a:solidFill>
                    <a:srgbClr val="558ED5"/>
                  </a:solidFill>
                </a:rPr>
                <a:t>int</a:t>
              </a:r>
              <a:r>
                <a:t>&amp; t) </a:t>
              </a:r>
              <a:r>
                <a:rPr>
                  <a:solidFill>
                    <a:srgbClr val="558ED5"/>
                  </a:solidFill>
                </a:rPr>
                <a:t>noexcept</a:t>
              </a:r>
              <a:endParaRPr>
                <a:solidFill>
                  <a:srgbClr val="558ED5"/>
                </a:solidFill>
              </a:endParaRP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a:t>
              </a:r>
              <a:r>
                <a:rPr>
                  <a:solidFill>
                    <a:srgbClr val="558ED5"/>
                  </a:solidFill>
                </a:rPr>
                <a:t>return</a:t>
              </a:r>
              <a:r>
                <a:t> static_cast&lt;</a:t>
              </a:r>
              <a:r>
                <a:rPr>
                  <a:solidFill>
                    <a:srgbClr val="558ED5"/>
                  </a:solidFill>
                </a:rPr>
                <a:t>int</a:t>
              </a:r>
              <a:r>
                <a:t>&amp; &amp;&amp;&gt;(t);</a:t>
              </a:r>
            </a:p>
            <a:p>
              <a:pPr>
                <a:defRPr sz="1400">
                  <a:latin typeface="Courier New"/>
                  <a:ea typeface="Courier New"/>
                  <a:cs typeface="Courier New"/>
                  <a:sym typeface="Courier New"/>
                </a:defRPr>
              </a:pPr>
              <a:r>
                <a:t>             }</a:t>
              </a:r>
            </a:p>
            <a:p>
              <a:pPr/>
              <a:r>
                <a:t>      </a:t>
              </a:r>
              <a:r>
                <a:rPr sz="1600"/>
                <a:t>finally....After reference collapsing</a:t>
              </a:r>
              <a:endParaRPr sz="1600"/>
            </a:p>
            <a:p>
              <a:pPr/>
              <a:r>
                <a:t>           	         </a:t>
              </a:r>
              <a:r>
                <a:rPr sz="1400">
                  <a:solidFill>
                    <a:srgbClr val="558ED5"/>
                  </a:solidFill>
                  <a:latin typeface="Courier New"/>
                  <a:ea typeface="Courier New"/>
                  <a:cs typeface="Courier New"/>
                  <a:sym typeface="Courier New"/>
                </a:rPr>
                <a:t>int</a:t>
              </a:r>
              <a:r>
                <a:rPr sz="1400">
                  <a:latin typeface="Courier New"/>
                  <a:ea typeface="Courier New"/>
                  <a:cs typeface="Courier New"/>
                  <a:sym typeface="Courier New"/>
                </a:rPr>
                <a:t>&amp;  forward(</a:t>
              </a:r>
              <a:r>
                <a:rPr sz="1400">
                  <a:solidFill>
                    <a:srgbClr val="558ED5"/>
                  </a:solidFill>
                  <a:latin typeface="Courier New"/>
                  <a:ea typeface="Courier New"/>
                  <a:cs typeface="Courier New"/>
                  <a:sym typeface="Courier New"/>
                </a:rPr>
                <a:t>int</a:t>
              </a:r>
              <a:r>
                <a:rPr sz="1400">
                  <a:latin typeface="Courier New"/>
                  <a:ea typeface="Courier New"/>
                  <a:cs typeface="Courier New"/>
                  <a:sym typeface="Courier New"/>
                </a:rPr>
                <a:t>&amp; t) </a:t>
              </a:r>
              <a:r>
                <a:rPr sz="1400">
                  <a:solidFill>
                    <a:srgbClr val="558ED5"/>
                  </a:solidFill>
                  <a:latin typeface="Courier New"/>
                  <a:ea typeface="Courier New"/>
                  <a:cs typeface="Courier New"/>
                  <a:sym typeface="Courier New"/>
                </a:rPr>
                <a:t>noexcept</a:t>
              </a:r>
              <a:endParaRPr sz="1400">
                <a:solidFill>
                  <a:srgbClr val="558ED5"/>
                </a:solidFill>
                <a:latin typeface="Courier New"/>
                <a:ea typeface="Courier New"/>
                <a:cs typeface="Courier New"/>
                <a:sym typeface="Courier New"/>
              </a:endParaRP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a:t>
              </a:r>
              <a:r>
                <a:rPr>
                  <a:solidFill>
                    <a:srgbClr val="558ED5"/>
                  </a:solidFill>
                </a:rPr>
                <a:t>return</a:t>
              </a:r>
              <a:r>
                <a:t> static_cast&lt;</a:t>
              </a:r>
              <a:r>
                <a:rPr>
                  <a:solidFill>
                    <a:srgbClr val="558ED5"/>
                  </a:solidFill>
                </a:rPr>
                <a:t>int</a:t>
              </a:r>
              <a:r>
                <a:t>&amp;&gt;(t);</a:t>
              </a:r>
            </a:p>
            <a:p>
              <a:pPr>
                <a:defRPr sz="1400">
                  <a:latin typeface="Courier New"/>
                  <a:ea typeface="Courier New"/>
                  <a:cs typeface="Courier New"/>
                  <a:sym typeface="Courier New"/>
                </a:defRPr>
              </a:pPr>
              <a:r>
                <a:t>             }</a:t>
              </a:r>
            </a:p>
            <a:p>
              <a:pPr>
                <a:defRPr sz="1000"/>
              </a:pPr>
            </a:p>
            <a:p>
              <a:pPr>
                <a:defRPr sz="1600"/>
              </a:pPr>
              <a:r>
                <a:t>2. Second 'forward' call</a:t>
              </a:r>
            </a:p>
            <a:p>
              <a:pPr>
                <a:defRPr sz="1400">
                  <a:latin typeface="Courier New"/>
                  <a:ea typeface="Courier New"/>
                  <a:cs typeface="Courier New"/>
                  <a:sym typeface="Courier New"/>
                </a:defRPr>
              </a:pPr>
              <a:r>
                <a:t>             </a:t>
              </a:r>
              <a:r>
                <a:rPr>
                  <a:solidFill>
                    <a:srgbClr val="558ED5"/>
                  </a:solidFill>
                </a:rPr>
                <a:t>float</a:t>
              </a:r>
              <a:r>
                <a:t>&amp; &amp;&amp; forward(</a:t>
              </a:r>
              <a:r>
                <a:rPr>
                  <a:solidFill>
                    <a:srgbClr val="558ED5"/>
                  </a:solidFill>
                </a:rPr>
                <a:t>float</a:t>
              </a:r>
              <a:r>
                <a:t>&amp; t) </a:t>
              </a:r>
              <a:r>
                <a:rPr>
                  <a:solidFill>
                    <a:srgbClr val="558ED5"/>
                  </a:solidFill>
                </a:rPr>
                <a:t>noexcept</a:t>
              </a:r>
              <a:endParaRPr>
                <a:solidFill>
                  <a:srgbClr val="558ED5"/>
                </a:solidFill>
              </a:endParaRP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a:t>
              </a:r>
              <a:r>
                <a:rPr>
                  <a:solidFill>
                    <a:srgbClr val="558ED5"/>
                  </a:solidFill>
                </a:rPr>
                <a:t>return</a:t>
              </a:r>
              <a:r>
                <a:t> static_cast&lt;</a:t>
              </a:r>
              <a:r>
                <a:rPr>
                  <a:solidFill>
                    <a:srgbClr val="558ED5"/>
                  </a:solidFill>
                </a:rPr>
                <a:t>float</a:t>
              </a:r>
              <a:r>
                <a:t>&amp; &amp;&amp;&gt;(t);</a:t>
              </a:r>
            </a:p>
            <a:p>
              <a:pPr>
                <a:defRPr sz="1400">
                  <a:latin typeface="Courier New"/>
                  <a:ea typeface="Courier New"/>
                  <a:cs typeface="Courier New"/>
                  <a:sym typeface="Courier New"/>
                </a:defRPr>
              </a:pPr>
              <a:r>
                <a:t>             }</a:t>
              </a:r>
            </a:p>
            <a:p>
              <a:pPr>
                <a:defRPr sz="1600"/>
              </a:pPr>
              <a:r>
                <a:t>    finally.... After reference collapsing</a:t>
              </a:r>
            </a:p>
            <a:p>
              <a:pPr/>
              <a:r>
                <a:t>                           </a:t>
              </a:r>
              <a:r>
                <a:rPr sz="1400">
                  <a:solidFill>
                    <a:srgbClr val="558ED5"/>
                  </a:solidFill>
                  <a:latin typeface="Courier New"/>
                  <a:ea typeface="Courier New"/>
                  <a:cs typeface="Courier New"/>
                  <a:sym typeface="Courier New"/>
                </a:rPr>
                <a:t>float</a:t>
              </a:r>
              <a:r>
                <a:rPr sz="1400">
                  <a:latin typeface="Courier New"/>
                  <a:ea typeface="Courier New"/>
                  <a:cs typeface="Courier New"/>
                  <a:sym typeface="Courier New"/>
                </a:rPr>
                <a:t>&amp;  forward(</a:t>
              </a:r>
              <a:r>
                <a:rPr sz="1400">
                  <a:solidFill>
                    <a:srgbClr val="558ED5"/>
                  </a:solidFill>
                  <a:latin typeface="Courier New"/>
                  <a:ea typeface="Courier New"/>
                  <a:cs typeface="Courier New"/>
                  <a:sym typeface="Courier New"/>
                </a:rPr>
                <a:t>float</a:t>
              </a:r>
              <a:r>
                <a:rPr sz="1400">
                  <a:latin typeface="Courier New"/>
                  <a:ea typeface="Courier New"/>
                  <a:cs typeface="Courier New"/>
                  <a:sym typeface="Courier New"/>
                </a:rPr>
                <a:t>&amp; t) </a:t>
              </a:r>
              <a:r>
                <a:rPr sz="1400">
                  <a:solidFill>
                    <a:srgbClr val="558ED5"/>
                  </a:solidFill>
                  <a:latin typeface="Courier New"/>
                  <a:ea typeface="Courier New"/>
                  <a:cs typeface="Courier New"/>
                  <a:sym typeface="Courier New"/>
                </a:rPr>
                <a:t>noexcept</a:t>
              </a:r>
              <a:endParaRPr sz="1400">
                <a:solidFill>
                  <a:srgbClr val="558ED5"/>
                </a:solidFill>
                <a:latin typeface="Courier New"/>
                <a:ea typeface="Courier New"/>
                <a:cs typeface="Courier New"/>
                <a:sym typeface="Courier New"/>
              </a:endParaRP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a:t>
              </a:r>
              <a:r>
                <a:rPr>
                  <a:solidFill>
                    <a:srgbClr val="558ED5"/>
                  </a:solidFill>
                </a:rPr>
                <a:t>return</a:t>
              </a:r>
              <a:r>
                <a:t> static_cast&lt;</a:t>
              </a:r>
              <a:r>
                <a:rPr>
                  <a:solidFill>
                    <a:srgbClr val="558ED5"/>
                  </a:solidFill>
                </a:rPr>
                <a:t>float</a:t>
              </a:r>
              <a:r>
                <a:t>&amp;&gt;(t);</a:t>
              </a:r>
            </a:p>
            <a:p>
              <a:pPr>
                <a:defRPr sz="1400">
                  <a:latin typeface="Courier New"/>
                  <a:ea typeface="Courier New"/>
                  <a:cs typeface="Courier New"/>
                  <a:sym typeface="Courier New"/>
                </a:defRPr>
              </a:pPr>
              <a:r>
                <a:t>             }</a:t>
              </a:r>
            </a:p>
          </p:txBody>
        </p:sp>
      </p:gr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24" name="Group 6"/>
          <p:cNvGrpSpPr/>
          <p:nvPr/>
        </p:nvGrpSpPr>
        <p:grpSpPr>
          <a:xfrm>
            <a:off x="0" y="34724"/>
            <a:ext cx="9144000" cy="6481964"/>
            <a:chOff x="0" y="0"/>
            <a:chExt cx="9144000" cy="6481962"/>
          </a:xfrm>
        </p:grpSpPr>
        <p:grpSp>
          <p:nvGrpSpPr>
            <p:cNvPr id="621" name="Snip and Round Single Corner Rectangle 3"/>
            <p:cNvGrpSpPr/>
            <p:nvPr/>
          </p:nvGrpSpPr>
          <p:grpSpPr>
            <a:xfrm>
              <a:off x="29036" y="0"/>
              <a:ext cx="9057089" cy="448949"/>
              <a:chOff x="0" y="0"/>
              <a:chExt cx="9057088" cy="448948"/>
            </a:xfrm>
          </p:grpSpPr>
          <p:sp>
            <p:nvSpPr>
              <p:cNvPr id="619"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620"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622"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Solving perfect forwarding with std::forward  (contd..)</a:t>
              </a:r>
            </a:p>
          </p:txBody>
        </p:sp>
        <p:sp>
          <p:nvSpPr>
            <p:cNvPr id="623" name="Rectangle 5"/>
            <p:cNvSpPr txBox="1"/>
            <p:nvPr/>
          </p:nvSpPr>
          <p:spPr>
            <a:xfrm>
              <a:off x="260001" y="1037075"/>
              <a:ext cx="8621530" cy="54448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600"/>
              </a:pPr>
              <a:r>
                <a:t>The next case to handle is</a:t>
              </a:r>
            </a:p>
            <a:p>
              <a:pPr>
                <a:defRPr sz="1000">
                  <a:latin typeface="Courier New"/>
                  <a:ea typeface="Courier New"/>
                  <a:cs typeface="Courier New"/>
                  <a:sym typeface="Courier New"/>
                </a:defRPr>
              </a:pPr>
            </a:p>
            <a:p>
              <a:pPr>
                <a:defRPr>
                  <a:latin typeface="Courier New"/>
                  <a:ea typeface="Courier New"/>
                  <a:cs typeface="Courier New"/>
                  <a:sym typeface="Courier New"/>
                </a:defRPr>
              </a:pPr>
              <a:r>
                <a:t>wrapper(10, 12.34f);</a:t>
              </a:r>
            </a:p>
            <a:p>
              <a:pPr>
                <a:defRPr sz="1000">
                  <a:latin typeface="Courier New"/>
                  <a:ea typeface="Courier New"/>
                  <a:cs typeface="Courier New"/>
                  <a:sym typeface="Courier New"/>
                </a:defRPr>
              </a:pPr>
            </a:p>
            <a:p>
              <a:pPr>
                <a:defRPr sz="1600"/>
              </a:pPr>
              <a:r>
                <a:t>Here the arguments are </a:t>
              </a:r>
              <a:r>
                <a:rPr b="1">
                  <a:solidFill>
                    <a:srgbClr val="FF0000"/>
                  </a:solidFill>
                </a:rPr>
                <a:t>rvalues</a:t>
              </a:r>
              <a:r>
                <a:t>, so the wrapper function instantiation would be like this…</a:t>
              </a:r>
            </a:p>
            <a:p>
              <a:pPr>
                <a:defRPr sz="1600"/>
              </a:pPr>
            </a:p>
            <a:p>
              <a:pPr>
                <a:defRPr sz="1400">
                  <a:solidFill>
                    <a:srgbClr val="558ED5"/>
                  </a:solidFill>
                  <a:latin typeface="Courier New"/>
                  <a:ea typeface="Courier New"/>
                  <a:cs typeface="Courier New"/>
                  <a:sym typeface="Courier New"/>
                </a:defRPr>
              </a:pPr>
              <a:r>
                <a:t>void</a:t>
              </a:r>
              <a:r>
                <a:rPr>
                  <a:solidFill>
                    <a:srgbClr val="000000"/>
                  </a:solidFill>
                </a:rPr>
                <a:t> wrapper(</a:t>
              </a:r>
              <a:r>
                <a:t>int</a:t>
              </a:r>
              <a:r>
                <a:rPr>
                  <a:solidFill>
                    <a:srgbClr val="000000"/>
                  </a:solidFill>
                </a:rPr>
                <a:t> e1, </a:t>
              </a:r>
              <a:r>
                <a:t>float</a:t>
              </a:r>
              <a:r>
                <a:rPr>
                  <a:solidFill>
                    <a:srgbClr val="000000"/>
                  </a:solidFill>
                </a:rPr>
                <a:t> e2) </a:t>
              </a:r>
              <a:r>
                <a:rPr b="1">
                  <a:solidFill>
                    <a:srgbClr val="00B050"/>
                  </a:solidFill>
                </a:rPr>
                <a:t>//void wrapper(int&amp;&amp; e1, float&amp;&amp; e2)</a:t>
              </a:r>
              <a:endParaRPr b="1">
                <a:solidFill>
                  <a:srgbClr val="00B050"/>
                </a:solidFill>
              </a:endParaRP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fun(forward&lt;</a:t>
              </a:r>
              <a:r>
                <a:rPr>
                  <a:solidFill>
                    <a:srgbClr val="558ED5"/>
                  </a:solidFill>
                </a:rPr>
                <a:t>int</a:t>
              </a:r>
              <a:r>
                <a:t>&gt;(e1), forward&lt;</a:t>
              </a:r>
              <a:r>
                <a:rPr>
                  <a:solidFill>
                    <a:srgbClr val="558ED5"/>
                  </a:solidFill>
                </a:rPr>
                <a:t>float</a:t>
              </a:r>
              <a:r>
                <a:t>&gt;(e2));</a:t>
              </a:r>
            </a:p>
            <a:p>
              <a:pPr>
                <a:defRPr sz="1400">
                  <a:latin typeface="Courier New"/>
                  <a:ea typeface="Courier New"/>
                  <a:cs typeface="Courier New"/>
                  <a:sym typeface="Courier New"/>
                </a:defRPr>
              </a:pPr>
              <a:r>
                <a:t>}</a:t>
              </a:r>
            </a:p>
            <a:p>
              <a:pPr>
                <a:defRPr sz="1400">
                  <a:solidFill>
                    <a:srgbClr val="00B050"/>
                  </a:solidFill>
                </a:defRPr>
              </a:pPr>
              <a:r>
                <a:t>//the argument passed are </a:t>
              </a:r>
              <a:r>
                <a:rPr b="1">
                  <a:solidFill>
                    <a:srgbClr val="FF0000"/>
                  </a:solidFill>
                </a:rPr>
                <a:t>rvalue</a:t>
              </a:r>
              <a:r>
                <a:rPr>
                  <a:solidFill>
                    <a:srgbClr val="000000"/>
                  </a:solidFill>
                </a:rPr>
                <a:t>'</a:t>
              </a:r>
              <a:r>
                <a:t>s</a:t>
              </a:r>
              <a:r>
                <a:rPr>
                  <a:solidFill>
                    <a:srgbClr val="000000"/>
                  </a:solidFill>
                </a:rPr>
                <a:t> </a:t>
              </a:r>
              <a:r>
                <a:t>by reference to 'func‘</a:t>
              </a:r>
            </a:p>
            <a:p>
              <a:pPr>
                <a:defRPr sz="1000"/>
              </a:pPr>
            </a:p>
            <a:p>
              <a:pPr marL="342900" indent="-342900">
                <a:buSzPct val="100000"/>
                <a:buAutoNum type="arabicPeriod" startAt="1"/>
                <a:defRPr sz="1600"/>
              </a:pPr>
              <a:r>
                <a:t>First 'forward' call</a:t>
              </a:r>
            </a:p>
            <a:p>
              <a:pPr marL="342900" indent="-342900">
                <a:defRPr sz="1000"/>
              </a:pPr>
            </a:p>
            <a:p>
              <a:pPr>
                <a:defRPr sz="1400">
                  <a:latin typeface="Courier New"/>
                  <a:ea typeface="Courier New"/>
                  <a:cs typeface="Courier New"/>
                  <a:sym typeface="Courier New"/>
                </a:defRPr>
              </a:pPr>
              <a:r>
                <a:t>           </a:t>
              </a:r>
              <a:r>
                <a:rPr sz="1600">
                  <a:solidFill>
                    <a:srgbClr val="558ED5"/>
                  </a:solidFill>
                </a:rPr>
                <a:t>int</a:t>
              </a:r>
              <a:r>
                <a:rPr sz="1600"/>
                <a:t>&amp;&amp; &amp;&amp; forward(</a:t>
              </a:r>
              <a:r>
                <a:rPr sz="1600">
                  <a:solidFill>
                    <a:srgbClr val="558ED5"/>
                  </a:solidFill>
                </a:rPr>
                <a:t>int</a:t>
              </a:r>
              <a:r>
                <a:rPr sz="1600"/>
                <a:t>&amp;&amp; t) </a:t>
              </a:r>
              <a:r>
                <a:rPr sz="1600">
                  <a:solidFill>
                    <a:srgbClr val="558ED5"/>
                  </a:solidFill>
                </a:rPr>
                <a:t>noexcept</a:t>
              </a:r>
              <a:endParaRPr sz="1600">
                <a:solidFill>
                  <a:srgbClr val="558ED5"/>
                </a:solidFill>
              </a:endParaRP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558ED5"/>
                  </a:solidFill>
                </a:rPr>
                <a:t>return</a:t>
              </a:r>
              <a:r>
                <a:t> static_cast&lt;</a:t>
              </a:r>
              <a:r>
                <a:rPr>
                  <a:solidFill>
                    <a:srgbClr val="558ED5"/>
                  </a:solidFill>
                </a:rPr>
                <a:t>int</a:t>
              </a:r>
              <a:r>
                <a:t>&amp;&amp; &amp;&amp;&gt;(t);</a:t>
              </a:r>
            </a:p>
            <a:p>
              <a:pPr>
                <a:defRPr sz="1600">
                  <a:latin typeface="Courier New"/>
                  <a:ea typeface="Courier New"/>
                  <a:cs typeface="Courier New"/>
                  <a:sym typeface="Courier New"/>
                </a:defRPr>
              </a:pPr>
              <a:r>
                <a:t>          }</a:t>
              </a:r>
            </a:p>
            <a:p>
              <a:pPr>
                <a:defRPr sz="1000">
                  <a:latin typeface="Courier New"/>
                  <a:ea typeface="Courier New"/>
                  <a:cs typeface="Courier New"/>
                  <a:sym typeface="Courier New"/>
                </a:defRPr>
              </a:pPr>
            </a:p>
            <a:p>
              <a:pPr>
                <a:defRPr sz="1600"/>
              </a:pPr>
              <a:r>
                <a:t>      finally....After reference collapsing</a:t>
              </a:r>
            </a:p>
            <a:p>
              <a:pPr>
                <a:defRPr sz="1000"/>
              </a:pPr>
            </a:p>
            <a:p>
              <a:pPr>
                <a:defRPr sz="1400"/>
              </a:pPr>
              <a:r>
                <a:t>           	</a:t>
              </a:r>
              <a:r>
                <a:rPr sz="1600"/>
                <a:t>         </a:t>
              </a:r>
              <a:r>
                <a:rPr sz="1600">
                  <a:solidFill>
                    <a:srgbClr val="558ED5"/>
                  </a:solidFill>
                  <a:latin typeface="Courier New"/>
                  <a:ea typeface="Courier New"/>
                  <a:cs typeface="Courier New"/>
                  <a:sym typeface="Courier New"/>
                </a:rPr>
                <a:t>int</a:t>
              </a:r>
              <a:r>
                <a:rPr sz="1600">
                  <a:latin typeface="Courier New"/>
                  <a:ea typeface="Courier New"/>
                  <a:cs typeface="Courier New"/>
                  <a:sym typeface="Courier New"/>
                </a:rPr>
                <a:t>  forward(</a:t>
              </a:r>
              <a:r>
                <a:rPr sz="1600">
                  <a:solidFill>
                    <a:srgbClr val="558ED5"/>
                  </a:solidFill>
                  <a:latin typeface="Courier New"/>
                  <a:ea typeface="Courier New"/>
                  <a:cs typeface="Courier New"/>
                  <a:sym typeface="Courier New"/>
                </a:rPr>
                <a:t>int</a:t>
              </a:r>
              <a:r>
                <a:rPr sz="1600">
                  <a:latin typeface="Courier New"/>
                  <a:ea typeface="Courier New"/>
                  <a:cs typeface="Courier New"/>
                  <a:sym typeface="Courier New"/>
                </a:rPr>
                <a:t> t) </a:t>
              </a:r>
              <a:r>
                <a:rPr sz="1600">
                  <a:solidFill>
                    <a:srgbClr val="558ED5"/>
                  </a:solidFill>
                  <a:latin typeface="Courier New"/>
                  <a:ea typeface="Courier New"/>
                  <a:cs typeface="Courier New"/>
                  <a:sym typeface="Courier New"/>
                </a:rPr>
                <a:t>noexcept</a:t>
              </a:r>
              <a:endParaRPr sz="1600">
                <a:solidFill>
                  <a:srgbClr val="558ED5"/>
                </a:solidFill>
                <a:latin typeface="Courier New"/>
                <a:ea typeface="Courier New"/>
                <a:cs typeface="Courier New"/>
                <a:sym typeface="Courier New"/>
              </a:endParaRP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558ED5"/>
                  </a:solidFill>
                </a:rPr>
                <a:t>return</a:t>
              </a:r>
              <a:r>
                <a:t> static_cast&lt;</a:t>
              </a:r>
              <a:r>
                <a:rPr>
                  <a:solidFill>
                    <a:srgbClr val="558ED5"/>
                  </a:solidFill>
                </a:rPr>
                <a:t>int</a:t>
              </a:r>
              <a:r>
                <a:t>&gt;(t);</a:t>
              </a:r>
            </a:p>
            <a:p>
              <a:pPr>
                <a:defRPr sz="1600">
                  <a:latin typeface="Courier New"/>
                  <a:ea typeface="Courier New"/>
                  <a:cs typeface="Courier New"/>
                  <a:sym typeface="Courier New"/>
                </a:defRPr>
              </a:pPr>
              <a:r>
                <a:t>           }</a:t>
              </a:r>
            </a:p>
          </p:txBody>
        </p:sp>
      </p:gr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31" name="Group 6"/>
          <p:cNvGrpSpPr/>
          <p:nvPr/>
        </p:nvGrpSpPr>
        <p:grpSpPr>
          <a:xfrm>
            <a:off x="0" y="34725"/>
            <a:ext cx="9144000" cy="4515730"/>
            <a:chOff x="0" y="0"/>
            <a:chExt cx="9144000" cy="4515729"/>
          </a:xfrm>
        </p:grpSpPr>
        <p:sp>
          <p:nvSpPr>
            <p:cNvPr id="626" name="Rectangle 3"/>
            <p:cNvSpPr txBox="1"/>
            <p:nvPr/>
          </p:nvSpPr>
          <p:spPr>
            <a:xfrm>
              <a:off x="585271" y="1306042"/>
              <a:ext cx="7613417" cy="3209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600"/>
              </a:pPr>
              <a:r>
                <a:t>2. Second 'forward' call</a:t>
              </a:r>
            </a:p>
            <a:p>
              <a:pPr>
                <a:defRPr sz="1600"/>
              </a:pPr>
            </a:p>
            <a:p>
              <a:pPr>
                <a:defRPr sz="1600">
                  <a:latin typeface="Courier New"/>
                  <a:ea typeface="Courier New"/>
                  <a:cs typeface="Courier New"/>
                  <a:sym typeface="Courier New"/>
                </a:defRPr>
              </a:pPr>
              <a:r>
                <a:t>             </a:t>
              </a:r>
              <a:r>
                <a:rPr>
                  <a:solidFill>
                    <a:srgbClr val="558ED5"/>
                  </a:solidFill>
                </a:rPr>
                <a:t>float</a:t>
              </a:r>
              <a:r>
                <a:t>&amp;&amp; &amp;&amp; forward(</a:t>
              </a:r>
              <a:r>
                <a:rPr>
                  <a:solidFill>
                    <a:srgbClr val="558ED5"/>
                  </a:solidFill>
                </a:rPr>
                <a:t>float</a:t>
              </a:r>
              <a:r>
                <a:t>&amp;&amp; t) </a:t>
              </a:r>
              <a:r>
                <a:rPr>
                  <a:solidFill>
                    <a:srgbClr val="558ED5"/>
                  </a:solidFill>
                </a:rPr>
                <a:t>noexcept</a:t>
              </a:r>
              <a:endParaRPr>
                <a:solidFill>
                  <a:srgbClr val="558ED5"/>
                </a:solidFill>
              </a:endParaRP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558ED5"/>
                  </a:solidFill>
                </a:rPr>
                <a:t>return</a:t>
              </a:r>
              <a:r>
                <a:t> static_cast&lt;</a:t>
              </a:r>
              <a:r>
                <a:rPr>
                  <a:solidFill>
                    <a:srgbClr val="558ED5"/>
                  </a:solidFill>
                </a:rPr>
                <a:t>float</a:t>
              </a:r>
              <a:r>
                <a:t>&amp;&amp; &amp;&amp;&gt;(t);</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p>
            <a:p>
              <a:pPr>
                <a:defRPr sz="1600"/>
              </a:pPr>
              <a:r>
                <a:t>    finally.... After reference collapsing</a:t>
              </a:r>
            </a:p>
            <a:p>
              <a:pPr>
                <a:defRPr sz="1600"/>
              </a:pPr>
            </a:p>
            <a:p>
              <a:pPr>
                <a:defRPr sz="1600"/>
              </a:pPr>
              <a:r>
                <a:t>                           </a:t>
              </a:r>
              <a:r>
                <a:rPr>
                  <a:solidFill>
                    <a:srgbClr val="558ED5"/>
                  </a:solidFill>
                  <a:latin typeface="Courier New"/>
                  <a:ea typeface="Courier New"/>
                  <a:cs typeface="Courier New"/>
                  <a:sym typeface="Courier New"/>
                </a:rPr>
                <a:t>float </a:t>
              </a:r>
              <a:r>
                <a:rPr>
                  <a:latin typeface="Courier New"/>
                  <a:ea typeface="Courier New"/>
                  <a:cs typeface="Courier New"/>
                  <a:sym typeface="Courier New"/>
                </a:rPr>
                <a:t>forward(</a:t>
              </a:r>
              <a:r>
                <a:rPr>
                  <a:solidFill>
                    <a:srgbClr val="558ED5"/>
                  </a:solidFill>
                  <a:latin typeface="Courier New"/>
                  <a:ea typeface="Courier New"/>
                  <a:cs typeface="Courier New"/>
                  <a:sym typeface="Courier New"/>
                </a:rPr>
                <a:t>float</a:t>
              </a:r>
              <a:r>
                <a:rPr>
                  <a:latin typeface="Courier New"/>
                  <a:ea typeface="Courier New"/>
                  <a:cs typeface="Courier New"/>
                  <a:sym typeface="Courier New"/>
                </a:rPr>
                <a:t> t) </a:t>
              </a:r>
              <a:r>
                <a:rPr>
                  <a:solidFill>
                    <a:srgbClr val="558ED5"/>
                  </a:solidFill>
                  <a:latin typeface="Courier New"/>
                  <a:ea typeface="Courier New"/>
                  <a:cs typeface="Courier New"/>
                  <a:sym typeface="Courier New"/>
                </a:rPr>
                <a:t>noexcept</a:t>
              </a:r>
              <a:endParaRPr>
                <a:solidFill>
                  <a:srgbClr val="558ED5"/>
                </a:solidFill>
                <a:latin typeface="Courier New"/>
                <a:ea typeface="Courier New"/>
                <a:cs typeface="Courier New"/>
                <a:sym typeface="Courier New"/>
              </a:endParaRP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558ED5"/>
                  </a:solidFill>
                </a:rPr>
                <a:t>return</a:t>
              </a:r>
              <a:r>
                <a:t> static_cast&lt;</a:t>
              </a:r>
              <a:r>
                <a:rPr>
                  <a:solidFill>
                    <a:srgbClr val="558ED5"/>
                  </a:solidFill>
                </a:rPr>
                <a:t>float</a:t>
              </a:r>
              <a:r>
                <a:t>&gt;(t);</a:t>
              </a:r>
            </a:p>
            <a:p>
              <a:pPr>
                <a:defRPr sz="1600">
                  <a:latin typeface="Courier New"/>
                  <a:ea typeface="Courier New"/>
                  <a:cs typeface="Courier New"/>
                  <a:sym typeface="Courier New"/>
                </a:defRPr>
              </a:pPr>
              <a:r>
                <a:t>             }</a:t>
              </a:r>
            </a:p>
          </p:txBody>
        </p:sp>
        <p:grpSp>
          <p:nvGrpSpPr>
            <p:cNvPr id="629" name="Snip and Round Single Corner Rectangle 4"/>
            <p:cNvGrpSpPr/>
            <p:nvPr/>
          </p:nvGrpSpPr>
          <p:grpSpPr>
            <a:xfrm>
              <a:off x="29036" y="0"/>
              <a:ext cx="9057089" cy="448948"/>
              <a:chOff x="0" y="0"/>
              <a:chExt cx="9057088" cy="448947"/>
            </a:xfrm>
          </p:grpSpPr>
          <p:sp>
            <p:nvSpPr>
              <p:cNvPr id="627"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628"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630" name="Rectangle 1"/>
            <p:cNvSpPr/>
            <p:nvPr/>
          </p:nvSpPr>
          <p:spPr>
            <a:xfrm>
              <a:off x="0" y="604084"/>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Solving perfect forwarding with std::forward  (contd..)</a:t>
              </a:r>
            </a:p>
          </p:txBody>
        </p:sp>
      </p:gr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38" name="Group 3"/>
          <p:cNvGrpSpPr/>
          <p:nvPr/>
        </p:nvGrpSpPr>
        <p:grpSpPr>
          <a:xfrm>
            <a:off x="0" y="34724"/>
            <a:ext cx="9144000" cy="6198308"/>
            <a:chOff x="0" y="0"/>
            <a:chExt cx="9144000" cy="6198306"/>
          </a:xfrm>
        </p:grpSpPr>
        <p:grpSp>
          <p:nvGrpSpPr>
            <p:cNvPr id="635" name="Snip and Round Single Corner Rectangle 4"/>
            <p:cNvGrpSpPr/>
            <p:nvPr/>
          </p:nvGrpSpPr>
          <p:grpSpPr>
            <a:xfrm>
              <a:off x="29036" y="0"/>
              <a:ext cx="9057089" cy="448949"/>
              <a:chOff x="0" y="0"/>
              <a:chExt cx="9057088" cy="448948"/>
            </a:xfrm>
          </p:grpSpPr>
          <p:sp>
            <p:nvSpPr>
              <p:cNvPr id="633"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634"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636"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TEMPLATE FEATURES OVERVIEW</a:t>
              </a:r>
            </a:p>
          </p:txBody>
        </p:sp>
        <p:sp>
          <p:nvSpPr>
            <p:cNvPr id="637" name="TextBox 6"/>
            <p:cNvSpPr txBox="1"/>
            <p:nvPr/>
          </p:nvSpPr>
          <p:spPr>
            <a:xfrm>
              <a:off x="369247" y="1090019"/>
              <a:ext cx="8549522" cy="51082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a:pPr>
              <a:r>
                <a:t>VARIADIC TEMPLATES:</a:t>
              </a:r>
            </a:p>
            <a:p>
              <a:pPr/>
              <a:r>
                <a:t>These are templates that allow a template to take arbitrary number of arguments.</a:t>
              </a:r>
            </a:p>
            <a:p>
              <a:pPr/>
              <a:r>
                <a:t>	- Very useful as they perform type computation at compile-time</a:t>
              </a:r>
            </a:p>
            <a:p>
              <a:pPr/>
              <a:r>
                <a:t>	- They help in implementing type safe functions with arbitrary no. of arguments.</a:t>
              </a:r>
            </a:p>
            <a:p>
              <a:pPr/>
              <a:r>
                <a:t>	- Help perform argument forwarding.</a:t>
              </a:r>
            </a:p>
            <a:p>
              <a:pPr>
                <a:defRPr b="1"/>
              </a:pPr>
              <a:r>
                <a:t>Syntax :-</a:t>
              </a:r>
            </a:p>
            <a:p>
              <a:pPr algn="just"/>
              <a:r>
                <a:t>An ellipsis is used in two ways by variadic templates. To the left of the parameter name, it signifies a parameter pack, and to the right of the parameter name, it expands the parameter packs into separate names. </a:t>
              </a:r>
            </a:p>
            <a:p>
              <a:pPr/>
            </a:p>
            <a:p>
              <a:pPr>
                <a:defRPr i="1"/>
              </a:pPr>
              <a:r>
                <a:t>Here's a basic example of variadic template class definition syntax:</a:t>
              </a:r>
            </a:p>
            <a:p>
              <a:pPr>
                <a:defRPr i="1"/>
              </a:pPr>
            </a:p>
            <a:p>
              <a:pPr>
                <a:defRPr b="1">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Arguments&gt; </a:t>
              </a:r>
              <a:r>
                <a:t>class</a:t>
              </a:r>
              <a:r>
                <a:rPr>
                  <a:solidFill>
                    <a:srgbClr val="000000"/>
                  </a:solidFill>
                </a:rPr>
                <a:t> classname;</a:t>
              </a:r>
              <a:endParaRPr>
                <a:solidFill>
                  <a:srgbClr val="000000"/>
                </a:solidFill>
              </a:endParaRPr>
            </a:p>
            <a:p>
              <a:pPr>
                <a:defRPr>
                  <a:latin typeface="Courier New"/>
                  <a:ea typeface="Courier New"/>
                  <a:cs typeface="Courier New"/>
                  <a:sym typeface="Courier New"/>
                </a:defRPr>
              </a:pPr>
              <a:r>
                <a:t>                    (OR)</a:t>
              </a:r>
            </a:p>
            <a:p>
              <a:pPr>
                <a:defRPr b="1">
                  <a:solidFill>
                    <a:srgbClr val="0000FF"/>
                  </a:solidFill>
                  <a:latin typeface="Courier New"/>
                  <a:ea typeface="Courier New"/>
                  <a:cs typeface="Courier New"/>
                  <a:sym typeface="Courier New"/>
                </a:defRPr>
              </a:pPr>
              <a:r>
                <a:t>template</a:t>
              </a:r>
              <a:r>
                <a:rPr>
                  <a:solidFill>
                    <a:srgbClr val="000000"/>
                  </a:solidFill>
                </a:rPr>
                <a:t>&lt;</a:t>
              </a:r>
              <a:r>
                <a:t>typename  </a:t>
              </a:r>
              <a:r>
                <a:rPr>
                  <a:solidFill>
                    <a:srgbClr val="000000"/>
                  </a:solidFill>
                </a:rPr>
                <a:t>...Arguments&gt; </a:t>
              </a:r>
              <a:r>
                <a:t>class</a:t>
              </a:r>
              <a:r>
                <a:rPr>
                  <a:solidFill>
                    <a:srgbClr val="000000"/>
                  </a:solidFill>
                </a:rPr>
                <a:t> classname;</a:t>
              </a:r>
              <a:endParaRPr>
                <a:solidFill>
                  <a:srgbClr val="000000"/>
                </a:solidFill>
              </a:endParaRPr>
            </a:p>
            <a:p>
              <a:pPr>
                <a:defRPr>
                  <a:latin typeface="Courier New"/>
                  <a:ea typeface="Courier New"/>
                  <a:cs typeface="Courier New"/>
                  <a:sym typeface="Courier New"/>
                </a:defRPr>
              </a:pPr>
              <a:r>
                <a:t>                    (OR)</a:t>
              </a:r>
            </a:p>
            <a:p>
              <a:pPr>
                <a:defRPr b="1">
                  <a:solidFill>
                    <a:srgbClr val="0000FF"/>
                  </a:solidFill>
                  <a:latin typeface="Courier New"/>
                  <a:ea typeface="Courier New"/>
                  <a:cs typeface="Courier New"/>
                  <a:sym typeface="Courier New"/>
                </a:defRPr>
              </a:pPr>
              <a:r>
                <a:t>template</a:t>
              </a:r>
              <a:r>
                <a:rPr>
                  <a:solidFill>
                    <a:srgbClr val="000000"/>
                  </a:solidFill>
                </a:rPr>
                <a:t>&lt;</a:t>
              </a:r>
              <a:r>
                <a:t>typename  </a:t>
              </a:r>
              <a:r>
                <a:rPr>
                  <a:solidFill>
                    <a:srgbClr val="000000"/>
                  </a:solidFill>
                </a:rPr>
                <a:t>...  Arguments&gt; </a:t>
              </a:r>
              <a:r>
                <a:t>class</a:t>
              </a:r>
              <a:r>
                <a:rPr>
                  <a:solidFill>
                    <a:srgbClr val="000000"/>
                  </a:solidFill>
                </a:rPr>
                <a:t> classname;</a:t>
              </a:r>
              <a:endParaRPr>
                <a:latin typeface="+mj-lt"/>
                <a:ea typeface="+mj-ea"/>
                <a:cs typeface="+mj-cs"/>
                <a:sym typeface="Calibri"/>
              </a:endParaRPr>
            </a:p>
          </p:txBody>
        </p:sp>
      </p:gr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58" name="Group 3"/>
          <p:cNvGrpSpPr/>
          <p:nvPr/>
        </p:nvGrpSpPr>
        <p:grpSpPr>
          <a:xfrm>
            <a:off x="0" y="24103"/>
            <a:ext cx="9144000" cy="6075667"/>
            <a:chOff x="0" y="0"/>
            <a:chExt cx="9144000" cy="6075666"/>
          </a:xfrm>
        </p:grpSpPr>
        <p:grpSp>
          <p:nvGrpSpPr>
            <p:cNvPr id="642" name="Rounded Rectangular Callout 4"/>
            <p:cNvGrpSpPr/>
            <p:nvPr/>
          </p:nvGrpSpPr>
          <p:grpSpPr>
            <a:xfrm>
              <a:off x="3552151" y="1152264"/>
              <a:ext cx="2532017" cy="704021"/>
              <a:chOff x="0" y="0"/>
              <a:chExt cx="2532016" cy="704019"/>
            </a:xfrm>
          </p:grpSpPr>
          <p:sp>
            <p:nvSpPr>
              <p:cNvPr id="640" name="Shape"/>
              <p:cNvSpPr/>
              <p:nvPr/>
            </p:nvSpPr>
            <p:spPr>
              <a:xfrm>
                <a:off x="0" y="20383"/>
                <a:ext cx="2532018" cy="683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57" y="2468"/>
                    </a:moveTo>
                    <a:cubicBezTo>
                      <a:pt x="2557" y="1105"/>
                      <a:pt x="2856" y="0"/>
                      <a:pt x="3224" y="0"/>
                    </a:cubicBezTo>
                    <a:lnTo>
                      <a:pt x="5731" y="0"/>
                    </a:lnTo>
                    <a:lnTo>
                      <a:pt x="20934" y="0"/>
                    </a:lnTo>
                    <a:cubicBezTo>
                      <a:pt x="21302" y="0"/>
                      <a:pt x="21600" y="1105"/>
                      <a:pt x="21600" y="2468"/>
                    </a:cubicBezTo>
                    <a:lnTo>
                      <a:pt x="21600" y="12339"/>
                    </a:lnTo>
                    <a:cubicBezTo>
                      <a:pt x="21600" y="13702"/>
                      <a:pt x="21302" y="14807"/>
                      <a:pt x="20934" y="14807"/>
                    </a:cubicBezTo>
                    <a:lnTo>
                      <a:pt x="10492" y="14807"/>
                    </a:lnTo>
                    <a:lnTo>
                      <a:pt x="0" y="21600"/>
                    </a:lnTo>
                    <a:lnTo>
                      <a:pt x="5731" y="14807"/>
                    </a:lnTo>
                    <a:lnTo>
                      <a:pt x="3224" y="14807"/>
                    </a:lnTo>
                    <a:cubicBezTo>
                      <a:pt x="2856" y="14807"/>
                      <a:pt x="2557" y="13702"/>
                      <a:pt x="2557" y="12339"/>
                    </a:cubicBezTo>
                    <a:lnTo>
                      <a:pt x="2557" y="12339"/>
                    </a:lnTo>
                    <a:lnTo>
                      <a:pt x="2557" y="8637"/>
                    </a:lnTo>
                    <a:close/>
                  </a:path>
                </a:pathLst>
              </a:custGeom>
              <a:gradFill flip="none" rotWithShape="1">
                <a:gsLst>
                  <a:gs pos="0">
                    <a:schemeClr val="accent2">
                      <a:hueOff val="-39879"/>
                      <a:satOff val="52282"/>
                      <a:lumOff val="29251"/>
                    </a:schemeClr>
                  </a:gs>
                  <a:gs pos="35000">
                    <a:srgbClr val="FFBFBE"/>
                  </a:gs>
                  <a:gs pos="100000">
                    <a:schemeClr val="accent2">
                      <a:hueOff val="-44018"/>
                      <a:satOff val="52282"/>
                      <a:lumOff val="42346"/>
                    </a:schemeClr>
                  </a:gs>
                </a:gsLst>
                <a:lin ang="16200000" scaled="0"/>
              </a:gradFill>
              <a:ln w="9525" cap="flat">
                <a:solidFill>
                  <a:srgbClr val="BE4B4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641" name="Arguments is template parameter pack"/>
              <p:cNvSpPr txBox="1"/>
              <p:nvPr/>
            </p:nvSpPr>
            <p:spPr>
              <a:xfrm>
                <a:off x="373128" y="0"/>
                <a:ext cx="2085530" cy="509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Arguments is template parameter pack</a:t>
                </a:r>
              </a:p>
            </p:txBody>
          </p:sp>
        </p:grpSp>
        <p:grpSp>
          <p:nvGrpSpPr>
            <p:cNvPr id="645" name="Rounded Rectangular Callout 5"/>
            <p:cNvGrpSpPr/>
            <p:nvPr/>
          </p:nvGrpSpPr>
          <p:grpSpPr>
            <a:xfrm>
              <a:off x="3888884" y="4446340"/>
              <a:ext cx="3347413" cy="509400"/>
              <a:chOff x="0" y="0"/>
              <a:chExt cx="3347411" cy="509398"/>
            </a:xfrm>
          </p:grpSpPr>
          <p:sp>
            <p:nvSpPr>
              <p:cNvPr id="643" name="Shape"/>
              <p:cNvSpPr/>
              <p:nvPr/>
            </p:nvSpPr>
            <p:spPr>
              <a:xfrm>
                <a:off x="0" y="38675"/>
                <a:ext cx="3347413"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96" y="3600"/>
                    </a:moveTo>
                    <a:cubicBezTo>
                      <a:pt x="7196" y="1612"/>
                      <a:pt x="7404" y="0"/>
                      <a:pt x="7661" y="0"/>
                    </a:cubicBezTo>
                    <a:lnTo>
                      <a:pt x="9597" y="0"/>
                    </a:lnTo>
                    <a:lnTo>
                      <a:pt x="21135" y="0"/>
                    </a:lnTo>
                    <a:cubicBezTo>
                      <a:pt x="21392" y="0"/>
                      <a:pt x="21600" y="1612"/>
                      <a:pt x="21600" y="3600"/>
                    </a:cubicBezTo>
                    <a:lnTo>
                      <a:pt x="21600" y="3600"/>
                    </a:lnTo>
                    <a:lnTo>
                      <a:pt x="21600" y="18000"/>
                    </a:lnTo>
                    <a:cubicBezTo>
                      <a:pt x="21600" y="19988"/>
                      <a:pt x="21392" y="21600"/>
                      <a:pt x="21135" y="21600"/>
                    </a:cubicBezTo>
                    <a:lnTo>
                      <a:pt x="7661" y="21600"/>
                    </a:lnTo>
                    <a:cubicBezTo>
                      <a:pt x="7404" y="21600"/>
                      <a:pt x="7196" y="19988"/>
                      <a:pt x="7196" y="18000"/>
                    </a:cubicBezTo>
                    <a:lnTo>
                      <a:pt x="7196" y="9000"/>
                    </a:lnTo>
                    <a:lnTo>
                      <a:pt x="0" y="8586"/>
                    </a:lnTo>
                    <a:lnTo>
                      <a:pt x="7196" y="3600"/>
                    </a:lnTo>
                    <a:close/>
                  </a:path>
                </a:pathLst>
              </a:custGeom>
              <a:gradFill flip="none" rotWithShape="1">
                <a:gsLst>
                  <a:gs pos="0">
                    <a:schemeClr val="accent2">
                      <a:hueOff val="-39879"/>
                      <a:satOff val="52282"/>
                      <a:lumOff val="29251"/>
                    </a:schemeClr>
                  </a:gs>
                  <a:gs pos="35000">
                    <a:srgbClr val="FFBFBE"/>
                  </a:gs>
                  <a:gs pos="100000">
                    <a:schemeClr val="accent2">
                      <a:hueOff val="-44018"/>
                      <a:satOff val="52282"/>
                      <a:lumOff val="42346"/>
                    </a:schemeClr>
                  </a:gs>
                </a:gsLst>
                <a:lin ang="16200000" scaled="0"/>
              </a:gradFill>
              <a:ln w="9525" cap="flat">
                <a:solidFill>
                  <a:srgbClr val="BE4B4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644" name="args is function template parameter pack"/>
              <p:cNvSpPr txBox="1"/>
              <p:nvPr/>
            </p:nvSpPr>
            <p:spPr>
              <a:xfrm>
                <a:off x="1186737" y="0"/>
                <a:ext cx="2089102" cy="509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args is function template parameter pack</a:t>
                </a:r>
              </a:p>
            </p:txBody>
          </p:sp>
        </p:grpSp>
        <p:grpSp>
          <p:nvGrpSpPr>
            <p:cNvPr id="648" name="Snip and Round Single Corner Rectangle 6"/>
            <p:cNvGrpSpPr/>
            <p:nvPr/>
          </p:nvGrpSpPr>
          <p:grpSpPr>
            <a:xfrm>
              <a:off x="28135" y="0"/>
              <a:ext cx="9057089" cy="448949"/>
              <a:chOff x="0" y="0"/>
              <a:chExt cx="9057088" cy="448948"/>
            </a:xfrm>
          </p:grpSpPr>
          <p:sp>
            <p:nvSpPr>
              <p:cNvPr id="646"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647"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649" name="Rectangle 1"/>
            <p:cNvSpPr/>
            <p:nvPr/>
          </p:nvSpPr>
          <p:spPr>
            <a:xfrm>
              <a:off x="0" y="614706"/>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TEMPLATE FEATURES OVERVIEW</a:t>
              </a:r>
            </a:p>
          </p:txBody>
        </p:sp>
        <p:sp>
          <p:nvSpPr>
            <p:cNvPr id="650" name="Rectangle 8"/>
            <p:cNvSpPr txBox="1"/>
            <p:nvPr/>
          </p:nvSpPr>
          <p:spPr>
            <a:xfrm>
              <a:off x="369247" y="1820720"/>
              <a:ext cx="7325385"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4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Arguments&gt; </a:t>
              </a:r>
              <a:r>
                <a:t>class</a:t>
              </a:r>
              <a:r>
                <a:rPr>
                  <a:solidFill>
                    <a:srgbClr val="000000"/>
                  </a:solidFill>
                </a:rPr>
                <a:t> classname</a:t>
              </a:r>
            </a:p>
            <a:p>
              <a:pPr>
                <a:defRPr b="1" sz="1400">
                  <a:latin typeface="Courier New"/>
                  <a:ea typeface="Courier New"/>
                  <a:cs typeface="Courier New"/>
                  <a:sym typeface="Courier New"/>
                </a:defRPr>
              </a:pPr>
              <a:r>
                <a:t>{</a:t>
              </a:r>
            </a:p>
            <a:p>
              <a:pPr>
                <a:defRPr b="1" sz="1400">
                  <a:latin typeface="Courier New"/>
                  <a:ea typeface="Courier New"/>
                  <a:cs typeface="Courier New"/>
                  <a:sym typeface="Courier New"/>
                </a:defRPr>
              </a:pPr>
              <a:r>
                <a:t>};</a:t>
              </a:r>
            </a:p>
          </p:txBody>
        </p:sp>
        <p:sp>
          <p:nvSpPr>
            <p:cNvPr id="651" name="TextBox 9"/>
            <p:cNvSpPr txBox="1"/>
            <p:nvPr/>
          </p:nvSpPr>
          <p:spPr>
            <a:xfrm>
              <a:off x="657279" y="1100640"/>
              <a:ext cx="430104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A variadic class template:-</a:t>
              </a:r>
            </a:p>
          </p:txBody>
        </p:sp>
        <p:sp>
          <p:nvSpPr>
            <p:cNvPr id="652" name="TextBox 10"/>
            <p:cNvSpPr txBox="1"/>
            <p:nvPr/>
          </p:nvSpPr>
          <p:spPr>
            <a:xfrm>
              <a:off x="441255" y="2756824"/>
              <a:ext cx="797186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r>
                <a:t>By using a variadic template class definition, you may require at least one parameter:</a:t>
              </a:r>
            </a:p>
          </p:txBody>
        </p:sp>
        <p:sp>
          <p:nvSpPr>
            <p:cNvPr id="653" name="Rectangle 11"/>
            <p:cNvSpPr txBox="1"/>
            <p:nvPr/>
          </p:nvSpPr>
          <p:spPr>
            <a:xfrm>
              <a:off x="513263" y="3188872"/>
              <a:ext cx="7325385"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4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T1, </a:t>
              </a:r>
              <a:r>
                <a:t>typename</a:t>
              </a:r>
              <a:r>
                <a:rPr>
                  <a:solidFill>
                    <a:srgbClr val="000000"/>
                  </a:solidFill>
                </a:rPr>
                <a:t>...  Arguments&gt; </a:t>
              </a:r>
              <a:r>
                <a:t>class</a:t>
              </a:r>
              <a:r>
                <a:rPr>
                  <a:solidFill>
                    <a:srgbClr val="000000"/>
                  </a:solidFill>
                </a:rPr>
                <a:t> classname</a:t>
              </a:r>
            </a:p>
            <a:p>
              <a:pPr>
                <a:defRPr b="1" sz="1400">
                  <a:latin typeface="Courier New"/>
                  <a:ea typeface="Courier New"/>
                  <a:cs typeface="Courier New"/>
                  <a:sym typeface="Courier New"/>
                </a:defRPr>
              </a:pPr>
              <a:r>
                <a:t>{</a:t>
              </a:r>
            </a:p>
            <a:p>
              <a:pPr>
                <a:defRPr b="1" sz="1400">
                  <a:latin typeface="Courier New"/>
                  <a:ea typeface="Courier New"/>
                  <a:cs typeface="Courier New"/>
                  <a:sym typeface="Courier New"/>
                </a:defRPr>
              </a:pPr>
              <a:r>
                <a:t>};</a:t>
              </a:r>
            </a:p>
          </p:txBody>
        </p:sp>
        <p:sp>
          <p:nvSpPr>
            <p:cNvPr id="654" name="Rectangle 12"/>
            <p:cNvSpPr txBox="1"/>
            <p:nvPr/>
          </p:nvSpPr>
          <p:spPr>
            <a:xfrm>
              <a:off x="585271" y="3908952"/>
              <a:ext cx="804546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a:pPr>
              <a:r>
                <a:t>Here's a basic example of variadic template function syntax</a:t>
              </a:r>
              <a:r>
                <a:rPr b="0"/>
                <a:t>:</a:t>
              </a:r>
            </a:p>
          </p:txBody>
        </p:sp>
        <p:sp>
          <p:nvSpPr>
            <p:cNvPr id="655" name="Rectangle 2"/>
            <p:cNvSpPr txBox="1"/>
            <p:nvPr/>
          </p:nvSpPr>
          <p:spPr>
            <a:xfrm>
              <a:off x="729287" y="4215191"/>
              <a:ext cx="7325385"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b="1" sz="1400">
                  <a:solidFill>
                    <a:srgbClr val="0000FF"/>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Arguments&gt; returntype functionname(Arguments... args){…}</a:t>
              </a:r>
            </a:p>
          </p:txBody>
        </p:sp>
        <p:sp>
          <p:nvSpPr>
            <p:cNvPr id="656" name="Rectangle 14"/>
            <p:cNvSpPr txBox="1"/>
            <p:nvPr/>
          </p:nvSpPr>
          <p:spPr>
            <a:xfrm>
              <a:off x="369247" y="4917064"/>
              <a:ext cx="8477514"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As with variadic template class definitions, you can make functions that require at least one parameter:</a:t>
              </a:r>
            </a:p>
          </p:txBody>
        </p:sp>
        <p:sp>
          <p:nvSpPr>
            <p:cNvPr id="657" name="Rectangle 3"/>
            <p:cNvSpPr txBox="1"/>
            <p:nvPr/>
          </p:nvSpPr>
          <p:spPr>
            <a:xfrm>
              <a:off x="513263" y="5577826"/>
              <a:ext cx="7973458"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b="1" sz="1400">
                  <a:solidFill>
                    <a:srgbClr val="0000FF"/>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First, </a:t>
              </a:r>
              <a:r>
                <a:t>typename</a:t>
              </a:r>
              <a:r>
                <a:rPr>
                  <a:solidFill>
                    <a:srgbClr val="000000"/>
                  </a:solidFill>
                </a:rPr>
                <a:t>... Rest&gt; </a:t>
              </a:r>
              <a:endParaRPr>
                <a:solidFill>
                  <a:srgbClr val="000000"/>
                </a:solidFill>
              </a:endParaRPr>
            </a:p>
            <a:p>
              <a:pPr>
                <a:defRPr b="1" sz="1400">
                  <a:latin typeface="Courier New"/>
                  <a:ea typeface="Courier New"/>
                  <a:cs typeface="Courier New"/>
                  <a:sym typeface="Courier New"/>
                </a:defRPr>
              </a:pPr>
              <a:r>
                <a:t>returntype functionname(</a:t>
              </a:r>
              <a:r>
                <a:rPr>
                  <a:solidFill>
                    <a:srgbClr val="0000FF"/>
                  </a:solidFill>
                </a:rPr>
                <a:t>const</a:t>
              </a:r>
              <a:r>
                <a:t> First&amp; first, </a:t>
              </a:r>
              <a:r>
                <a:rPr>
                  <a:solidFill>
                    <a:srgbClr val="0000FF"/>
                  </a:solidFill>
                </a:rPr>
                <a:t>const</a:t>
              </a:r>
              <a:r>
                <a:t> Rest&amp;... args); </a:t>
              </a:r>
            </a:p>
          </p:txBody>
        </p:sp>
      </p:gr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62" name="Snip and Round Single Corner Rectangle 4"/>
          <p:cNvGrpSpPr/>
          <p:nvPr/>
        </p:nvGrpSpPr>
        <p:grpSpPr>
          <a:xfrm>
            <a:off x="29036" y="34725"/>
            <a:ext cx="9057090" cy="448949"/>
            <a:chOff x="0" y="0"/>
            <a:chExt cx="9057088" cy="448948"/>
          </a:xfrm>
        </p:grpSpPr>
        <p:sp>
          <p:nvSpPr>
            <p:cNvPr id="66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66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663" name="Rectangle 1"/>
          <p:cNvSpPr/>
          <p:nvPr/>
        </p:nvSpPr>
        <p:spPr>
          <a:xfrm>
            <a:off x="0" y="638810"/>
            <a:ext cx="9144000" cy="333088"/>
          </a:xfrm>
          <a:prstGeom prst="rect">
            <a:avLst/>
          </a:prstGeom>
          <a:gradFill>
            <a:gsLst>
              <a:gs pos="0">
                <a:srgbClr val="FFD89C"/>
              </a:gs>
              <a:gs pos="50000">
                <a:srgbClr val="FFE6C3"/>
              </a:gs>
              <a:gs pos="100000">
                <a:srgbClr val="FFF2E2"/>
              </a:gs>
            </a:gsLst>
          </a:gradFill>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a:lvl1pPr>
          </a:lstStyle>
          <a:p>
            <a:pPr/>
            <a:r>
              <a:t>TEMPLATE FEATURES OVERVIEW</a:t>
            </a:r>
          </a:p>
        </p:txBody>
      </p:sp>
      <p:sp>
        <p:nvSpPr>
          <p:cNvPr id="664" name="TextBox 6"/>
          <p:cNvSpPr txBox="1"/>
          <p:nvPr/>
        </p:nvSpPr>
        <p:spPr>
          <a:xfrm>
            <a:off x="116060" y="1052736"/>
            <a:ext cx="8441000"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There are generally 2 operations on an parameter pack…</a:t>
            </a:r>
          </a:p>
        </p:txBody>
      </p:sp>
      <p:grpSp>
        <p:nvGrpSpPr>
          <p:cNvPr id="676" name="Group 13"/>
          <p:cNvGrpSpPr/>
          <p:nvPr/>
        </p:nvGrpSpPr>
        <p:grpSpPr>
          <a:xfrm>
            <a:off x="2547435" y="1484783"/>
            <a:ext cx="3960442" cy="1944217"/>
            <a:chOff x="0" y="0"/>
            <a:chExt cx="3960439" cy="1944215"/>
          </a:xfrm>
        </p:grpSpPr>
        <p:grpSp>
          <p:nvGrpSpPr>
            <p:cNvPr id="667" name="Rounded Rectangle 10"/>
            <p:cNvGrpSpPr/>
            <p:nvPr/>
          </p:nvGrpSpPr>
          <p:grpSpPr>
            <a:xfrm>
              <a:off x="1280354" y="0"/>
              <a:ext cx="1469197" cy="777687"/>
              <a:chOff x="0" y="0"/>
              <a:chExt cx="1469195" cy="777686"/>
            </a:xfrm>
          </p:grpSpPr>
          <p:sp>
            <p:nvSpPr>
              <p:cNvPr id="665" name="Rounded Rectangle"/>
              <p:cNvSpPr/>
              <p:nvPr/>
            </p:nvSpPr>
            <p:spPr>
              <a:xfrm>
                <a:off x="0" y="0"/>
                <a:ext cx="1469196" cy="777687"/>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666" name="PARAMETER PACK"/>
              <p:cNvSpPr txBox="1"/>
              <p:nvPr/>
            </p:nvSpPr>
            <p:spPr>
              <a:xfrm>
                <a:off x="88446" y="76249"/>
                <a:ext cx="1292303"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PARAMETER PACK</a:t>
                </a:r>
              </a:p>
            </p:txBody>
          </p:sp>
        </p:grpSp>
        <p:grpSp>
          <p:nvGrpSpPr>
            <p:cNvPr id="670" name="Rounded Rectangle 11"/>
            <p:cNvGrpSpPr/>
            <p:nvPr/>
          </p:nvGrpSpPr>
          <p:grpSpPr>
            <a:xfrm>
              <a:off x="2491244" y="1166529"/>
              <a:ext cx="1469197" cy="777688"/>
              <a:chOff x="0" y="0"/>
              <a:chExt cx="1469195" cy="777686"/>
            </a:xfrm>
          </p:grpSpPr>
          <p:sp>
            <p:nvSpPr>
              <p:cNvPr id="668" name="Rounded Rectangle"/>
              <p:cNvSpPr/>
              <p:nvPr/>
            </p:nvSpPr>
            <p:spPr>
              <a:xfrm>
                <a:off x="0" y="0"/>
                <a:ext cx="1469196" cy="777687"/>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669" name="COUNT"/>
              <p:cNvSpPr txBox="1"/>
              <p:nvPr/>
            </p:nvSpPr>
            <p:spPr>
              <a:xfrm>
                <a:off x="88446" y="222299"/>
                <a:ext cx="1292303"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COUNT</a:t>
                </a:r>
              </a:p>
            </p:txBody>
          </p:sp>
        </p:grpSp>
        <p:grpSp>
          <p:nvGrpSpPr>
            <p:cNvPr id="673" name="Rounded Rectangle 12"/>
            <p:cNvGrpSpPr/>
            <p:nvPr/>
          </p:nvGrpSpPr>
          <p:grpSpPr>
            <a:xfrm>
              <a:off x="0" y="1166529"/>
              <a:ext cx="1469196" cy="777688"/>
              <a:chOff x="0" y="0"/>
              <a:chExt cx="1469195" cy="777686"/>
            </a:xfrm>
          </p:grpSpPr>
          <p:sp>
            <p:nvSpPr>
              <p:cNvPr id="671" name="Rounded Rectangle"/>
              <p:cNvSpPr/>
              <p:nvPr/>
            </p:nvSpPr>
            <p:spPr>
              <a:xfrm>
                <a:off x="0" y="0"/>
                <a:ext cx="1469196" cy="777687"/>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672" name="EXPANSION"/>
              <p:cNvSpPr txBox="1"/>
              <p:nvPr/>
            </p:nvSpPr>
            <p:spPr>
              <a:xfrm>
                <a:off x="88446" y="222299"/>
                <a:ext cx="1292303"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EXPANSION</a:t>
                </a:r>
              </a:p>
            </p:txBody>
          </p:sp>
        </p:grpSp>
        <p:sp>
          <p:nvSpPr>
            <p:cNvPr id="674" name="Down Arrow 13"/>
            <p:cNvSpPr/>
            <p:nvPr/>
          </p:nvSpPr>
          <p:spPr>
            <a:xfrm rot="18251541">
              <a:off x="2774660" y="678744"/>
              <a:ext cx="466611" cy="3711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675" name="Down Arrow 14"/>
            <p:cNvSpPr/>
            <p:nvPr/>
          </p:nvSpPr>
          <p:spPr>
            <a:xfrm rot="2818359">
              <a:off x="788667" y="666520"/>
              <a:ext cx="466612" cy="3711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grpSp>
      <p:sp>
        <p:nvSpPr>
          <p:cNvPr id="677" name="TextBox 15"/>
          <p:cNvSpPr txBox="1"/>
          <p:nvPr/>
        </p:nvSpPr>
        <p:spPr>
          <a:xfrm>
            <a:off x="369247" y="3645024"/>
            <a:ext cx="8405506" cy="2707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A variadic function template expansion:-</a:t>
            </a:r>
          </a:p>
          <a:p>
            <a:pPr>
              <a:defRPr b="1"/>
            </a:pPr>
          </a:p>
          <a:p>
            <a:pPr>
              <a:defRPr sz="1400">
                <a:solidFill>
                  <a:srgbClr val="0000FF"/>
                </a:solidFill>
                <a:latin typeface="Courier New"/>
                <a:ea typeface="Courier New"/>
                <a:cs typeface="Courier New"/>
                <a:sym typeface="Courier New"/>
              </a:defRPr>
            </a:pPr>
            <a:r>
              <a:t>template</a:t>
            </a:r>
            <a:r>
              <a:rPr>
                <a:solidFill>
                  <a:srgbClr val="000000"/>
                </a:solidFill>
              </a:rPr>
              <a:t>&lt;</a:t>
            </a:r>
            <a:r>
              <a:t>typename </a:t>
            </a:r>
            <a:r>
              <a:rPr>
                <a:solidFill>
                  <a:srgbClr val="000000"/>
                </a:solidFill>
              </a:rPr>
              <a:t>T1, </a:t>
            </a:r>
            <a:r>
              <a:t>typename</a:t>
            </a:r>
            <a:r>
              <a:rPr>
                <a:solidFill>
                  <a:srgbClr val="000000"/>
                </a:solidFill>
              </a:rPr>
              <a:t>... T2&gt; </a:t>
            </a:r>
            <a:r>
              <a:t>void</a:t>
            </a:r>
            <a:r>
              <a:rPr>
                <a:solidFill>
                  <a:srgbClr val="000000"/>
                </a:solidFill>
              </a:rPr>
              <a:t> fun(T1 value, T2...args)</a:t>
            </a:r>
            <a:endParaRPr>
              <a:solidFill>
                <a:srgbClr val="000000"/>
              </a:solidFill>
            </a:endParaRP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cout &lt;&lt; value &lt;&lt; ",";</a:t>
            </a:r>
          </a:p>
          <a:p>
            <a:pPr>
              <a:defRPr sz="1400">
                <a:latin typeface="Courier New"/>
                <a:ea typeface="Courier New"/>
                <a:cs typeface="Courier New"/>
                <a:sym typeface="Courier New"/>
              </a:defRPr>
            </a:pPr>
            <a:r>
              <a:t>	fun(args...);</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p>
          <a:p>
            <a:pPr>
              <a:defRPr sz="14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T1&gt; </a:t>
            </a:r>
            <a:r>
              <a:t>void</a:t>
            </a:r>
            <a:r>
              <a:rPr>
                <a:solidFill>
                  <a:srgbClr val="000000"/>
                </a:solidFill>
              </a:rPr>
              <a:t> fun(T1 x)</a:t>
            </a:r>
            <a:endParaRPr>
              <a:solidFill>
                <a:srgbClr val="000000"/>
              </a:solidFill>
            </a:endParaRP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cout &lt;&lt; x &lt;&lt; endl;</a:t>
            </a:r>
          </a:p>
          <a:p>
            <a:pPr>
              <a:defRPr sz="140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2" name="Group 11"/>
          <p:cNvGrpSpPr/>
          <p:nvPr/>
        </p:nvGrpSpPr>
        <p:grpSpPr>
          <a:xfrm>
            <a:off x="0" y="34724"/>
            <a:ext cx="9144000" cy="6802674"/>
            <a:chOff x="0" y="0"/>
            <a:chExt cx="9144000" cy="6802672"/>
          </a:xfrm>
        </p:grpSpPr>
        <p:sp>
          <p:nvSpPr>
            <p:cNvPr id="245" name="TextBox 3"/>
            <p:cNvSpPr txBox="1"/>
            <p:nvPr/>
          </p:nvSpPr>
          <p:spPr>
            <a:xfrm>
              <a:off x="0" y="582626"/>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The 3 important language features of C++ 11</a:t>
              </a:r>
            </a:p>
          </p:txBody>
        </p:sp>
        <p:grpSp>
          <p:nvGrpSpPr>
            <p:cNvPr id="248" name="Snip and Round Single Corner Rectangle 4"/>
            <p:cNvGrpSpPr/>
            <p:nvPr/>
          </p:nvGrpSpPr>
          <p:grpSpPr>
            <a:xfrm>
              <a:off x="29036" y="0"/>
              <a:ext cx="9057089" cy="448949"/>
              <a:chOff x="0" y="0"/>
              <a:chExt cx="9057088" cy="448948"/>
            </a:xfrm>
          </p:grpSpPr>
          <p:sp>
            <p:nvSpPr>
              <p:cNvPr id="246"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247"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249" name="TextBox 5"/>
            <p:cNvSpPr txBox="1"/>
            <p:nvPr/>
          </p:nvSpPr>
          <p:spPr>
            <a:xfrm>
              <a:off x="225231" y="1018010"/>
              <a:ext cx="4373057" cy="3596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marL="342900" indent="-342900">
                <a:buSzPct val="100000"/>
                <a:buAutoNum type="arabicPeriod" startAt="1"/>
                <a:defRPr b="1">
                  <a:latin typeface="Courier New"/>
                  <a:ea typeface="Courier New"/>
                  <a:cs typeface="Courier New"/>
                  <a:sym typeface="Courier New"/>
                </a:defRPr>
              </a:pPr>
              <a:r>
                <a:t>auto:</a:t>
              </a:r>
            </a:p>
            <a:p>
              <a:pPr marL="342900" indent="-342900">
                <a:defRPr>
                  <a:latin typeface="Courier New"/>
                  <a:ea typeface="Courier New"/>
                  <a:cs typeface="Courier New"/>
                  <a:sym typeface="Courier New"/>
                </a:defRPr>
              </a:pPr>
            </a:p>
            <a:p>
              <a:pPr marL="342900" indent="-342900">
                <a:defRPr>
                  <a:solidFill>
                    <a:srgbClr val="0000FF"/>
                  </a:solidFill>
                  <a:latin typeface="Courier New"/>
                  <a:ea typeface="Courier New"/>
                  <a:cs typeface="Courier New"/>
                  <a:sym typeface="Courier New"/>
                </a:defRPr>
              </a:pPr>
              <a:r>
                <a:t>auto</a:t>
              </a:r>
              <a:r>
                <a:rPr>
                  <a:solidFill>
                    <a:srgbClr val="000000"/>
                  </a:solidFill>
                </a:rPr>
                <a:t> x = 10; </a:t>
              </a:r>
              <a:r>
                <a:rPr sz="1400">
                  <a:solidFill>
                    <a:srgbClr val="00B050"/>
                  </a:solidFill>
                </a:rPr>
                <a:t>//‘x’ is of type ‘int’</a:t>
              </a:r>
              <a:endParaRPr sz="1400">
                <a:solidFill>
                  <a:srgbClr val="00B050"/>
                </a:solidFill>
              </a:endParaRPr>
            </a:p>
            <a:p>
              <a:pPr marL="342900" indent="-342900">
                <a:defRPr>
                  <a:solidFill>
                    <a:srgbClr val="0000FF"/>
                  </a:solidFill>
                  <a:latin typeface="Courier New"/>
                  <a:ea typeface="Courier New"/>
                  <a:cs typeface="Courier New"/>
                  <a:sym typeface="Courier New"/>
                </a:defRPr>
              </a:pPr>
              <a:r>
                <a:t>auto</a:t>
              </a:r>
              <a:r>
                <a:rPr>
                  <a:solidFill>
                    <a:srgbClr val="000000"/>
                  </a:solidFill>
                </a:rPr>
                <a:t> obj1 = CA(10,20);</a:t>
              </a:r>
              <a:endParaRPr>
                <a:solidFill>
                  <a:srgbClr val="000000"/>
                </a:solidFill>
              </a:endParaRPr>
            </a:p>
            <a:p>
              <a:pPr marL="342900" indent="-342900">
                <a:defRPr>
                  <a:latin typeface="Courier New"/>
                  <a:ea typeface="Courier New"/>
                  <a:cs typeface="Courier New"/>
                  <a:sym typeface="Courier New"/>
                </a:defRPr>
              </a:pPr>
              <a:r>
                <a:t> </a:t>
              </a:r>
              <a:r>
                <a:rPr sz="1400">
                  <a:solidFill>
                    <a:srgbClr val="00B050"/>
                  </a:solidFill>
                </a:rPr>
                <a:t>// ‘obj1’ is of type ‘CA’</a:t>
              </a:r>
              <a:endParaRPr sz="1400">
                <a:solidFill>
                  <a:srgbClr val="00B050"/>
                </a:solidFill>
              </a:endParaRPr>
            </a:p>
            <a:p>
              <a:pPr marL="342900" indent="-342900">
                <a:defRPr>
                  <a:latin typeface="Courier New"/>
                  <a:ea typeface="Courier New"/>
                  <a:cs typeface="Courier New"/>
                  <a:sym typeface="Courier New"/>
                </a:defRPr>
              </a:pPr>
            </a:p>
            <a:p>
              <a:pPr marL="342900" indent="-342900">
                <a:defRPr>
                  <a:latin typeface="Courier New"/>
                  <a:ea typeface="Courier New"/>
                  <a:cs typeface="Courier New"/>
                  <a:sym typeface="Courier New"/>
                </a:defRPr>
              </a:pPr>
              <a:r>
                <a:t>list&lt;</a:t>
              </a:r>
              <a:r>
                <a:rPr>
                  <a:solidFill>
                    <a:srgbClr val="0000FF"/>
                  </a:solidFill>
                </a:rPr>
                <a:t>int</a:t>
              </a:r>
              <a:r>
                <a:t>&gt; ls1;</a:t>
              </a:r>
            </a:p>
            <a:p>
              <a:pPr marL="342900" indent="-342900">
                <a:defRPr>
                  <a:latin typeface="Courier New"/>
                  <a:ea typeface="Courier New"/>
                  <a:cs typeface="Courier New"/>
                  <a:sym typeface="Courier New"/>
                </a:defRPr>
              </a:pPr>
              <a:r>
                <a:t>for(</a:t>
              </a:r>
              <a:r>
                <a:rPr>
                  <a:solidFill>
                    <a:srgbClr val="0000FF"/>
                  </a:solidFill>
                </a:rPr>
                <a:t>auto</a:t>
              </a:r>
              <a:r>
                <a:t> itr = ls1.begin(); </a:t>
              </a:r>
            </a:p>
            <a:p>
              <a:pPr marL="342900" indent="-342900">
                <a:defRPr>
                  <a:latin typeface="Courier New"/>
                  <a:ea typeface="Courier New"/>
                  <a:cs typeface="Courier New"/>
                  <a:sym typeface="Courier New"/>
                </a:defRPr>
              </a:pPr>
              <a:r>
                <a:t>       itr != ls1.end(); itr++)</a:t>
              </a:r>
            </a:p>
            <a:p>
              <a:pPr marL="342900" indent="-342900">
                <a:defRPr>
                  <a:latin typeface="Courier New"/>
                  <a:ea typeface="Courier New"/>
                  <a:cs typeface="Courier New"/>
                  <a:sym typeface="Courier New"/>
                </a:defRPr>
              </a:pPr>
              <a:r>
                <a:t>{</a:t>
              </a:r>
            </a:p>
            <a:p>
              <a:pPr marL="342900" indent="-342900">
                <a:defRPr>
                  <a:latin typeface="Courier New"/>
                  <a:ea typeface="Courier New"/>
                  <a:cs typeface="Courier New"/>
                  <a:sym typeface="Courier New"/>
                </a:defRPr>
              </a:pPr>
              <a:r>
                <a:t> </a:t>
              </a:r>
              <a:r>
                <a:rPr sz="1400">
                  <a:solidFill>
                    <a:srgbClr val="00B050"/>
                  </a:solidFill>
                </a:rPr>
                <a:t>//…  now ‘itr’ is of type     </a:t>
              </a:r>
              <a:endParaRPr sz="1400">
                <a:solidFill>
                  <a:srgbClr val="00B050"/>
                </a:solidFill>
              </a:endParaRPr>
            </a:p>
            <a:p>
              <a:pPr marL="342900" indent="-342900">
                <a:defRPr sz="1400">
                  <a:solidFill>
                    <a:srgbClr val="00B050"/>
                  </a:solidFill>
                  <a:latin typeface="Courier New"/>
                  <a:ea typeface="Courier New"/>
                  <a:cs typeface="Courier New"/>
                  <a:sym typeface="Courier New"/>
                </a:defRPr>
              </a:pPr>
              <a:r>
                <a:t>                list&lt;int&gt;::iterator </a:t>
              </a:r>
            </a:p>
            <a:p>
              <a:pPr marL="342900" indent="-342900">
                <a:defRPr>
                  <a:latin typeface="Courier New"/>
                  <a:ea typeface="Courier New"/>
                  <a:cs typeface="Courier New"/>
                  <a:sym typeface="Courier New"/>
                </a:defRPr>
              </a:pPr>
              <a:r>
                <a:t>}</a:t>
              </a:r>
            </a:p>
          </p:txBody>
        </p:sp>
        <p:sp>
          <p:nvSpPr>
            <p:cNvPr id="250" name="TextBox 6"/>
            <p:cNvSpPr txBox="1"/>
            <p:nvPr/>
          </p:nvSpPr>
          <p:spPr>
            <a:xfrm>
              <a:off x="4689727" y="1162026"/>
              <a:ext cx="4229042" cy="56406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marL="342900" indent="-342900">
                <a:defRPr b="1" i="1"/>
              </a:pPr>
              <a:r>
                <a:t>Something's have to be manual, ‘</a:t>
              </a:r>
              <a:r>
                <a:rPr i="0"/>
                <a:t>auto</a:t>
              </a:r>
              <a:r>
                <a:t>’ cannot be used everywhere</a:t>
              </a:r>
            </a:p>
            <a:p>
              <a:pPr marL="342900" indent="-342900">
                <a:buSzPct val="100000"/>
                <a:buChar char="-"/>
              </a:pPr>
              <a:r>
                <a:t>They cannot be used for formal parameters of a function</a:t>
              </a:r>
            </a:p>
            <a:p>
              <a:pPr marL="342900" indent="-342900"/>
              <a:r>
                <a:t>	</a:t>
              </a:r>
            </a:p>
            <a:p>
              <a:pPr marL="342900" indent="-342900"/>
              <a:r>
                <a:t>        eg</a:t>
              </a:r>
              <a:r>
                <a:rPr>
                  <a:solidFill>
                    <a:srgbClr val="0000FF"/>
                  </a:solidFill>
                </a:rPr>
                <a:t>:   </a:t>
              </a:r>
              <a:r>
                <a:rPr>
                  <a:solidFill>
                    <a:srgbClr val="0000FF"/>
                  </a:solidFill>
                  <a:latin typeface="Courier New"/>
                  <a:ea typeface="Courier New"/>
                  <a:cs typeface="Courier New"/>
                  <a:sym typeface="Courier New"/>
                </a:rPr>
                <a:t>int </a:t>
              </a:r>
              <a:r>
                <a:rPr>
                  <a:latin typeface="Courier New"/>
                  <a:ea typeface="Courier New"/>
                  <a:cs typeface="Courier New"/>
                  <a:sym typeface="Courier New"/>
                </a:rPr>
                <a:t>fun(</a:t>
              </a:r>
              <a:r>
                <a:rPr>
                  <a:solidFill>
                    <a:srgbClr val="0000FF"/>
                  </a:solidFill>
                  <a:latin typeface="Courier New"/>
                  <a:ea typeface="Courier New"/>
                  <a:cs typeface="Courier New"/>
                  <a:sym typeface="Courier New"/>
                </a:rPr>
                <a:t>auto</a:t>
              </a:r>
              <a:r>
                <a:rPr>
                  <a:latin typeface="Courier New"/>
                  <a:ea typeface="Courier New"/>
                  <a:cs typeface="Courier New"/>
                  <a:sym typeface="Courier New"/>
                </a:rPr>
                <a:t> x){….}</a:t>
              </a:r>
              <a:endParaRPr>
                <a:latin typeface="Courier New"/>
                <a:ea typeface="Courier New"/>
                <a:cs typeface="Courier New"/>
                <a:sym typeface="Courier New"/>
              </a:endParaRPr>
            </a:p>
            <a:p>
              <a:pPr marL="342900" indent="-342900">
                <a:defRPr sz="1400"/>
              </a:pPr>
            </a:p>
            <a:p>
              <a:pPr marL="342900" indent="-342900">
                <a:buSzPct val="100000"/>
                <a:buChar char="-"/>
              </a:pPr>
              <a:r>
                <a:t>They cannot be used to declare a data-member in a class</a:t>
              </a:r>
            </a:p>
            <a:p>
              <a:pPr marL="342900" indent="-342900"/>
              <a:r>
                <a:t>	 </a:t>
              </a:r>
            </a:p>
            <a:p>
              <a:pPr marL="342900" indent="-342900"/>
              <a:r>
                <a:t>       eg:  </a:t>
              </a:r>
              <a:r>
                <a:rPr>
                  <a:solidFill>
                    <a:srgbClr val="0000FF"/>
                  </a:solidFill>
                  <a:latin typeface="Courier New"/>
                  <a:ea typeface="Courier New"/>
                  <a:cs typeface="Courier New"/>
                  <a:sym typeface="Courier New"/>
                </a:rPr>
                <a:t>class</a:t>
              </a:r>
              <a:r>
                <a:rPr>
                  <a:latin typeface="Courier New"/>
                  <a:ea typeface="Courier New"/>
                  <a:cs typeface="Courier New"/>
                  <a:sym typeface="Courier New"/>
                </a:rPr>
                <a:t> CA</a:t>
              </a:r>
              <a:endParaRPr>
                <a:latin typeface="Courier New"/>
                <a:ea typeface="Courier New"/>
                <a:cs typeface="Courier New"/>
                <a:sym typeface="Courier New"/>
              </a:endParaRPr>
            </a:p>
            <a:p>
              <a:pPr marL="342900" indent="-342900">
                <a:defRPr>
                  <a:latin typeface="Courier New"/>
                  <a:ea typeface="Courier New"/>
                  <a:cs typeface="Courier New"/>
                  <a:sym typeface="Courier New"/>
                </a:defRPr>
              </a:pPr>
              <a:r>
                <a:t>     {</a:t>
              </a:r>
            </a:p>
            <a:p>
              <a:pPr marL="342900" indent="-342900">
                <a:defRPr>
                  <a:latin typeface="Courier New"/>
                  <a:ea typeface="Courier New"/>
                  <a:cs typeface="Courier New"/>
                  <a:sym typeface="Courier New"/>
                </a:defRPr>
              </a:pPr>
              <a:r>
                <a:t>      </a:t>
              </a:r>
              <a:r>
                <a:rPr>
                  <a:solidFill>
                    <a:srgbClr val="0000FF"/>
                  </a:solidFill>
                </a:rPr>
                <a:t>private</a:t>
              </a:r>
              <a:r>
                <a:t>:</a:t>
              </a:r>
            </a:p>
            <a:p>
              <a:pPr marL="342900" indent="-342900">
                <a:defRPr>
                  <a:latin typeface="Courier New"/>
                  <a:ea typeface="Courier New"/>
                  <a:cs typeface="Courier New"/>
                  <a:sym typeface="Courier New"/>
                </a:defRPr>
              </a:pPr>
              <a:r>
                <a:t>        </a:t>
              </a:r>
              <a:r>
                <a:rPr>
                  <a:solidFill>
                    <a:srgbClr val="0000FF"/>
                  </a:solidFill>
                </a:rPr>
                <a:t>auto</a:t>
              </a:r>
              <a:r>
                <a:t> x;</a:t>
              </a:r>
            </a:p>
            <a:p>
              <a:pPr marL="342900" indent="-342900">
                <a:defRPr>
                  <a:latin typeface="Courier New"/>
                  <a:ea typeface="Courier New"/>
                  <a:cs typeface="Courier New"/>
                  <a:sym typeface="Courier New"/>
                </a:defRPr>
              </a:pPr>
              <a:r>
                <a:t>     }</a:t>
              </a:r>
            </a:p>
            <a:p>
              <a:pPr marL="342900" indent="-342900">
                <a:defRPr sz="1400"/>
              </a:pPr>
            </a:p>
            <a:p>
              <a:pPr marL="342900" indent="-342900">
                <a:buSzPct val="100000"/>
                <a:buChar char="-"/>
              </a:pPr>
              <a:r>
                <a:t>They cannot be used for a array declaration.</a:t>
              </a:r>
            </a:p>
            <a:p>
              <a:pPr marL="342900" indent="-342900">
                <a:buSzPct val="100000"/>
                <a:buChar char="-"/>
              </a:pPr>
            </a:p>
            <a:p>
              <a:pPr marL="342900" indent="-342900"/>
              <a:r>
                <a:t>	eg:     </a:t>
              </a:r>
              <a:r>
                <a:rPr>
                  <a:solidFill>
                    <a:srgbClr val="0000FF"/>
                  </a:solidFill>
                  <a:latin typeface="Courier New"/>
                  <a:ea typeface="Courier New"/>
                  <a:cs typeface="Courier New"/>
                  <a:sym typeface="Courier New"/>
                </a:rPr>
                <a:t>auto</a:t>
              </a:r>
              <a:r>
                <a:rPr>
                  <a:latin typeface="Courier New"/>
                  <a:ea typeface="Courier New"/>
                  <a:cs typeface="Courier New"/>
                  <a:sym typeface="Courier New"/>
                </a:rPr>
                <a:t> arr[10];</a:t>
              </a:r>
            </a:p>
          </p:txBody>
        </p:sp>
        <p:sp>
          <p:nvSpPr>
            <p:cNvPr id="251" name="Straight Connector 10"/>
            <p:cNvSpPr/>
            <p:nvPr/>
          </p:nvSpPr>
          <p:spPr>
            <a:xfrm flipH="1">
              <a:off x="4589932" y="1234034"/>
              <a:ext cx="1" cy="4896545"/>
            </a:xfrm>
            <a:prstGeom prst="line">
              <a:avLst/>
            </a:prstGeom>
            <a:noFill/>
            <a:ln w="38100" cap="flat">
              <a:solidFill>
                <a:srgbClr val="C00000"/>
              </a:solidFill>
              <a:prstDash val="lgDash"/>
              <a:round/>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93" name="Group 13"/>
          <p:cNvGrpSpPr/>
          <p:nvPr/>
        </p:nvGrpSpPr>
        <p:grpSpPr>
          <a:xfrm>
            <a:off x="0" y="34725"/>
            <a:ext cx="9144000" cy="5953534"/>
            <a:chOff x="0" y="0"/>
            <a:chExt cx="9144000" cy="5953533"/>
          </a:xfrm>
        </p:grpSpPr>
        <p:grpSp>
          <p:nvGrpSpPr>
            <p:cNvPr id="681" name="Snip and Round Single Corner Rectangle 3"/>
            <p:cNvGrpSpPr/>
            <p:nvPr/>
          </p:nvGrpSpPr>
          <p:grpSpPr>
            <a:xfrm>
              <a:off x="29036" y="0"/>
              <a:ext cx="9057089" cy="448949"/>
              <a:chOff x="0" y="0"/>
              <a:chExt cx="9057088" cy="448948"/>
            </a:xfrm>
          </p:grpSpPr>
          <p:sp>
            <p:nvSpPr>
              <p:cNvPr id="679"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680"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682"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TEMPLATE FEATURES OVERVIEW</a:t>
              </a:r>
            </a:p>
          </p:txBody>
        </p:sp>
        <p:sp>
          <p:nvSpPr>
            <p:cNvPr id="683" name="TextBox 5"/>
            <p:cNvSpPr txBox="1"/>
            <p:nvPr/>
          </p:nvSpPr>
          <p:spPr>
            <a:xfrm>
              <a:off x="369247" y="1162027"/>
              <a:ext cx="8333498"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stStyle>
            <a:p>
              <a:pPr/>
              <a:r>
                <a:t>Template instantiation  &amp; un-packing of the function template parameter pack of the variadic template function in the previous slide can be seen like this…</a:t>
              </a:r>
            </a:p>
          </p:txBody>
        </p:sp>
        <p:sp>
          <p:nvSpPr>
            <p:cNvPr id="684" name="Rectangle 6"/>
            <p:cNvSpPr txBox="1"/>
            <p:nvPr/>
          </p:nvSpPr>
          <p:spPr>
            <a:xfrm>
              <a:off x="441255" y="1810099"/>
              <a:ext cx="8405506" cy="41434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a:latin typeface="Courier New"/>
                  <a:ea typeface="Courier New"/>
                  <a:cs typeface="Courier New"/>
                  <a:sym typeface="Courier New"/>
                </a:defRPr>
              </a:pPr>
            </a:p>
            <a:p>
              <a:pPr>
                <a:defRPr>
                  <a:latin typeface="Courier New"/>
                  <a:ea typeface="Courier New"/>
                  <a:cs typeface="Courier New"/>
                  <a:sym typeface="Courier New"/>
                </a:defRPr>
              </a:pPr>
              <a:r>
                <a:t>fun(10,20,45.12f,'c');</a:t>
              </a:r>
            </a:p>
            <a:p>
              <a:pPr/>
            </a:p>
            <a:p>
              <a:pPr>
                <a:lnSpc>
                  <a:spcPct val="150000"/>
                </a:lnSpc>
                <a:defRPr b="1"/>
              </a:pPr>
              <a:r>
                <a:t>STEP 1</a:t>
              </a:r>
            </a:p>
            <a:p>
              <a:pPr>
                <a:lnSpc>
                  <a:spcPct val="150000"/>
                </a:lnSpc>
                <a:defRPr sz="1600">
                  <a:solidFill>
                    <a:srgbClr val="0000FF"/>
                  </a:solidFill>
                  <a:latin typeface="Courier New"/>
                  <a:ea typeface="Courier New"/>
                  <a:cs typeface="Courier New"/>
                  <a:sym typeface="Courier New"/>
                </a:defRPr>
              </a:pPr>
              <a:r>
                <a:t>template</a:t>
              </a:r>
              <a:r>
                <a:rPr>
                  <a:solidFill>
                    <a:srgbClr val="000000"/>
                  </a:solidFill>
                </a:rPr>
                <a:t>&lt;</a:t>
              </a:r>
              <a:r>
                <a:t>int</a:t>
              </a:r>
              <a:r>
                <a:rPr>
                  <a:solidFill>
                    <a:srgbClr val="000000"/>
                  </a:solidFill>
                </a:rPr>
                <a:t>, </a:t>
              </a:r>
              <a:r>
                <a:rPr b="1">
                  <a:solidFill>
                    <a:srgbClr val="984807"/>
                  </a:solidFill>
                </a:rPr>
                <a:t>&lt;</a:t>
              </a:r>
              <a:r>
                <a:rPr b="1">
                  <a:solidFill>
                    <a:srgbClr val="FF0000"/>
                  </a:solidFill>
                </a:rPr>
                <a:t>...</a:t>
              </a:r>
              <a:r>
                <a:rPr b="1">
                  <a:solidFill>
                    <a:srgbClr val="984807"/>
                  </a:solidFill>
                </a:rPr>
                <a:t>&gt;</a:t>
              </a:r>
              <a:r>
                <a:rPr>
                  <a:solidFill>
                    <a:srgbClr val="000000"/>
                  </a:solidFill>
                </a:rPr>
                <a:t>&gt; </a:t>
              </a:r>
              <a:r>
                <a:t>void</a:t>
              </a:r>
              <a:r>
                <a:rPr>
                  <a:solidFill>
                    <a:srgbClr val="000000"/>
                  </a:solidFill>
                </a:rPr>
                <a:t> fun(</a:t>
              </a:r>
              <a:r>
                <a:t>int</a:t>
              </a:r>
              <a:r>
                <a:rPr>
                  <a:solidFill>
                    <a:srgbClr val="000000"/>
                  </a:solidFill>
                </a:rPr>
                <a:t> value, </a:t>
              </a:r>
              <a:r>
                <a:rPr b="1">
                  <a:solidFill>
                    <a:srgbClr val="984807"/>
                  </a:solidFill>
                </a:rPr>
                <a:t>&lt;</a:t>
              </a:r>
              <a:r>
                <a:rPr b="1">
                  <a:solidFill>
                    <a:srgbClr val="FF0000"/>
                  </a:solidFill>
                </a:rPr>
                <a:t>...</a:t>
              </a:r>
              <a:r>
                <a:rPr b="1">
                  <a:solidFill>
                    <a:srgbClr val="984807"/>
                  </a:solidFill>
                </a:rPr>
                <a:t>&gt;</a:t>
              </a:r>
              <a:r>
                <a:rPr>
                  <a:solidFill>
                    <a:srgbClr val="000000"/>
                  </a:solidFill>
                </a:rPr>
                <a:t>args){ }</a:t>
              </a:r>
              <a:endParaRPr>
                <a:solidFill>
                  <a:srgbClr val="000000"/>
                </a:solidFill>
              </a:endParaRPr>
            </a:p>
            <a:p>
              <a:pPr>
                <a:lnSpc>
                  <a:spcPct val="150000"/>
                </a:lnSpc>
                <a:defRPr b="1"/>
              </a:pPr>
              <a:r>
                <a:t>STEP 2</a:t>
              </a:r>
            </a:p>
            <a:p>
              <a:pPr>
                <a:lnSpc>
                  <a:spcPct val="150000"/>
                </a:lnSpc>
                <a:defRPr sz="1600">
                  <a:solidFill>
                    <a:srgbClr val="0000FF"/>
                  </a:solidFill>
                  <a:latin typeface="Courier New"/>
                  <a:ea typeface="Courier New"/>
                  <a:cs typeface="Courier New"/>
                  <a:sym typeface="Courier New"/>
                </a:defRPr>
              </a:pPr>
              <a:r>
                <a:t>template</a:t>
              </a:r>
              <a:r>
                <a:rPr>
                  <a:solidFill>
                    <a:srgbClr val="000000"/>
                  </a:solidFill>
                </a:rPr>
                <a:t>&lt;</a:t>
              </a:r>
              <a:r>
                <a:t>int</a:t>
              </a:r>
              <a:r>
                <a:rPr>
                  <a:solidFill>
                    <a:srgbClr val="000000"/>
                  </a:solidFill>
                </a:rPr>
                <a:t>, </a:t>
              </a:r>
              <a:r>
                <a:rPr b="1">
                  <a:solidFill>
                    <a:srgbClr val="984807"/>
                  </a:solidFill>
                </a:rPr>
                <a:t>&lt;</a:t>
              </a:r>
              <a:r>
                <a:rPr b="1">
                  <a:solidFill>
                    <a:srgbClr val="FF0000"/>
                  </a:solidFill>
                </a:rPr>
                <a:t>...</a:t>
              </a:r>
              <a:r>
                <a:rPr b="1">
                  <a:solidFill>
                    <a:srgbClr val="984807"/>
                  </a:solidFill>
                </a:rPr>
                <a:t>&gt;</a:t>
              </a:r>
              <a:r>
                <a:rPr>
                  <a:solidFill>
                    <a:srgbClr val="000000"/>
                  </a:solidFill>
                </a:rPr>
                <a:t>&gt; </a:t>
              </a:r>
              <a:r>
                <a:t>void</a:t>
              </a:r>
              <a:r>
                <a:rPr>
                  <a:solidFill>
                    <a:srgbClr val="000000"/>
                  </a:solidFill>
                </a:rPr>
                <a:t> fun(</a:t>
              </a:r>
              <a:r>
                <a:t>int</a:t>
              </a:r>
              <a:r>
                <a:rPr>
                  <a:solidFill>
                    <a:srgbClr val="000000"/>
                  </a:solidFill>
                </a:rPr>
                <a:t> value, </a:t>
              </a:r>
              <a:r>
                <a:rPr b="1">
                  <a:solidFill>
                    <a:srgbClr val="984807"/>
                  </a:solidFill>
                </a:rPr>
                <a:t>&lt;</a:t>
              </a:r>
              <a:r>
                <a:rPr b="1">
                  <a:solidFill>
                    <a:srgbClr val="FF0000"/>
                  </a:solidFill>
                </a:rPr>
                <a:t>...</a:t>
              </a:r>
              <a:r>
                <a:rPr b="1">
                  <a:solidFill>
                    <a:srgbClr val="984807"/>
                  </a:solidFill>
                </a:rPr>
                <a:t>&gt;</a:t>
              </a:r>
              <a:r>
                <a:rPr>
                  <a:solidFill>
                    <a:srgbClr val="000000"/>
                  </a:solidFill>
                </a:rPr>
                <a:t>args){ }</a:t>
              </a:r>
              <a:endParaRPr>
                <a:solidFill>
                  <a:srgbClr val="000000"/>
                </a:solidFill>
              </a:endParaRPr>
            </a:p>
            <a:p>
              <a:pPr>
                <a:lnSpc>
                  <a:spcPct val="150000"/>
                </a:lnSpc>
                <a:defRPr b="1"/>
              </a:pPr>
              <a:r>
                <a:t>STEP 3</a:t>
              </a:r>
            </a:p>
            <a:p>
              <a:pPr>
                <a:lnSpc>
                  <a:spcPct val="150000"/>
                </a:lnSpc>
                <a:defRPr sz="1600">
                  <a:solidFill>
                    <a:srgbClr val="0000FF"/>
                  </a:solidFill>
                  <a:latin typeface="Courier New"/>
                  <a:ea typeface="Courier New"/>
                  <a:cs typeface="Courier New"/>
                  <a:sym typeface="Courier New"/>
                </a:defRPr>
              </a:pPr>
              <a:r>
                <a:t>template</a:t>
              </a:r>
              <a:r>
                <a:rPr>
                  <a:solidFill>
                    <a:srgbClr val="000000"/>
                  </a:solidFill>
                </a:rPr>
                <a:t>&lt;</a:t>
              </a:r>
              <a:r>
                <a:t>float</a:t>
              </a:r>
              <a:r>
                <a:rPr>
                  <a:solidFill>
                    <a:srgbClr val="000000"/>
                  </a:solidFill>
                </a:rPr>
                <a:t>, </a:t>
              </a:r>
              <a:r>
                <a:rPr b="1">
                  <a:solidFill>
                    <a:srgbClr val="984807"/>
                  </a:solidFill>
                </a:rPr>
                <a:t>&lt;</a:t>
              </a:r>
              <a:r>
                <a:rPr b="1">
                  <a:solidFill>
                    <a:srgbClr val="FF0000"/>
                  </a:solidFill>
                </a:rPr>
                <a:t>...</a:t>
              </a:r>
              <a:r>
                <a:rPr b="1">
                  <a:solidFill>
                    <a:srgbClr val="984807"/>
                  </a:solidFill>
                </a:rPr>
                <a:t>&gt;</a:t>
              </a:r>
              <a:r>
                <a:rPr>
                  <a:solidFill>
                    <a:srgbClr val="000000"/>
                  </a:solidFill>
                </a:rPr>
                <a:t>&gt; </a:t>
              </a:r>
              <a:r>
                <a:t>void</a:t>
              </a:r>
              <a:r>
                <a:rPr>
                  <a:solidFill>
                    <a:srgbClr val="000000"/>
                  </a:solidFill>
                </a:rPr>
                <a:t> fun(</a:t>
              </a:r>
              <a:r>
                <a:t>float</a:t>
              </a:r>
              <a:r>
                <a:rPr>
                  <a:solidFill>
                    <a:srgbClr val="000000"/>
                  </a:solidFill>
                </a:rPr>
                <a:t> value, </a:t>
              </a:r>
              <a:r>
                <a:rPr b="1">
                  <a:solidFill>
                    <a:srgbClr val="984807"/>
                  </a:solidFill>
                </a:rPr>
                <a:t>&lt;</a:t>
              </a:r>
              <a:r>
                <a:rPr b="1">
                  <a:solidFill>
                    <a:srgbClr val="FF0000"/>
                  </a:solidFill>
                </a:rPr>
                <a:t>...</a:t>
              </a:r>
              <a:r>
                <a:rPr b="1">
                  <a:solidFill>
                    <a:srgbClr val="984807"/>
                  </a:solidFill>
                </a:rPr>
                <a:t>&gt;</a:t>
              </a:r>
              <a:r>
                <a:rPr>
                  <a:solidFill>
                    <a:srgbClr val="000000"/>
                  </a:solidFill>
                </a:rPr>
                <a:t>args){ }</a:t>
              </a:r>
              <a:endParaRPr>
                <a:solidFill>
                  <a:srgbClr val="000000"/>
                </a:solidFill>
              </a:endParaRPr>
            </a:p>
            <a:p>
              <a:pPr>
                <a:lnSpc>
                  <a:spcPct val="150000"/>
                </a:lnSpc>
                <a:defRPr b="1"/>
              </a:pPr>
              <a:r>
                <a:t>STEP 4 - finally</a:t>
              </a:r>
            </a:p>
            <a:p>
              <a:pPr>
                <a:lnSpc>
                  <a:spcPct val="150000"/>
                </a:lnSpc>
                <a:defRPr sz="1600">
                  <a:solidFill>
                    <a:srgbClr val="0000FF"/>
                  </a:solidFill>
                  <a:latin typeface="Courier New"/>
                  <a:ea typeface="Courier New"/>
                  <a:cs typeface="Courier New"/>
                  <a:sym typeface="Courier New"/>
                </a:defRPr>
              </a:pPr>
              <a:r>
                <a:t>template</a:t>
              </a:r>
              <a:r>
                <a:rPr>
                  <a:solidFill>
                    <a:srgbClr val="000000"/>
                  </a:solidFill>
                </a:rPr>
                <a:t>&lt;</a:t>
              </a:r>
              <a:r>
                <a:t>char</a:t>
              </a:r>
              <a:r>
                <a:rPr>
                  <a:solidFill>
                    <a:srgbClr val="000000"/>
                  </a:solidFill>
                </a:rPr>
                <a:t>,</a:t>
              </a:r>
              <a:r>
                <a:rPr b="1">
                  <a:solidFill>
                    <a:srgbClr val="C00000"/>
                  </a:solidFill>
                </a:rPr>
                <a:t>&lt;&gt;</a:t>
              </a:r>
              <a:r>
                <a:rPr>
                  <a:solidFill>
                    <a:srgbClr val="000000"/>
                  </a:solidFill>
                </a:rPr>
                <a:t>&gt; </a:t>
              </a:r>
              <a:r>
                <a:t>void</a:t>
              </a:r>
              <a:r>
                <a:rPr>
                  <a:solidFill>
                    <a:srgbClr val="000000"/>
                  </a:solidFill>
                </a:rPr>
                <a:t> fun(</a:t>
              </a:r>
              <a:r>
                <a:t>char</a:t>
              </a:r>
              <a:r>
                <a:rPr>
                  <a:solidFill>
                    <a:srgbClr val="000000"/>
                  </a:solidFill>
                </a:rPr>
                <a:t> value, </a:t>
              </a:r>
              <a:r>
                <a:rPr b="1">
                  <a:solidFill>
                    <a:srgbClr val="C00000"/>
                  </a:solidFill>
                </a:rPr>
                <a:t>&lt;&gt;</a:t>
              </a:r>
              <a:r>
                <a:rPr>
                  <a:solidFill>
                    <a:srgbClr val="000000"/>
                  </a:solidFill>
                </a:rPr>
                <a:t> args){ }</a:t>
              </a:r>
              <a:endParaRPr>
                <a:solidFill>
                  <a:srgbClr val="000000"/>
                </a:solidFill>
              </a:endParaRPr>
            </a:p>
            <a:p>
              <a:pPr>
                <a:lnSpc>
                  <a:spcPct val="150000"/>
                </a:lnSpc>
                <a:defRPr sz="1600">
                  <a:solidFill>
                    <a:srgbClr val="0000FF"/>
                  </a:solidFill>
                  <a:latin typeface="Courier New"/>
                  <a:ea typeface="Courier New"/>
                  <a:cs typeface="Courier New"/>
                  <a:sym typeface="Courier New"/>
                </a:defRPr>
              </a:pPr>
              <a:r>
                <a:t>template</a:t>
              </a:r>
              <a:r>
                <a:rPr>
                  <a:solidFill>
                    <a:srgbClr val="000000"/>
                  </a:solidFill>
                </a:rPr>
                <a:t>&lt;</a:t>
              </a:r>
              <a:r>
                <a:t>char</a:t>
              </a:r>
              <a:r>
                <a:rPr>
                  <a:solidFill>
                    <a:srgbClr val="000000"/>
                  </a:solidFill>
                </a:rPr>
                <a:t>&gt; </a:t>
              </a:r>
              <a:r>
                <a:t>void</a:t>
              </a:r>
              <a:r>
                <a:rPr>
                  <a:solidFill>
                    <a:srgbClr val="000000"/>
                  </a:solidFill>
                </a:rPr>
                <a:t> fun(</a:t>
              </a:r>
              <a:r>
                <a:t>char</a:t>
              </a:r>
              <a:r>
                <a:rPr>
                  <a:solidFill>
                    <a:srgbClr val="000000"/>
                  </a:solidFill>
                </a:rPr>
                <a:t> value){ }</a:t>
              </a:r>
            </a:p>
          </p:txBody>
        </p:sp>
        <p:sp>
          <p:nvSpPr>
            <p:cNvPr id="685" name="Bent Arrow 7"/>
            <p:cNvSpPr/>
            <p:nvPr/>
          </p:nvSpPr>
          <p:spPr>
            <a:xfrm>
              <a:off x="5724128" y="2683259"/>
              <a:ext cx="504057" cy="5040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2150"/>
                  </a:lnTo>
                  <a:cubicBezTo>
                    <a:pt x="0" y="6931"/>
                    <a:pt x="4231" y="2700"/>
                    <a:pt x="9450" y="2700"/>
                  </a:cubicBezTo>
                  <a:lnTo>
                    <a:pt x="16200" y="2700"/>
                  </a:lnTo>
                  <a:lnTo>
                    <a:pt x="16200" y="0"/>
                  </a:lnTo>
                  <a:lnTo>
                    <a:pt x="21600" y="5400"/>
                  </a:lnTo>
                  <a:lnTo>
                    <a:pt x="16200" y="10800"/>
                  </a:lnTo>
                  <a:lnTo>
                    <a:pt x="16200" y="8100"/>
                  </a:lnTo>
                  <a:lnTo>
                    <a:pt x="9450" y="8100"/>
                  </a:lnTo>
                  <a:cubicBezTo>
                    <a:pt x="7213" y="8100"/>
                    <a:pt x="5400" y="9913"/>
                    <a:pt x="5400" y="12150"/>
                  </a:cubicBezTo>
                  <a:lnTo>
                    <a:pt x="5400" y="21600"/>
                  </a:lnTo>
                  <a:close/>
                </a:path>
              </a:pathLst>
            </a:custGeom>
            <a:solidFill>
              <a:srgbClr val="948A54"/>
            </a:solidFill>
            <a:ln w="12700" cap="flat">
              <a:noFill/>
              <a:miter lim="400000"/>
            </a:ln>
            <a:effectLst/>
          </p:spPr>
          <p:txBody>
            <a:bodyPr wrap="square" lIns="45719" tIns="45719" rIns="45719" bIns="45719" numCol="1" anchor="ctr">
              <a:noAutofit/>
            </a:bodyPr>
            <a:lstStyle/>
            <a:p>
              <a:pPr algn="ctr"/>
            </a:p>
          </p:txBody>
        </p:sp>
        <p:grpSp>
          <p:nvGrpSpPr>
            <p:cNvPr id="688" name="Rounded Rectangle 9"/>
            <p:cNvGrpSpPr/>
            <p:nvPr/>
          </p:nvGrpSpPr>
          <p:grpSpPr>
            <a:xfrm>
              <a:off x="6300192" y="2572575"/>
              <a:ext cx="1368153" cy="509400"/>
              <a:chOff x="0" y="0"/>
              <a:chExt cx="1368152" cy="509398"/>
            </a:xfrm>
          </p:grpSpPr>
          <p:sp>
            <p:nvSpPr>
              <p:cNvPr id="686" name="Rounded Rectangle"/>
              <p:cNvSpPr/>
              <p:nvPr/>
            </p:nvSpPr>
            <p:spPr>
              <a:xfrm>
                <a:off x="0" y="38675"/>
                <a:ext cx="1368153" cy="432049"/>
              </a:xfrm>
              <a:prstGeom prst="roundRect">
                <a:avLst>
                  <a:gd name="adj" fmla="val 16667"/>
                </a:avLst>
              </a:prstGeom>
              <a:solidFill>
                <a:srgbClr val="C4BD97"/>
              </a:solidFill>
              <a:ln w="12700" cap="flat">
                <a:noFill/>
                <a:miter lim="400000"/>
              </a:ln>
              <a:effectLst/>
            </p:spPr>
            <p:txBody>
              <a:bodyPr wrap="square" lIns="45719" tIns="45719" rIns="45719" bIns="45719" numCol="1" anchor="ctr">
                <a:noAutofit/>
              </a:bodyPr>
              <a:lstStyle/>
              <a:p>
                <a:pPr algn="ctr">
                  <a:defRPr sz="1400"/>
                </a:pPr>
              </a:p>
            </p:txBody>
          </p:sp>
          <p:sp>
            <p:nvSpPr>
              <p:cNvPr id="687" name="Pack has values to process"/>
              <p:cNvSpPr txBox="1"/>
              <p:nvPr/>
            </p:nvSpPr>
            <p:spPr>
              <a:xfrm>
                <a:off x="66810" y="0"/>
                <a:ext cx="1234532" cy="509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Pack has values to process</a:t>
                </a:r>
              </a:p>
            </p:txBody>
          </p:sp>
        </p:grpSp>
        <p:sp>
          <p:nvSpPr>
            <p:cNvPr id="689" name="Bent Arrow 10"/>
            <p:cNvSpPr/>
            <p:nvPr/>
          </p:nvSpPr>
          <p:spPr>
            <a:xfrm>
              <a:off x="5292080" y="5114127"/>
              <a:ext cx="504057"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2150"/>
                  </a:lnTo>
                  <a:cubicBezTo>
                    <a:pt x="0" y="6931"/>
                    <a:pt x="3626" y="2700"/>
                    <a:pt x="8100" y="2700"/>
                  </a:cubicBezTo>
                  <a:lnTo>
                    <a:pt x="16971" y="2700"/>
                  </a:lnTo>
                  <a:lnTo>
                    <a:pt x="16971" y="0"/>
                  </a:lnTo>
                  <a:lnTo>
                    <a:pt x="21600" y="5400"/>
                  </a:lnTo>
                  <a:lnTo>
                    <a:pt x="16971" y="10800"/>
                  </a:lnTo>
                  <a:lnTo>
                    <a:pt x="16971" y="8100"/>
                  </a:lnTo>
                  <a:lnTo>
                    <a:pt x="8100" y="8100"/>
                  </a:lnTo>
                  <a:cubicBezTo>
                    <a:pt x="6183" y="8100"/>
                    <a:pt x="4629" y="9913"/>
                    <a:pt x="4629" y="12150"/>
                  </a:cubicBezTo>
                  <a:lnTo>
                    <a:pt x="4629" y="21600"/>
                  </a:lnTo>
                  <a:close/>
                </a:path>
              </a:pathLst>
            </a:custGeom>
            <a:solidFill>
              <a:srgbClr val="948A54"/>
            </a:solidFill>
            <a:ln w="12700" cap="flat">
              <a:noFill/>
              <a:miter lim="400000"/>
            </a:ln>
            <a:effectLst/>
          </p:spPr>
          <p:txBody>
            <a:bodyPr wrap="square" lIns="45719" tIns="45719" rIns="45719" bIns="45719" numCol="1" anchor="ctr">
              <a:noAutofit/>
            </a:bodyPr>
            <a:lstStyle/>
            <a:p>
              <a:pPr algn="ctr"/>
            </a:p>
          </p:txBody>
        </p:sp>
        <p:grpSp>
          <p:nvGrpSpPr>
            <p:cNvPr id="692" name="Rounded Rectangle 11"/>
            <p:cNvGrpSpPr/>
            <p:nvPr/>
          </p:nvGrpSpPr>
          <p:grpSpPr>
            <a:xfrm>
              <a:off x="5825940" y="4975307"/>
              <a:ext cx="1368153" cy="509400"/>
              <a:chOff x="0" y="0"/>
              <a:chExt cx="1368152" cy="509398"/>
            </a:xfrm>
          </p:grpSpPr>
          <p:sp>
            <p:nvSpPr>
              <p:cNvPr id="690" name="Rounded Rectangle"/>
              <p:cNvSpPr/>
              <p:nvPr/>
            </p:nvSpPr>
            <p:spPr>
              <a:xfrm>
                <a:off x="0" y="38675"/>
                <a:ext cx="1368153" cy="432049"/>
              </a:xfrm>
              <a:prstGeom prst="roundRect">
                <a:avLst>
                  <a:gd name="adj" fmla="val 16667"/>
                </a:avLst>
              </a:prstGeom>
              <a:solidFill>
                <a:srgbClr val="C4BD97"/>
              </a:solidFill>
              <a:ln w="12700" cap="flat">
                <a:noFill/>
                <a:miter lim="400000"/>
              </a:ln>
              <a:effectLst/>
            </p:spPr>
            <p:txBody>
              <a:bodyPr wrap="square" lIns="45719" tIns="45719" rIns="45719" bIns="45719" numCol="1" anchor="ctr">
                <a:noAutofit/>
              </a:bodyPr>
              <a:lstStyle/>
              <a:p>
                <a:pPr algn="ctr">
                  <a:defRPr sz="1400"/>
                </a:pPr>
              </a:p>
            </p:txBody>
          </p:sp>
          <p:sp>
            <p:nvSpPr>
              <p:cNvPr id="691" name="Pack is now emptied"/>
              <p:cNvSpPr txBox="1"/>
              <p:nvPr/>
            </p:nvSpPr>
            <p:spPr>
              <a:xfrm>
                <a:off x="66810" y="0"/>
                <a:ext cx="1234532" cy="509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Pack is now emptied</a:t>
                </a:r>
              </a:p>
            </p:txBody>
          </p:sp>
        </p:grpSp>
      </p:gr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00" name="Group 4"/>
          <p:cNvGrpSpPr/>
          <p:nvPr/>
        </p:nvGrpSpPr>
        <p:grpSpPr>
          <a:xfrm>
            <a:off x="0" y="34724"/>
            <a:ext cx="9144000" cy="6104868"/>
            <a:chOff x="0" y="0"/>
            <a:chExt cx="9144000" cy="6104866"/>
          </a:xfrm>
        </p:grpSpPr>
        <p:grpSp>
          <p:nvGrpSpPr>
            <p:cNvPr id="697" name="Snip and Round Single Corner Rectangle 6"/>
            <p:cNvGrpSpPr/>
            <p:nvPr/>
          </p:nvGrpSpPr>
          <p:grpSpPr>
            <a:xfrm>
              <a:off x="29036" y="0"/>
              <a:ext cx="9057089" cy="448949"/>
              <a:chOff x="0" y="0"/>
              <a:chExt cx="9057088" cy="448948"/>
            </a:xfrm>
          </p:grpSpPr>
          <p:sp>
            <p:nvSpPr>
              <p:cNvPr id="695"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696"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698"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TEMPLATE FEATURES OVERVIEW</a:t>
              </a:r>
            </a:p>
          </p:txBody>
        </p:sp>
        <p:sp>
          <p:nvSpPr>
            <p:cNvPr id="699" name="Rectangle 8"/>
            <p:cNvSpPr txBox="1"/>
            <p:nvPr/>
          </p:nvSpPr>
          <p:spPr>
            <a:xfrm>
              <a:off x="225231" y="1162026"/>
              <a:ext cx="8621530" cy="4942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defRPr b="1" sz="1600"/>
              </a:pPr>
              <a:r>
                <a:t>VARIADIC CLASS </a:t>
              </a:r>
              <a:r>
                <a:rPr b="0"/>
                <a:t>: A type that is capable of holding zero or more values, the types of which are specified as template arguments.</a:t>
              </a:r>
              <a:endParaRPr b="0"/>
            </a:p>
            <a:p>
              <a:pPr algn="just">
                <a:defRPr sz="1600"/>
              </a:pPr>
            </a:p>
            <a:p>
              <a:pPr algn="just">
                <a:defRPr sz="16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Values&gt; </a:t>
              </a:r>
              <a:r>
                <a:t>class</a:t>
              </a:r>
              <a:r>
                <a:rPr>
                  <a:solidFill>
                    <a:srgbClr val="000000"/>
                  </a:solidFill>
                </a:rPr>
                <a:t> Variadic;</a:t>
              </a:r>
              <a:endParaRPr>
                <a:solidFill>
                  <a:srgbClr val="000000"/>
                </a:solidFill>
              </a:endParaRPr>
            </a:p>
            <a:p>
              <a:pPr algn="just">
                <a:defRPr sz="1600"/>
              </a:pPr>
            </a:p>
            <a:p>
              <a:pPr algn="just">
                <a:defRPr sz="1600"/>
              </a:pPr>
              <a:r>
                <a:t>A Variadic with zero arguments are easy to handle, because an empty specialization suffices:</a:t>
              </a:r>
            </a:p>
            <a:p>
              <a:pPr algn="just">
                <a:defRPr sz="1600"/>
              </a:pPr>
            </a:p>
            <a:p>
              <a:pPr algn="just">
                <a:defRPr sz="1600">
                  <a:solidFill>
                    <a:srgbClr val="0000FF"/>
                  </a:solidFill>
                  <a:latin typeface="Courier New"/>
                  <a:ea typeface="Courier New"/>
                  <a:cs typeface="Courier New"/>
                  <a:sym typeface="Courier New"/>
                </a:defRPr>
              </a:pPr>
              <a:r>
                <a:t>template</a:t>
              </a:r>
              <a:r>
                <a:rPr>
                  <a:solidFill>
                    <a:srgbClr val="000000"/>
                  </a:solidFill>
                </a:rPr>
                <a:t>&lt;&gt; </a:t>
              </a:r>
              <a:r>
                <a:t>class</a:t>
              </a:r>
              <a:r>
                <a:rPr>
                  <a:solidFill>
                    <a:srgbClr val="000000"/>
                  </a:solidFill>
                </a:rPr>
                <a:t> Variadic &lt;&gt;{ };</a:t>
              </a:r>
              <a:endParaRPr>
                <a:solidFill>
                  <a:srgbClr val="000000"/>
                </a:solidFill>
              </a:endParaRPr>
            </a:p>
            <a:p>
              <a:pPr algn="just">
                <a:defRPr sz="1600"/>
              </a:pPr>
            </a:p>
            <a:p>
              <a:pPr algn="just">
                <a:defRPr sz="1600"/>
              </a:pPr>
              <a:r>
                <a:t>The most important part of the Variadic class implementation is the recursive case, where we peel off the first argument (the Head) to be stored in the head data member, then derive from a Variadic class containing the remaining arguments (the Tail).</a:t>
              </a:r>
            </a:p>
            <a:p>
              <a:pPr algn="just">
                <a:defRPr sz="1600"/>
              </a:pPr>
            </a:p>
            <a:p>
              <a:pPr algn="just">
                <a:defRPr sz="1600">
                  <a:solidFill>
                    <a:srgbClr val="0000FF"/>
                  </a:solidFill>
                  <a:latin typeface="Courier New"/>
                  <a:ea typeface="Courier New"/>
                  <a:cs typeface="Courier New"/>
                  <a:sym typeface="Courier New"/>
                </a:defRPr>
              </a:pPr>
              <a:r>
                <a:t>template</a:t>
              </a:r>
              <a:r>
                <a:rPr>
                  <a:solidFill>
                    <a:srgbClr val="000000"/>
                  </a:solidFill>
                </a:rPr>
                <a:t>&lt;</a:t>
              </a:r>
              <a:r>
                <a:t>typename </a:t>
              </a:r>
              <a:r>
                <a:rPr>
                  <a:solidFill>
                    <a:srgbClr val="000000"/>
                  </a:solidFill>
                </a:rPr>
                <a:t>Head, </a:t>
              </a:r>
              <a:r>
                <a:t>typename</a:t>
              </a:r>
              <a:r>
                <a:rPr>
                  <a:solidFill>
                    <a:srgbClr val="000000"/>
                  </a:solidFill>
                </a:rPr>
                <a:t>... Tail</a:t>
              </a:r>
              <a:r>
                <a:t>&gt;</a:t>
              </a:r>
            </a:p>
            <a:p>
              <a:pPr algn="just">
                <a:defRPr sz="1600">
                  <a:solidFill>
                    <a:srgbClr val="0000FF"/>
                  </a:solidFill>
                  <a:latin typeface="Courier New"/>
                  <a:ea typeface="Courier New"/>
                  <a:cs typeface="Courier New"/>
                  <a:sym typeface="Courier New"/>
                </a:defRPr>
              </a:pPr>
              <a:r>
                <a:t>class </a:t>
              </a:r>
              <a:r>
                <a:rPr>
                  <a:solidFill>
                    <a:srgbClr val="000000"/>
                  </a:solidFill>
                </a:rPr>
                <a:t>Variadic&lt;Head, Tail...&gt; : </a:t>
              </a:r>
              <a:r>
                <a:t>private</a:t>
              </a:r>
              <a:r>
                <a:rPr>
                  <a:solidFill>
                    <a:srgbClr val="000000"/>
                  </a:solidFill>
                </a:rPr>
                <a:t> Variadic&lt;Tail...&gt;</a:t>
              </a:r>
              <a:endParaRPr>
                <a:solidFill>
                  <a:srgbClr val="000000"/>
                </a:solidFill>
              </a:endParaRPr>
            </a:p>
            <a:p>
              <a:pPr algn="just">
                <a:defRPr sz="1600">
                  <a:latin typeface="Courier New"/>
                  <a:ea typeface="Courier New"/>
                  <a:cs typeface="Courier New"/>
                  <a:sym typeface="Courier New"/>
                </a:defRPr>
              </a:pPr>
              <a:r>
                <a:t>{</a:t>
              </a:r>
            </a:p>
            <a:p>
              <a:pPr algn="just">
                <a:defRPr sz="1600">
                  <a:solidFill>
                    <a:srgbClr val="0000FF"/>
                  </a:solidFill>
                  <a:latin typeface="Courier New"/>
                  <a:ea typeface="Courier New"/>
                  <a:cs typeface="Courier New"/>
                  <a:sym typeface="Courier New"/>
                </a:defRPr>
              </a:pPr>
              <a:r>
                <a:t>private:</a:t>
              </a:r>
            </a:p>
            <a:p>
              <a:pPr algn="just">
                <a:defRPr sz="1600">
                  <a:latin typeface="Courier New"/>
                  <a:ea typeface="Courier New"/>
                  <a:cs typeface="Courier New"/>
                  <a:sym typeface="Courier New"/>
                </a:defRPr>
              </a:pPr>
              <a:r>
                <a:t>    Head head;</a:t>
              </a:r>
            </a:p>
            <a:p>
              <a:pPr algn="just">
                <a:defRPr sz="1600">
                  <a:latin typeface="Courier New"/>
                  <a:ea typeface="Courier New"/>
                  <a:cs typeface="Courier New"/>
                  <a:sym typeface="Courier New"/>
                </a:defRPr>
              </a:pPr>
              <a:r>
                <a:t>  //...</a:t>
              </a:r>
            </a:p>
            <a:p>
              <a:pPr algn="just">
                <a:defRPr sz="1600">
                  <a:latin typeface="Courier New"/>
                  <a:ea typeface="Courier New"/>
                  <a:cs typeface="Courier New"/>
                  <a:sym typeface="Courier New"/>
                </a:defRPr>
              </a:pPr>
              <a:r>
                <a:t>};</a:t>
              </a:r>
            </a:p>
          </p:txBody>
        </p:sp>
      </p:gr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20" name="Group 17"/>
          <p:cNvGrpSpPr/>
          <p:nvPr/>
        </p:nvGrpSpPr>
        <p:grpSpPr>
          <a:xfrm>
            <a:off x="0" y="34724"/>
            <a:ext cx="9144000" cy="6270340"/>
            <a:chOff x="0" y="0"/>
            <a:chExt cx="9144000" cy="6270339"/>
          </a:xfrm>
        </p:grpSpPr>
        <p:sp>
          <p:nvSpPr>
            <p:cNvPr id="702" name="TextBox 3"/>
            <p:cNvSpPr txBox="1"/>
            <p:nvPr/>
          </p:nvSpPr>
          <p:spPr>
            <a:xfrm>
              <a:off x="225231" y="1007279"/>
              <a:ext cx="8621530"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stStyle>
            <a:p>
              <a:pPr/>
              <a:r>
                <a:t>Template instantiation  &amp; un-packing of the template parameter pack of the variadic class template can be seen like this…</a:t>
              </a:r>
            </a:p>
          </p:txBody>
        </p:sp>
        <p:grpSp>
          <p:nvGrpSpPr>
            <p:cNvPr id="705" name="Snip and Round Single Corner Rectangle 4"/>
            <p:cNvGrpSpPr/>
            <p:nvPr/>
          </p:nvGrpSpPr>
          <p:grpSpPr>
            <a:xfrm>
              <a:off x="29036" y="0"/>
              <a:ext cx="9057089" cy="448949"/>
              <a:chOff x="0" y="0"/>
              <a:chExt cx="9057088" cy="448948"/>
            </a:xfrm>
          </p:grpSpPr>
          <p:sp>
            <p:nvSpPr>
              <p:cNvPr id="703"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704"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706"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TEMPLATE FEATURES OVERVIEW</a:t>
              </a:r>
            </a:p>
          </p:txBody>
        </p:sp>
        <p:sp>
          <p:nvSpPr>
            <p:cNvPr id="707" name="Rectangle 6"/>
            <p:cNvSpPr txBox="1"/>
            <p:nvPr/>
          </p:nvSpPr>
          <p:spPr>
            <a:xfrm>
              <a:off x="225231" y="1810099"/>
              <a:ext cx="8693538" cy="446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latin typeface="Courier New"/>
                  <a:ea typeface="Courier New"/>
                  <a:cs typeface="Courier New"/>
                  <a:sym typeface="Courier New"/>
                </a:defRPr>
              </a:pPr>
              <a:r>
                <a:t>Variadic&lt;</a:t>
              </a:r>
              <a:r>
                <a:rPr>
                  <a:solidFill>
                    <a:srgbClr val="0000FF"/>
                  </a:solidFill>
                </a:rPr>
                <a:t>int</a:t>
              </a:r>
              <a:r>
                <a:t>&gt; obj1</a:t>
              </a:r>
            </a:p>
            <a:p>
              <a:pPr>
                <a:defRPr sz="1100">
                  <a:latin typeface="Courier New"/>
                  <a:ea typeface="Courier New"/>
                  <a:cs typeface="Courier New"/>
                  <a:sym typeface="Courier New"/>
                </a:defRPr>
              </a:pPr>
            </a:p>
            <a:p>
              <a:pPr>
                <a:defRPr sz="1400">
                  <a:solidFill>
                    <a:srgbClr val="0000FF"/>
                  </a:solidFill>
                  <a:latin typeface="Courier New"/>
                  <a:ea typeface="Courier New"/>
                  <a:cs typeface="Courier New"/>
                  <a:sym typeface="Courier New"/>
                </a:defRPr>
              </a:pPr>
              <a:r>
                <a:t>class</a:t>
              </a:r>
              <a:r>
                <a:rPr>
                  <a:solidFill>
                    <a:srgbClr val="000000"/>
                  </a:solidFill>
                </a:rPr>
                <a:t> Variadic&lt;</a:t>
              </a:r>
              <a:r>
                <a:t>int</a:t>
              </a:r>
              <a:r>
                <a:rPr>
                  <a:solidFill>
                    <a:srgbClr val="000000"/>
                  </a:solidFill>
                </a:rPr>
                <a:t>,</a:t>
              </a:r>
              <a:r>
                <a:rPr b="1">
                  <a:solidFill>
                    <a:srgbClr val="953735"/>
                  </a:solidFill>
                </a:rPr>
                <a:t>&lt; &gt;</a:t>
              </a:r>
              <a:r>
                <a:rPr>
                  <a:solidFill>
                    <a:srgbClr val="000000"/>
                  </a:solidFill>
                </a:rPr>
                <a:t>&gt;:</a:t>
              </a:r>
              <a:r>
                <a:t>private</a:t>
              </a:r>
              <a:r>
                <a:rPr>
                  <a:solidFill>
                    <a:srgbClr val="000000"/>
                  </a:solidFill>
                </a:rPr>
                <a:t> Variadic &lt;Variadic</a:t>
              </a:r>
              <a:r>
                <a:rPr b="1">
                  <a:solidFill>
                    <a:srgbClr val="953735"/>
                  </a:solidFill>
                </a:rPr>
                <a:t>&lt; &gt;</a:t>
              </a:r>
              <a:r>
                <a:rPr>
                  <a:solidFill>
                    <a:srgbClr val="000000"/>
                  </a:solidFill>
                </a:rPr>
                <a:t>&gt;</a:t>
              </a:r>
              <a:endParaRPr>
                <a:solidFill>
                  <a:srgbClr val="000000"/>
                </a:solidFill>
              </a:endParaRPr>
            </a:p>
            <a:p>
              <a:pPr>
                <a:defRPr sz="1400">
                  <a:latin typeface="Courier New"/>
                  <a:ea typeface="Courier New"/>
                  <a:cs typeface="Courier New"/>
                  <a:sym typeface="Courier New"/>
                </a:defRPr>
              </a:pPr>
              <a:r>
                <a:t>{   };</a:t>
              </a:r>
            </a:p>
            <a:p>
              <a:pPr>
                <a:defRPr sz="1100">
                  <a:latin typeface="Courier New"/>
                  <a:ea typeface="Courier New"/>
                  <a:cs typeface="Courier New"/>
                  <a:sym typeface="Courier New"/>
                </a:defRPr>
              </a:pPr>
            </a:p>
            <a:p>
              <a:pPr>
                <a:defRPr sz="1400">
                  <a:latin typeface="Courier New"/>
                  <a:ea typeface="Courier New"/>
                  <a:cs typeface="Courier New"/>
                  <a:sym typeface="Courier New"/>
                </a:defRPr>
              </a:pPr>
              <a:r>
                <a:t>Variadic&lt;</a:t>
              </a:r>
              <a:r>
                <a:rPr>
                  <a:solidFill>
                    <a:srgbClr val="0000FF"/>
                  </a:solidFill>
                </a:rPr>
                <a:t>int</a:t>
              </a:r>
              <a:r>
                <a:t>, </a:t>
              </a:r>
              <a:r>
                <a:rPr>
                  <a:solidFill>
                    <a:srgbClr val="0000FF"/>
                  </a:solidFill>
                </a:rPr>
                <a:t>float</a:t>
              </a:r>
              <a:r>
                <a:t>&gt; obj1;</a:t>
              </a:r>
            </a:p>
            <a:p>
              <a:pPr>
                <a:defRPr sz="1400">
                  <a:latin typeface="Courier New"/>
                  <a:ea typeface="Courier New"/>
                  <a:cs typeface="Courier New"/>
                  <a:sym typeface="Courier New"/>
                </a:defRPr>
              </a:pPr>
            </a:p>
            <a:p>
              <a:pPr>
                <a:defRPr sz="1400">
                  <a:solidFill>
                    <a:srgbClr val="0000FF"/>
                  </a:solidFill>
                  <a:latin typeface="Courier New"/>
                  <a:ea typeface="Courier New"/>
                  <a:cs typeface="Courier New"/>
                  <a:sym typeface="Courier New"/>
                </a:defRPr>
              </a:pPr>
              <a:r>
                <a:t>class</a:t>
              </a:r>
              <a:r>
                <a:rPr>
                  <a:solidFill>
                    <a:srgbClr val="000000"/>
                  </a:solidFill>
                </a:rPr>
                <a:t> Variadic&lt;</a:t>
              </a:r>
              <a:r>
                <a:t>int</a:t>
              </a:r>
              <a:r>
                <a:rPr>
                  <a:solidFill>
                    <a:srgbClr val="000000"/>
                  </a:solidFill>
                </a:rPr>
                <a:t>,</a:t>
              </a:r>
              <a:r>
                <a:rPr b="1">
                  <a:solidFill>
                    <a:srgbClr val="953735"/>
                  </a:solidFill>
                </a:rPr>
                <a:t>&lt;</a:t>
              </a:r>
              <a:r>
                <a:rPr b="1">
                  <a:solidFill>
                    <a:srgbClr val="FF0000"/>
                  </a:solidFill>
                </a:rPr>
                <a:t>...</a:t>
              </a:r>
              <a:r>
                <a:rPr b="1">
                  <a:solidFill>
                    <a:srgbClr val="953735"/>
                  </a:solidFill>
                </a:rPr>
                <a:t>&gt;</a:t>
              </a:r>
              <a:r>
                <a:rPr>
                  <a:solidFill>
                    <a:srgbClr val="000000"/>
                  </a:solidFill>
                </a:rPr>
                <a:t>&gt;:</a:t>
              </a:r>
              <a:r>
                <a:t>private</a:t>
              </a:r>
              <a:r>
                <a:rPr>
                  <a:solidFill>
                    <a:srgbClr val="000000"/>
                  </a:solidFill>
                </a:rPr>
                <a:t> Variadic&lt;</a:t>
              </a:r>
              <a:r>
                <a:rPr b="1">
                  <a:solidFill>
                    <a:srgbClr val="953735"/>
                  </a:solidFill>
                </a:rPr>
                <a:t>&lt;</a:t>
              </a:r>
              <a:r>
                <a:rPr b="1">
                  <a:solidFill>
                    <a:srgbClr val="FF0000"/>
                  </a:solidFill>
                </a:rPr>
                <a:t>...</a:t>
              </a:r>
              <a:r>
                <a:rPr b="1">
                  <a:solidFill>
                    <a:srgbClr val="953735"/>
                  </a:solidFill>
                </a:rPr>
                <a:t>&gt;</a:t>
              </a:r>
              <a:r>
                <a:rPr>
                  <a:solidFill>
                    <a:srgbClr val="000000"/>
                  </a:solidFill>
                </a:rPr>
                <a:t>&gt;  </a:t>
              </a:r>
              <a:r>
                <a:rPr>
                  <a:solidFill>
                    <a:srgbClr val="00B050"/>
                  </a:solidFill>
                </a:rPr>
                <a:t>//step 1</a:t>
              </a:r>
              <a:endParaRPr>
                <a:solidFill>
                  <a:srgbClr val="00B050"/>
                </a:solidFill>
              </a:endParaRPr>
            </a:p>
            <a:p>
              <a:pPr>
                <a:defRPr sz="1400">
                  <a:latin typeface="Courier New"/>
                  <a:ea typeface="Courier New"/>
                  <a:cs typeface="Courier New"/>
                  <a:sym typeface="Courier New"/>
                </a:defRPr>
              </a:pPr>
              <a:r>
                <a:t>{  };</a:t>
              </a:r>
            </a:p>
            <a:p>
              <a:pPr>
                <a:defRPr sz="1100">
                  <a:latin typeface="Courier New"/>
                  <a:ea typeface="Courier New"/>
                  <a:cs typeface="Courier New"/>
                  <a:sym typeface="Courier New"/>
                </a:defRPr>
              </a:pPr>
            </a:p>
            <a:p>
              <a:pPr>
                <a:defRPr sz="1400">
                  <a:solidFill>
                    <a:srgbClr val="0000FF"/>
                  </a:solidFill>
                  <a:latin typeface="Courier New"/>
                  <a:ea typeface="Courier New"/>
                  <a:cs typeface="Courier New"/>
                  <a:sym typeface="Courier New"/>
                </a:defRPr>
              </a:pPr>
              <a:r>
                <a:t>class</a:t>
              </a:r>
              <a:r>
                <a:rPr>
                  <a:solidFill>
                    <a:srgbClr val="000000"/>
                  </a:solidFill>
                </a:rPr>
                <a:t> Variadic&lt;</a:t>
              </a:r>
              <a:r>
                <a:t>int</a:t>
              </a:r>
              <a:r>
                <a:rPr>
                  <a:solidFill>
                    <a:srgbClr val="000000"/>
                  </a:solidFill>
                </a:rPr>
                <a:t>,</a:t>
              </a:r>
              <a:r>
                <a:t>float</a:t>
              </a:r>
              <a:r>
                <a:rPr>
                  <a:solidFill>
                    <a:srgbClr val="000000"/>
                  </a:solidFill>
                </a:rPr>
                <a:t>,</a:t>
              </a:r>
              <a:r>
                <a:rPr b="1">
                  <a:solidFill>
                    <a:srgbClr val="C00000"/>
                  </a:solidFill>
                </a:rPr>
                <a:t>&lt;&gt;</a:t>
              </a:r>
              <a:r>
                <a:rPr>
                  <a:solidFill>
                    <a:srgbClr val="000000"/>
                  </a:solidFill>
                </a:rPr>
                <a:t>&gt;:</a:t>
              </a:r>
              <a:r>
                <a:t>private</a:t>
              </a:r>
              <a:r>
                <a:rPr>
                  <a:solidFill>
                    <a:srgbClr val="000000"/>
                  </a:solidFill>
                </a:rPr>
                <a:t> Variadic&lt;</a:t>
              </a:r>
              <a:r>
                <a:rPr b="1">
                  <a:solidFill>
                    <a:srgbClr val="C00000"/>
                  </a:solidFill>
                </a:rPr>
                <a:t>&lt; &gt;</a:t>
              </a:r>
              <a:r>
                <a:rPr>
                  <a:solidFill>
                    <a:srgbClr val="000000"/>
                  </a:solidFill>
                </a:rPr>
                <a:t>&gt;  </a:t>
              </a:r>
              <a:r>
                <a:rPr>
                  <a:solidFill>
                    <a:srgbClr val="00B050"/>
                  </a:solidFill>
                </a:rPr>
                <a:t>//step 2</a:t>
              </a:r>
              <a:endParaRPr>
                <a:solidFill>
                  <a:srgbClr val="00B050"/>
                </a:solidFill>
              </a:endParaRP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p>
            <a:p>
              <a:pPr>
                <a:defRPr sz="1400">
                  <a:latin typeface="Courier New"/>
                  <a:ea typeface="Courier New"/>
                  <a:cs typeface="Courier New"/>
                  <a:sym typeface="Courier New"/>
                </a:defRPr>
              </a:pPr>
              <a:r>
                <a:t>Variadic&lt;</a:t>
              </a:r>
              <a:r>
                <a:rPr>
                  <a:solidFill>
                    <a:srgbClr val="0000FF"/>
                  </a:solidFill>
                </a:rPr>
                <a:t>int</a:t>
              </a:r>
              <a:r>
                <a:t>, </a:t>
              </a:r>
              <a:r>
                <a:rPr>
                  <a:solidFill>
                    <a:srgbClr val="0000FF"/>
                  </a:solidFill>
                </a:rPr>
                <a:t>float</a:t>
              </a:r>
              <a:r>
                <a:t>, </a:t>
              </a:r>
              <a:r>
                <a:rPr>
                  <a:solidFill>
                    <a:srgbClr val="0000FF"/>
                  </a:solidFill>
                </a:rPr>
                <a:t>double</a:t>
              </a:r>
              <a:r>
                <a:t>&gt; obj1;</a:t>
              </a:r>
            </a:p>
            <a:p>
              <a:pPr>
                <a:defRPr sz="1100">
                  <a:latin typeface="Courier New"/>
                  <a:ea typeface="Courier New"/>
                  <a:cs typeface="Courier New"/>
                  <a:sym typeface="Courier New"/>
                </a:defRPr>
              </a:pPr>
            </a:p>
            <a:p>
              <a:pPr>
                <a:defRPr sz="1400">
                  <a:solidFill>
                    <a:srgbClr val="0000FF"/>
                  </a:solidFill>
                  <a:latin typeface="Courier New"/>
                  <a:ea typeface="Courier New"/>
                  <a:cs typeface="Courier New"/>
                  <a:sym typeface="Courier New"/>
                </a:defRPr>
              </a:pPr>
              <a:r>
                <a:t>class</a:t>
              </a:r>
              <a:r>
                <a:rPr>
                  <a:solidFill>
                    <a:srgbClr val="000000"/>
                  </a:solidFill>
                </a:rPr>
                <a:t> Variadic&lt;</a:t>
              </a:r>
              <a:r>
                <a:t>int</a:t>
              </a:r>
              <a:r>
                <a:rPr>
                  <a:solidFill>
                    <a:srgbClr val="000000"/>
                  </a:solidFill>
                </a:rPr>
                <a:t>,</a:t>
              </a:r>
              <a:r>
                <a:rPr b="1">
                  <a:solidFill>
                    <a:srgbClr val="953735"/>
                  </a:solidFill>
                </a:rPr>
                <a:t> &lt;</a:t>
              </a:r>
              <a:r>
                <a:rPr b="1">
                  <a:solidFill>
                    <a:srgbClr val="FF0000"/>
                  </a:solidFill>
                </a:rPr>
                <a:t>...</a:t>
              </a:r>
              <a:r>
                <a:rPr b="1">
                  <a:solidFill>
                    <a:srgbClr val="953735"/>
                  </a:solidFill>
                </a:rPr>
                <a:t>&gt;</a:t>
              </a:r>
              <a:r>
                <a:rPr>
                  <a:solidFill>
                    <a:srgbClr val="000000"/>
                  </a:solidFill>
                </a:rPr>
                <a:t>&gt;:</a:t>
              </a:r>
              <a:r>
                <a:t>private</a:t>
              </a:r>
              <a:r>
                <a:rPr>
                  <a:solidFill>
                    <a:srgbClr val="000000"/>
                  </a:solidFill>
                </a:rPr>
                <a:t> Variadic&lt;</a:t>
              </a:r>
              <a:r>
                <a:rPr b="1">
                  <a:solidFill>
                    <a:srgbClr val="953735"/>
                  </a:solidFill>
                </a:rPr>
                <a:t>&lt;</a:t>
              </a:r>
              <a:r>
                <a:rPr b="1">
                  <a:solidFill>
                    <a:srgbClr val="FF0000"/>
                  </a:solidFill>
                </a:rPr>
                <a:t>...</a:t>
              </a:r>
              <a:r>
                <a:rPr b="1">
                  <a:solidFill>
                    <a:srgbClr val="953735"/>
                  </a:solidFill>
                </a:rPr>
                <a:t>&gt;</a:t>
              </a:r>
              <a:r>
                <a:rPr>
                  <a:solidFill>
                    <a:srgbClr val="000000"/>
                  </a:solidFill>
                </a:rPr>
                <a:t>&gt;  </a:t>
              </a:r>
              <a:r>
                <a:rPr>
                  <a:solidFill>
                    <a:srgbClr val="00B050"/>
                  </a:solidFill>
                </a:rPr>
                <a:t>//step 1</a:t>
              </a:r>
              <a:endParaRPr>
                <a:solidFill>
                  <a:srgbClr val="00B050"/>
                </a:solidFill>
              </a:endParaRPr>
            </a:p>
            <a:p>
              <a:pPr>
                <a:defRPr sz="1400">
                  <a:latin typeface="Courier New"/>
                  <a:ea typeface="Courier New"/>
                  <a:cs typeface="Courier New"/>
                  <a:sym typeface="Courier New"/>
                </a:defRPr>
              </a:pPr>
              <a:r>
                <a:t>{  };</a:t>
              </a:r>
            </a:p>
            <a:p>
              <a:pPr>
                <a:defRPr sz="1100">
                  <a:latin typeface="Courier New"/>
                  <a:ea typeface="Courier New"/>
                  <a:cs typeface="Courier New"/>
                  <a:sym typeface="Courier New"/>
                </a:defRPr>
              </a:pPr>
            </a:p>
            <a:p>
              <a:pPr>
                <a:defRPr sz="1400">
                  <a:solidFill>
                    <a:srgbClr val="0000FF"/>
                  </a:solidFill>
                  <a:latin typeface="Courier New"/>
                  <a:ea typeface="Courier New"/>
                  <a:cs typeface="Courier New"/>
                  <a:sym typeface="Courier New"/>
                </a:defRPr>
              </a:pPr>
              <a:r>
                <a:t>class</a:t>
              </a:r>
              <a:r>
                <a:rPr>
                  <a:solidFill>
                    <a:srgbClr val="000000"/>
                  </a:solidFill>
                </a:rPr>
                <a:t> Variadic&lt;</a:t>
              </a:r>
              <a:r>
                <a:t>int</a:t>
              </a:r>
              <a:r>
                <a:rPr>
                  <a:solidFill>
                    <a:srgbClr val="000000"/>
                  </a:solidFill>
                </a:rPr>
                <a:t>, </a:t>
              </a:r>
              <a:r>
                <a:t>float</a:t>
              </a:r>
              <a:r>
                <a:rPr>
                  <a:solidFill>
                    <a:srgbClr val="000000"/>
                  </a:solidFill>
                </a:rPr>
                <a:t>,</a:t>
              </a:r>
              <a:r>
                <a:rPr b="1">
                  <a:solidFill>
                    <a:srgbClr val="953735"/>
                  </a:solidFill>
                </a:rPr>
                <a:t> &lt;</a:t>
              </a:r>
              <a:r>
                <a:rPr b="1">
                  <a:solidFill>
                    <a:srgbClr val="FF0000"/>
                  </a:solidFill>
                </a:rPr>
                <a:t>...</a:t>
              </a:r>
              <a:r>
                <a:rPr b="1">
                  <a:solidFill>
                    <a:srgbClr val="953735"/>
                  </a:solidFill>
                </a:rPr>
                <a:t>&gt;</a:t>
              </a:r>
              <a:r>
                <a:rPr>
                  <a:solidFill>
                    <a:srgbClr val="000000"/>
                  </a:solidFill>
                </a:rPr>
                <a:t>&gt;:</a:t>
              </a:r>
              <a:r>
                <a:t>private</a:t>
              </a:r>
              <a:r>
                <a:rPr>
                  <a:solidFill>
                    <a:srgbClr val="000000"/>
                  </a:solidFill>
                </a:rPr>
                <a:t> Variadic&lt;</a:t>
              </a:r>
              <a:r>
                <a:rPr b="1">
                  <a:solidFill>
                    <a:srgbClr val="953735"/>
                  </a:solidFill>
                </a:rPr>
                <a:t>&lt;</a:t>
              </a:r>
              <a:r>
                <a:rPr b="1">
                  <a:solidFill>
                    <a:srgbClr val="FF0000"/>
                  </a:solidFill>
                </a:rPr>
                <a:t>...</a:t>
              </a:r>
              <a:r>
                <a:rPr b="1">
                  <a:solidFill>
                    <a:srgbClr val="953735"/>
                  </a:solidFill>
                </a:rPr>
                <a:t>&gt;</a:t>
              </a:r>
              <a:r>
                <a:rPr>
                  <a:solidFill>
                    <a:srgbClr val="000000"/>
                  </a:solidFill>
                </a:rPr>
                <a:t>&gt;  </a:t>
              </a:r>
              <a:r>
                <a:rPr>
                  <a:solidFill>
                    <a:srgbClr val="00B050"/>
                  </a:solidFill>
                </a:rPr>
                <a:t>//step 2</a:t>
              </a:r>
              <a:endParaRPr>
                <a:solidFill>
                  <a:srgbClr val="00B050"/>
                </a:solidFill>
              </a:endParaRPr>
            </a:p>
            <a:p>
              <a:pPr>
                <a:defRPr sz="1400">
                  <a:latin typeface="Courier New"/>
                  <a:ea typeface="Courier New"/>
                  <a:cs typeface="Courier New"/>
                  <a:sym typeface="Courier New"/>
                </a:defRPr>
              </a:pPr>
              <a:r>
                <a:t>{    };</a:t>
              </a:r>
            </a:p>
            <a:p>
              <a:pPr>
                <a:defRPr sz="1100">
                  <a:latin typeface="Courier New"/>
                  <a:ea typeface="Courier New"/>
                  <a:cs typeface="Courier New"/>
                  <a:sym typeface="Courier New"/>
                </a:defRPr>
              </a:pPr>
            </a:p>
            <a:p>
              <a:pPr>
                <a:defRPr sz="1400">
                  <a:solidFill>
                    <a:srgbClr val="0000FF"/>
                  </a:solidFill>
                  <a:latin typeface="Courier New"/>
                  <a:ea typeface="Courier New"/>
                  <a:cs typeface="Courier New"/>
                  <a:sym typeface="Courier New"/>
                </a:defRPr>
              </a:pPr>
              <a:r>
                <a:t>class</a:t>
              </a:r>
              <a:r>
                <a:rPr>
                  <a:solidFill>
                    <a:srgbClr val="000000"/>
                  </a:solidFill>
                </a:rPr>
                <a:t> Variadic&lt;</a:t>
              </a:r>
              <a:r>
                <a:t>int</a:t>
              </a:r>
              <a:r>
                <a:rPr>
                  <a:solidFill>
                    <a:srgbClr val="000000"/>
                  </a:solidFill>
                </a:rPr>
                <a:t>, </a:t>
              </a:r>
              <a:r>
                <a:t>float</a:t>
              </a:r>
              <a:r>
                <a:rPr>
                  <a:solidFill>
                    <a:srgbClr val="000000"/>
                  </a:solidFill>
                </a:rPr>
                <a:t>, </a:t>
              </a:r>
              <a:r>
                <a:t>double</a:t>
              </a:r>
              <a:r>
                <a:rPr>
                  <a:solidFill>
                    <a:srgbClr val="000000"/>
                  </a:solidFill>
                </a:rPr>
                <a:t>, </a:t>
              </a:r>
              <a:r>
                <a:rPr b="1">
                  <a:solidFill>
                    <a:srgbClr val="953735"/>
                  </a:solidFill>
                </a:rPr>
                <a:t>&lt; &gt;</a:t>
              </a:r>
              <a:r>
                <a:rPr>
                  <a:solidFill>
                    <a:srgbClr val="000000"/>
                  </a:solidFill>
                </a:rPr>
                <a:t>&gt;:</a:t>
              </a:r>
              <a:r>
                <a:t>private</a:t>
              </a:r>
              <a:r>
                <a:rPr>
                  <a:solidFill>
                    <a:srgbClr val="000000"/>
                  </a:solidFill>
                </a:rPr>
                <a:t> Variadic&lt;</a:t>
              </a:r>
              <a:r>
                <a:rPr b="1">
                  <a:solidFill>
                    <a:srgbClr val="953735"/>
                  </a:solidFill>
                </a:rPr>
                <a:t>&lt; &gt;</a:t>
              </a:r>
              <a:r>
                <a:rPr>
                  <a:solidFill>
                    <a:srgbClr val="000000"/>
                  </a:solidFill>
                </a:rPr>
                <a:t>&gt;  </a:t>
              </a:r>
              <a:r>
                <a:rPr>
                  <a:solidFill>
                    <a:srgbClr val="00B050"/>
                  </a:solidFill>
                </a:rPr>
                <a:t>//step 3</a:t>
              </a:r>
              <a:endParaRPr>
                <a:solidFill>
                  <a:srgbClr val="00B050"/>
                </a:solidFill>
              </a:endParaRPr>
            </a:p>
            <a:p>
              <a:pPr>
                <a:defRPr sz="1400">
                  <a:latin typeface="Courier New"/>
                  <a:ea typeface="Courier New"/>
                  <a:cs typeface="Courier New"/>
                  <a:sym typeface="Courier New"/>
                </a:defRPr>
              </a:pPr>
              <a:r>
                <a:t>{  };</a:t>
              </a:r>
            </a:p>
          </p:txBody>
        </p:sp>
        <p:sp>
          <p:nvSpPr>
            <p:cNvPr id="708" name="Bent Arrow 7"/>
            <p:cNvSpPr/>
            <p:nvPr/>
          </p:nvSpPr>
          <p:spPr>
            <a:xfrm>
              <a:off x="5076056" y="2746203"/>
              <a:ext cx="504057" cy="5040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2150"/>
                  </a:lnTo>
                  <a:cubicBezTo>
                    <a:pt x="0" y="6931"/>
                    <a:pt x="4231" y="2700"/>
                    <a:pt x="9450" y="2700"/>
                  </a:cubicBezTo>
                  <a:lnTo>
                    <a:pt x="16200" y="2700"/>
                  </a:lnTo>
                  <a:lnTo>
                    <a:pt x="16200" y="0"/>
                  </a:lnTo>
                  <a:lnTo>
                    <a:pt x="21600" y="5400"/>
                  </a:lnTo>
                  <a:lnTo>
                    <a:pt x="16200" y="10800"/>
                  </a:lnTo>
                  <a:lnTo>
                    <a:pt x="16200" y="8100"/>
                  </a:lnTo>
                  <a:lnTo>
                    <a:pt x="9450" y="8100"/>
                  </a:lnTo>
                  <a:cubicBezTo>
                    <a:pt x="7213" y="8100"/>
                    <a:pt x="5400" y="9913"/>
                    <a:pt x="5400" y="12150"/>
                  </a:cubicBezTo>
                  <a:lnTo>
                    <a:pt x="5400" y="21600"/>
                  </a:lnTo>
                  <a:close/>
                </a:path>
              </a:pathLst>
            </a:custGeom>
            <a:solidFill>
              <a:srgbClr val="948A54"/>
            </a:solidFill>
            <a:ln w="12700" cap="flat">
              <a:noFill/>
              <a:miter lim="400000"/>
            </a:ln>
            <a:effectLst/>
          </p:spPr>
          <p:txBody>
            <a:bodyPr wrap="square" lIns="45719" tIns="45719" rIns="45719" bIns="45719" numCol="1" anchor="ctr">
              <a:noAutofit/>
            </a:bodyPr>
            <a:lstStyle/>
            <a:p>
              <a:pPr algn="ctr"/>
            </a:p>
          </p:txBody>
        </p:sp>
        <p:grpSp>
          <p:nvGrpSpPr>
            <p:cNvPr id="711" name="Rounded Rectangle 8"/>
            <p:cNvGrpSpPr/>
            <p:nvPr/>
          </p:nvGrpSpPr>
          <p:grpSpPr>
            <a:xfrm>
              <a:off x="5652120" y="2635519"/>
              <a:ext cx="1368153" cy="509400"/>
              <a:chOff x="0" y="0"/>
              <a:chExt cx="1368152" cy="509398"/>
            </a:xfrm>
          </p:grpSpPr>
          <p:sp>
            <p:nvSpPr>
              <p:cNvPr id="709" name="Rounded Rectangle"/>
              <p:cNvSpPr/>
              <p:nvPr/>
            </p:nvSpPr>
            <p:spPr>
              <a:xfrm>
                <a:off x="0" y="38675"/>
                <a:ext cx="1368153" cy="432049"/>
              </a:xfrm>
              <a:prstGeom prst="roundRect">
                <a:avLst>
                  <a:gd name="adj" fmla="val 16667"/>
                </a:avLst>
              </a:prstGeom>
              <a:solidFill>
                <a:srgbClr val="C4BD97"/>
              </a:solidFill>
              <a:ln w="12700" cap="flat">
                <a:noFill/>
                <a:miter lim="400000"/>
              </a:ln>
              <a:effectLst/>
            </p:spPr>
            <p:txBody>
              <a:bodyPr wrap="square" lIns="45719" tIns="45719" rIns="45719" bIns="45719" numCol="1" anchor="ctr">
                <a:noAutofit/>
              </a:bodyPr>
              <a:lstStyle/>
              <a:p>
                <a:pPr algn="ctr">
                  <a:defRPr sz="1400"/>
                </a:pPr>
              </a:p>
            </p:txBody>
          </p:sp>
          <p:sp>
            <p:nvSpPr>
              <p:cNvPr id="710" name="Pack has values to process"/>
              <p:cNvSpPr txBox="1"/>
              <p:nvPr/>
            </p:nvSpPr>
            <p:spPr>
              <a:xfrm>
                <a:off x="66810" y="0"/>
                <a:ext cx="1234532" cy="509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Pack has values to process</a:t>
                </a:r>
              </a:p>
            </p:txBody>
          </p:sp>
        </p:grpSp>
        <p:grpSp>
          <p:nvGrpSpPr>
            <p:cNvPr id="714" name="Rounded Rectangle 10"/>
            <p:cNvGrpSpPr/>
            <p:nvPr/>
          </p:nvGrpSpPr>
          <p:grpSpPr>
            <a:xfrm>
              <a:off x="6300192" y="4003671"/>
              <a:ext cx="1368153" cy="509400"/>
              <a:chOff x="0" y="0"/>
              <a:chExt cx="1368152" cy="509398"/>
            </a:xfrm>
          </p:grpSpPr>
          <p:sp>
            <p:nvSpPr>
              <p:cNvPr id="712" name="Rounded Rectangle"/>
              <p:cNvSpPr/>
              <p:nvPr/>
            </p:nvSpPr>
            <p:spPr>
              <a:xfrm>
                <a:off x="0" y="38675"/>
                <a:ext cx="1368153" cy="432049"/>
              </a:xfrm>
              <a:prstGeom prst="roundRect">
                <a:avLst>
                  <a:gd name="adj" fmla="val 16667"/>
                </a:avLst>
              </a:prstGeom>
              <a:solidFill>
                <a:srgbClr val="C4BD97"/>
              </a:solidFill>
              <a:ln w="12700" cap="flat">
                <a:noFill/>
                <a:miter lim="400000"/>
              </a:ln>
              <a:effectLst/>
            </p:spPr>
            <p:txBody>
              <a:bodyPr wrap="square" lIns="45719" tIns="45719" rIns="45719" bIns="45719" numCol="1" anchor="ctr">
                <a:noAutofit/>
              </a:bodyPr>
              <a:lstStyle/>
              <a:p>
                <a:pPr algn="ctr">
                  <a:defRPr sz="1400"/>
                </a:pPr>
              </a:p>
            </p:txBody>
          </p:sp>
          <p:sp>
            <p:nvSpPr>
              <p:cNvPr id="713" name="Pack is now emptied"/>
              <p:cNvSpPr txBox="1"/>
              <p:nvPr/>
            </p:nvSpPr>
            <p:spPr>
              <a:xfrm>
                <a:off x="66810" y="0"/>
                <a:ext cx="1234532" cy="509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Pack is now emptied</a:t>
                </a:r>
              </a:p>
            </p:txBody>
          </p:sp>
        </p:grpSp>
        <p:sp>
          <p:nvSpPr>
            <p:cNvPr id="715" name="Bent Arrow 14"/>
            <p:cNvSpPr/>
            <p:nvPr/>
          </p:nvSpPr>
          <p:spPr>
            <a:xfrm>
              <a:off x="5694324" y="1838235"/>
              <a:ext cx="504057"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2150"/>
                  </a:lnTo>
                  <a:cubicBezTo>
                    <a:pt x="0" y="6931"/>
                    <a:pt x="3626" y="2700"/>
                    <a:pt x="8100" y="2700"/>
                  </a:cubicBezTo>
                  <a:lnTo>
                    <a:pt x="16971" y="2700"/>
                  </a:lnTo>
                  <a:lnTo>
                    <a:pt x="16971" y="0"/>
                  </a:lnTo>
                  <a:lnTo>
                    <a:pt x="21600" y="5400"/>
                  </a:lnTo>
                  <a:lnTo>
                    <a:pt x="16971" y="10800"/>
                  </a:lnTo>
                  <a:lnTo>
                    <a:pt x="16971" y="8100"/>
                  </a:lnTo>
                  <a:lnTo>
                    <a:pt x="8100" y="8100"/>
                  </a:lnTo>
                  <a:cubicBezTo>
                    <a:pt x="6183" y="8100"/>
                    <a:pt x="4629" y="9913"/>
                    <a:pt x="4629" y="12150"/>
                  </a:cubicBezTo>
                  <a:lnTo>
                    <a:pt x="4629" y="21600"/>
                  </a:lnTo>
                  <a:close/>
                </a:path>
              </a:pathLst>
            </a:custGeom>
            <a:solidFill>
              <a:srgbClr val="948A54"/>
            </a:solidFill>
            <a:ln w="12700" cap="flat">
              <a:noFill/>
              <a:miter lim="400000"/>
            </a:ln>
            <a:effectLst/>
          </p:spPr>
          <p:txBody>
            <a:bodyPr wrap="square" lIns="45719" tIns="45719" rIns="45719" bIns="45719" numCol="1" anchor="ctr">
              <a:noAutofit/>
            </a:bodyPr>
            <a:lstStyle/>
            <a:p>
              <a:pPr algn="ctr"/>
            </a:p>
          </p:txBody>
        </p:sp>
        <p:grpSp>
          <p:nvGrpSpPr>
            <p:cNvPr id="718" name="Rounded Rectangle 15"/>
            <p:cNvGrpSpPr/>
            <p:nvPr/>
          </p:nvGrpSpPr>
          <p:grpSpPr>
            <a:xfrm>
              <a:off x="6228184" y="1738091"/>
              <a:ext cx="1368153" cy="432049"/>
              <a:chOff x="0" y="0"/>
              <a:chExt cx="1368152" cy="432047"/>
            </a:xfrm>
          </p:grpSpPr>
          <p:sp>
            <p:nvSpPr>
              <p:cNvPr id="716" name="Rounded Rectangle"/>
              <p:cNvSpPr/>
              <p:nvPr/>
            </p:nvSpPr>
            <p:spPr>
              <a:xfrm>
                <a:off x="0" y="0"/>
                <a:ext cx="1368153" cy="432048"/>
              </a:xfrm>
              <a:prstGeom prst="roundRect">
                <a:avLst>
                  <a:gd name="adj" fmla="val 16667"/>
                </a:avLst>
              </a:prstGeom>
              <a:solidFill>
                <a:srgbClr val="C4BD97"/>
              </a:solidFill>
              <a:ln w="12700" cap="flat">
                <a:noFill/>
                <a:miter lim="400000"/>
              </a:ln>
              <a:effectLst/>
            </p:spPr>
            <p:txBody>
              <a:bodyPr wrap="square" lIns="45719" tIns="45719" rIns="45719" bIns="45719" numCol="1" anchor="ctr">
                <a:noAutofit/>
              </a:bodyPr>
              <a:lstStyle/>
              <a:p>
                <a:pPr algn="ctr">
                  <a:defRPr sz="1400"/>
                </a:pPr>
              </a:p>
            </p:txBody>
          </p:sp>
          <p:sp>
            <p:nvSpPr>
              <p:cNvPr id="717" name="Pack is empty"/>
              <p:cNvSpPr txBox="1"/>
              <p:nvPr/>
            </p:nvSpPr>
            <p:spPr>
              <a:xfrm>
                <a:off x="66810" y="75624"/>
                <a:ext cx="1234532"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Pack is empty</a:t>
                </a:r>
              </a:p>
            </p:txBody>
          </p:sp>
        </p:grpSp>
        <p:sp>
          <p:nvSpPr>
            <p:cNvPr id="719" name="Bent Arrow 16"/>
            <p:cNvSpPr/>
            <p:nvPr/>
          </p:nvSpPr>
          <p:spPr>
            <a:xfrm flipH="1" rot="10800000">
              <a:off x="5436095" y="4042347"/>
              <a:ext cx="720081" cy="3600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2150"/>
                  </a:lnTo>
                  <a:cubicBezTo>
                    <a:pt x="0" y="6931"/>
                    <a:pt x="2115" y="2700"/>
                    <a:pt x="4725" y="2700"/>
                  </a:cubicBezTo>
                  <a:lnTo>
                    <a:pt x="18900" y="2700"/>
                  </a:lnTo>
                  <a:lnTo>
                    <a:pt x="18900" y="0"/>
                  </a:lnTo>
                  <a:lnTo>
                    <a:pt x="21600" y="5400"/>
                  </a:lnTo>
                  <a:lnTo>
                    <a:pt x="18900" y="10800"/>
                  </a:lnTo>
                  <a:lnTo>
                    <a:pt x="18900" y="8100"/>
                  </a:lnTo>
                  <a:lnTo>
                    <a:pt x="4725" y="8100"/>
                  </a:lnTo>
                  <a:cubicBezTo>
                    <a:pt x="3607" y="8100"/>
                    <a:pt x="2700" y="9913"/>
                    <a:pt x="2700" y="12150"/>
                  </a:cubicBezTo>
                  <a:lnTo>
                    <a:pt x="2700" y="21600"/>
                  </a:lnTo>
                  <a:close/>
                </a:path>
              </a:pathLst>
            </a:custGeom>
            <a:solidFill>
              <a:srgbClr val="948A54"/>
            </a:solidFill>
            <a:ln w="12700" cap="flat">
              <a:noFill/>
              <a:miter lim="400000"/>
            </a:ln>
            <a:effectLst/>
          </p:spPr>
          <p:txBody>
            <a:bodyPr wrap="square" lIns="45719" tIns="45719" rIns="45719" bIns="45719" numCol="1" anchor="ctr">
              <a:noAutofit/>
            </a:bodyPr>
            <a:lstStyle/>
            <a:p>
              <a:pPr algn="ctr"/>
            </a:p>
          </p:txBody>
        </p:sp>
      </p:gr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58" name="Group 9"/>
          <p:cNvGrpSpPr/>
          <p:nvPr/>
        </p:nvGrpSpPr>
        <p:grpSpPr>
          <a:xfrm>
            <a:off x="29036" y="34724"/>
            <a:ext cx="9057090" cy="1894078"/>
            <a:chOff x="0" y="0"/>
            <a:chExt cx="9057088" cy="1894077"/>
          </a:xfrm>
        </p:grpSpPr>
        <p:sp>
          <p:nvSpPr>
            <p:cNvPr id="722" name="TextBox 3"/>
            <p:cNvSpPr/>
            <p:nvPr/>
          </p:nvSpPr>
          <p:spPr>
            <a:xfrm>
              <a:off x="613872" y="1894077"/>
              <a:ext cx="757243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C++14 allows variables to be templated:</a:t>
              </a:r>
            </a:p>
            <a:p>
              <a:pPr algn="just"/>
            </a:p>
            <a:p>
              <a:pPr>
                <a:defRPr b="1" sz="1400">
                  <a:latin typeface="Courier New"/>
                  <a:ea typeface="Courier New"/>
                  <a:cs typeface="Courier New"/>
                  <a:sym typeface="Courier New"/>
                </a:defRPr>
              </a:pPr>
              <a:r>
                <a:t>template&lt;typename T&gt; constexpr T pi = T(3.1415926535897932385);</a:t>
              </a:r>
            </a:p>
            <a:p>
              <a:pPr/>
            </a:p>
            <a:p>
              <a:pPr>
                <a:defRPr b="1" sz="1400">
                  <a:solidFill>
                    <a:srgbClr val="00B050"/>
                  </a:solidFill>
                  <a:latin typeface="Courier New"/>
                  <a:ea typeface="Courier New"/>
                  <a:cs typeface="Courier New"/>
                  <a:sym typeface="Courier New"/>
                </a:defRPr>
              </a:pPr>
              <a:r>
                <a:t>//C++14, a variable template in use</a:t>
              </a:r>
            </a:p>
            <a:p>
              <a:pPr>
                <a:defRPr b="1" sz="1400">
                  <a:latin typeface="Courier New"/>
                  <a:ea typeface="Courier New"/>
                  <a:cs typeface="Courier New"/>
                  <a:sym typeface="Courier New"/>
                </a:defRPr>
              </a:pPr>
              <a:r>
                <a:t>template&lt;typename T&gt; T circular_area(T r) </a:t>
              </a:r>
            </a:p>
            <a:p>
              <a:pPr>
                <a:defRPr b="1" sz="1400">
                  <a:latin typeface="Courier New"/>
                  <a:ea typeface="Courier New"/>
                  <a:cs typeface="Courier New"/>
                  <a:sym typeface="Courier New"/>
                </a:defRPr>
              </a:pPr>
              <a:r>
                <a:t>{</a:t>
              </a:r>
            </a:p>
            <a:p>
              <a:pPr>
                <a:defRPr b="1" sz="1400">
                  <a:latin typeface="Courier New"/>
                  <a:ea typeface="Courier New"/>
                  <a:cs typeface="Courier New"/>
                  <a:sym typeface="Courier New"/>
                </a:defRPr>
              </a:pPr>
              <a:r>
                <a:t>    return pi&lt;T&gt; * r * r;</a:t>
              </a:r>
            </a:p>
            <a:p>
              <a:pPr>
                <a:defRPr b="1" sz="1400">
                  <a:latin typeface="Courier New"/>
                  <a:ea typeface="Courier New"/>
                  <a:cs typeface="Courier New"/>
                  <a:sym typeface="Courier New"/>
                </a:defRPr>
              </a:pPr>
              <a:r>
                <a:t>}</a:t>
              </a:r>
            </a:p>
            <a:p>
              <a:pPr>
                <a:defRPr b="1" sz="1400">
                  <a:latin typeface="Courier New"/>
                  <a:ea typeface="Courier New"/>
                  <a:cs typeface="Courier New"/>
                  <a:sym typeface="Courier New"/>
                </a:defRPr>
              </a:pPr>
            </a:p>
            <a:p>
              <a:pPr>
                <a:defRPr b="1" sz="1400">
                  <a:latin typeface="Courier New"/>
                  <a:ea typeface="Courier New"/>
                  <a:cs typeface="Courier New"/>
                  <a:sym typeface="Courier New"/>
                </a:defRPr>
              </a:pPr>
              <a:r>
                <a:t>void main()</a:t>
              </a:r>
            </a:p>
            <a:p>
              <a:pPr>
                <a:defRPr b="1" sz="1400">
                  <a:latin typeface="Courier New"/>
                  <a:ea typeface="Courier New"/>
                  <a:cs typeface="Courier New"/>
                  <a:sym typeface="Courier New"/>
                </a:defRPr>
              </a:pPr>
              <a:r>
                <a:t>{</a:t>
              </a:r>
            </a:p>
            <a:p>
              <a:pPr lvl="1">
                <a:defRPr b="1" sz="1400">
                  <a:latin typeface="Courier New"/>
                  <a:ea typeface="Courier New"/>
                  <a:cs typeface="Courier New"/>
                  <a:sym typeface="Courier New"/>
                </a:defRPr>
              </a:pPr>
              <a:r>
                <a:t>auto darea = circular_area(5.5);   </a:t>
              </a:r>
              <a:r>
                <a:rPr>
                  <a:solidFill>
                    <a:srgbClr val="00B050"/>
                  </a:solidFill>
                </a:rPr>
                <a:t>//uses pi&lt;double&gt;</a:t>
              </a:r>
              <a:endParaRPr>
                <a:solidFill>
                  <a:srgbClr val="00B050"/>
                </a:solidFill>
              </a:endParaRPr>
            </a:p>
            <a:p>
              <a:pPr lvl="1">
                <a:defRPr b="1" sz="1400">
                  <a:latin typeface="Courier New"/>
                  <a:ea typeface="Courier New"/>
                  <a:cs typeface="Courier New"/>
                  <a:sym typeface="Courier New"/>
                </a:defRPr>
              </a:pPr>
              <a:r>
                <a:t>auto farea = circular_area(5.5f);   </a:t>
              </a:r>
              <a:r>
                <a:rPr>
                  <a:solidFill>
                    <a:srgbClr val="00B050"/>
                  </a:solidFill>
                </a:rPr>
                <a:t>//uses pi&lt;float&gt;</a:t>
              </a:r>
              <a:endParaRPr>
                <a:solidFill>
                  <a:srgbClr val="00B050"/>
                </a:solidFill>
              </a:endParaRPr>
            </a:p>
            <a:p>
              <a:pPr lvl="1">
                <a:defRPr b="1" sz="1400">
                  <a:latin typeface="Courier New"/>
                  <a:ea typeface="Courier New"/>
                  <a:cs typeface="Courier New"/>
                  <a:sym typeface="Courier New"/>
                </a:defRPr>
              </a:pPr>
              <a:r>
                <a:t>cout &lt;&lt; "darea =" &lt;&lt; darea &lt;&lt; endl;</a:t>
              </a:r>
            </a:p>
            <a:p>
              <a:pPr lvl="1">
                <a:defRPr b="1" sz="1400">
                  <a:latin typeface="Courier New"/>
                  <a:ea typeface="Courier New"/>
                  <a:cs typeface="Courier New"/>
                  <a:sym typeface="Courier New"/>
                </a:defRPr>
              </a:pPr>
              <a:r>
                <a:t>cout &lt;&lt; "farea =" &lt;&lt; farea &lt;&lt; endl;</a:t>
              </a:r>
            </a:p>
            <a:p>
              <a:pPr>
                <a:defRPr b="1" sz="1400">
                  <a:latin typeface="Courier New"/>
                  <a:ea typeface="Courier New"/>
                  <a:cs typeface="Courier New"/>
                  <a:sym typeface="Courier New"/>
                </a:defRPr>
              </a:pPr>
              <a:r>
                <a:t>}</a:t>
              </a:r>
            </a:p>
          </p:txBody>
        </p:sp>
        <p:sp>
          <p:nvSpPr>
            <p:cNvPr id="723" name="TextBox 4"/>
            <p:cNvSpPr/>
            <p:nvPr/>
          </p:nvSpPr>
          <p:spPr>
            <a:xfrm>
              <a:off x="542435" y="1036821"/>
              <a:ext cx="764386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gradFill flip="none" rotWithShape="1">
              <a:gsLst>
                <a:gs pos="0">
                  <a:srgbClr val="2E5E97"/>
                </a:gs>
                <a:gs pos="80000">
                  <a:srgbClr val="3C7BC7"/>
                </a:gs>
                <a:gs pos="100000">
                  <a:srgbClr val="3A7CCA"/>
                </a:gs>
              </a:gsLst>
              <a:lin ang="16200000" scaled="0"/>
            </a:gradFill>
            <a:ln w="12700" cap="flat">
              <a:no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400">
                  <a:solidFill>
                    <a:srgbClr val="FFFFFF"/>
                  </a:solidFill>
                </a:defRPr>
              </a:lvl1pPr>
            </a:lstStyle>
            <a:p>
              <a:pPr/>
              <a:r>
                <a:t>Variable Templates</a:t>
              </a:r>
            </a:p>
          </p:txBody>
        </p:sp>
        <p:grpSp>
          <p:nvGrpSpPr>
            <p:cNvPr id="757" name="Group 5"/>
            <p:cNvGrpSpPr/>
            <p:nvPr/>
          </p:nvGrpSpPr>
          <p:grpSpPr>
            <a:xfrm>
              <a:off x="-1" y="-1"/>
              <a:ext cx="9057090" cy="679632"/>
              <a:chOff x="0" y="0"/>
              <a:chExt cx="9057088" cy="679630"/>
            </a:xfrm>
          </p:grpSpPr>
          <p:sp>
            <p:nvSpPr>
              <p:cNvPr id="724" name="Snip and Round Single Corner Rectangle 6"/>
              <p:cNvSpPr/>
              <p:nvPr/>
            </p:nvSpPr>
            <p:spPr>
              <a:xfrm>
                <a:off x="0" y="0"/>
                <a:ext cx="9057089" cy="679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0" y="0"/>
                    </a:moveTo>
                    <a:lnTo>
                      <a:pt x="21330" y="0"/>
                    </a:lnTo>
                    <a:lnTo>
                      <a:pt x="21600" y="3600"/>
                    </a:lnTo>
                    <a:lnTo>
                      <a:pt x="21600" y="21600"/>
                    </a:lnTo>
                    <a:lnTo>
                      <a:pt x="0" y="21600"/>
                    </a:lnTo>
                    <a:lnTo>
                      <a:pt x="0" y="3600"/>
                    </a:lnTo>
                    <a:cubicBezTo>
                      <a:pt x="0" y="1612"/>
                      <a:pt x="121" y="0"/>
                      <a:pt x="270" y="0"/>
                    </a:cubicBezTo>
                    <a:close/>
                  </a:path>
                </a:pathLst>
              </a:custGeom>
              <a:solidFill>
                <a:srgbClr val="C4BD97"/>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r">
                  <a:defRPr b="1" sz="2800">
                    <a:solidFill>
                      <a:srgbClr val="FFFF00"/>
                    </a:solidFill>
                  </a:defRPr>
                </a:pPr>
              </a:p>
            </p:txBody>
          </p:sp>
          <p:grpSp>
            <p:nvGrpSpPr>
              <p:cNvPr id="756" name="Diagram 7"/>
              <p:cNvGrpSpPr/>
              <p:nvPr/>
            </p:nvGrpSpPr>
            <p:grpSpPr>
              <a:xfrm>
                <a:off x="4960143" y="135984"/>
                <a:ext cx="3999584" cy="444400"/>
                <a:chOff x="0" y="0"/>
                <a:chExt cx="3999583" cy="444398"/>
              </a:xfrm>
            </p:grpSpPr>
            <p:grpSp>
              <p:nvGrpSpPr>
                <p:cNvPr id="727" name="Group"/>
                <p:cNvGrpSpPr/>
                <p:nvPr/>
              </p:nvGrpSpPr>
              <p:grpSpPr>
                <a:xfrm>
                  <a:off x="0" y="0"/>
                  <a:ext cx="444399" cy="444399"/>
                  <a:chOff x="0" y="0"/>
                  <a:chExt cx="444398" cy="444398"/>
                </a:xfrm>
              </p:grpSpPr>
              <p:sp>
                <p:nvSpPr>
                  <p:cNvPr id="725"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726" name="M"/>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M</a:t>
                    </a:r>
                  </a:p>
                </p:txBody>
              </p:sp>
            </p:grpSp>
            <p:grpSp>
              <p:nvGrpSpPr>
                <p:cNvPr id="730" name="Group"/>
                <p:cNvGrpSpPr/>
                <p:nvPr/>
              </p:nvGrpSpPr>
              <p:grpSpPr>
                <a:xfrm>
                  <a:off x="355518" y="0"/>
                  <a:ext cx="444399" cy="444399"/>
                  <a:chOff x="0" y="0"/>
                  <a:chExt cx="444398" cy="444398"/>
                </a:xfrm>
              </p:grpSpPr>
              <p:sp>
                <p:nvSpPr>
                  <p:cNvPr id="728" name="Circle"/>
                  <p:cNvSpPr/>
                  <p:nvPr/>
                </p:nvSpPr>
                <p:spPr>
                  <a:xfrm>
                    <a:off x="-1" y="-1"/>
                    <a:ext cx="444400" cy="444400"/>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729" name="o"/>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o</a:t>
                    </a:r>
                  </a:p>
                </p:txBody>
              </p:sp>
            </p:grpSp>
            <p:grpSp>
              <p:nvGrpSpPr>
                <p:cNvPr id="733" name="Group"/>
                <p:cNvGrpSpPr/>
                <p:nvPr/>
              </p:nvGrpSpPr>
              <p:grpSpPr>
                <a:xfrm>
                  <a:off x="711037" y="0"/>
                  <a:ext cx="444399" cy="444399"/>
                  <a:chOff x="0" y="0"/>
                  <a:chExt cx="444398" cy="444398"/>
                </a:xfrm>
              </p:grpSpPr>
              <p:sp>
                <p:nvSpPr>
                  <p:cNvPr id="731"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732" name="d"/>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d</a:t>
                    </a:r>
                  </a:p>
                </p:txBody>
              </p:sp>
            </p:grpSp>
            <p:grpSp>
              <p:nvGrpSpPr>
                <p:cNvPr id="736" name="Group"/>
                <p:cNvGrpSpPr/>
                <p:nvPr/>
              </p:nvGrpSpPr>
              <p:grpSpPr>
                <a:xfrm>
                  <a:off x="1066555" y="0"/>
                  <a:ext cx="444399" cy="444399"/>
                  <a:chOff x="0" y="0"/>
                  <a:chExt cx="444398" cy="444398"/>
                </a:xfrm>
              </p:grpSpPr>
              <p:sp>
                <p:nvSpPr>
                  <p:cNvPr id="734"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735" name="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e</a:t>
                    </a:r>
                  </a:p>
                </p:txBody>
              </p:sp>
            </p:grpSp>
            <p:grpSp>
              <p:nvGrpSpPr>
                <p:cNvPr id="739" name="Group"/>
                <p:cNvGrpSpPr/>
                <p:nvPr/>
              </p:nvGrpSpPr>
              <p:grpSpPr>
                <a:xfrm>
                  <a:off x="1422074" y="0"/>
                  <a:ext cx="444399" cy="444399"/>
                  <a:chOff x="0" y="0"/>
                  <a:chExt cx="444398" cy="444398"/>
                </a:xfrm>
              </p:grpSpPr>
              <p:sp>
                <p:nvSpPr>
                  <p:cNvPr id="737"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738" name="r"/>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r</a:t>
                    </a:r>
                  </a:p>
                </p:txBody>
              </p:sp>
            </p:grpSp>
            <p:grpSp>
              <p:nvGrpSpPr>
                <p:cNvPr id="742" name="Group"/>
                <p:cNvGrpSpPr/>
                <p:nvPr/>
              </p:nvGrpSpPr>
              <p:grpSpPr>
                <a:xfrm>
                  <a:off x="1777592" y="0"/>
                  <a:ext cx="444399" cy="444399"/>
                  <a:chOff x="0" y="0"/>
                  <a:chExt cx="444398" cy="444398"/>
                </a:xfrm>
              </p:grpSpPr>
              <p:sp>
                <p:nvSpPr>
                  <p:cNvPr id="740"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741" name="n"/>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n </a:t>
                    </a:r>
                  </a:p>
                </p:txBody>
              </p:sp>
            </p:grpSp>
            <p:sp>
              <p:nvSpPr>
                <p:cNvPr id="743" name="Circle"/>
                <p:cNvSpPr/>
                <p:nvPr/>
              </p:nvSpPr>
              <p:spPr>
                <a:xfrm>
                  <a:off x="2133111" y="0"/>
                  <a:ext cx="444399" cy="444399"/>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grpSp>
              <p:nvGrpSpPr>
                <p:cNvPr id="746" name="Group"/>
                <p:cNvGrpSpPr/>
                <p:nvPr/>
              </p:nvGrpSpPr>
              <p:grpSpPr>
                <a:xfrm>
                  <a:off x="2488629" y="0"/>
                  <a:ext cx="444399" cy="444399"/>
                  <a:chOff x="0" y="0"/>
                  <a:chExt cx="444398" cy="444398"/>
                </a:xfrm>
              </p:grpSpPr>
              <p:sp>
                <p:nvSpPr>
                  <p:cNvPr id="744"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745" name="C"/>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C</a:t>
                    </a:r>
                  </a:p>
                </p:txBody>
              </p:sp>
            </p:grpSp>
            <p:grpSp>
              <p:nvGrpSpPr>
                <p:cNvPr id="749" name="Group"/>
                <p:cNvGrpSpPr/>
                <p:nvPr/>
              </p:nvGrpSpPr>
              <p:grpSpPr>
                <a:xfrm>
                  <a:off x="2844148" y="0"/>
                  <a:ext cx="444399" cy="444399"/>
                  <a:chOff x="0" y="0"/>
                  <a:chExt cx="444398" cy="444398"/>
                </a:xfrm>
              </p:grpSpPr>
              <p:sp>
                <p:nvSpPr>
                  <p:cNvPr id="747"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748"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a:t>
                    </a:r>
                  </a:p>
                </p:txBody>
              </p:sp>
            </p:grpSp>
            <p:grpSp>
              <p:nvGrpSpPr>
                <p:cNvPr id="752" name="Group"/>
                <p:cNvGrpSpPr/>
                <p:nvPr/>
              </p:nvGrpSpPr>
              <p:grpSpPr>
                <a:xfrm>
                  <a:off x="3199666" y="0"/>
                  <a:ext cx="444399" cy="444399"/>
                  <a:chOff x="0" y="0"/>
                  <a:chExt cx="444398" cy="444398"/>
                </a:xfrm>
              </p:grpSpPr>
              <p:sp>
                <p:nvSpPr>
                  <p:cNvPr id="750"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sp>
                <p:nvSpPr>
                  <p:cNvPr id="751"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a:t>
                    </a:r>
                  </a:p>
                </p:txBody>
              </p:sp>
            </p:grpSp>
            <p:grpSp>
              <p:nvGrpSpPr>
                <p:cNvPr id="755" name="Group"/>
                <p:cNvGrpSpPr/>
                <p:nvPr/>
              </p:nvGrpSpPr>
              <p:grpSpPr>
                <a:xfrm>
                  <a:off x="3555185" y="0"/>
                  <a:ext cx="444399" cy="444399"/>
                  <a:chOff x="0" y="0"/>
                  <a:chExt cx="444398" cy="444398"/>
                </a:xfrm>
              </p:grpSpPr>
              <p:sp>
                <p:nvSpPr>
                  <p:cNvPr id="753"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sp>
                <p:nvSpPr>
                  <p:cNvPr id="754" name="14"/>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14</a:t>
                    </a:r>
                  </a:p>
                </p:txBody>
              </p:sp>
            </p:grpSp>
          </p:grpSp>
        </p:grpSp>
      </p:gr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65" name="Group 5"/>
          <p:cNvGrpSpPr/>
          <p:nvPr/>
        </p:nvGrpSpPr>
        <p:grpSpPr>
          <a:xfrm>
            <a:off x="0" y="34724"/>
            <a:ext cx="9144000" cy="5436432"/>
            <a:chOff x="0" y="0"/>
            <a:chExt cx="9144000" cy="5436430"/>
          </a:xfrm>
        </p:grpSpPr>
        <p:grpSp>
          <p:nvGrpSpPr>
            <p:cNvPr id="762" name="Snip and Round Single Corner Rectangle 3"/>
            <p:cNvGrpSpPr/>
            <p:nvPr/>
          </p:nvGrpSpPr>
          <p:grpSpPr>
            <a:xfrm>
              <a:off x="29036" y="0"/>
              <a:ext cx="9057089" cy="448949"/>
              <a:chOff x="0" y="0"/>
              <a:chExt cx="9057088" cy="448948"/>
            </a:xfrm>
          </p:grpSpPr>
          <p:sp>
            <p:nvSpPr>
              <p:cNvPr id="76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76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763"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TEMPLATE FEATURES OVERVIEW</a:t>
              </a:r>
            </a:p>
          </p:txBody>
        </p:sp>
        <p:sp>
          <p:nvSpPr>
            <p:cNvPr id="764" name="Rectangle 6"/>
            <p:cNvSpPr txBox="1"/>
            <p:nvPr/>
          </p:nvSpPr>
          <p:spPr>
            <a:xfrm>
              <a:off x="585271" y="1306043"/>
              <a:ext cx="7829442" cy="41303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a:pPr>
              <a:r>
                <a:t>TRADITIONAL APPROACH (TYPEDEF's) </a:t>
              </a:r>
            </a:p>
            <a:p>
              <a:pPr/>
            </a:p>
            <a:p>
              <a:pPr>
                <a:defRPr sz="2000">
                  <a:solidFill>
                    <a:srgbClr val="0000FF"/>
                  </a:solidFill>
                  <a:latin typeface="Courier New"/>
                  <a:ea typeface="Courier New"/>
                  <a:cs typeface="Courier New"/>
                  <a:sym typeface="Courier New"/>
                </a:defRPr>
              </a:pPr>
              <a:r>
                <a:t>typedef int </a:t>
              </a:r>
              <a:r>
                <a:rPr>
                  <a:solidFill>
                    <a:srgbClr val="000000"/>
                  </a:solidFill>
                </a:rPr>
                <a:t>value;</a:t>
              </a:r>
              <a:endParaRPr>
                <a:solidFill>
                  <a:srgbClr val="000000"/>
                </a:solidFill>
              </a:endParaRPr>
            </a:p>
            <a:p>
              <a:pPr>
                <a:defRPr sz="2000">
                  <a:solidFill>
                    <a:srgbClr val="0000FF"/>
                  </a:solidFill>
                  <a:latin typeface="Courier New"/>
                  <a:ea typeface="Courier New"/>
                  <a:cs typeface="Courier New"/>
                  <a:sym typeface="Courier New"/>
                </a:defRPr>
              </a:pPr>
              <a:r>
                <a:t>typedef void</a:t>
              </a:r>
              <a:r>
                <a:rPr>
                  <a:solidFill>
                    <a:srgbClr val="000000"/>
                  </a:solidFill>
                </a:rPr>
                <a:t>(*FP)();</a:t>
              </a:r>
              <a:endParaRPr>
                <a:solidFill>
                  <a:srgbClr val="000000"/>
                </a:solidFill>
              </a:endParaRPr>
            </a:p>
            <a:p>
              <a:pPr>
                <a:defRPr sz="2000">
                  <a:latin typeface="Courier New"/>
                  <a:ea typeface="Courier New"/>
                  <a:cs typeface="Courier New"/>
                  <a:sym typeface="Courier New"/>
                </a:defRPr>
              </a:pPr>
            </a:p>
            <a:p>
              <a:pPr>
                <a:defRPr sz="20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T&gt; </a:t>
              </a:r>
              <a:r>
                <a:t>class</a:t>
              </a:r>
              <a:r>
                <a:rPr>
                  <a:solidFill>
                    <a:srgbClr val="000000"/>
                  </a:solidFill>
                </a:rPr>
                <a:t> CA</a:t>
              </a:r>
              <a:endParaRPr>
                <a:solidFill>
                  <a:srgbClr val="000000"/>
                </a:solidFill>
              </a:endParaRPr>
            </a:p>
            <a:p>
              <a:pPr>
                <a:defRPr sz="2000">
                  <a:latin typeface="Courier New"/>
                  <a:ea typeface="Courier New"/>
                  <a:cs typeface="Courier New"/>
                  <a:sym typeface="Courier New"/>
                </a:defRPr>
              </a:pPr>
              <a:r>
                <a:t>{</a:t>
              </a:r>
            </a:p>
            <a:p>
              <a:pPr>
                <a:defRPr sz="2000">
                  <a:latin typeface="Courier New"/>
                  <a:ea typeface="Courier New"/>
                  <a:cs typeface="Courier New"/>
                  <a:sym typeface="Courier New"/>
                </a:defRPr>
              </a:pPr>
              <a:r>
                <a:t> 	</a:t>
              </a:r>
              <a:r>
                <a:rPr>
                  <a:solidFill>
                    <a:srgbClr val="0000FF"/>
                  </a:solidFill>
                </a:rPr>
                <a:t>typedef</a:t>
              </a:r>
              <a:r>
                <a:t> T value;</a:t>
              </a:r>
            </a:p>
            <a:p>
              <a:pPr>
                <a:defRPr sz="2000">
                  <a:latin typeface="Courier New"/>
                  <a:ea typeface="Courier New"/>
                  <a:cs typeface="Courier New"/>
                  <a:sym typeface="Courier New"/>
                </a:defRPr>
              </a:pPr>
              <a:r>
                <a:t>	</a:t>
              </a:r>
              <a:r>
                <a:rPr>
                  <a:solidFill>
                    <a:srgbClr val="0000FF"/>
                  </a:solidFill>
                </a:rPr>
                <a:t>typedef</a:t>
              </a:r>
              <a:r>
                <a:t> T&amp; reference;</a:t>
              </a:r>
            </a:p>
            <a:p>
              <a:pPr>
                <a:defRPr sz="2000">
                  <a:latin typeface="Courier New"/>
                  <a:ea typeface="Courier New"/>
                  <a:cs typeface="Courier New"/>
                  <a:sym typeface="Courier New"/>
                </a:defRPr>
              </a:pPr>
              <a:r>
                <a:t>	</a:t>
              </a:r>
              <a:r>
                <a:rPr>
                  <a:solidFill>
                    <a:srgbClr val="0000FF"/>
                  </a:solidFill>
                </a:rPr>
                <a:t>typedef</a:t>
              </a:r>
              <a:r>
                <a:t> </a:t>
              </a:r>
              <a:r>
                <a:rPr>
                  <a:solidFill>
                    <a:srgbClr val="0000FF"/>
                  </a:solidFill>
                </a:rPr>
                <a:t>const</a:t>
              </a:r>
              <a:r>
                <a:t> T&amp; const_reference;</a:t>
              </a:r>
            </a:p>
            <a:p>
              <a:pPr>
                <a:defRPr sz="2000">
                  <a:latin typeface="Courier New"/>
                  <a:ea typeface="Courier New"/>
                  <a:cs typeface="Courier New"/>
                  <a:sym typeface="Courier New"/>
                </a:defRPr>
              </a:pPr>
              <a:r>
                <a:t>	</a:t>
              </a:r>
              <a:r>
                <a:rPr>
                  <a:solidFill>
                    <a:srgbClr val="0000FF"/>
                  </a:solidFill>
                </a:rPr>
                <a:t>typedef </a:t>
              </a:r>
              <a:r>
                <a:t>T* pointer;</a:t>
              </a:r>
            </a:p>
            <a:p>
              <a:pPr>
                <a:defRPr sz="2000">
                  <a:latin typeface="Courier New"/>
                  <a:ea typeface="Courier New"/>
                  <a:cs typeface="Courier New"/>
                  <a:sym typeface="Courier New"/>
                </a:defRPr>
              </a:pPr>
              <a:r>
                <a:t>	</a:t>
              </a:r>
              <a:r>
                <a:rPr>
                  <a:solidFill>
                    <a:srgbClr val="0000FF"/>
                  </a:solidFill>
                </a:rPr>
                <a:t>typedef</a:t>
              </a:r>
              <a:r>
                <a:t> </a:t>
              </a:r>
              <a:r>
                <a:rPr>
                  <a:solidFill>
                    <a:srgbClr val="0000FF"/>
                  </a:solidFill>
                </a:rPr>
                <a:t>const</a:t>
              </a:r>
              <a:r>
                <a:t> T* const_pointer;</a:t>
              </a:r>
            </a:p>
            <a:p>
              <a:pPr>
                <a:defRPr sz="2000">
                  <a:latin typeface="Courier New"/>
                  <a:ea typeface="Courier New"/>
                  <a:cs typeface="Courier New"/>
                  <a:sym typeface="Courier New"/>
                </a:defRPr>
              </a:pPr>
              <a:r>
                <a:t>};</a:t>
              </a:r>
            </a:p>
          </p:txBody>
        </p:sp>
      </p:gr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73" name="Group 7"/>
          <p:cNvGrpSpPr/>
          <p:nvPr/>
        </p:nvGrpSpPr>
        <p:grpSpPr>
          <a:xfrm>
            <a:off x="0" y="34724"/>
            <a:ext cx="9144000" cy="5410808"/>
            <a:chOff x="0" y="0"/>
            <a:chExt cx="9144000" cy="5410807"/>
          </a:xfrm>
        </p:grpSpPr>
        <p:sp>
          <p:nvSpPr>
            <p:cNvPr id="767" name="Rectangle 3"/>
            <p:cNvSpPr txBox="1"/>
            <p:nvPr/>
          </p:nvSpPr>
          <p:spPr>
            <a:xfrm>
              <a:off x="513263" y="1522066"/>
              <a:ext cx="8189482" cy="3888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2000">
                  <a:latin typeface="Courier New"/>
                  <a:ea typeface="Courier New"/>
                  <a:cs typeface="Courier New"/>
                  <a:sym typeface="Courier New"/>
                </a:defRPr>
              </a:pPr>
            </a:p>
            <a:p>
              <a:pPr>
                <a:defRPr sz="2000">
                  <a:solidFill>
                    <a:srgbClr val="0000FF"/>
                  </a:solidFill>
                  <a:latin typeface="Courier New"/>
                  <a:ea typeface="Courier New"/>
                  <a:cs typeface="Courier New"/>
                  <a:sym typeface="Courier New"/>
                </a:defRPr>
              </a:pPr>
              <a:r>
                <a:t>using</a:t>
              </a:r>
              <a:r>
                <a:rPr>
                  <a:solidFill>
                    <a:srgbClr val="000000"/>
                  </a:solidFill>
                </a:rPr>
                <a:t> value =</a:t>
              </a:r>
              <a:r>
                <a:t>int</a:t>
              </a:r>
              <a:r>
                <a:rPr>
                  <a:solidFill>
                    <a:srgbClr val="000000"/>
                  </a:solidFill>
                </a:rPr>
                <a:t>;</a:t>
              </a:r>
              <a:endParaRPr>
                <a:solidFill>
                  <a:srgbClr val="000000"/>
                </a:solidFill>
              </a:endParaRPr>
            </a:p>
            <a:p>
              <a:pPr>
                <a:defRPr sz="2000">
                  <a:solidFill>
                    <a:srgbClr val="0000FF"/>
                  </a:solidFill>
                  <a:latin typeface="Courier New"/>
                  <a:ea typeface="Courier New"/>
                  <a:cs typeface="Courier New"/>
                  <a:sym typeface="Courier New"/>
                </a:defRPr>
              </a:pPr>
              <a:r>
                <a:t>using</a:t>
              </a:r>
              <a:r>
                <a:rPr>
                  <a:solidFill>
                    <a:srgbClr val="000000"/>
                  </a:solidFill>
                </a:rPr>
                <a:t> FP = </a:t>
              </a:r>
              <a:r>
                <a:t>void</a:t>
              </a:r>
              <a:r>
                <a:rPr>
                  <a:solidFill>
                    <a:srgbClr val="000000"/>
                  </a:solidFill>
                </a:rPr>
                <a:t>(*)();</a:t>
              </a:r>
              <a:endParaRPr>
                <a:solidFill>
                  <a:srgbClr val="000000"/>
                </a:solidFill>
              </a:endParaRPr>
            </a:p>
            <a:p>
              <a:pPr>
                <a:defRPr sz="20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T&gt; </a:t>
              </a:r>
              <a:r>
                <a:t>class</a:t>
              </a:r>
              <a:r>
                <a:rPr>
                  <a:solidFill>
                    <a:srgbClr val="000000"/>
                  </a:solidFill>
                </a:rPr>
                <a:t> CA</a:t>
              </a:r>
              <a:endParaRPr>
                <a:solidFill>
                  <a:srgbClr val="000000"/>
                </a:solidFill>
              </a:endParaRPr>
            </a:p>
            <a:p>
              <a:pPr>
                <a:defRPr sz="2000">
                  <a:latin typeface="Courier New"/>
                  <a:ea typeface="Courier New"/>
                  <a:cs typeface="Courier New"/>
                  <a:sym typeface="Courier New"/>
                </a:defRPr>
              </a:pPr>
              <a:r>
                <a:t>{</a:t>
              </a:r>
            </a:p>
            <a:p>
              <a:pPr>
                <a:defRPr sz="2000">
                  <a:latin typeface="Courier New"/>
                  <a:ea typeface="Courier New"/>
                  <a:cs typeface="Courier New"/>
                  <a:sym typeface="Courier New"/>
                </a:defRPr>
              </a:pPr>
              <a:r>
                <a:t> 	</a:t>
              </a:r>
              <a:r>
                <a:rPr>
                  <a:solidFill>
                    <a:srgbClr val="0000FF"/>
                  </a:solidFill>
                </a:rPr>
                <a:t>using</a:t>
              </a:r>
              <a:r>
                <a:t> value =T;</a:t>
              </a:r>
            </a:p>
            <a:p>
              <a:pPr>
                <a:defRPr sz="2000">
                  <a:latin typeface="Courier New"/>
                  <a:ea typeface="Courier New"/>
                  <a:cs typeface="Courier New"/>
                  <a:sym typeface="Courier New"/>
                </a:defRPr>
              </a:pPr>
              <a:r>
                <a:t>	</a:t>
              </a:r>
              <a:r>
                <a:rPr>
                  <a:solidFill>
                    <a:srgbClr val="0000FF"/>
                  </a:solidFill>
                </a:rPr>
                <a:t>using </a:t>
              </a:r>
              <a:r>
                <a:t>reference = T&amp;;</a:t>
              </a:r>
            </a:p>
            <a:p>
              <a:pPr>
                <a:defRPr sz="2000">
                  <a:latin typeface="Courier New"/>
                  <a:ea typeface="Courier New"/>
                  <a:cs typeface="Courier New"/>
                  <a:sym typeface="Courier New"/>
                </a:defRPr>
              </a:pPr>
              <a:r>
                <a:t>	</a:t>
              </a:r>
              <a:r>
                <a:rPr>
                  <a:solidFill>
                    <a:srgbClr val="0000FF"/>
                  </a:solidFill>
                </a:rPr>
                <a:t>using</a:t>
              </a:r>
              <a:r>
                <a:t> const_reference = </a:t>
              </a:r>
              <a:r>
                <a:rPr>
                  <a:solidFill>
                    <a:srgbClr val="0000FF"/>
                  </a:solidFill>
                </a:rPr>
                <a:t>const </a:t>
              </a:r>
              <a:r>
                <a:t>T&amp;;</a:t>
              </a:r>
            </a:p>
            <a:p>
              <a:pPr>
                <a:defRPr sz="2000">
                  <a:latin typeface="Courier New"/>
                  <a:ea typeface="Courier New"/>
                  <a:cs typeface="Courier New"/>
                  <a:sym typeface="Courier New"/>
                </a:defRPr>
              </a:pPr>
              <a:r>
                <a:t>	</a:t>
              </a:r>
              <a:r>
                <a:rPr>
                  <a:solidFill>
                    <a:srgbClr val="0000FF"/>
                  </a:solidFill>
                </a:rPr>
                <a:t>using</a:t>
              </a:r>
              <a:r>
                <a:t> pointer = T*;</a:t>
              </a:r>
            </a:p>
            <a:p>
              <a:pPr>
                <a:defRPr sz="2000">
                  <a:latin typeface="Courier New"/>
                  <a:ea typeface="Courier New"/>
                  <a:cs typeface="Courier New"/>
                  <a:sym typeface="Courier New"/>
                </a:defRPr>
              </a:pPr>
              <a:r>
                <a:t>	</a:t>
              </a:r>
              <a:r>
                <a:rPr>
                  <a:solidFill>
                    <a:srgbClr val="0000FF"/>
                  </a:solidFill>
                </a:rPr>
                <a:t>using</a:t>
              </a:r>
              <a:r>
                <a:t> const_pointer=</a:t>
              </a:r>
              <a:r>
                <a:rPr>
                  <a:solidFill>
                    <a:srgbClr val="0000FF"/>
                  </a:solidFill>
                </a:rPr>
                <a:t>const</a:t>
              </a:r>
              <a:r>
                <a:t> T*;</a:t>
              </a:r>
            </a:p>
            <a:p>
              <a:pPr>
                <a:defRPr sz="2000">
                  <a:latin typeface="Courier New"/>
                  <a:ea typeface="Courier New"/>
                  <a:cs typeface="Courier New"/>
                  <a:sym typeface="Courier New"/>
                </a:defRPr>
              </a:pPr>
              <a:r>
                <a:t>};</a:t>
              </a:r>
            </a:p>
            <a:p>
              <a:pPr>
                <a:defRPr sz="2000">
                  <a:latin typeface="Courier New"/>
                  <a:ea typeface="Courier New"/>
                  <a:cs typeface="Courier New"/>
                  <a:sym typeface="Courier New"/>
                </a:defRPr>
              </a:pPr>
            </a:p>
            <a:p>
              <a:pPr>
                <a:defRPr sz="20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T&gt; </a:t>
              </a:r>
              <a:r>
                <a:t>using</a:t>
              </a:r>
              <a:r>
                <a:rPr>
                  <a:solidFill>
                    <a:srgbClr val="000000"/>
                  </a:solidFill>
                </a:rPr>
                <a:t> mapobj = map&lt;string, T&gt;;</a:t>
              </a:r>
            </a:p>
          </p:txBody>
        </p:sp>
        <p:grpSp>
          <p:nvGrpSpPr>
            <p:cNvPr id="770" name="Snip and Round Single Corner Rectangle 4"/>
            <p:cNvGrpSpPr/>
            <p:nvPr/>
          </p:nvGrpSpPr>
          <p:grpSpPr>
            <a:xfrm>
              <a:off x="29036" y="0"/>
              <a:ext cx="9057089" cy="448949"/>
              <a:chOff x="0" y="0"/>
              <a:chExt cx="9057088" cy="448948"/>
            </a:xfrm>
          </p:grpSpPr>
          <p:sp>
            <p:nvSpPr>
              <p:cNvPr id="768"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769"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771"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TEMPLATE FEATURES OVERVIEW</a:t>
              </a:r>
            </a:p>
          </p:txBody>
        </p:sp>
        <p:sp>
          <p:nvSpPr>
            <p:cNvPr id="772" name="Rectangle 6"/>
            <p:cNvSpPr txBox="1"/>
            <p:nvPr/>
          </p:nvSpPr>
          <p:spPr>
            <a:xfrm>
              <a:off x="297239" y="1018011"/>
              <a:ext cx="4805105"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a:pPr>
              <a:r>
                <a:t>Template Aliases     </a:t>
              </a:r>
              <a:r>
                <a:rPr b="0"/>
                <a:t>MODERN APPROACH </a:t>
              </a:r>
            </a:p>
          </p:txBody>
        </p:sp>
      </p:gr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80" name="Group 6"/>
          <p:cNvGrpSpPr/>
          <p:nvPr/>
        </p:nvGrpSpPr>
        <p:grpSpPr>
          <a:xfrm>
            <a:off x="0" y="34725"/>
            <a:ext cx="9144000" cy="6532652"/>
            <a:chOff x="0" y="0"/>
            <a:chExt cx="9144000" cy="6532651"/>
          </a:xfrm>
        </p:grpSpPr>
        <p:grpSp>
          <p:nvGrpSpPr>
            <p:cNvPr id="777" name="Snip and Round Single Corner Rectangle 3"/>
            <p:cNvGrpSpPr/>
            <p:nvPr/>
          </p:nvGrpSpPr>
          <p:grpSpPr>
            <a:xfrm>
              <a:off x="29036" y="0"/>
              <a:ext cx="9057089" cy="448949"/>
              <a:chOff x="0" y="0"/>
              <a:chExt cx="9057088" cy="448948"/>
            </a:xfrm>
          </p:grpSpPr>
          <p:sp>
            <p:nvSpPr>
              <p:cNvPr id="775"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776"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778"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TEMPLATE FEATURES OVERVIEW</a:t>
              </a:r>
            </a:p>
          </p:txBody>
        </p:sp>
        <p:sp>
          <p:nvSpPr>
            <p:cNvPr id="779" name="Rectangle 5"/>
            <p:cNvSpPr txBox="1"/>
            <p:nvPr/>
          </p:nvSpPr>
          <p:spPr>
            <a:xfrm>
              <a:off x="225231" y="1005611"/>
              <a:ext cx="8189481" cy="552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LOCAL TYPES AS TEMPLATE PARAMETERS</a:t>
              </a:r>
            </a:p>
            <a:p>
              <a:pPr>
                <a:defRPr sz="1200"/>
              </a:pP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a:t>
              </a:r>
              <a:r>
                <a:rPr>
                  <a:solidFill>
                    <a:srgbClr val="0000FF"/>
                  </a:solidFill>
                </a:rPr>
                <a:t>struct </a:t>
              </a:r>
              <a:r>
                <a:t>A   </a:t>
              </a:r>
              <a:r>
                <a:rPr>
                  <a:solidFill>
                    <a:srgbClr val="00B050"/>
                  </a:solidFill>
                </a:rPr>
                <a:t>//local type</a:t>
              </a:r>
              <a:endParaRPr>
                <a:solidFill>
                  <a:srgbClr val="00B050"/>
                </a:solidFill>
              </a:endParaRP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string name() </a:t>
              </a:r>
              <a:r>
                <a:rPr>
                  <a:solidFill>
                    <a:srgbClr val="0000FF"/>
                  </a:solidFill>
                </a:rPr>
                <a:t>const</a:t>
              </a:r>
              <a:r>
                <a:t> { </a:t>
              </a:r>
              <a:r>
                <a:rPr>
                  <a:solidFill>
                    <a:srgbClr val="0000FF"/>
                  </a:solidFill>
                </a:rPr>
                <a:t>return</a:t>
              </a:r>
              <a:r>
                <a:t> ”I am local A”; }</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vector&lt;A&gt; v1(10);</a:t>
              </a:r>
            </a:p>
            <a:p>
              <a:pPr>
                <a:defRPr sz="1400">
                  <a:latin typeface="Courier New"/>
                  <a:ea typeface="Courier New"/>
                  <a:cs typeface="Courier New"/>
                  <a:sym typeface="Courier New"/>
                </a:defRPr>
              </a:pPr>
              <a:r>
                <a:t>      cout &lt;&lt; v[0].name() &lt;&lt; endl;</a:t>
              </a:r>
            </a:p>
            <a:p>
              <a:pPr>
                <a:defRPr sz="1400">
                  <a:latin typeface="Courier New"/>
                  <a:ea typeface="Courier New"/>
                  <a:cs typeface="Courier New"/>
                  <a:sym typeface="Courier New"/>
                </a:defRPr>
              </a:pP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p>
            <a:p>
              <a:pPr/>
              <a:r>
                <a:t>UN-NAMED TYPES AS TEMPLATE PARAMETERS</a:t>
              </a:r>
            </a:p>
            <a:p>
              <a:pPr>
                <a:defRPr sz="1200"/>
              </a:pPr>
            </a:p>
            <a:p>
              <a:pPr>
                <a:defRPr sz="14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T&gt; </a:t>
              </a:r>
              <a:r>
                <a:t>void</a:t>
              </a:r>
              <a:r>
                <a:rPr>
                  <a:solidFill>
                    <a:srgbClr val="000000"/>
                  </a:solidFill>
                </a:rPr>
                <a:t> print(</a:t>
              </a:r>
              <a:r>
                <a:t>const</a:t>
              </a:r>
              <a:r>
                <a:rPr>
                  <a:solidFill>
                    <a:srgbClr val="000000"/>
                  </a:solidFill>
                </a:rPr>
                <a:t> T &amp;x) { x.print(); }</a:t>
              </a:r>
              <a:endParaRPr>
                <a:solidFill>
                  <a:srgbClr val="000000"/>
                </a:solidFill>
              </a:endParaRPr>
            </a:p>
            <a:p>
              <a:pPr>
                <a:defRPr sz="1400">
                  <a:latin typeface="Courier New"/>
                  <a:ea typeface="Courier New"/>
                  <a:cs typeface="Courier New"/>
                  <a:sym typeface="Courier New"/>
                </a:defRPr>
              </a:pPr>
            </a:p>
            <a:p>
              <a:pPr>
                <a:defRPr sz="1400">
                  <a:solidFill>
                    <a:srgbClr val="0000FF"/>
                  </a:solidFill>
                  <a:latin typeface="Courier New"/>
                  <a:ea typeface="Courier New"/>
                  <a:cs typeface="Courier New"/>
                  <a:sym typeface="Courier New"/>
                </a:defRPr>
              </a:pPr>
              <a:r>
                <a:t>struct</a:t>
              </a:r>
              <a:r>
                <a:rPr>
                  <a:solidFill>
                    <a:srgbClr val="000000"/>
                  </a:solidFill>
                </a:rPr>
                <a:t>    </a:t>
              </a:r>
              <a:r>
                <a:rPr>
                  <a:solidFill>
                    <a:srgbClr val="00B050"/>
                  </a:solidFill>
                </a:rPr>
                <a:t>//unnamed type</a:t>
              </a:r>
              <a:endParaRPr>
                <a:solidFill>
                  <a:srgbClr val="00B050"/>
                </a:solidFill>
              </a:endParaRP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a:t>
              </a:r>
              <a:r>
                <a:rPr>
                  <a:solidFill>
                    <a:srgbClr val="0000FF"/>
                  </a:solidFill>
                </a:rPr>
                <a:t>int</a:t>
              </a:r>
              <a:r>
                <a:t> x=10;</a:t>
              </a:r>
            </a:p>
            <a:p>
              <a:pPr>
                <a:defRPr sz="1400">
                  <a:latin typeface="Courier New"/>
                  <a:ea typeface="Courier New"/>
                  <a:cs typeface="Courier New"/>
                  <a:sym typeface="Courier New"/>
                </a:defRPr>
              </a:pPr>
              <a:r>
                <a:t>     </a:t>
              </a:r>
              <a:r>
                <a:rPr>
                  <a:solidFill>
                    <a:srgbClr val="0000FF"/>
                  </a:solidFill>
                </a:rPr>
                <a:t>void</a:t>
              </a:r>
              <a:r>
                <a:t> print()</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cout &lt;&lt; x &lt;&lt; endl;</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}a;</a:t>
              </a:r>
            </a:p>
            <a:p>
              <a:pPr>
                <a:defRPr sz="1400">
                  <a:latin typeface="Courier New"/>
                  <a:ea typeface="Courier New"/>
                  <a:cs typeface="Courier New"/>
                  <a:sym typeface="Courier New"/>
                </a:defRPr>
              </a:pPr>
              <a:r>
                <a:t>print(a);</a:t>
              </a:r>
            </a:p>
          </p:txBody>
        </p:sp>
      </p:gr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88" name="Group 7"/>
          <p:cNvGrpSpPr/>
          <p:nvPr/>
        </p:nvGrpSpPr>
        <p:grpSpPr>
          <a:xfrm>
            <a:off x="0" y="34725"/>
            <a:ext cx="9144000" cy="6591088"/>
            <a:chOff x="0" y="0"/>
            <a:chExt cx="9144000" cy="6591087"/>
          </a:xfrm>
        </p:grpSpPr>
        <p:grpSp>
          <p:nvGrpSpPr>
            <p:cNvPr id="784" name="Snip and Round Single Corner Rectangle 3"/>
            <p:cNvGrpSpPr/>
            <p:nvPr/>
          </p:nvGrpSpPr>
          <p:grpSpPr>
            <a:xfrm>
              <a:off x="29036" y="0"/>
              <a:ext cx="9057089" cy="448949"/>
              <a:chOff x="0" y="0"/>
              <a:chExt cx="9057088" cy="448948"/>
            </a:xfrm>
          </p:grpSpPr>
          <p:sp>
            <p:nvSpPr>
              <p:cNvPr id="78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78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785"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TEMPLATE FEATURES OVERVIEW</a:t>
              </a:r>
            </a:p>
          </p:txBody>
        </p:sp>
        <p:sp>
          <p:nvSpPr>
            <p:cNvPr id="786" name="Rectangle 5"/>
            <p:cNvSpPr txBox="1"/>
            <p:nvPr/>
          </p:nvSpPr>
          <p:spPr>
            <a:xfrm>
              <a:off x="369247" y="1090019"/>
              <a:ext cx="1953703"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r>
                <a:t>EXTERN TEMPLATES</a:t>
              </a:r>
            </a:p>
          </p:txBody>
        </p:sp>
        <p:sp>
          <p:nvSpPr>
            <p:cNvPr id="787" name="Rectangle 6"/>
            <p:cNvSpPr txBox="1"/>
            <p:nvPr/>
          </p:nvSpPr>
          <p:spPr>
            <a:xfrm>
              <a:off x="1305352" y="1330747"/>
              <a:ext cx="6029240" cy="5260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-------FILE1.H</a:t>
              </a:r>
            </a:p>
            <a:p>
              <a:pPr>
                <a:defRPr>
                  <a:latin typeface="Courier New"/>
                  <a:ea typeface="Courier New"/>
                  <a:cs typeface="Courier New"/>
                  <a:sym typeface="Courier New"/>
                </a:defRPr>
              </a:pPr>
              <a:r>
                <a:t>#</a:t>
              </a:r>
              <a:r>
                <a:rPr>
                  <a:solidFill>
                    <a:srgbClr val="0000FF"/>
                  </a:solidFill>
                </a:rPr>
                <a:t>pragma</a:t>
              </a:r>
              <a:r>
                <a:t> once</a:t>
              </a:r>
            </a:p>
            <a:p>
              <a:pPr>
                <a:defRPr>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T&gt; T func(T &amp;x)</a:t>
              </a:r>
              <a:endParaRPr>
                <a:solidFill>
                  <a:srgbClr val="000000"/>
                </a:solidFill>
              </a:endParaRPr>
            </a:p>
            <a:p>
              <a:pPr>
                <a:defRPr>
                  <a:latin typeface="Courier New"/>
                  <a:ea typeface="Courier New"/>
                  <a:cs typeface="Courier New"/>
                  <a:sym typeface="Courier New"/>
                </a:defRPr>
              </a:pPr>
              <a:r>
                <a:t>{</a:t>
              </a:r>
            </a:p>
            <a:p>
              <a:pPr>
                <a:defRPr>
                  <a:latin typeface="Courier New"/>
                  <a:ea typeface="Courier New"/>
                  <a:cs typeface="Courier New"/>
                  <a:sym typeface="Courier New"/>
                </a:defRPr>
              </a:pPr>
              <a:r>
                <a:t>   //..</a:t>
              </a:r>
            </a:p>
            <a:p>
              <a:pPr>
                <a:defRPr>
                  <a:latin typeface="Courier New"/>
                  <a:ea typeface="Courier New"/>
                  <a:cs typeface="Courier New"/>
                  <a:sym typeface="Courier New"/>
                </a:defRPr>
              </a:pPr>
              <a:r>
                <a:t>   </a:t>
              </a:r>
              <a:r>
                <a:rPr>
                  <a:solidFill>
                    <a:srgbClr val="0000FF"/>
                  </a:solidFill>
                </a:rPr>
                <a:t>return</a:t>
              </a:r>
              <a:r>
                <a:t> x;</a:t>
              </a:r>
            </a:p>
            <a:p>
              <a:pPr>
                <a:defRPr>
                  <a:latin typeface="Courier New"/>
                  <a:ea typeface="Courier New"/>
                  <a:cs typeface="Courier New"/>
                  <a:sym typeface="Courier New"/>
                </a:defRPr>
              </a:pPr>
              <a:r>
                <a:t>}</a:t>
              </a:r>
            </a:p>
            <a:p>
              <a:pPr/>
              <a:r>
                <a:t>----------FILE1.CPP</a:t>
              </a:r>
            </a:p>
            <a:p>
              <a:pPr/>
              <a:r>
                <a:t>#include “FILE1.H”</a:t>
              </a:r>
            </a:p>
            <a:p>
              <a:pPr>
                <a:defRPr>
                  <a:solidFill>
                    <a:srgbClr val="0000FF"/>
                  </a:solidFill>
                  <a:latin typeface="Courier New"/>
                  <a:ea typeface="Courier New"/>
                  <a:cs typeface="Courier New"/>
                  <a:sym typeface="Courier New"/>
                </a:defRPr>
              </a:pPr>
              <a:r>
                <a:t>void</a:t>
              </a:r>
              <a:r>
                <a:rPr>
                  <a:solidFill>
                    <a:srgbClr val="000000"/>
                  </a:solidFill>
                </a:rPr>
                <a:t> f()</a:t>
              </a:r>
              <a:endParaRPr>
                <a:solidFill>
                  <a:srgbClr val="000000"/>
                </a:solidFill>
              </a:endParaRPr>
            </a:p>
            <a:p>
              <a:pPr>
                <a:defRPr>
                  <a:latin typeface="Courier New"/>
                  <a:ea typeface="Courier New"/>
                  <a:cs typeface="Courier New"/>
                  <a:sym typeface="Courier New"/>
                </a:defRPr>
              </a:pPr>
              <a:r>
                <a:t>{</a:t>
              </a:r>
            </a:p>
            <a:p>
              <a:pPr>
                <a:defRPr>
                  <a:latin typeface="Courier New"/>
                  <a:ea typeface="Courier New"/>
                  <a:cs typeface="Courier New"/>
                  <a:sym typeface="Courier New"/>
                </a:defRPr>
              </a:pPr>
              <a:r>
                <a:t>    cout &lt;&lt; func(10);</a:t>
              </a:r>
            </a:p>
            <a:p>
              <a:pPr>
                <a:defRPr>
                  <a:latin typeface="Courier New"/>
                  <a:ea typeface="Courier New"/>
                  <a:cs typeface="Courier New"/>
                  <a:sym typeface="Courier New"/>
                </a:defRPr>
              </a:pPr>
              <a:r>
                <a:t>}</a:t>
              </a:r>
            </a:p>
            <a:p>
              <a:pPr>
                <a:defRPr sz="1200"/>
              </a:pPr>
            </a:p>
            <a:p>
              <a:pPr/>
              <a:r>
                <a:t>---------FILE2.CPP</a:t>
              </a:r>
            </a:p>
            <a:p>
              <a:pPr>
                <a:defRPr>
                  <a:solidFill>
                    <a:srgbClr val="0000FF"/>
                  </a:solidFill>
                  <a:latin typeface="Courier New"/>
                  <a:ea typeface="Courier New"/>
                  <a:cs typeface="Courier New"/>
                  <a:sym typeface="Courier New"/>
                </a:defRPr>
              </a:pPr>
              <a:r>
                <a:t>extern template  int</a:t>
              </a:r>
              <a:r>
                <a:rPr>
                  <a:solidFill>
                    <a:srgbClr val="000000"/>
                  </a:solidFill>
                </a:rPr>
                <a:t> func(</a:t>
              </a:r>
              <a:r>
                <a:t>int</a:t>
              </a:r>
              <a:r>
                <a:rPr>
                  <a:solidFill>
                    <a:srgbClr val="000000"/>
                  </a:solidFill>
                </a:rPr>
                <a:t> &amp;);</a:t>
              </a:r>
              <a:endParaRPr>
                <a:solidFill>
                  <a:srgbClr val="000000"/>
                </a:solidFill>
              </a:endParaRPr>
            </a:p>
            <a:p>
              <a:pPr>
                <a:defRPr>
                  <a:solidFill>
                    <a:srgbClr val="0000FF"/>
                  </a:solidFill>
                  <a:latin typeface="Courier New"/>
                  <a:ea typeface="Courier New"/>
                  <a:cs typeface="Courier New"/>
                  <a:sym typeface="Courier New"/>
                </a:defRPr>
              </a:pPr>
              <a:r>
                <a:t>void</a:t>
              </a:r>
              <a:r>
                <a:rPr>
                  <a:solidFill>
                    <a:srgbClr val="000000"/>
                  </a:solidFill>
                </a:rPr>
                <a:t> g()</a:t>
              </a:r>
              <a:endParaRPr>
                <a:solidFill>
                  <a:srgbClr val="000000"/>
                </a:solidFill>
              </a:endParaRPr>
            </a:p>
            <a:p>
              <a:pPr>
                <a:defRPr>
                  <a:latin typeface="Courier New"/>
                  <a:ea typeface="Courier New"/>
                  <a:cs typeface="Courier New"/>
                  <a:sym typeface="Courier New"/>
                </a:defRPr>
              </a:pPr>
              <a:r>
                <a:t>{</a:t>
              </a:r>
            </a:p>
            <a:p>
              <a:pPr>
                <a:defRPr>
                  <a:latin typeface="Courier New"/>
                  <a:ea typeface="Courier New"/>
                  <a:cs typeface="Courier New"/>
                  <a:sym typeface="Courier New"/>
                </a:defRPr>
              </a:pPr>
              <a:r>
                <a:t>    cout &lt;&lt; func(20);</a:t>
              </a:r>
            </a:p>
            <a:p>
              <a:pPr>
                <a:defRPr>
                  <a:latin typeface="Courier New"/>
                  <a:ea typeface="Courier New"/>
                  <a:cs typeface="Courier New"/>
                  <a:sym typeface="Courier New"/>
                </a:defRPr>
              </a:pPr>
              <a:r>
                <a:t>}</a:t>
              </a:r>
            </a:p>
          </p:txBody>
        </p:sp>
      </p:gr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95" name="Group 3"/>
          <p:cNvGrpSpPr/>
          <p:nvPr/>
        </p:nvGrpSpPr>
        <p:grpSpPr>
          <a:xfrm>
            <a:off x="0" y="34725"/>
            <a:ext cx="9144000" cy="5461484"/>
            <a:chOff x="0" y="0"/>
            <a:chExt cx="9144000" cy="5461483"/>
          </a:xfrm>
        </p:grpSpPr>
        <p:grpSp>
          <p:nvGrpSpPr>
            <p:cNvPr id="792" name="Snip and Round Single Corner Rectangle 4"/>
            <p:cNvGrpSpPr/>
            <p:nvPr/>
          </p:nvGrpSpPr>
          <p:grpSpPr>
            <a:xfrm>
              <a:off x="29036" y="0"/>
              <a:ext cx="9057089" cy="448949"/>
              <a:chOff x="0" y="0"/>
              <a:chExt cx="9057088" cy="448948"/>
            </a:xfrm>
          </p:grpSpPr>
          <p:sp>
            <p:nvSpPr>
              <p:cNvPr id="79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79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793"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Narrowing Conversions:-</a:t>
              </a:r>
            </a:p>
          </p:txBody>
        </p:sp>
        <p:sp>
          <p:nvSpPr>
            <p:cNvPr id="794" name="Rectangle 6"/>
            <p:cNvSpPr txBox="1"/>
            <p:nvPr/>
          </p:nvSpPr>
          <p:spPr>
            <a:xfrm>
              <a:off x="297239" y="1306043"/>
              <a:ext cx="8549522" cy="415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latin typeface="Courier New"/>
                  <a:ea typeface="Courier New"/>
                  <a:cs typeface="Courier New"/>
                  <a:sym typeface="Courier New"/>
                </a:defRPr>
              </a:pPr>
              <a:r>
                <a:t>vector&lt;</a:t>
              </a:r>
              <a:r>
                <a:rPr>
                  <a:solidFill>
                    <a:srgbClr val="0000FF"/>
                  </a:solidFill>
                </a:rPr>
                <a:t>int</a:t>
              </a:r>
              <a:r>
                <a:t>&gt; v1(10);   </a:t>
              </a:r>
              <a:r>
                <a:rPr>
                  <a:solidFill>
                    <a:srgbClr val="00B050"/>
                  </a:solidFill>
                </a:rPr>
                <a:t>//this syntax create 10 vector objects</a:t>
              </a:r>
              <a:endParaRPr>
                <a:solidFill>
                  <a:srgbClr val="00B050"/>
                </a:solidFill>
              </a:endParaRPr>
            </a:p>
            <a:p>
              <a:pPr>
                <a:defRPr sz="1400">
                  <a:latin typeface="Courier New"/>
                  <a:ea typeface="Courier New"/>
                  <a:cs typeface="Courier New"/>
                  <a:sym typeface="Courier New"/>
                </a:defRPr>
              </a:pPr>
            </a:p>
            <a:p>
              <a:pPr>
                <a:defRPr sz="1400">
                  <a:latin typeface="Courier New"/>
                  <a:ea typeface="Courier New"/>
                  <a:cs typeface="Courier New"/>
                  <a:sym typeface="Courier New"/>
                </a:defRPr>
              </a:pPr>
              <a:r>
                <a:t>vector&lt;</a:t>
              </a:r>
              <a:r>
                <a:rPr>
                  <a:solidFill>
                    <a:srgbClr val="0000FF"/>
                  </a:solidFill>
                </a:rPr>
                <a:t>int</a:t>
              </a:r>
              <a:r>
                <a:t>&gt; v2{ 10 };  </a:t>
              </a:r>
              <a:r>
                <a:rPr>
                  <a:solidFill>
                    <a:srgbClr val="00B050"/>
                  </a:solidFill>
                </a:rPr>
                <a:t>//this syntax creates a single vector object &amp; holds       </a:t>
              </a:r>
              <a:endParaRPr>
                <a:solidFill>
                  <a:srgbClr val="00B050"/>
                </a:solidFill>
              </a:endParaRPr>
            </a:p>
            <a:p>
              <a:pPr>
                <a:defRPr sz="1400">
                  <a:solidFill>
                    <a:srgbClr val="00B050"/>
                  </a:solidFill>
                  <a:latin typeface="Courier New"/>
                  <a:ea typeface="Courier New"/>
                  <a:cs typeface="Courier New"/>
                  <a:sym typeface="Courier New"/>
                </a:defRPr>
              </a:pPr>
              <a:r>
                <a:t>                       //value 10</a:t>
              </a:r>
            </a:p>
            <a:p>
              <a:pPr>
                <a:defRPr sz="1400">
                  <a:latin typeface="Courier New"/>
                  <a:ea typeface="Courier New"/>
                  <a:cs typeface="Courier New"/>
                  <a:sym typeface="Courier New"/>
                </a:defRPr>
              </a:pPr>
            </a:p>
            <a:p>
              <a:pPr>
                <a:defRPr sz="1400">
                  <a:solidFill>
                    <a:srgbClr val="00B050"/>
                  </a:solidFill>
                  <a:latin typeface="Courier New"/>
                  <a:ea typeface="Courier New"/>
                  <a:cs typeface="Courier New"/>
                  <a:sym typeface="Courier New"/>
                </a:defRPr>
              </a:pPr>
              <a:r>
                <a:t>//for a move only type we cannot use { }  syntax</a:t>
              </a:r>
            </a:p>
            <a:p>
              <a:pPr>
                <a:defRPr sz="1400">
                  <a:latin typeface="Courier New"/>
                  <a:ea typeface="Courier New"/>
                  <a:cs typeface="Courier New"/>
                  <a:sym typeface="Courier New"/>
                </a:defRPr>
              </a:pPr>
              <a:r>
                <a:t>vector&lt;</a:t>
              </a:r>
              <a:r>
                <a:rPr>
                  <a:solidFill>
                    <a:srgbClr val="0000FF"/>
                  </a:solidFill>
                </a:rPr>
                <a:t>unique_ptr</a:t>
              </a:r>
              <a:r>
                <a:t>&lt;</a:t>
              </a:r>
              <a:r>
                <a:rPr>
                  <a:solidFill>
                    <a:srgbClr val="0000FF"/>
                  </a:solidFill>
                </a:rPr>
                <a:t>int</a:t>
              </a:r>
              <a:r>
                <a:t>&gt;&gt; ptr{ </a:t>
              </a:r>
              <a:r>
                <a:rPr>
                  <a:solidFill>
                    <a:srgbClr val="0000FF"/>
                  </a:solidFill>
                </a:rPr>
                <a:t>unique_ptr</a:t>
              </a:r>
              <a:r>
                <a:t>&lt;</a:t>
              </a:r>
              <a:r>
                <a:rPr>
                  <a:solidFill>
                    <a:srgbClr val="0000FF"/>
                  </a:solidFill>
                </a:rPr>
                <a:t>int</a:t>
              </a:r>
              <a:r>
                <a:t>&gt;(</a:t>
              </a:r>
              <a:r>
                <a:rPr>
                  <a:solidFill>
                    <a:srgbClr val="0000FF"/>
                  </a:solidFill>
                </a:rPr>
                <a:t>new int</a:t>
              </a:r>
              <a:r>
                <a:t>(1)) };   </a:t>
              </a:r>
              <a:r>
                <a:rPr>
                  <a:solidFill>
                    <a:srgbClr val="00B050"/>
                  </a:solidFill>
                </a:rPr>
                <a:t>//ERROR</a:t>
              </a:r>
              <a:endParaRPr>
                <a:solidFill>
                  <a:srgbClr val="00B050"/>
                </a:solidFill>
              </a:endParaRPr>
            </a:p>
            <a:p>
              <a:pPr>
                <a:defRPr sz="1400">
                  <a:latin typeface="Courier New"/>
                  <a:ea typeface="Courier New"/>
                  <a:cs typeface="Courier New"/>
                  <a:sym typeface="Courier New"/>
                </a:defRPr>
              </a:pPr>
            </a:p>
            <a:p>
              <a:pPr>
                <a:defRPr sz="1400">
                  <a:latin typeface="Courier New"/>
                  <a:ea typeface="Courier New"/>
                  <a:cs typeface="Courier New"/>
                  <a:sym typeface="Courier New"/>
                </a:defRPr>
              </a:pPr>
              <a:r>
                <a:t>vector&lt;</a:t>
              </a:r>
              <a:r>
                <a:rPr>
                  <a:solidFill>
                    <a:srgbClr val="0000FF"/>
                  </a:solidFill>
                </a:rPr>
                <a:t>unique_ptr&lt;int</a:t>
              </a:r>
              <a:r>
                <a:t>&gt;&gt; ptr;</a:t>
              </a:r>
            </a:p>
            <a:p>
              <a:pPr>
                <a:defRPr sz="1400">
                  <a:latin typeface="Courier New"/>
                  <a:ea typeface="Courier New"/>
                  <a:cs typeface="Courier New"/>
                  <a:sym typeface="Courier New"/>
                </a:defRPr>
              </a:pPr>
              <a:r>
                <a:t>ptr.push_back(</a:t>
              </a:r>
              <a:r>
                <a:rPr>
                  <a:solidFill>
                    <a:srgbClr val="0000FF"/>
                  </a:solidFill>
                </a:rPr>
                <a:t>unique_ptr&lt;int</a:t>
              </a:r>
              <a:r>
                <a:t>&gt;(</a:t>
              </a:r>
              <a:r>
                <a:rPr>
                  <a:solidFill>
                    <a:srgbClr val="0000FF"/>
                  </a:solidFill>
                </a:rPr>
                <a:t>new int</a:t>
              </a:r>
              <a:r>
                <a:t>(1)));    </a:t>
              </a:r>
              <a:r>
                <a:rPr>
                  <a:solidFill>
                    <a:srgbClr val="00B050"/>
                  </a:solidFill>
                </a:rPr>
                <a:t>//OK</a:t>
              </a:r>
              <a:endParaRPr>
                <a:solidFill>
                  <a:srgbClr val="00B050"/>
                </a:solidFill>
              </a:endParaRPr>
            </a:p>
            <a:p>
              <a:pPr>
                <a:defRPr sz="1400">
                  <a:latin typeface="Courier New"/>
                  <a:ea typeface="Courier New"/>
                  <a:cs typeface="Courier New"/>
                  <a:sym typeface="Courier New"/>
                </a:defRPr>
              </a:pPr>
            </a:p>
            <a:p>
              <a:pPr>
                <a:defRPr sz="1400">
                  <a:solidFill>
                    <a:srgbClr val="0000FF"/>
                  </a:solidFill>
                  <a:latin typeface="Courier New"/>
                  <a:ea typeface="Courier New"/>
                  <a:cs typeface="Courier New"/>
                  <a:sym typeface="Courier New"/>
                </a:defRPr>
              </a:pPr>
              <a:r>
                <a:t>auto</a:t>
              </a:r>
              <a:r>
                <a:rPr>
                  <a:solidFill>
                    <a:srgbClr val="000000"/>
                  </a:solidFill>
                </a:rPr>
                <a:t> x = 5;    </a:t>
              </a:r>
              <a:r>
                <a:rPr>
                  <a:solidFill>
                    <a:srgbClr val="00B050"/>
                  </a:solidFill>
                </a:rPr>
                <a:t>// ‘x’ is defined to be a integer variable &amp; holds value 5</a:t>
              </a:r>
              <a:endParaRPr>
                <a:solidFill>
                  <a:srgbClr val="00B050"/>
                </a:solidFill>
              </a:endParaRPr>
            </a:p>
            <a:p>
              <a:pPr>
                <a:defRPr sz="1400">
                  <a:solidFill>
                    <a:srgbClr val="0000FF"/>
                  </a:solidFill>
                  <a:latin typeface="Courier New"/>
                  <a:ea typeface="Courier New"/>
                  <a:cs typeface="Courier New"/>
                  <a:sym typeface="Courier New"/>
                </a:defRPr>
              </a:pPr>
              <a:r>
                <a:t>auto</a:t>
              </a:r>
              <a:r>
                <a:rPr>
                  <a:solidFill>
                    <a:srgbClr val="000000"/>
                  </a:solidFill>
                </a:rPr>
                <a:t> y{ 5 };   </a:t>
              </a:r>
              <a:r>
                <a:rPr>
                  <a:solidFill>
                    <a:srgbClr val="00B050"/>
                  </a:solidFill>
                </a:rPr>
                <a:t>// ‘y’ is defined to be a initializer_list&lt;int&gt; object &amp; holds </a:t>
              </a:r>
              <a:endParaRPr>
                <a:solidFill>
                  <a:srgbClr val="00B050"/>
                </a:solidFill>
              </a:endParaRPr>
            </a:p>
            <a:p>
              <a:pPr>
                <a:defRPr sz="1400">
                  <a:solidFill>
                    <a:srgbClr val="00B050"/>
                  </a:solidFill>
                  <a:latin typeface="Courier New"/>
                  <a:ea typeface="Courier New"/>
                  <a:cs typeface="Courier New"/>
                  <a:sym typeface="Courier New"/>
                </a:defRPr>
              </a:pPr>
              <a:r>
                <a:t>                //  value 5</a:t>
              </a:r>
            </a:p>
            <a:p>
              <a:pPr>
                <a:defRPr sz="1400">
                  <a:solidFill>
                    <a:srgbClr val="00B050"/>
                  </a:solidFill>
                  <a:latin typeface="Courier New"/>
                  <a:ea typeface="Courier New"/>
                  <a:cs typeface="Courier New"/>
                  <a:sym typeface="Courier New"/>
                </a:defRPr>
              </a:pPr>
            </a:p>
            <a:p>
              <a:pPr>
                <a:defRPr sz="14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T&gt; </a:t>
              </a:r>
              <a:r>
                <a:t>void</a:t>
              </a:r>
              <a:r>
                <a:rPr>
                  <a:solidFill>
                    <a:srgbClr val="000000"/>
                  </a:solidFill>
                </a:rPr>
                <a:t> fun(T x) {….}</a:t>
              </a:r>
              <a:endParaRPr>
                <a:solidFill>
                  <a:srgbClr val="000000"/>
                </a:solidFill>
              </a:endParaRPr>
            </a:p>
            <a:p>
              <a:pPr>
                <a:defRPr sz="1400">
                  <a:latin typeface="Courier New"/>
                  <a:ea typeface="Courier New"/>
                  <a:cs typeface="Courier New"/>
                  <a:sym typeface="Courier New"/>
                </a:defRPr>
              </a:pPr>
            </a:p>
            <a:p>
              <a:pPr>
                <a:defRPr sz="1400">
                  <a:latin typeface="Courier New"/>
                  <a:ea typeface="Courier New"/>
                  <a:cs typeface="Courier New"/>
                  <a:sym typeface="Courier New"/>
                </a:defRPr>
              </a:pPr>
              <a:r>
                <a:t>fun({1,2,3});           </a:t>
              </a:r>
              <a:r>
                <a:rPr>
                  <a:solidFill>
                    <a:srgbClr val="00B050"/>
                  </a:solidFill>
                </a:rPr>
                <a:t>//ERROR</a:t>
              </a:r>
              <a:endParaRPr>
                <a:solidFill>
                  <a:srgbClr val="00B050"/>
                </a:solidFill>
              </a:endParaRPr>
            </a:p>
            <a:p>
              <a:pPr>
                <a:defRPr sz="1400">
                  <a:solidFill>
                    <a:srgbClr val="00B050"/>
                  </a:solidFill>
                  <a:latin typeface="Courier New"/>
                  <a:ea typeface="Courier New"/>
                  <a:cs typeface="Courier New"/>
                  <a:sym typeface="Courier New"/>
                </a:defRPr>
              </a:pPr>
            </a:p>
            <a:p>
              <a:pPr>
                <a:defRPr sz="1400">
                  <a:latin typeface="Courier New"/>
                  <a:ea typeface="Courier New"/>
                  <a:cs typeface="Courier New"/>
                  <a:sym typeface="Courier New"/>
                </a:defRPr>
              </a:pPr>
              <a:r>
                <a:t>fun&lt;initializer_list&lt;</a:t>
              </a:r>
              <a:r>
                <a:rPr>
                  <a:solidFill>
                    <a:srgbClr val="0000FF"/>
                  </a:solidFill>
                </a:rPr>
                <a:t>int</a:t>
              </a:r>
              <a:r>
                <a:t>&gt;&gt; ({1,2,3});  </a:t>
              </a:r>
              <a:r>
                <a:rPr>
                  <a:solidFill>
                    <a:srgbClr val="00B050"/>
                  </a:solidFill>
                </a:rPr>
                <a:t>//OK</a:t>
              </a:r>
            </a:p>
          </p:txBody>
        </p:sp>
      </p:gr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26" name="Group 21"/>
          <p:cNvGrpSpPr/>
          <p:nvPr/>
        </p:nvGrpSpPr>
        <p:grpSpPr>
          <a:xfrm>
            <a:off x="0" y="34725"/>
            <a:ext cx="9144000" cy="6490619"/>
            <a:chOff x="0" y="0"/>
            <a:chExt cx="9144000" cy="6490619"/>
          </a:xfrm>
        </p:grpSpPr>
        <p:grpSp>
          <p:nvGrpSpPr>
            <p:cNvPr id="799" name="Snip and Round Single Corner Rectangle 3"/>
            <p:cNvGrpSpPr/>
            <p:nvPr/>
          </p:nvGrpSpPr>
          <p:grpSpPr>
            <a:xfrm>
              <a:off x="29036" y="-1"/>
              <a:ext cx="9057089" cy="448950"/>
              <a:chOff x="0" y="0"/>
              <a:chExt cx="9057088" cy="448948"/>
            </a:xfrm>
          </p:grpSpPr>
          <p:sp>
            <p:nvSpPr>
              <p:cNvPr id="797"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798"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800"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Constexpr (Const expressions)</a:t>
              </a:r>
            </a:p>
          </p:txBody>
        </p:sp>
        <p:sp>
          <p:nvSpPr>
            <p:cNvPr id="801" name="TextBox 6"/>
            <p:cNvSpPr txBox="1"/>
            <p:nvPr/>
          </p:nvSpPr>
          <p:spPr>
            <a:xfrm>
              <a:off x="225231" y="1018010"/>
              <a:ext cx="8477513" cy="2332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defRPr sz="1600"/>
              </a:pPr>
              <a:r>
                <a:t>Constexpr, which stands for constant expressions is a new keyword in C++11. It can applied to both variables as well as functions to tell the compiler that they may be evaluated at compile-time, which is …</a:t>
              </a:r>
            </a:p>
            <a:p>
              <a:pPr algn="just">
                <a:defRPr sz="1600"/>
              </a:pPr>
            </a:p>
            <a:p>
              <a:pPr algn="just">
                <a:buSzPct val="100000"/>
                <a:buFont typeface="Arial"/>
                <a:buChar char="•"/>
                <a:defRPr sz="1600"/>
              </a:pPr>
              <a:r>
                <a:t>Good for performance as it ensures constant intialization at compile time</a:t>
              </a:r>
            </a:p>
            <a:p>
              <a:pPr algn="just">
                <a:buSzPct val="100000"/>
                <a:buFont typeface="Arial"/>
                <a:buChar char="•"/>
                <a:defRPr sz="1600"/>
              </a:pPr>
              <a:r>
                <a:t>Constant expressions can be used  in cases where constants are necessary for example, case labels, enum’s, template arguments etc..</a:t>
              </a:r>
            </a:p>
            <a:p>
              <a:pPr algn="just">
                <a:buSzPct val="100000"/>
                <a:buFont typeface="Arial"/>
                <a:buChar char="•"/>
                <a:defRPr sz="1600"/>
              </a:pPr>
              <a:r>
                <a:t>Guaranteed not to cause race condition.</a:t>
              </a:r>
            </a:p>
          </p:txBody>
        </p:sp>
        <p:sp>
          <p:nvSpPr>
            <p:cNvPr id="802" name="TextBox 7"/>
            <p:cNvSpPr txBox="1"/>
            <p:nvPr/>
          </p:nvSpPr>
          <p:spPr>
            <a:xfrm>
              <a:off x="297239" y="3178250"/>
              <a:ext cx="4805105" cy="300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600"/>
              </a:lvl1pPr>
            </a:lstStyle>
            <a:p>
              <a:pPr/>
              <a:r>
                <a:t>What is in a constant expression ?</a:t>
              </a:r>
            </a:p>
          </p:txBody>
        </p:sp>
        <p:grpSp>
          <p:nvGrpSpPr>
            <p:cNvPr id="825" name="Group 20"/>
            <p:cNvGrpSpPr/>
            <p:nvPr/>
          </p:nvGrpSpPr>
          <p:grpSpPr>
            <a:xfrm>
              <a:off x="1691679" y="3787647"/>
              <a:ext cx="5904658" cy="2702973"/>
              <a:chOff x="0" y="0"/>
              <a:chExt cx="5904656" cy="2702971"/>
            </a:xfrm>
          </p:grpSpPr>
          <p:grpSp>
            <p:nvGrpSpPr>
              <p:cNvPr id="805" name="Rounded Rectangle 9"/>
              <p:cNvGrpSpPr/>
              <p:nvPr/>
            </p:nvGrpSpPr>
            <p:grpSpPr>
              <a:xfrm>
                <a:off x="0" y="38675"/>
                <a:ext cx="1800201" cy="432049"/>
                <a:chOff x="0" y="0"/>
                <a:chExt cx="1800200" cy="432047"/>
              </a:xfrm>
            </p:grpSpPr>
            <p:sp>
              <p:nvSpPr>
                <p:cNvPr id="803" name="Rounded Rectangle"/>
                <p:cNvSpPr/>
                <p:nvPr/>
              </p:nvSpPr>
              <p:spPr>
                <a:xfrm>
                  <a:off x="0" y="0"/>
                  <a:ext cx="1800201" cy="432048"/>
                </a:xfrm>
                <a:prstGeom prst="roundRect">
                  <a:avLst>
                    <a:gd name="adj" fmla="val 16667"/>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sz="1400"/>
                  </a:pPr>
                </a:p>
              </p:txBody>
            </p:sp>
            <p:sp>
              <p:nvSpPr>
                <p:cNvPr id="804" name="Integer literal"/>
                <p:cNvSpPr txBox="1"/>
                <p:nvPr/>
              </p:nvSpPr>
              <p:spPr>
                <a:xfrm>
                  <a:off x="66810" y="75624"/>
                  <a:ext cx="1666580"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400"/>
                  </a:lvl1pPr>
                </a:lstStyle>
                <a:p>
                  <a:pPr/>
                  <a:r>
                    <a:t>Integer literal</a:t>
                  </a:r>
                </a:p>
              </p:txBody>
            </p:sp>
          </p:grpSp>
          <p:grpSp>
            <p:nvGrpSpPr>
              <p:cNvPr id="808" name="Rounded Rectangle 10"/>
              <p:cNvGrpSpPr/>
              <p:nvPr/>
            </p:nvGrpSpPr>
            <p:grpSpPr>
              <a:xfrm>
                <a:off x="2016224" y="-1"/>
                <a:ext cx="1800201" cy="509400"/>
                <a:chOff x="0" y="0"/>
                <a:chExt cx="1800200" cy="509398"/>
              </a:xfrm>
            </p:grpSpPr>
            <p:sp>
              <p:nvSpPr>
                <p:cNvPr id="806" name="Rounded Rectangle"/>
                <p:cNvSpPr/>
                <p:nvPr/>
              </p:nvSpPr>
              <p:spPr>
                <a:xfrm>
                  <a:off x="0" y="38675"/>
                  <a:ext cx="1800201" cy="432049"/>
                </a:xfrm>
                <a:prstGeom prst="roundRect">
                  <a:avLst>
                    <a:gd name="adj" fmla="val 16667"/>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sz="1400"/>
                  </a:pPr>
                </a:p>
              </p:txBody>
            </p:sp>
            <p:sp>
              <p:nvSpPr>
                <p:cNvPr id="807" name="Floating pointer literal"/>
                <p:cNvSpPr txBox="1"/>
                <p:nvPr/>
              </p:nvSpPr>
              <p:spPr>
                <a:xfrm>
                  <a:off x="66810" y="0"/>
                  <a:ext cx="1666580" cy="509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400"/>
                  </a:lvl1pPr>
                </a:lstStyle>
                <a:p>
                  <a:pPr/>
                  <a:r>
                    <a:t>Floating pointer literal</a:t>
                  </a:r>
                </a:p>
              </p:txBody>
            </p:sp>
          </p:grpSp>
          <p:grpSp>
            <p:nvGrpSpPr>
              <p:cNvPr id="811" name="Rounded Rectangle 11"/>
              <p:cNvGrpSpPr/>
              <p:nvPr/>
            </p:nvGrpSpPr>
            <p:grpSpPr>
              <a:xfrm>
                <a:off x="4104456" y="38675"/>
                <a:ext cx="1800201" cy="432049"/>
                <a:chOff x="0" y="0"/>
                <a:chExt cx="1800200" cy="432047"/>
              </a:xfrm>
            </p:grpSpPr>
            <p:sp>
              <p:nvSpPr>
                <p:cNvPr id="809" name="Rounded Rectangle"/>
                <p:cNvSpPr/>
                <p:nvPr/>
              </p:nvSpPr>
              <p:spPr>
                <a:xfrm>
                  <a:off x="0" y="0"/>
                  <a:ext cx="1800201" cy="432048"/>
                </a:xfrm>
                <a:prstGeom prst="roundRect">
                  <a:avLst>
                    <a:gd name="adj" fmla="val 16667"/>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sz="1400"/>
                  </a:pPr>
                </a:p>
              </p:txBody>
            </p:sp>
            <p:sp>
              <p:nvSpPr>
                <p:cNvPr id="810" name="Enumerator"/>
                <p:cNvSpPr txBox="1"/>
                <p:nvPr/>
              </p:nvSpPr>
              <p:spPr>
                <a:xfrm>
                  <a:off x="66810" y="75624"/>
                  <a:ext cx="1666580"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400"/>
                  </a:lvl1pPr>
                </a:lstStyle>
                <a:p>
                  <a:pPr/>
                  <a:r>
                    <a:t>Enumerator</a:t>
                  </a:r>
                </a:p>
              </p:txBody>
            </p:sp>
          </p:grpSp>
          <p:sp>
            <p:nvSpPr>
              <p:cNvPr id="812" name="Down Arrow 12"/>
              <p:cNvSpPr/>
              <p:nvPr/>
            </p:nvSpPr>
            <p:spPr>
              <a:xfrm rot="1794221">
                <a:off x="1136314" y="932442"/>
                <a:ext cx="504057" cy="3600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813" name="Down Arrow 13"/>
              <p:cNvSpPr/>
              <p:nvPr/>
            </p:nvSpPr>
            <p:spPr>
              <a:xfrm rot="19483336">
                <a:off x="4162142" y="871253"/>
                <a:ext cx="504057" cy="3600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814" name="Straight Connector 15"/>
              <p:cNvSpPr/>
              <p:nvPr/>
            </p:nvSpPr>
            <p:spPr>
              <a:xfrm>
                <a:off x="288031" y="686747"/>
                <a:ext cx="5328593" cy="1"/>
              </a:xfrm>
              <a:prstGeom prst="line">
                <a:avLst/>
              </a:prstGeom>
              <a:noFill/>
              <a:ln w="38100" cap="flat">
                <a:solidFill>
                  <a:srgbClr val="E46C0A"/>
                </a:solidFill>
                <a:prstDash val="solid"/>
                <a:round/>
              </a:ln>
              <a:effectLst/>
            </p:spPr>
            <p:txBody>
              <a:bodyPr wrap="square" lIns="45719" tIns="45719" rIns="45719" bIns="45719" numCol="1" anchor="t">
                <a:noAutofit/>
              </a:bodyPr>
              <a:lstStyle/>
              <a:p>
                <a:pPr/>
              </a:p>
            </p:txBody>
          </p:sp>
          <p:grpSp>
            <p:nvGrpSpPr>
              <p:cNvPr id="817" name="Rounded Rectangle 16"/>
              <p:cNvGrpSpPr/>
              <p:nvPr/>
            </p:nvGrpSpPr>
            <p:grpSpPr>
              <a:xfrm>
                <a:off x="72008" y="1334819"/>
                <a:ext cx="1728192" cy="720081"/>
                <a:chOff x="0" y="0"/>
                <a:chExt cx="1728191" cy="720080"/>
              </a:xfrm>
            </p:grpSpPr>
            <p:sp>
              <p:nvSpPr>
                <p:cNvPr id="815" name="Rounded Rectangle"/>
                <p:cNvSpPr/>
                <p:nvPr/>
              </p:nvSpPr>
              <p:spPr>
                <a:xfrm>
                  <a:off x="0" y="0"/>
                  <a:ext cx="1728192" cy="720081"/>
                </a:xfrm>
                <a:prstGeom prst="roundRect">
                  <a:avLst>
                    <a:gd name="adj" fmla="val 16667"/>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a:pPr>
                </a:p>
              </p:txBody>
            </p:sp>
            <p:sp>
              <p:nvSpPr>
                <p:cNvPr id="816" name="constexpr classes"/>
                <p:cNvSpPr txBox="1"/>
                <p:nvPr/>
              </p:nvSpPr>
              <p:spPr>
                <a:xfrm>
                  <a:off x="80870" y="47446"/>
                  <a:ext cx="156645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vl1pPr>
                </a:lstStyle>
                <a:p>
                  <a:pPr/>
                  <a:r>
                    <a:t>constexpr classes</a:t>
                  </a:r>
                </a:p>
              </p:txBody>
            </p:sp>
          </p:grpSp>
          <p:grpSp>
            <p:nvGrpSpPr>
              <p:cNvPr id="820" name="Rounded Rectangle 17"/>
              <p:cNvGrpSpPr/>
              <p:nvPr/>
            </p:nvGrpSpPr>
            <p:grpSpPr>
              <a:xfrm>
                <a:off x="3802102" y="1290901"/>
                <a:ext cx="1728193" cy="720081"/>
                <a:chOff x="0" y="0"/>
                <a:chExt cx="1728191" cy="720080"/>
              </a:xfrm>
            </p:grpSpPr>
            <p:sp>
              <p:nvSpPr>
                <p:cNvPr id="818" name="Rounded Rectangle"/>
                <p:cNvSpPr/>
                <p:nvPr/>
              </p:nvSpPr>
              <p:spPr>
                <a:xfrm>
                  <a:off x="0" y="0"/>
                  <a:ext cx="1728192" cy="720081"/>
                </a:xfrm>
                <a:prstGeom prst="roundRect">
                  <a:avLst>
                    <a:gd name="adj" fmla="val 16667"/>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a:pPr>
                </a:p>
              </p:txBody>
            </p:sp>
            <p:sp>
              <p:nvSpPr>
                <p:cNvPr id="819" name="constexpr functions"/>
                <p:cNvSpPr txBox="1"/>
                <p:nvPr/>
              </p:nvSpPr>
              <p:spPr>
                <a:xfrm>
                  <a:off x="80870" y="47446"/>
                  <a:ext cx="156645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vl1pPr>
                </a:lstStyle>
                <a:p>
                  <a:pPr/>
                  <a:r>
                    <a:t>constexpr functions</a:t>
                  </a:r>
                </a:p>
              </p:txBody>
            </p:sp>
          </p:grpSp>
          <p:sp>
            <p:nvSpPr>
              <p:cNvPr id="821" name="Down Arrow 18"/>
              <p:cNvSpPr/>
              <p:nvPr/>
            </p:nvSpPr>
            <p:spPr>
              <a:xfrm>
                <a:off x="2520280" y="902771"/>
                <a:ext cx="504057" cy="5040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grpSp>
            <p:nvGrpSpPr>
              <p:cNvPr id="824" name="Rounded Rectangle 19"/>
              <p:cNvGrpSpPr/>
              <p:nvPr/>
            </p:nvGrpSpPr>
            <p:grpSpPr>
              <a:xfrm>
                <a:off x="1959952" y="1982891"/>
                <a:ext cx="1728193" cy="720081"/>
                <a:chOff x="0" y="0"/>
                <a:chExt cx="1728191" cy="720080"/>
              </a:xfrm>
            </p:grpSpPr>
            <p:sp>
              <p:nvSpPr>
                <p:cNvPr id="822" name="Rounded Rectangle"/>
                <p:cNvSpPr/>
                <p:nvPr/>
              </p:nvSpPr>
              <p:spPr>
                <a:xfrm>
                  <a:off x="0" y="0"/>
                  <a:ext cx="1728192" cy="720081"/>
                </a:xfrm>
                <a:prstGeom prst="roundRect">
                  <a:avLst>
                    <a:gd name="adj" fmla="val 16667"/>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a:pPr>
                </a:p>
              </p:txBody>
            </p:sp>
            <p:sp>
              <p:nvSpPr>
                <p:cNvPr id="823" name="constexpr variables"/>
                <p:cNvSpPr txBox="1"/>
                <p:nvPr/>
              </p:nvSpPr>
              <p:spPr>
                <a:xfrm>
                  <a:off x="80870" y="47446"/>
                  <a:ext cx="156645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vl1pPr>
                </a:lstStyle>
                <a:p>
                  <a:pPr/>
                  <a:r>
                    <a:t>constexpr variables</a:t>
                  </a:r>
                </a:p>
              </p:txBody>
            </p:sp>
          </p:grpSp>
        </p:gr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9" name="Group 6"/>
          <p:cNvGrpSpPr/>
          <p:nvPr/>
        </p:nvGrpSpPr>
        <p:grpSpPr>
          <a:xfrm>
            <a:off x="0" y="34724"/>
            <a:ext cx="9144000" cy="6168716"/>
            <a:chOff x="0" y="0"/>
            <a:chExt cx="9144000" cy="6168714"/>
          </a:xfrm>
        </p:grpSpPr>
        <p:sp>
          <p:nvSpPr>
            <p:cNvPr id="254" name="TextBox 3"/>
            <p:cNvSpPr txBox="1"/>
            <p:nvPr/>
          </p:nvSpPr>
          <p:spPr>
            <a:xfrm>
              <a:off x="0" y="582626"/>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The 3 important language features of C++ 11</a:t>
              </a:r>
            </a:p>
          </p:txBody>
        </p:sp>
        <p:grpSp>
          <p:nvGrpSpPr>
            <p:cNvPr id="257" name="Snip and Round Single Corner Rectangle 4"/>
            <p:cNvGrpSpPr/>
            <p:nvPr/>
          </p:nvGrpSpPr>
          <p:grpSpPr>
            <a:xfrm>
              <a:off x="29036" y="0"/>
              <a:ext cx="9057089" cy="448949"/>
              <a:chOff x="0" y="0"/>
              <a:chExt cx="9057088" cy="448948"/>
            </a:xfrm>
          </p:grpSpPr>
          <p:sp>
            <p:nvSpPr>
              <p:cNvPr id="255"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256"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258" name="TextBox 5"/>
            <p:cNvSpPr txBox="1"/>
            <p:nvPr/>
          </p:nvSpPr>
          <p:spPr>
            <a:xfrm>
              <a:off x="369247" y="1162027"/>
              <a:ext cx="8333498" cy="5006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2400"/>
              </a:pPr>
              <a:r>
                <a:t>auto</a:t>
              </a:r>
              <a:r>
                <a:rPr b="0" sz="1800"/>
                <a:t> continued…</a:t>
              </a:r>
              <a:endParaRPr b="0" sz="1800"/>
            </a:p>
            <a:p>
              <a:pPr>
                <a:defRPr sz="1400"/>
              </a:pPr>
            </a:p>
            <a:p>
              <a:pPr>
                <a:defRPr sz="1600">
                  <a:solidFill>
                    <a:srgbClr val="0000FF"/>
                  </a:solidFill>
                  <a:latin typeface="Courier New"/>
                  <a:ea typeface="Courier New"/>
                  <a:cs typeface="Courier New"/>
                  <a:sym typeface="Courier New"/>
                </a:defRPr>
              </a:pPr>
              <a:r>
                <a:t>auto</a:t>
              </a:r>
              <a:r>
                <a:rPr>
                  <a:solidFill>
                    <a:srgbClr val="000000"/>
                  </a:solidFill>
                </a:rPr>
                <a:t> a= 3.0, b=4.0;  </a:t>
              </a:r>
              <a:r>
                <a:rPr>
                  <a:solidFill>
                    <a:srgbClr val="00B050"/>
                  </a:solidFill>
                </a:rPr>
                <a:t>//OK   ‘a’ &amp; ‘b’ is ‘double’ type</a:t>
              </a:r>
              <a:endParaRPr>
                <a:solidFill>
                  <a:srgbClr val="00B050"/>
                </a:solidFill>
              </a:endParaRPr>
            </a:p>
            <a:p>
              <a:pPr>
                <a:defRPr sz="1400"/>
              </a:pPr>
            </a:p>
            <a:p>
              <a:pPr>
                <a:defRPr sz="1600">
                  <a:solidFill>
                    <a:srgbClr val="0000FF"/>
                  </a:solidFill>
                  <a:latin typeface="Courier New"/>
                  <a:ea typeface="Courier New"/>
                  <a:cs typeface="Courier New"/>
                  <a:sym typeface="Courier New"/>
                </a:defRPr>
              </a:pPr>
              <a:r>
                <a:t>auto</a:t>
              </a:r>
              <a:r>
                <a:rPr>
                  <a:solidFill>
                    <a:srgbClr val="000000"/>
                  </a:solidFill>
                </a:rPr>
                <a:t> i=1.0, *ptr = &amp;a, &amp;ref=b; </a:t>
              </a:r>
              <a:r>
                <a:rPr>
                  <a:solidFill>
                    <a:srgbClr val="00B050"/>
                  </a:solidFill>
                </a:rPr>
                <a:t>//OK</a:t>
              </a:r>
              <a:r>
                <a:rPr>
                  <a:solidFill>
                    <a:srgbClr val="000000"/>
                  </a:solidFill>
                </a:rPr>
                <a:t>                                                               </a:t>
              </a:r>
              <a:endParaRPr>
                <a:solidFill>
                  <a:srgbClr val="000000"/>
                </a:solidFill>
              </a:endParaRPr>
            </a:p>
            <a:p>
              <a:pPr lvl="8">
                <a:defRPr sz="1600">
                  <a:solidFill>
                    <a:srgbClr val="00B050"/>
                  </a:solidFill>
                  <a:latin typeface="Courier New"/>
                  <a:ea typeface="Courier New"/>
                  <a:cs typeface="Courier New"/>
                  <a:sym typeface="Courier New"/>
                </a:defRPr>
              </a:pPr>
              <a:r>
                <a:t>‘i’ is ‘double’ type</a:t>
              </a:r>
              <a:r>
                <a:rPr>
                  <a:solidFill>
                    <a:srgbClr val="000000"/>
                  </a:solidFill>
                </a:rPr>
                <a:t> </a:t>
              </a:r>
              <a:endParaRPr>
                <a:solidFill>
                  <a:srgbClr val="000000"/>
                </a:solidFill>
              </a:endParaRPr>
            </a:p>
            <a:p>
              <a:pPr lvl="8">
                <a:defRPr sz="1600">
                  <a:solidFill>
                    <a:srgbClr val="00B050"/>
                  </a:solidFill>
                  <a:latin typeface="Courier New"/>
                  <a:ea typeface="Courier New"/>
                  <a:cs typeface="Courier New"/>
                  <a:sym typeface="Courier New"/>
                </a:defRPr>
              </a:pPr>
              <a:r>
                <a:t>‘ptr’ is ‘double *’ type</a:t>
              </a:r>
              <a:r>
                <a:rPr>
                  <a:solidFill>
                    <a:srgbClr val="000000"/>
                  </a:solidFill>
                </a:rPr>
                <a:t> </a:t>
              </a:r>
              <a:endParaRPr>
                <a:solidFill>
                  <a:srgbClr val="000000"/>
                </a:solidFill>
              </a:endParaRPr>
            </a:p>
            <a:p>
              <a:pPr lvl="8">
                <a:defRPr sz="1600">
                  <a:solidFill>
                    <a:srgbClr val="00B050"/>
                  </a:solidFill>
                  <a:latin typeface="Courier New"/>
                  <a:ea typeface="Courier New"/>
                  <a:cs typeface="Courier New"/>
                  <a:sym typeface="Courier New"/>
                </a:defRPr>
              </a:pPr>
              <a:r>
                <a:t>‘ref’ is ‘double &amp;’ type</a:t>
              </a:r>
            </a:p>
            <a:p>
              <a:pPr>
                <a:defRPr sz="1400"/>
              </a:pPr>
            </a:p>
            <a:p>
              <a:pPr>
                <a:defRPr sz="1600">
                  <a:solidFill>
                    <a:srgbClr val="0000FF"/>
                  </a:solidFill>
                  <a:latin typeface="Courier New"/>
                  <a:ea typeface="Courier New"/>
                  <a:cs typeface="Courier New"/>
                  <a:sym typeface="Courier New"/>
                </a:defRPr>
              </a:pPr>
              <a:r>
                <a:t>auto</a:t>
              </a:r>
              <a:r>
                <a:rPr>
                  <a:solidFill>
                    <a:srgbClr val="000000"/>
                  </a:solidFill>
                </a:rPr>
                <a:t> j = 50, str =“</a:t>
              </a:r>
              <a:r>
                <a:rPr>
                  <a:solidFill>
                    <a:srgbClr val="C00000"/>
                  </a:solidFill>
                </a:rPr>
                <a:t>HELLO</a:t>
              </a:r>
              <a:r>
                <a:rPr>
                  <a:solidFill>
                    <a:srgbClr val="000000"/>
                  </a:solidFill>
                </a:rPr>
                <a:t>”;  </a:t>
              </a:r>
              <a:r>
                <a:rPr>
                  <a:solidFill>
                    <a:srgbClr val="00B050"/>
                  </a:solidFill>
                </a:rPr>
                <a:t>//ERROR</a:t>
              </a:r>
              <a:endParaRPr>
                <a:solidFill>
                  <a:srgbClr val="00B050"/>
                </a:solidFill>
              </a:endParaRPr>
            </a:p>
            <a:p>
              <a:pPr>
                <a:defRPr sz="1600">
                  <a:solidFill>
                    <a:srgbClr val="00B050"/>
                  </a:solidFill>
                  <a:latin typeface="Courier New"/>
                  <a:ea typeface="Courier New"/>
                  <a:cs typeface="Courier New"/>
                  <a:sym typeface="Courier New"/>
                </a:defRPr>
              </a:pPr>
              <a:r>
                <a:t>         </a:t>
              </a:r>
              <a:r>
                <a:rPr sz="1400"/>
                <a:t>//all types in the declaration must be homogenous types…</a:t>
              </a:r>
              <a:endParaRPr sz="1400"/>
            </a:p>
            <a:p>
              <a:pPr>
                <a:defRPr sz="1400"/>
              </a:pPr>
            </a:p>
            <a:p>
              <a:pPr/>
              <a:r>
                <a:t>‘const’ qualifier can also be used along with ‘auto’ if we really need them.</a:t>
              </a:r>
            </a:p>
            <a:p>
              <a:pPr>
                <a:defRPr sz="1400"/>
              </a:pPr>
            </a:p>
            <a:p>
              <a:pPr>
                <a:defRPr sz="1600">
                  <a:solidFill>
                    <a:srgbClr val="0000FF"/>
                  </a:solidFill>
                  <a:latin typeface="Courier New"/>
                  <a:ea typeface="Courier New"/>
                  <a:cs typeface="Courier New"/>
                  <a:sym typeface="Courier New"/>
                </a:defRPr>
              </a:pPr>
              <a:r>
                <a:t>const auto </a:t>
              </a:r>
              <a:r>
                <a:rPr>
                  <a:solidFill>
                    <a:srgbClr val="000000"/>
                  </a:solidFill>
                </a:rPr>
                <a:t>x =  100;</a:t>
              </a:r>
              <a:endParaRPr>
                <a:solidFill>
                  <a:srgbClr val="000000"/>
                </a:solidFill>
              </a:endParaRPr>
            </a:p>
            <a:p>
              <a:pPr>
                <a:defRPr sz="1600">
                  <a:solidFill>
                    <a:srgbClr val="0000FF"/>
                  </a:solidFill>
                  <a:latin typeface="Courier New"/>
                  <a:ea typeface="Courier New"/>
                  <a:cs typeface="Courier New"/>
                  <a:sym typeface="Courier New"/>
                </a:defRPr>
              </a:pPr>
              <a:r>
                <a:t>const auto </a:t>
              </a:r>
              <a:r>
                <a:rPr>
                  <a:solidFill>
                    <a:srgbClr val="000000"/>
                  </a:solidFill>
                </a:rPr>
                <a:t>&amp;ref = x;</a:t>
              </a:r>
              <a:endParaRPr>
                <a:solidFill>
                  <a:srgbClr val="000000"/>
                </a:solidFill>
              </a:endParaRPr>
            </a:p>
            <a:p>
              <a:pPr>
                <a:defRPr sz="1400"/>
              </a:pPr>
            </a:p>
            <a:p>
              <a:pPr>
                <a:buSzPct val="100000"/>
                <a:buChar char="-"/>
              </a:pPr>
              <a:r>
                <a:t>const and volatile specifier’s are removed</a:t>
              </a:r>
            </a:p>
            <a:p>
              <a:pPr>
                <a:buSzPct val="100000"/>
                <a:buChar char="-"/>
              </a:pPr>
            </a:p>
            <a:p>
              <a:pPr/>
              <a:r>
                <a:t>- Arrays and functions are turned into pointers.</a:t>
              </a:r>
            </a:p>
          </p:txBody>
        </p:sp>
      </p:gr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33" name="Group 6"/>
          <p:cNvGrpSpPr/>
          <p:nvPr/>
        </p:nvGrpSpPr>
        <p:grpSpPr>
          <a:xfrm>
            <a:off x="0" y="34725"/>
            <a:ext cx="9144000" cy="4634346"/>
            <a:chOff x="0" y="0"/>
            <a:chExt cx="9144000" cy="4634345"/>
          </a:xfrm>
        </p:grpSpPr>
        <p:grpSp>
          <p:nvGrpSpPr>
            <p:cNvPr id="830" name="Snip and Round Single Corner Rectangle 3"/>
            <p:cNvGrpSpPr/>
            <p:nvPr/>
          </p:nvGrpSpPr>
          <p:grpSpPr>
            <a:xfrm>
              <a:off x="29036" y="0"/>
              <a:ext cx="9057089" cy="448948"/>
              <a:chOff x="0" y="0"/>
              <a:chExt cx="9057088" cy="448947"/>
            </a:xfrm>
          </p:grpSpPr>
          <p:sp>
            <p:nvSpPr>
              <p:cNvPr id="828"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829"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831" name="Rectangle 1"/>
            <p:cNvSpPr/>
            <p:nvPr/>
          </p:nvSpPr>
          <p:spPr>
            <a:xfrm>
              <a:off x="0" y="604084"/>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Constexpr  VARIABLES</a:t>
              </a:r>
            </a:p>
          </p:txBody>
        </p:sp>
        <p:sp>
          <p:nvSpPr>
            <p:cNvPr id="832" name="TextBox 5"/>
            <p:cNvSpPr txBox="1"/>
            <p:nvPr/>
          </p:nvSpPr>
          <p:spPr>
            <a:xfrm>
              <a:off x="369247" y="1234034"/>
              <a:ext cx="8117473" cy="3400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lnSpc>
                  <a:spcPct val="150000"/>
                </a:lnSpc>
                <a:buSzPct val="100000"/>
                <a:buFont typeface="Arial"/>
                <a:buChar char="•"/>
              </a:pPr>
              <a:r>
                <a:t>A constexpr variable must be initialized at the point of declaration itself.</a:t>
              </a:r>
            </a:p>
            <a:p>
              <a:pPr algn="just">
                <a:lnSpc>
                  <a:spcPct val="150000"/>
                </a:lnSpc>
                <a:buSzPct val="100000"/>
                <a:buFont typeface="Arial"/>
                <a:buChar char="•"/>
              </a:pPr>
              <a:r>
                <a:t>They cannot be initialized with a literal or constexpr value or a return value of a constexpr function.</a:t>
              </a:r>
            </a:p>
            <a:p>
              <a:pPr/>
            </a:p>
            <a:p>
              <a:pPr>
                <a:defRPr>
                  <a:solidFill>
                    <a:srgbClr val="0000FF"/>
                  </a:solidFill>
                  <a:latin typeface="Courier New"/>
                  <a:ea typeface="Courier New"/>
                  <a:cs typeface="Courier New"/>
                  <a:sym typeface="Courier New"/>
                </a:defRPr>
              </a:pPr>
              <a:r>
                <a:t>auto</a:t>
              </a:r>
              <a:r>
                <a:rPr>
                  <a:solidFill>
                    <a:srgbClr val="000000"/>
                  </a:solidFill>
                </a:rPr>
                <a:t> a =10;</a:t>
              </a:r>
              <a:endParaRPr>
                <a:solidFill>
                  <a:srgbClr val="000000"/>
                </a:solidFill>
              </a:endParaRPr>
            </a:p>
            <a:p>
              <a:pPr>
                <a:defRPr>
                  <a:solidFill>
                    <a:srgbClr val="0000FF"/>
                  </a:solidFill>
                  <a:latin typeface="Courier New"/>
                  <a:ea typeface="Courier New"/>
                  <a:cs typeface="Courier New"/>
                  <a:sym typeface="Courier New"/>
                </a:defRPr>
              </a:pPr>
              <a:r>
                <a:t>const auto </a:t>
              </a:r>
              <a:r>
                <a:rPr>
                  <a:solidFill>
                    <a:srgbClr val="000000"/>
                  </a:solidFill>
                </a:rPr>
                <a:t>b=a;</a:t>
              </a:r>
              <a:endParaRPr>
                <a:solidFill>
                  <a:srgbClr val="000000"/>
                </a:solidFill>
              </a:endParaRPr>
            </a:p>
            <a:p>
              <a:pPr>
                <a:defRPr>
                  <a:solidFill>
                    <a:srgbClr val="0000FF"/>
                  </a:solidFill>
                  <a:latin typeface="Courier New"/>
                  <a:ea typeface="Courier New"/>
                  <a:cs typeface="Courier New"/>
                  <a:sym typeface="Courier New"/>
                </a:defRPr>
              </a:pPr>
              <a:r>
                <a:t>constexpr auto </a:t>
              </a:r>
              <a:r>
                <a:rPr>
                  <a:solidFill>
                    <a:srgbClr val="000000"/>
                  </a:solidFill>
                </a:rPr>
                <a:t>d=b;  </a:t>
              </a:r>
              <a:r>
                <a:rPr>
                  <a:solidFill>
                    <a:srgbClr val="00B050"/>
                  </a:solidFill>
                </a:rPr>
                <a:t>//ERROR</a:t>
              </a:r>
              <a:endParaRPr>
                <a:solidFill>
                  <a:srgbClr val="00B050"/>
                </a:solidFill>
              </a:endParaRPr>
            </a:p>
            <a:p>
              <a:pPr>
                <a:defRPr>
                  <a:latin typeface="Courier New"/>
                  <a:ea typeface="Courier New"/>
                  <a:cs typeface="Courier New"/>
                  <a:sym typeface="Courier New"/>
                </a:defRPr>
              </a:pPr>
            </a:p>
            <a:p>
              <a:pPr>
                <a:defRPr>
                  <a:solidFill>
                    <a:srgbClr val="0000FF"/>
                  </a:solidFill>
                  <a:latin typeface="Courier New"/>
                  <a:ea typeface="Courier New"/>
                  <a:cs typeface="Courier New"/>
                  <a:sym typeface="Courier New"/>
                </a:defRPr>
              </a:pPr>
              <a:r>
                <a:t>const auto </a:t>
              </a:r>
              <a:r>
                <a:rPr>
                  <a:solidFill>
                    <a:srgbClr val="000000"/>
                  </a:solidFill>
                </a:rPr>
                <a:t>c=10;</a:t>
              </a:r>
              <a:endParaRPr>
                <a:solidFill>
                  <a:srgbClr val="000000"/>
                </a:solidFill>
              </a:endParaRPr>
            </a:p>
            <a:p>
              <a:pPr>
                <a:defRPr>
                  <a:solidFill>
                    <a:srgbClr val="0000FF"/>
                  </a:solidFill>
                  <a:latin typeface="Courier New"/>
                  <a:ea typeface="Courier New"/>
                  <a:cs typeface="Courier New"/>
                  <a:sym typeface="Courier New"/>
                </a:defRPr>
              </a:pPr>
              <a:r>
                <a:t>constexpr auto</a:t>
              </a:r>
              <a:r>
                <a:rPr>
                  <a:solidFill>
                    <a:srgbClr val="000000"/>
                  </a:solidFill>
                </a:rPr>
                <a:t> e=c;  </a:t>
              </a:r>
              <a:r>
                <a:rPr>
                  <a:solidFill>
                    <a:srgbClr val="00B050"/>
                  </a:solidFill>
                </a:rPr>
                <a:t>//OK</a:t>
              </a:r>
              <a:endParaRPr>
                <a:solidFill>
                  <a:srgbClr val="00B050"/>
                </a:solidFill>
              </a:endParaRPr>
            </a:p>
          </p:txBody>
        </p:sp>
      </p:gr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59" name="Group 17"/>
          <p:cNvGrpSpPr/>
          <p:nvPr/>
        </p:nvGrpSpPr>
        <p:grpSpPr>
          <a:xfrm>
            <a:off x="0" y="34725"/>
            <a:ext cx="9144000" cy="6445435"/>
            <a:chOff x="0" y="0"/>
            <a:chExt cx="9144000" cy="6445435"/>
          </a:xfrm>
        </p:grpSpPr>
        <p:grpSp>
          <p:nvGrpSpPr>
            <p:cNvPr id="837" name="Snip and Round Single Corner Rectangle 3"/>
            <p:cNvGrpSpPr/>
            <p:nvPr/>
          </p:nvGrpSpPr>
          <p:grpSpPr>
            <a:xfrm>
              <a:off x="29036" y="0"/>
              <a:ext cx="9057089" cy="448949"/>
              <a:chOff x="0" y="0"/>
              <a:chExt cx="9057088" cy="448948"/>
            </a:xfrm>
          </p:grpSpPr>
          <p:sp>
            <p:nvSpPr>
              <p:cNvPr id="835"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836"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838"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Constexpr FUNCTIONS</a:t>
              </a:r>
            </a:p>
          </p:txBody>
        </p:sp>
        <p:sp>
          <p:nvSpPr>
            <p:cNvPr id="839" name="TextBox 5"/>
            <p:cNvSpPr txBox="1"/>
            <p:nvPr/>
          </p:nvSpPr>
          <p:spPr>
            <a:xfrm>
              <a:off x="297239" y="1306043"/>
              <a:ext cx="8333497" cy="1734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nSpc>
                  <a:spcPct val="150000"/>
                </a:lnSpc>
                <a:buSzPct val="100000"/>
                <a:buFont typeface="Arial"/>
                <a:buChar char="•"/>
                <a:defRPr sz="1600"/>
              </a:pPr>
              <a:r>
                <a:t>If a function is qualified to be ‘constexpr’, it means it can be evaluated at compile-time as long as all  </a:t>
              </a:r>
            </a:p>
            <a:p>
              <a:pPr>
                <a:lnSpc>
                  <a:spcPct val="150000"/>
                </a:lnSpc>
                <a:defRPr sz="1600"/>
              </a:pPr>
              <a:r>
                <a:t>                its arguments are constant expressions. If not it will be evaluated at run-time. </a:t>
              </a:r>
            </a:p>
            <a:p>
              <a:pPr>
                <a:lnSpc>
                  <a:spcPct val="150000"/>
                </a:lnSpc>
                <a:buSzPct val="100000"/>
                <a:buFont typeface="Arial"/>
                <a:buChar char="•"/>
                <a:defRPr sz="1600"/>
              </a:pPr>
              <a:r>
                <a:t>Also ensure such functions comprise of a single return-type only.</a:t>
              </a:r>
            </a:p>
            <a:p>
              <a:pPr>
                <a:lnSpc>
                  <a:spcPct val="150000"/>
                </a:lnSpc>
                <a:buSzPct val="100000"/>
                <a:buFont typeface="Arial"/>
                <a:buChar char="•"/>
                <a:defRPr sz="1600"/>
              </a:pPr>
              <a:r>
                <a:t>Such functions qualified as ‘constexpr’ cannot be virtual.</a:t>
              </a:r>
            </a:p>
          </p:txBody>
        </p:sp>
        <p:grpSp>
          <p:nvGrpSpPr>
            <p:cNvPr id="857" name="Group 29"/>
            <p:cNvGrpSpPr/>
            <p:nvPr/>
          </p:nvGrpSpPr>
          <p:grpSpPr>
            <a:xfrm>
              <a:off x="2123728" y="3034235"/>
              <a:ext cx="4291904" cy="1354701"/>
              <a:chOff x="0" y="0"/>
              <a:chExt cx="4291903" cy="1354700"/>
            </a:xfrm>
          </p:grpSpPr>
          <p:grpSp>
            <p:nvGrpSpPr>
              <p:cNvPr id="842" name="Diamond 6"/>
              <p:cNvGrpSpPr/>
              <p:nvPr/>
            </p:nvGrpSpPr>
            <p:grpSpPr>
              <a:xfrm>
                <a:off x="1210439" y="0"/>
                <a:ext cx="1889484" cy="822854"/>
                <a:chOff x="0" y="0"/>
                <a:chExt cx="1889483" cy="822853"/>
              </a:xfrm>
            </p:grpSpPr>
            <p:sp>
              <p:nvSpPr>
                <p:cNvPr id="840" name="Polygon"/>
                <p:cNvSpPr/>
                <p:nvPr/>
              </p:nvSpPr>
              <p:spPr>
                <a:xfrm>
                  <a:off x="0" y="0"/>
                  <a:ext cx="1889484" cy="822854"/>
                </a:xfrm>
                <a:prstGeom prst="diamond">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sz="1200">
                      <a:solidFill>
                        <a:srgbClr val="FFFFFF"/>
                      </a:solidFill>
                    </a:defRPr>
                  </a:pPr>
                </a:p>
              </p:txBody>
            </p:sp>
            <p:sp>
              <p:nvSpPr>
                <p:cNvPr id="841" name="All args are constexpr ?"/>
                <p:cNvSpPr txBox="1"/>
                <p:nvPr/>
              </p:nvSpPr>
              <p:spPr>
                <a:xfrm>
                  <a:off x="522853" y="192024"/>
                  <a:ext cx="843777" cy="4388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defRPr>
                  </a:lvl1pPr>
                </a:lstStyle>
                <a:p>
                  <a:pPr/>
                  <a:r>
                    <a:t>All args are constexpr ?</a:t>
                  </a:r>
                </a:p>
              </p:txBody>
            </p:sp>
          </p:grpSp>
          <p:sp>
            <p:nvSpPr>
              <p:cNvPr id="843" name="Straight Connector 14"/>
              <p:cNvSpPr/>
              <p:nvPr/>
            </p:nvSpPr>
            <p:spPr>
              <a:xfrm>
                <a:off x="3099922" y="419238"/>
                <a:ext cx="872070" cy="1"/>
              </a:xfrm>
              <a:prstGeom prst="line">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p>
            </p:txBody>
          </p:sp>
          <p:sp>
            <p:nvSpPr>
              <p:cNvPr id="844" name="Straight Connector 15"/>
              <p:cNvSpPr/>
              <p:nvPr/>
            </p:nvSpPr>
            <p:spPr>
              <a:xfrm>
                <a:off x="338370" y="416420"/>
                <a:ext cx="872070" cy="1"/>
              </a:xfrm>
              <a:prstGeom prst="line">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p>
            </p:txBody>
          </p:sp>
          <p:sp>
            <p:nvSpPr>
              <p:cNvPr id="845" name="Straight Connector 18"/>
              <p:cNvSpPr/>
              <p:nvPr/>
            </p:nvSpPr>
            <p:spPr>
              <a:xfrm flipV="1">
                <a:off x="3952765" y="416421"/>
                <a:ext cx="5641" cy="446383"/>
              </a:xfrm>
              <a:prstGeom prst="line">
                <a:avLst/>
              </a:prstGeom>
              <a:noFill/>
              <a:ln w="9525" cap="flat">
                <a:solidFill>
                  <a:srgbClr val="98B955"/>
                </a:solidFill>
                <a:prstDash val="solid"/>
                <a:round/>
              </a:ln>
              <a:effectLst/>
            </p:spPr>
            <p:txBody>
              <a:bodyPr wrap="square" lIns="45719" tIns="45719" rIns="45719" bIns="45719" numCol="1" anchor="t">
                <a:noAutofit/>
              </a:bodyPr>
              <a:lstStyle/>
              <a:p>
                <a:pPr/>
              </a:p>
            </p:txBody>
          </p:sp>
          <p:sp>
            <p:nvSpPr>
              <p:cNvPr id="846" name="Straight Connector 20"/>
              <p:cNvSpPr/>
              <p:nvPr/>
            </p:nvSpPr>
            <p:spPr>
              <a:xfrm flipV="1">
                <a:off x="344778" y="412836"/>
                <a:ext cx="5641" cy="446383"/>
              </a:xfrm>
              <a:prstGeom prst="line">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p>
            </p:txBody>
          </p:sp>
          <p:sp>
            <p:nvSpPr>
              <p:cNvPr id="847" name="Down Arrow 23"/>
              <p:cNvSpPr/>
              <p:nvPr/>
            </p:nvSpPr>
            <p:spPr>
              <a:xfrm>
                <a:off x="3900729" y="822853"/>
                <a:ext cx="96897" cy="96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848" name="Down Arrow 24"/>
              <p:cNvSpPr/>
              <p:nvPr/>
            </p:nvSpPr>
            <p:spPr>
              <a:xfrm>
                <a:off x="289922" y="822853"/>
                <a:ext cx="96897" cy="96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grpSp>
            <p:nvGrpSpPr>
              <p:cNvPr id="851" name="Rounded Rectangle 25"/>
              <p:cNvGrpSpPr/>
              <p:nvPr/>
            </p:nvGrpSpPr>
            <p:grpSpPr>
              <a:xfrm>
                <a:off x="0" y="915895"/>
                <a:ext cx="792088" cy="438806"/>
                <a:chOff x="0" y="0"/>
                <a:chExt cx="792087" cy="438804"/>
              </a:xfrm>
            </p:grpSpPr>
            <p:sp>
              <p:nvSpPr>
                <p:cNvPr id="849" name="Rounded Rectangle"/>
                <p:cNvSpPr/>
                <p:nvPr/>
              </p:nvSpPr>
              <p:spPr>
                <a:xfrm>
                  <a:off x="0" y="25789"/>
                  <a:ext cx="792088" cy="387227"/>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200">
                      <a:solidFill>
                        <a:srgbClr val="FFFFFF"/>
                      </a:solidFill>
                    </a:defRPr>
                  </a:pPr>
                </a:p>
              </p:txBody>
            </p:sp>
            <p:sp>
              <p:nvSpPr>
                <p:cNvPr id="850" name="Compile time"/>
                <p:cNvSpPr txBox="1"/>
                <p:nvPr/>
              </p:nvSpPr>
              <p:spPr>
                <a:xfrm>
                  <a:off x="69385" y="0"/>
                  <a:ext cx="653317" cy="4388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1200">
                      <a:solidFill>
                        <a:srgbClr val="FFFFFF"/>
                      </a:solidFill>
                    </a:defRPr>
                  </a:pPr>
                  <a:r>
                    <a:t>Compile</a:t>
                  </a:r>
                  <a:r>
                    <a:rPr b="0"/>
                    <a:t> time</a:t>
                  </a:r>
                </a:p>
              </p:txBody>
            </p:sp>
          </p:grpSp>
          <p:grpSp>
            <p:nvGrpSpPr>
              <p:cNvPr id="854" name="Rounded Rectangle 26"/>
              <p:cNvGrpSpPr/>
              <p:nvPr/>
            </p:nvGrpSpPr>
            <p:grpSpPr>
              <a:xfrm>
                <a:off x="3613627" y="910260"/>
                <a:ext cx="678277" cy="438806"/>
                <a:chOff x="0" y="0"/>
                <a:chExt cx="678275" cy="438804"/>
              </a:xfrm>
            </p:grpSpPr>
            <p:sp>
              <p:nvSpPr>
                <p:cNvPr id="852" name="Rounded Rectangle"/>
                <p:cNvSpPr/>
                <p:nvPr/>
              </p:nvSpPr>
              <p:spPr>
                <a:xfrm>
                  <a:off x="0" y="25789"/>
                  <a:ext cx="678276" cy="387227"/>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sz="1200">
                      <a:solidFill>
                        <a:srgbClr val="FFFFFF"/>
                      </a:solidFill>
                    </a:defRPr>
                  </a:pPr>
                </a:p>
              </p:txBody>
            </p:sp>
            <p:sp>
              <p:nvSpPr>
                <p:cNvPr id="853" name="Run time"/>
                <p:cNvSpPr txBox="1"/>
                <p:nvPr/>
              </p:nvSpPr>
              <p:spPr>
                <a:xfrm>
                  <a:off x="69385" y="0"/>
                  <a:ext cx="539506" cy="4388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defRPr>
                  </a:lvl1pPr>
                </a:lstStyle>
                <a:p>
                  <a:pPr/>
                  <a:r>
                    <a:t>Run time</a:t>
                  </a:r>
                </a:p>
              </p:txBody>
            </p:sp>
          </p:grpSp>
          <p:sp>
            <p:nvSpPr>
              <p:cNvPr id="855" name="TextBox 27"/>
              <p:cNvSpPr txBox="1"/>
              <p:nvPr/>
            </p:nvSpPr>
            <p:spPr>
              <a:xfrm>
                <a:off x="765800" y="144015"/>
                <a:ext cx="484625" cy="248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200"/>
                </a:lvl1pPr>
              </a:lstStyle>
              <a:p>
                <a:pPr/>
                <a:r>
                  <a:t>Yes</a:t>
                </a:r>
              </a:p>
            </p:txBody>
          </p:sp>
          <p:sp>
            <p:nvSpPr>
              <p:cNvPr id="856" name="TextBox 28"/>
              <p:cNvSpPr txBox="1"/>
              <p:nvPr/>
            </p:nvSpPr>
            <p:spPr>
              <a:xfrm>
                <a:off x="3145641" y="145208"/>
                <a:ext cx="337029" cy="248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200"/>
                </a:lvl1pPr>
              </a:lstStyle>
              <a:p>
                <a:pPr/>
                <a:r>
                  <a:t>No</a:t>
                </a:r>
              </a:p>
            </p:txBody>
          </p:sp>
        </p:grpSp>
        <p:sp>
          <p:nvSpPr>
            <p:cNvPr id="858" name="Rectangle 30"/>
            <p:cNvSpPr txBox="1"/>
            <p:nvPr/>
          </p:nvSpPr>
          <p:spPr>
            <a:xfrm>
              <a:off x="369247" y="4474395"/>
              <a:ext cx="8189481" cy="197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solidFill>
                    <a:srgbClr val="0000FF"/>
                  </a:solidFill>
                  <a:latin typeface="Courier New"/>
                  <a:ea typeface="Courier New"/>
                  <a:cs typeface="Courier New"/>
                  <a:sym typeface="Courier New"/>
                </a:defRPr>
              </a:pPr>
              <a:r>
                <a:t>constexpr long </a:t>
              </a:r>
              <a:r>
                <a:rPr>
                  <a:solidFill>
                    <a:srgbClr val="000000"/>
                  </a:solidFill>
                </a:rPr>
                <a:t>fibonacci(</a:t>
              </a:r>
              <a:r>
                <a:t>int</a:t>
              </a:r>
              <a:r>
                <a:rPr>
                  <a:solidFill>
                    <a:srgbClr val="000000"/>
                  </a:solidFill>
                </a:rPr>
                <a:t> n)</a:t>
              </a:r>
              <a:endParaRPr>
                <a:solidFill>
                  <a:srgbClr val="000000"/>
                </a:solidFill>
              </a:endParaRP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a:t>
              </a:r>
              <a:r>
                <a:rPr>
                  <a:solidFill>
                    <a:srgbClr val="0000FF"/>
                  </a:solidFill>
                </a:rPr>
                <a:t>return</a:t>
              </a:r>
              <a:r>
                <a:t> n &lt; 1 ? -1:</a:t>
              </a:r>
            </a:p>
            <a:p>
              <a:pPr>
                <a:defRPr sz="1400">
                  <a:latin typeface="Courier New"/>
                  <a:ea typeface="Courier New"/>
                  <a:cs typeface="Courier New"/>
                  <a:sym typeface="Courier New"/>
                </a:defRPr>
              </a:pPr>
              <a:r>
                <a:t>       (n == 1 || n ==2 ? 1:fibonacci(n-1) + fibonacci(n-2));</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p>
            <a:p>
              <a:pPr>
                <a:defRPr sz="1600"/>
              </a:pPr>
              <a:r>
                <a:t>The result of the above function can used in an enum, for eg:</a:t>
              </a:r>
            </a:p>
            <a:p>
              <a:pPr>
                <a:defRPr sz="1400">
                  <a:latin typeface="Courier New"/>
                  <a:ea typeface="Courier New"/>
                  <a:cs typeface="Courier New"/>
                  <a:sym typeface="Courier New"/>
                </a:defRPr>
              </a:pPr>
            </a:p>
            <a:p>
              <a:pPr>
                <a:defRPr sz="1400">
                  <a:solidFill>
                    <a:srgbClr val="0000FF"/>
                  </a:solidFill>
                  <a:latin typeface="Courier New"/>
                  <a:ea typeface="Courier New"/>
                  <a:cs typeface="Courier New"/>
                  <a:sym typeface="Courier New"/>
                </a:defRPr>
              </a:pPr>
              <a:r>
                <a:t>enum</a:t>
              </a:r>
              <a:r>
                <a:rPr>
                  <a:solidFill>
                    <a:srgbClr val="000000"/>
                  </a:solidFill>
                </a:rPr>
                <a:t> Fibonacci {Ninth = fibonacci(9),  Tenth = fibonacci(10)};</a:t>
              </a:r>
            </a:p>
          </p:txBody>
        </p:sp>
      </p:gr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66" name="Group 6"/>
          <p:cNvGrpSpPr/>
          <p:nvPr/>
        </p:nvGrpSpPr>
        <p:grpSpPr>
          <a:xfrm>
            <a:off x="0" y="34724"/>
            <a:ext cx="9144000" cy="6462792"/>
            <a:chOff x="0" y="0"/>
            <a:chExt cx="9144000" cy="6462790"/>
          </a:xfrm>
        </p:grpSpPr>
        <p:grpSp>
          <p:nvGrpSpPr>
            <p:cNvPr id="863" name="Snip and Round Single Corner Rectangle 3"/>
            <p:cNvGrpSpPr/>
            <p:nvPr/>
          </p:nvGrpSpPr>
          <p:grpSpPr>
            <a:xfrm>
              <a:off x="29036" y="0"/>
              <a:ext cx="9057089" cy="448949"/>
              <a:chOff x="0" y="0"/>
              <a:chExt cx="9057088" cy="448948"/>
            </a:xfrm>
          </p:grpSpPr>
          <p:sp>
            <p:nvSpPr>
              <p:cNvPr id="861"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862"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864"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Constexpr FUNCTIONS</a:t>
              </a:r>
            </a:p>
          </p:txBody>
        </p:sp>
        <p:sp>
          <p:nvSpPr>
            <p:cNvPr id="865" name="TextBox 5"/>
            <p:cNvSpPr txBox="1"/>
            <p:nvPr/>
          </p:nvSpPr>
          <p:spPr>
            <a:xfrm>
              <a:off x="137160" y="1031397"/>
              <a:ext cx="8873050" cy="5431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600"/>
              </a:pPr>
              <a:r>
                <a:t>The constexpr function in the previous slide can also be called at run-time</a:t>
              </a:r>
            </a:p>
            <a:p>
              <a:pPr>
                <a:defRPr sz="1100"/>
              </a:pPr>
            </a:p>
            <a:p>
              <a:pPr>
                <a:defRPr sz="1600">
                  <a:solidFill>
                    <a:srgbClr val="0000FF"/>
                  </a:solidFill>
                  <a:latin typeface="Courier New"/>
                  <a:ea typeface="Courier New"/>
                  <a:cs typeface="Courier New"/>
                  <a:sym typeface="Courier New"/>
                </a:defRPr>
              </a:pPr>
              <a:r>
                <a:t>auto</a:t>
              </a:r>
              <a:r>
                <a:rPr>
                  <a:solidFill>
                    <a:srgbClr val="000000"/>
                  </a:solidFill>
                </a:rPr>
                <a:t> a=4,b=6;</a:t>
              </a:r>
              <a:endParaRPr>
                <a:solidFill>
                  <a:srgbClr val="000000"/>
                </a:solidFill>
              </a:endParaRPr>
            </a:p>
            <a:p>
              <a:pPr>
                <a:defRPr sz="1600">
                  <a:latin typeface="Courier New"/>
                  <a:ea typeface="Courier New"/>
                  <a:cs typeface="Courier New"/>
                  <a:sym typeface="Courier New"/>
                </a:defRPr>
              </a:pPr>
              <a:r>
                <a:t>cout &lt;&lt; fibonacci(a+b) &lt;&lt; endl;</a:t>
              </a:r>
            </a:p>
            <a:p>
              <a:pPr>
                <a:defRPr sz="1100">
                  <a:latin typeface="Courier New"/>
                  <a:ea typeface="Courier New"/>
                  <a:cs typeface="Courier New"/>
                  <a:sym typeface="Courier New"/>
                </a:defRPr>
              </a:pPr>
            </a:p>
            <a:p>
              <a:pPr>
                <a:defRPr sz="1600"/>
              </a:pPr>
              <a:r>
                <a:t>The constexpr functions can be templated as well</a:t>
              </a:r>
            </a:p>
            <a:p>
              <a:pPr>
                <a:defRPr sz="1100">
                  <a:latin typeface="Courier New"/>
                  <a:ea typeface="Courier New"/>
                  <a:cs typeface="Courier New"/>
                  <a:sym typeface="Courier New"/>
                </a:defRPr>
              </a:pPr>
            </a:p>
            <a:p>
              <a:pPr>
                <a:defRPr sz="16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T&gt; </a:t>
              </a:r>
              <a:r>
                <a:t>constexpr</a:t>
              </a:r>
              <a:r>
                <a:rPr>
                  <a:solidFill>
                    <a:srgbClr val="000000"/>
                  </a:solidFill>
                </a:rPr>
                <a:t> </a:t>
              </a:r>
              <a:r>
                <a:t>auto</a:t>
              </a:r>
              <a:r>
                <a:rPr>
                  <a:solidFill>
                    <a:srgbClr val="000000"/>
                  </a:solidFill>
                </a:rPr>
                <a:t> square(</a:t>
              </a:r>
              <a:r>
                <a:t>const</a:t>
              </a:r>
              <a:r>
                <a:rPr>
                  <a:solidFill>
                    <a:srgbClr val="000000"/>
                  </a:solidFill>
                </a:rPr>
                <a:t> T &amp;v) -&gt;</a:t>
              </a:r>
              <a:r>
                <a:t>decltype</a:t>
              </a:r>
              <a:r>
                <a:rPr>
                  <a:solidFill>
                    <a:srgbClr val="000000"/>
                  </a:solidFill>
                </a:rPr>
                <a:t>(v *v)</a:t>
              </a:r>
              <a:endParaRPr>
                <a:solidFill>
                  <a:srgbClr val="000000"/>
                </a:solidFill>
              </a:endParaRP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a:solidFill>
                    <a:srgbClr val="0000FF"/>
                  </a:solidFill>
                </a:rPr>
                <a:t>return</a:t>
              </a:r>
              <a:r>
                <a:t> v*v;</a:t>
              </a:r>
            </a:p>
            <a:p>
              <a:pPr>
                <a:defRPr sz="1600">
                  <a:latin typeface="Courier New"/>
                  <a:ea typeface="Courier New"/>
                  <a:cs typeface="Courier New"/>
                  <a:sym typeface="Courier New"/>
                </a:defRPr>
              </a:pPr>
              <a:r>
                <a:t>}</a:t>
              </a:r>
            </a:p>
            <a:p>
              <a:pPr>
                <a:defRPr sz="1200">
                  <a:latin typeface="Courier New"/>
                  <a:ea typeface="Courier New"/>
                  <a:cs typeface="Courier New"/>
                  <a:sym typeface="Courier New"/>
                </a:defRPr>
              </a:pPr>
            </a:p>
            <a:p>
              <a:pPr>
                <a:defRPr sz="1600"/>
              </a:pPr>
              <a:r>
                <a:t>The return types &amp; parameters must always qualify to be a literal</a:t>
              </a:r>
            </a:p>
            <a:p>
              <a:pPr>
                <a:defRPr sz="1100">
                  <a:latin typeface="Courier New"/>
                  <a:ea typeface="Courier New"/>
                  <a:cs typeface="Courier New"/>
                  <a:sym typeface="Courier New"/>
                </a:defRPr>
              </a:pPr>
            </a:p>
            <a:p>
              <a:pPr>
                <a:defRPr b="1" sz="1600"/>
              </a:pPr>
              <a:r>
                <a:t>LITERAL types</a:t>
              </a:r>
            </a:p>
            <a:p>
              <a:pPr>
                <a:defRPr sz="1100"/>
              </a:pPr>
            </a:p>
            <a:p>
              <a:pPr>
                <a:buSzPct val="100000"/>
                <a:buFont typeface="Arial"/>
                <a:buChar char="•"/>
                <a:defRPr sz="1600"/>
              </a:pPr>
              <a:r>
                <a:t>void</a:t>
              </a:r>
            </a:p>
            <a:p>
              <a:pPr>
                <a:buSzPct val="100000"/>
                <a:buFont typeface="Arial"/>
                <a:buChar char="•"/>
                <a:defRPr sz="1600"/>
              </a:pPr>
              <a:r>
                <a:t>scalar types</a:t>
              </a:r>
            </a:p>
            <a:p>
              <a:pPr>
                <a:buSzPct val="100000"/>
                <a:buFont typeface="Arial"/>
                <a:buChar char="•"/>
                <a:defRPr sz="1600"/>
              </a:pPr>
              <a:r>
                <a:t>Reference types referring to literal types</a:t>
              </a:r>
            </a:p>
            <a:p>
              <a:pPr>
                <a:buSzPct val="100000"/>
                <a:buFont typeface="Arial"/>
                <a:buChar char="•"/>
                <a:defRPr sz="1600"/>
              </a:pPr>
              <a:r>
                <a:t>Arrays of literal types</a:t>
              </a:r>
            </a:p>
            <a:p>
              <a:pPr>
                <a:buSzPct val="100000"/>
                <a:buFont typeface="Arial"/>
                <a:buChar char="•"/>
                <a:defRPr sz="1600"/>
              </a:pPr>
              <a:r>
                <a:t>Classes with the following requirements:-</a:t>
              </a:r>
            </a:p>
            <a:p>
              <a:pPr lvl="1" marL="457200" indent="0">
                <a:buSzPct val="100000"/>
                <a:buFont typeface="Arial"/>
                <a:buChar char="•"/>
                <a:defRPr sz="1600"/>
              </a:pPr>
              <a:r>
                <a:t>	Trivial destructor</a:t>
              </a:r>
            </a:p>
            <a:p>
              <a:pPr lvl="1" marL="457200" indent="0">
                <a:buSzPct val="100000"/>
                <a:buFont typeface="Arial"/>
                <a:buChar char="•"/>
                <a:defRPr sz="1600"/>
              </a:pPr>
              <a:r>
                <a:t>	All non-static data members and base classes are also literal types</a:t>
              </a:r>
            </a:p>
            <a:p>
              <a:pPr lvl="1" marL="457200" indent="0">
                <a:buSzPct val="100000"/>
                <a:buFont typeface="Arial"/>
                <a:buChar char="•"/>
                <a:defRPr sz="1600"/>
              </a:pPr>
              <a:r>
                <a:t>	It has atleast one constexpr constructor which isn't a copy or move constructor.</a:t>
              </a:r>
            </a:p>
          </p:txBody>
        </p:sp>
      </p:gr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04" name="Group 9"/>
          <p:cNvGrpSpPr/>
          <p:nvPr/>
        </p:nvGrpSpPr>
        <p:grpSpPr>
          <a:xfrm>
            <a:off x="29036" y="34724"/>
            <a:ext cx="9057090" cy="1822641"/>
            <a:chOff x="0" y="0"/>
            <a:chExt cx="9057088" cy="1822639"/>
          </a:xfrm>
        </p:grpSpPr>
        <p:sp>
          <p:nvSpPr>
            <p:cNvPr id="868" name="TextBox 3"/>
            <p:cNvSpPr/>
            <p:nvPr/>
          </p:nvSpPr>
          <p:spPr>
            <a:xfrm>
              <a:off x="629039" y="1822639"/>
              <a:ext cx="7798615"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In C++11, `</a:t>
              </a:r>
              <a:r>
                <a:rPr b="1">
                  <a:solidFill>
                    <a:srgbClr val="0070C0"/>
                  </a:solidFill>
                  <a:latin typeface="Courier New"/>
                  <a:ea typeface="Courier New"/>
                  <a:cs typeface="Courier New"/>
                  <a:sym typeface="Courier New"/>
                </a:rPr>
                <a:t>constexpr</a:t>
              </a:r>
              <a:r>
                <a:t>` function bodies could only contain a very limited set of syntaxes, including (but not limited to): `typedef`s, `using`s, and a single `return` statement. In C++14, the set of allowable syntaxes expands greatly to include the most common syntax such as `if` statements, multiple `return`s, loops, etc.</a:t>
              </a:r>
            </a:p>
            <a:p>
              <a:pPr algn="just"/>
            </a:p>
            <a:p>
              <a:pPr algn="just">
                <a:defRPr b="1" sz="1400">
                  <a:latin typeface="Courier New"/>
                  <a:ea typeface="Courier New"/>
                  <a:cs typeface="Courier New"/>
                  <a:sym typeface="Courier New"/>
                </a:defRPr>
              </a:pPr>
              <a:r>
                <a:t>constexpr int factorial(int n) </a:t>
              </a:r>
            </a:p>
            <a:p>
              <a:pPr algn="just">
                <a:defRPr b="1" sz="1400">
                  <a:latin typeface="Courier New"/>
                  <a:ea typeface="Courier New"/>
                  <a:cs typeface="Courier New"/>
                  <a:sym typeface="Courier New"/>
                </a:defRPr>
              </a:pPr>
              <a:r>
                <a:t>{ </a:t>
              </a:r>
            </a:p>
            <a:p>
              <a:pPr lvl="1" algn="just">
                <a:defRPr b="1" sz="1400">
                  <a:latin typeface="Courier New"/>
                  <a:ea typeface="Courier New"/>
                  <a:cs typeface="Courier New"/>
                  <a:sym typeface="Courier New"/>
                </a:defRPr>
              </a:pPr>
              <a:r>
                <a:t> if (n &lt;= 1)</a:t>
              </a:r>
            </a:p>
            <a:p>
              <a:pPr lvl="1" algn="just">
                <a:defRPr b="1" sz="1400">
                  <a:latin typeface="Courier New"/>
                  <a:ea typeface="Courier New"/>
                  <a:cs typeface="Courier New"/>
                  <a:sym typeface="Courier New"/>
                </a:defRPr>
              </a:pPr>
              <a:r>
                <a:t>     {    return 1;  } </a:t>
              </a:r>
            </a:p>
            <a:p>
              <a:pPr lvl="1" algn="just">
                <a:defRPr b="1" sz="1400">
                  <a:latin typeface="Courier New"/>
                  <a:ea typeface="Courier New"/>
                  <a:cs typeface="Courier New"/>
                  <a:sym typeface="Courier New"/>
                </a:defRPr>
              </a:pPr>
              <a:r>
                <a:t>else</a:t>
              </a:r>
            </a:p>
            <a:p>
              <a:pPr lvl="1" algn="just">
                <a:defRPr b="1" sz="1400">
                  <a:latin typeface="Courier New"/>
                  <a:ea typeface="Courier New"/>
                  <a:cs typeface="Courier New"/>
                  <a:sym typeface="Courier New"/>
                </a:defRPr>
              </a:pPr>
              <a:r>
                <a:t>    {    return n * factorial(n - 1);  }</a:t>
              </a:r>
            </a:p>
            <a:p>
              <a:pPr algn="just">
                <a:defRPr b="1" sz="1400">
                  <a:latin typeface="Courier New"/>
                  <a:ea typeface="Courier New"/>
                  <a:cs typeface="Courier New"/>
                  <a:sym typeface="Courier New"/>
                </a:defRPr>
              </a:pPr>
              <a:r>
                <a:t>}</a:t>
              </a:r>
            </a:p>
            <a:p>
              <a:pPr algn="just">
                <a:defRPr b="1" sz="1400">
                  <a:latin typeface="Courier New"/>
                  <a:ea typeface="Courier New"/>
                  <a:cs typeface="Courier New"/>
                  <a:sym typeface="Courier New"/>
                </a:defRPr>
              </a:pPr>
            </a:p>
            <a:p>
              <a:pPr algn="just">
                <a:defRPr b="1" sz="1400">
                  <a:latin typeface="Courier New"/>
                  <a:ea typeface="Courier New"/>
                  <a:cs typeface="Courier New"/>
                  <a:sym typeface="Courier New"/>
                </a:defRPr>
              </a:pPr>
              <a:r>
                <a:t>factorial(5);    </a:t>
              </a:r>
              <a:r>
                <a:rPr>
                  <a:solidFill>
                    <a:srgbClr val="00B050"/>
                  </a:solidFill>
                </a:rPr>
                <a:t>// == 120</a:t>
              </a:r>
              <a:endParaRPr>
                <a:solidFill>
                  <a:srgbClr val="00B050"/>
                </a:solidFill>
              </a:endParaRPr>
            </a:p>
            <a:p>
              <a:pPr algn="just">
                <a:defRPr>
                  <a:solidFill>
                    <a:srgbClr val="00B050"/>
                  </a:solidFill>
                </a:defRPr>
              </a:pPr>
            </a:p>
          </p:txBody>
        </p:sp>
        <p:sp>
          <p:nvSpPr>
            <p:cNvPr id="869" name="TextBox 4"/>
            <p:cNvSpPr/>
            <p:nvPr/>
          </p:nvSpPr>
          <p:spPr>
            <a:xfrm>
              <a:off x="613872" y="1108259"/>
              <a:ext cx="7756412"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gradFill flip="none" rotWithShape="1">
              <a:gsLst>
                <a:gs pos="0">
                  <a:srgbClr val="2E5E97"/>
                </a:gs>
                <a:gs pos="80000">
                  <a:srgbClr val="3C7BC7"/>
                </a:gs>
                <a:gs pos="100000">
                  <a:srgbClr val="3A7CCA"/>
                </a:gs>
              </a:gsLst>
              <a:lin ang="16200000" scaled="0"/>
            </a:gradFill>
            <a:ln w="12700" cap="flat">
              <a:no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400">
                  <a:solidFill>
                    <a:srgbClr val="FFFFFF"/>
                  </a:solidFill>
                </a:defRPr>
              </a:lvl1pPr>
            </a:lstStyle>
            <a:p>
              <a:pPr/>
              <a:r>
                <a:t>Relaxing constraints on constexpr functions</a:t>
              </a:r>
            </a:p>
          </p:txBody>
        </p:sp>
        <p:grpSp>
          <p:nvGrpSpPr>
            <p:cNvPr id="903" name="Group 5"/>
            <p:cNvGrpSpPr/>
            <p:nvPr/>
          </p:nvGrpSpPr>
          <p:grpSpPr>
            <a:xfrm>
              <a:off x="-1" y="-1"/>
              <a:ext cx="9057090" cy="679632"/>
              <a:chOff x="0" y="0"/>
              <a:chExt cx="9057088" cy="679630"/>
            </a:xfrm>
          </p:grpSpPr>
          <p:sp>
            <p:nvSpPr>
              <p:cNvPr id="870" name="Snip and Round Single Corner Rectangle 6"/>
              <p:cNvSpPr/>
              <p:nvPr/>
            </p:nvSpPr>
            <p:spPr>
              <a:xfrm>
                <a:off x="0" y="0"/>
                <a:ext cx="9057089" cy="679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0" y="0"/>
                    </a:moveTo>
                    <a:lnTo>
                      <a:pt x="21330" y="0"/>
                    </a:lnTo>
                    <a:lnTo>
                      <a:pt x="21600" y="3600"/>
                    </a:lnTo>
                    <a:lnTo>
                      <a:pt x="21600" y="21600"/>
                    </a:lnTo>
                    <a:lnTo>
                      <a:pt x="0" y="21600"/>
                    </a:lnTo>
                    <a:lnTo>
                      <a:pt x="0" y="3600"/>
                    </a:lnTo>
                    <a:cubicBezTo>
                      <a:pt x="0" y="1612"/>
                      <a:pt x="121" y="0"/>
                      <a:pt x="270" y="0"/>
                    </a:cubicBezTo>
                    <a:close/>
                  </a:path>
                </a:pathLst>
              </a:custGeom>
              <a:solidFill>
                <a:srgbClr val="C4BD97"/>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r">
                  <a:defRPr b="1" sz="2800">
                    <a:solidFill>
                      <a:srgbClr val="FFFF00"/>
                    </a:solidFill>
                  </a:defRPr>
                </a:pPr>
              </a:p>
            </p:txBody>
          </p:sp>
          <p:grpSp>
            <p:nvGrpSpPr>
              <p:cNvPr id="902" name="Diagram 7"/>
              <p:cNvGrpSpPr/>
              <p:nvPr/>
            </p:nvGrpSpPr>
            <p:grpSpPr>
              <a:xfrm>
                <a:off x="4960143" y="135984"/>
                <a:ext cx="3999584" cy="444400"/>
                <a:chOff x="0" y="0"/>
                <a:chExt cx="3999583" cy="444398"/>
              </a:xfrm>
            </p:grpSpPr>
            <p:grpSp>
              <p:nvGrpSpPr>
                <p:cNvPr id="873" name="Group"/>
                <p:cNvGrpSpPr/>
                <p:nvPr/>
              </p:nvGrpSpPr>
              <p:grpSpPr>
                <a:xfrm>
                  <a:off x="0" y="0"/>
                  <a:ext cx="444399" cy="444399"/>
                  <a:chOff x="0" y="0"/>
                  <a:chExt cx="444398" cy="444398"/>
                </a:xfrm>
              </p:grpSpPr>
              <p:sp>
                <p:nvSpPr>
                  <p:cNvPr id="871"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872" name="M"/>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M</a:t>
                    </a:r>
                  </a:p>
                </p:txBody>
              </p:sp>
            </p:grpSp>
            <p:grpSp>
              <p:nvGrpSpPr>
                <p:cNvPr id="876" name="Group"/>
                <p:cNvGrpSpPr/>
                <p:nvPr/>
              </p:nvGrpSpPr>
              <p:grpSpPr>
                <a:xfrm>
                  <a:off x="355518" y="0"/>
                  <a:ext cx="444399" cy="444399"/>
                  <a:chOff x="0" y="0"/>
                  <a:chExt cx="444398" cy="444398"/>
                </a:xfrm>
              </p:grpSpPr>
              <p:sp>
                <p:nvSpPr>
                  <p:cNvPr id="874" name="Circle"/>
                  <p:cNvSpPr/>
                  <p:nvPr/>
                </p:nvSpPr>
                <p:spPr>
                  <a:xfrm>
                    <a:off x="-1" y="-1"/>
                    <a:ext cx="444400" cy="444400"/>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875" name="o"/>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o</a:t>
                    </a:r>
                  </a:p>
                </p:txBody>
              </p:sp>
            </p:grpSp>
            <p:grpSp>
              <p:nvGrpSpPr>
                <p:cNvPr id="879" name="Group"/>
                <p:cNvGrpSpPr/>
                <p:nvPr/>
              </p:nvGrpSpPr>
              <p:grpSpPr>
                <a:xfrm>
                  <a:off x="711037" y="0"/>
                  <a:ext cx="444399" cy="444399"/>
                  <a:chOff x="0" y="0"/>
                  <a:chExt cx="444398" cy="444398"/>
                </a:xfrm>
              </p:grpSpPr>
              <p:sp>
                <p:nvSpPr>
                  <p:cNvPr id="877"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878" name="d"/>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d</a:t>
                    </a:r>
                  </a:p>
                </p:txBody>
              </p:sp>
            </p:grpSp>
            <p:grpSp>
              <p:nvGrpSpPr>
                <p:cNvPr id="882" name="Group"/>
                <p:cNvGrpSpPr/>
                <p:nvPr/>
              </p:nvGrpSpPr>
              <p:grpSpPr>
                <a:xfrm>
                  <a:off x="1066555" y="0"/>
                  <a:ext cx="444399" cy="444399"/>
                  <a:chOff x="0" y="0"/>
                  <a:chExt cx="444398" cy="444398"/>
                </a:xfrm>
              </p:grpSpPr>
              <p:sp>
                <p:nvSpPr>
                  <p:cNvPr id="880"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881" name="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e</a:t>
                    </a:r>
                  </a:p>
                </p:txBody>
              </p:sp>
            </p:grpSp>
            <p:grpSp>
              <p:nvGrpSpPr>
                <p:cNvPr id="885" name="Group"/>
                <p:cNvGrpSpPr/>
                <p:nvPr/>
              </p:nvGrpSpPr>
              <p:grpSpPr>
                <a:xfrm>
                  <a:off x="1422074" y="0"/>
                  <a:ext cx="444399" cy="444399"/>
                  <a:chOff x="0" y="0"/>
                  <a:chExt cx="444398" cy="444398"/>
                </a:xfrm>
              </p:grpSpPr>
              <p:sp>
                <p:nvSpPr>
                  <p:cNvPr id="883"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884" name="r"/>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r</a:t>
                    </a:r>
                  </a:p>
                </p:txBody>
              </p:sp>
            </p:grpSp>
            <p:grpSp>
              <p:nvGrpSpPr>
                <p:cNvPr id="888" name="Group"/>
                <p:cNvGrpSpPr/>
                <p:nvPr/>
              </p:nvGrpSpPr>
              <p:grpSpPr>
                <a:xfrm>
                  <a:off x="1777592" y="0"/>
                  <a:ext cx="444399" cy="444399"/>
                  <a:chOff x="0" y="0"/>
                  <a:chExt cx="444398" cy="444398"/>
                </a:xfrm>
              </p:grpSpPr>
              <p:sp>
                <p:nvSpPr>
                  <p:cNvPr id="886"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887" name="n"/>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n </a:t>
                    </a:r>
                  </a:p>
                </p:txBody>
              </p:sp>
            </p:grpSp>
            <p:sp>
              <p:nvSpPr>
                <p:cNvPr id="889" name="Circle"/>
                <p:cNvSpPr/>
                <p:nvPr/>
              </p:nvSpPr>
              <p:spPr>
                <a:xfrm>
                  <a:off x="2133111" y="0"/>
                  <a:ext cx="444399" cy="444399"/>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grpSp>
              <p:nvGrpSpPr>
                <p:cNvPr id="892" name="Group"/>
                <p:cNvGrpSpPr/>
                <p:nvPr/>
              </p:nvGrpSpPr>
              <p:grpSpPr>
                <a:xfrm>
                  <a:off x="2488629" y="0"/>
                  <a:ext cx="444399" cy="444399"/>
                  <a:chOff x="0" y="0"/>
                  <a:chExt cx="444398" cy="444398"/>
                </a:xfrm>
              </p:grpSpPr>
              <p:sp>
                <p:nvSpPr>
                  <p:cNvPr id="890"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891" name="C"/>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C</a:t>
                    </a:r>
                  </a:p>
                </p:txBody>
              </p:sp>
            </p:grpSp>
            <p:grpSp>
              <p:nvGrpSpPr>
                <p:cNvPr id="895" name="Group"/>
                <p:cNvGrpSpPr/>
                <p:nvPr/>
              </p:nvGrpSpPr>
              <p:grpSpPr>
                <a:xfrm>
                  <a:off x="2844148" y="0"/>
                  <a:ext cx="444399" cy="444399"/>
                  <a:chOff x="0" y="0"/>
                  <a:chExt cx="444398" cy="444398"/>
                </a:xfrm>
              </p:grpSpPr>
              <p:sp>
                <p:nvSpPr>
                  <p:cNvPr id="893"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894"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a:t>
                    </a:r>
                  </a:p>
                </p:txBody>
              </p:sp>
            </p:grpSp>
            <p:grpSp>
              <p:nvGrpSpPr>
                <p:cNvPr id="898" name="Group"/>
                <p:cNvGrpSpPr/>
                <p:nvPr/>
              </p:nvGrpSpPr>
              <p:grpSpPr>
                <a:xfrm>
                  <a:off x="3199666" y="0"/>
                  <a:ext cx="444399" cy="444399"/>
                  <a:chOff x="0" y="0"/>
                  <a:chExt cx="444398" cy="444398"/>
                </a:xfrm>
              </p:grpSpPr>
              <p:sp>
                <p:nvSpPr>
                  <p:cNvPr id="896"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sp>
                <p:nvSpPr>
                  <p:cNvPr id="897"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a:t>
                    </a:r>
                  </a:p>
                </p:txBody>
              </p:sp>
            </p:grpSp>
            <p:grpSp>
              <p:nvGrpSpPr>
                <p:cNvPr id="901" name="Group"/>
                <p:cNvGrpSpPr/>
                <p:nvPr/>
              </p:nvGrpSpPr>
              <p:grpSpPr>
                <a:xfrm>
                  <a:off x="3555185" y="0"/>
                  <a:ext cx="444399" cy="444399"/>
                  <a:chOff x="0" y="0"/>
                  <a:chExt cx="444398" cy="444398"/>
                </a:xfrm>
              </p:grpSpPr>
              <p:sp>
                <p:nvSpPr>
                  <p:cNvPr id="899"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sp>
                <p:nvSpPr>
                  <p:cNvPr id="900" name="14"/>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14</a:t>
                    </a:r>
                  </a:p>
                </p:txBody>
              </p:sp>
            </p:grpSp>
          </p:grpSp>
        </p:grpSp>
      </p:gr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16" name="Group 11"/>
          <p:cNvGrpSpPr/>
          <p:nvPr/>
        </p:nvGrpSpPr>
        <p:grpSpPr>
          <a:xfrm>
            <a:off x="0" y="34725"/>
            <a:ext cx="9144000" cy="6577340"/>
            <a:chOff x="0" y="0"/>
            <a:chExt cx="9144000" cy="6577339"/>
          </a:xfrm>
        </p:grpSpPr>
        <p:sp>
          <p:nvSpPr>
            <p:cNvPr id="906"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Initializer lists and uniform initialization</a:t>
              </a:r>
            </a:p>
          </p:txBody>
        </p:sp>
        <p:sp>
          <p:nvSpPr>
            <p:cNvPr id="907" name="Rectangle 2"/>
            <p:cNvSpPr txBox="1"/>
            <p:nvPr/>
          </p:nvSpPr>
          <p:spPr>
            <a:xfrm>
              <a:off x="414967" y="1962774"/>
              <a:ext cx="694591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defRPr sz="1200">
                  <a:solidFill>
                    <a:srgbClr val="558ED5"/>
                  </a:solidFill>
                  <a:latin typeface="Courier New"/>
                  <a:ea typeface="Courier New"/>
                  <a:cs typeface="Courier New"/>
                  <a:sym typeface="Courier New"/>
                </a:defRPr>
              </a:pPr>
              <a:r>
                <a:t>void</a:t>
              </a:r>
              <a:r>
                <a:rPr>
                  <a:solidFill>
                    <a:srgbClr val="000000"/>
                  </a:solidFill>
                </a:rPr>
                <a:t> foo() { vector&lt;</a:t>
              </a:r>
              <a:r>
                <a:t>int</a:t>
              </a:r>
              <a:r>
                <a:rPr>
                  <a:solidFill>
                    <a:srgbClr val="000000"/>
                  </a:solidFill>
                </a:rPr>
                <a:t>&gt; vecint = { 3, 5, 19, 2 }; }</a:t>
              </a:r>
              <a:endParaRPr>
                <a:solidFill>
                  <a:srgbClr val="000000"/>
                </a:solidFill>
              </a:endParaRPr>
            </a:p>
            <a:p>
              <a:pPr>
                <a:defRPr sz="1200">
                  <a:latin typeface="Courier New"/>
                  <a:ea typeface="Courier New"/>
                  <a:cs typeface="Courier New"/>
                  <a:sym typeface="Courier New"/>
                </a:defRPr>
              </a:pPr>
              <a:r>
                <a:t>map&lt;</a:t>
              </a:r>
              <a:r>
                <a:rPr>
                  <a:solidFill>
                    <a:srgbClr val="558ED5"/>
                  </a:solidFill>
                </a:rPr>
                <a:t>int</a:t>
              </a:r>
              <a:r>
                <a:t>, </a:t>
              </a:r>
              <a:r>
                <a:rPr>
                  <a:solidFill>
                    <a:srgbClr val="558ED5"/>
                  </a:solidFill>
                </a:rPr>
                <a:t>double</a:t>
              </a:r>
              <a:r>
                <a:t>&gt; mapintdoub = { { 4, 2.3}, { 12, 4.1 }, { 6, 0.7 } }; } </a:t>
              </a:r>
            </a:p>
          </p:txBody>
        </p:sp>
        <p:sp>
          <p:nvSpPr>
            <p:cNvPr id="908" name="Rectangle 6"/>
            <p:cNvSpPr/>
            <p:nvPr/>
          </p:nvSpPr>
          <p:spPr>
            <a:xfrm>
              <a:off x="251520" y="2455613"/>
              <a:ext cx="6408712" cy="280800"/>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400"/>
              </a:lvl1pPr>
            </a:lstStyle>
            <a:p>
              <a:pPr/>
              <a:r>
                <a:t>And it's trivial to do this with our own functions. </a:t>
              </a:r>
            </a:p>
          </p:txBody>
        </p:sp>
        <p:sp>
          <p:nvSpPr>
            <p:cNvPr id="909" name="Rectangle 3"/>
            <p:cNvSpPr txBox="1"/>
            <p:nvPr/>
          </p:nvSpPr>
          <p:spPr>
            <a:xfrm>
              <a:off x="414967" y="2882281"/>
              <a:ext cx="6873905" cy="1257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defRPr sz="1000">
                  <a:solidFill>
                    <a:srgbClr val="558ED5"/>
                  </a:solidFill>
                  <a:latin typeface="Courier New"/>
                  <a:ea typeface="Courier New"/>
                  <a:cs typeface="Courier New"/>
                  <a:sym typeface="Courier New"/>
                </a:defRPr>
              </a:pPr>
              <a:r>
                <a:t>void</a:t>
              </a:r>
              <a:r>
                <a:rPr>
                  <a:solidFill>
                    <a:srgbClr val="000000"/>
                  </a:solidFill>
                </a:rPr>
                <a:t> bar1(</a:t>
              </a:r>
              <a:r>
                <a:t>const</a:t>
              </a:r>
              <a:r>
                <a:rPr>
                  <a:solidFill>
                    <a:srgbClr val="000000"/>
                  </a:solidFill>
                </a:rPr>
                <a:t> initializer_list&lt;</a:t>
              </a:r>
              <a:r>
                <a:t>int</a:t>
              </a:r>
              <a:r>
                <a:rPr>
                  <a:solidFill>
                    <a:srgbClr val="000000"/>
                  </a:solidFill>
                </a:rPr>
                <a:t>&gt; &amp;nums) </a:t>
              </a:r>
              <a:endParaRPr>
                <a:solidFill>
                  <a:srgbClr val="000000"/>
                </a:solidFill>
              </a:endParaRPr>
            </a:p>
            <a:p>
              <a:pPr>
                <a:defRPr sz="1000">
                  <a:latin typeface="Courier New"/>
                  <a:ea typeface="Courier New"/>
                  <a:cs typeface="Courier New"/>
                  <a:sym typeface="Courier New"/>
                </a:defRPr>
              </a:pPr>
              <a:r>
                <a:t>{</a:t>
              </a:r>
            </a:p>
            <a:p>
              <a:pPr>
                <a:defRPr sz="1000">
                  <a:latin typeface="Courier New"/>
                  <a:ea typeface="Courier New"/>
                  <a:cs typeface="Courier New"/>
                  <a:sym typeface="Courier New"/>
                </a:defRPr>
              </a:pPr>
              <a:r>
                <a:t> </a:t>
              </a:r>
              <a:r>
                <a:rPr>
                  <a:solidFill>
                    <a:srgbClr val="558ED5"/>
                  </a:solidFill>
                </a:rPr>
                <a:t>for</a:t>
              </a:r>
              <a:r>
                <a:t> (</a:t>
              </a:r>
              <a:r>
                <a:rPr>
                  <a:solidFill>
                    <a:srgbClr val="558ED5"/>
                  </a:solidFill>
                </a:rPr>
                <a:t>auto</a:t>
              </a:r>
              <a:r>
                <a:t> i : nums) </a:t>
              </a:r>
            </a:p>
            <a:p>
              <a:pPr>
                <a:defRPr sz="1000">
                  <a:latin typeface="Courier New"/>
                  <a:ea typeface="Courier New"/>
                  <a:cs typeface="Courier New"/>
                  <a:sym typeface="Courier New"/>
                </a:defRPr>
              </a:pPr>
              <a:r>
                <a:t> { </a:t>
              </a:r>
            </a:p>
            <a:p>
              <a:pPr>
                <a:defRPr sz="1000">
                  <a:latin typeface="Courier New"/>
                  <a:ea typeface="Courier New"/>
                  <a:cs typeface="Courier New"/>
                  <a:sym typeface="Courier New"/>
                </a:defRPr>
              </a:pPr>
              <a:r>
                <a:t>   // use i </a:t>
              </a:r>
            </a:p>
            <a:p>
              <a:pPr>
                <a:defRPr sz="1000">
                  <a:latin typeface="Courier New"/>
                  <a:ea typeface="Courier New"/>
                  <a:cs typeface="Courier New"/>
                  <a:sym typeface="Courier New"/>
                </a:defRPr>
              </a:pPr>
              <a:r>
                <a:t> } </a:t>
              </a:r>
            </a:p>
            <a:p>
              <a:pPr>
                <a:defRPr sz="1000">
                  <a:latin typeface="Courier New"/>
                  <a:ea typeface="Courier New"/>
                  <a:cs typeface="Courier New"/>
                  <a:sym typeface="Courier New"/>
                </a:defRPr>
              </a:pPr>
              <a:r>
                <a:t>}</a:t>
              </a:r>
            </a:p>
            <a:p>
              <a:pPr>
                <a:defRPr sz="1000">
                  <a:latin typeface="Courier New"/>
                  <a:ea typeface="Courier New"/>
                  <a:cs typeface="Courier New"/>
                  <a:sym typeface="Courier New"/>
                </a:defRPr>
              </a:pPr>
            </a:p>
            <a:p>
              <a:pPr>
                <a:defRPr sz="1000">
                  <a:latin typeface="Courier New"/>
                  <a:ea typeface="Courier New"/>
                  <a:cs typeface="Courier New"/>
                  <a:sym typeface="Courier New"/>
                </a:defRPr>
              </a:pPr>
              <a:r>
                <a:t> bar1({ 1, 4, 6 }); </a:t>
              </a:r>
            </a:p>
          </p:txBody>
        </p:sp>
        <p:sp>
          <p:nvSpPr>
            <p:cNvPr id="910" name="Rectangle 4"/>
            <p:cNvSpPr txBox="1"/>
            <p:nvPr/>
          </p:nvSpPr>
          <p:spPr>
            <a:xfrm>
              <a:off x="342960" y="4761239"/>
              <a:ext cx="3213621" cy="181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a:defRPr sz="1000">
                  <a:solidFill>
                    <a:srgbClr val="558ED5"/>
                  </a:solidFill>
                  <a:latin typeface="Courier New"/>
                  <a:ea typeface="Courier New"/>
                  <a:cs typeface="Courier New"/>
                  <a:sym typeface="Courier New"/>
                </a:defRPr>
              </a:pPr>
              <a:r>
                <a:t>class</a:t>
              </a:r>
              <a:r>
                <a:rPr>
                  <a:solidFill>
                    <a:srgbClr val="000000"/>
                  </a:solidFill>
                </a:rPr>
                <a:t> bar2 </a:t>
              </a:r>
              <a:endParaRPr>
                <a:solidFill>
                  <a:srgbClr val="000000"/>
                </a:solidFill>
              </a:endParaRPr>
            </a:p>
            <a:p>
              <a:pPr>
                <a:defRPr sz="1000">
                  <a:latin typeface="Courier New"/>
                  <a:ea typeface="Courier New"/>
                  <a:cs typeface="Courier New"/>
                  <a:sym typeface="Courier New"/>
                </a:defRPr>
              </a:pPr>
              <a:r>
                <a:t>{ </a:t>
              </a:r>
            </a:p>
            <a:p>
              <a:pPr>
                <a:defRPr sz="1000">
                  <a:solidFill>
                    <a:srgbClr val="558ED5"/>
                  </a:solidFill>
                  <a:latin typeface="Courier New"/>
                  <a:ea typeface="Courier New"/>
                  <a:cs typeface="Courier New"/>
                  <a:sym typeface="Courier New"/>
                </a:defRPr>
              </a:pPr>
              <a:r>
                <a:t>public</a:t>
              </a:r>
              <a:r>
                <a:rPr>
                  <a:solidFill>
                    <a:srgbClr val="000000"/>
                  </a:solidFill>
                </a:rPr>
                <a:t>: </a:t>
              </a:r>
              <a:endParaRPr>
                <a:solidFill>
                  <a:srgbClr val="000000"/>
                </a:solidFill>
              </a:endParaRPr>
            </a:p>
            <a:p>
              <a:pPr>
                <a:defRPr sz="1000">
                  <a:latin typeface="Courier New"/>
                  <a:ea typeface="Courier New"/>
                  <a:cs typeface="Courier New"/>
                  <a:sym typeface="Courier New"/>
                </a:defRPr>
              </a:pPr>
              <a:r>
                <a:t>  bar2(initializer_list&lt;int&gt; nums) { } </a:t>
              </a:r>
            </a:p>
            <a:p>
              <a:pPr>
                <a:defRPr sz="1000">
                  <a:latin typeface="Courier New"/>
                  <a:ea typeface="Courier New"/>
                  <a:cs typeface="Courier New"/>
                  <a:sym typeface="Courier New"/>
                </a:defRPr>
              </a:pPr>
              <a:r>
                <a:t>}; </a:t>
              </a:r>
            </a:p>
            <a:p>
              <a:pPr>
                <a:defRPr sz="1000">
                  <a:solidFill>
                    <a:srgbClr val="558ED5"/>
                  </a:solidFill>
                  <a:latin typeface="Courier New"/>
                  <a:ea typeface="Courier New"/>
                  <a:cs typeface="Courier New"/>
                  <a:sym typeface="Courier New"/>
                </a:defRPr>
              </a:pPr>
              <a:r>
                <a:t>class</a:t>
              </a:r>
              <a:r>
                <a:rPr>
                  <a:solidFill>
                    <a:srgbClr val="000000"/>
                  </a:solidFill>
                </a:rPr>
                <a:t> bar3 </a:t>
              </a:r>
              <a:endParaRPr>
                <a:solidFill>
                  <a:srgbClr val="000000"/>
                </a:solidFill>
              </a:endParaRPr>
            </a:p>
            <a:p>
              <a:pPr>
                <a:defRPr sz="1000">
                  <a:latin typeface="Courier New"/>
                  <a:ea typeface="Courier New"/>
                  <a:cs typeface="Courier New"/>
                  <a:sym typeface="Courier New"/>
                </a:defRPr>
              </a:pPr>
              <a:r>
                <a:t>{ </a:t>
              </a:r>
            </a:p>
            <a:p>
              <a:pPr>
                <a:defRPr sz="1000">
                  <a:latin typeface="Courier New"/>
                  <a:ea typeface="Courier New"/>
                  <a:cs typeface="Courier New"/>
                  <a:sym typeface="Courier New"/>
                </a:defRPr>
              </a:pPr>
              <a:r>
                <a:t> </a:t>
              </a:r>
              <a:r>
                <a:rPr>
                  <a:solidFill>
                    <a:srgbClr val="558ED5"/>
                  </a:solidFill>
                </a:rPr>
                <a:t>public</a:t>
              </a:r>
              <a:r>
                <a:t>: </a:t>
              </a:r>
            </a:p>
            <a:p>
              <a:pPr>
                <a:defRPr sz="1000">
                  <a:latin typeface="Courier New"/>
                  <a:ea typeface="Courier New"/>
                  <a:cs typeface="Courier New"/>
                  <a:sym typeface="Courier New"/>
                </a:defRPr>
              </a:pPr>
              <a:r>
                <a:t>   bar3(initializer_list&lt;bar2&gt; items) { } </a:t>
              </a:r>
            </a:p>
            <a:p>
              <a:pPr>
                <a:defRPr sz="1000">
                  <a:latin typeface="Courier New"/>
                  <a:ea typeface="Courier New"/>
                  <a:cs typeface="Courier New"/>
                  <a:sym typeface="Courier New"/>
                </a:defRPr>
              </a:pPr>
              <a:r>
                <a:t>}; </a:t>
              </a:r>
            </a:p>
            <a:p>
              <a:pPr>
                <a:defRPr sz="1000">
                  <a:latin typeface="Courier New"/>
                  <a:ea typeface="Courier New"/>
                  <a:cs typeface="Courier New"/>
                  <a:sym typeface="Courier New"/>
                </a:defRPr>
              </a:pPr>
            </a:p>
            <a:p>
              <a:pPr>
                <a:defRPr sz="1000">
                  <a:latin typeface="Courier New"/>
                  <a:ea typeface="Courier New"/>
                  <a:cs typeface="Courier New"/>
                  <a:sym typeface="Courier New"/>
                </a:defRPr>
              </a:pPr>
              <a:r>
                <a:t>bar2 b2 = { 3, 7, 88 }; </a:t>
              </a:r>
            </a:p>
            <a:p>
              <a:pPr>
                <a:defRPr sz="1000">
                  <a:latin typeface="Courier New"/>
                  <a:ea typeface="Courier New"/>
                  <a:cs typeface="Courier New"/>
                  <a:sym typeface="Courier New"/>
                </a:defRPr>
              </a:pPr>
              <a:r>
                <a:t>bar3 b3 = { {1, 2}, { 14 }, { 11, 8 } }; </a:t>
              </a:r>
            </a:p>
          </p:txBody>
        </p:sp>
        <p:sp>
          <p:nvSpPr>
            <p:cNvPr id="911" name="Rectangle 9"/>
            <p:cNvSpPr/>
            <p:nvPr/>
          </p:nvSpPr>
          <p:spPr>
            <a:xfrm>
              <a:off x="323528" y="4348413"/>
              <a:ext cx="6192688" cy="280800"/>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400"/>
              </a:lvl1pPr>
            </a:lstStyle>
            <a:p>
              <a:pPr/>
              <a:r>
                <a:t>We can also do it for our user defined types.</a:t>
              </a:r>
            </a:p>
          </p:txBody>
        </p:sp>
        <p:grpSp>
          <p:nvGrpSpPr>
            <p:cNvPr id="914" name="Snip and Round Single Corner Rectangle 10"/>
            <p:cNvGrpSpPr/>
            <p:nvPr/>
          </p:nvGrpSpPr>
          <p:grpSpPr>
            <a:xfrm>
              <a:off x="29036" y="0"/>
              <a:ext cx="9057089" cy="448949"/>
              <a:chOff x="0" y="0"/>
              <a:chExt cx="9057088" cy="448948"/>
            </a:xfrm>
          </p:grpSpPr>
          <p:sp>
            <p:nvSpPr>
              <p:cNvPr id="91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91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915" name="TextBox 8"/>
            <p:cNvSpPr txBox="1"/>
            <p:nvPr/>
          </p:nvSpPr>
          <p:spPr>
            <a:xfrm>
              <a:off x="369247" y="1090018"/>
              <a:ext cx="8405506" cy="738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400"/>
              </a:lvl1pPr>
            </a:lstStyle>
            <a:p>
              <a:pPr/>
              <a:r>
                <a:t>We've always been able to use initializer lists with arrays, now you can do it with any type that has a method that takes an argument of type std::initializer_list&lt;T&gt; (including constructors). The standard library collections have all been updated to support initializer lists. </a:t>
              </a:r>
            </a:p>
          </p:txBody>
        </p:sp>
      </p:gr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28" name="Group 9"/>
          <p:cNvGrpSpPr/>
          <p:nvPr/>
        </p:nvGrpSpPr>
        <p:grpSpPr>
          <a:xfrm>
            <a:off x="0" y="34725"/>
            <a:ext cx="9144000" cy="6274595"/>
            <a:chOff x="0" y="0"/>
            <a:chExt cx="9144000" cy="6274595"/>
          </a:xfrm>
        </p:grpSpPr>
        <p:grpSp>
          <p:nvGrpSpPr>
            <p:cNvPr id="920" name="Snip and Round Single Corner Rectangle 3"/>
            <p:cNvGrpSpPr/>
            <p:nvPr/>
          </p:nvGrpSpPr>
          <p:grpSpPr>
            <a:xfrm>
              <a:off x="29036" y="-1"/>
              <a:ext cx="9057089" cy="448950"/>
              <a:chOff x="0" y="0"/>
              <a:chExt cx="9057088" cy="448948"/>
            </a:xfrm>
          </p:grpSpPr>
          <p:sp>
            <p:nvSpPr>
              <p:cNvPr id="918"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919"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921"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Initializer lists and uniform initialization (contd..)</a:t>
              </a:r>
            </a:p>
          </p:txBody>
        </p:sp>
        <p:sp>
          <p:nvSpPr>
            <p:cNvPr id="922" name="Rectangle 5"/>
            <p:cNvSpPr/>
            <p:nvPr/>
          </p:nvSpPr>
          <p:spPr>
            <a:xfrm>
              <a:off x="179511" y="2098130"/>
              <a:ext cx="3528393" cy="738000"/>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400"/>
              </a:lvl1pPr>
            </a:lstStyle>
            <a:p>
              <a:pPr/>
              <a:r>
                <a:t>Uniform initialization is a related feature that's been added to C++ 11. It automatically uses the matching constructor. </a:t>
              </a:r>
            </a:p>
          </p:txBody>
        </p:sp>
        <p:sp>
          <p:nvSpPr>
            <p:cNvPr id="923" name="Rectangle 1"/>
            <p:cNvSpPr txBox="1"/>
            <p:nvPr/>
          </p:nvSpPr>
          <p:spPr>
            <a:xfrm>
              <a:off x="270951" y="3157960"/>
              <a:ext cx="3633545" cy="266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defRPr sz="1200">
                  <a:solidFill>
                    <a:srgbClr val="558ED5"/>
                  </a:solidFill>
                  <a:latin typeface="Courier New"/>
                  <a:ea typeface="Courier New"/>
                  <a:cs typeface="Courier New"/>
                  <a:sym typeface="Courier New"/>
                </a:defRPr>
              </a:pPr>
              <a:r>
                <a:t>class</a:t>
              </a:r>
              <a:r>
                <a:rPr>
                  <a:solidFill>
                    <a:srgbClr val="000000"/>
                  </a:solidFill>
                </a:rPr>
                <a:t> bar4 </a:t>
              </a:r>
              <a:endParaRPr>
                <a:solidFill>
                  <a:srgbClr val="000000"/>
                </a:solidFill>
              </a:endParaRP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r>
                <a:t>  </a:t>
              </a:r>
              <a:r>
                <a:rPr>
                  <a:solidFill>
                    <a:srgbClr val="558ED5"/>
                  </a:solidFill>
                </a:rPr>
                <a:t>int</a:t>
              </a:r>
              <a:r>
                <a:t> x; </a:t>
              </a:r>
              <a:r>
                <a:rPr>
                  <a:solidFill>
                    <a:srgbClr val="558ED5"/>
                  </a:solidFill>
                </a:rPr>
                <a:t>double</a:t>
              </a:r>
              <a:r>
                <a:t> y; string z; </a:t>
              </a:r>
            </a:p>
            <a:p>
              <a:pPr>
                <a:defRPr sz="1200">
                  <a:solidFill>
                    <a:srgbClr val="558ED5"/>
                  </a:solidFill>
                  <a:latin typeface="Courier New"/>
                  <a:ea typeface="Courier New"/>
                  <a:cs typeface="Courier New"/>
                  <a:sym typeface="Courier New"/>
                </a:defRPr>
              </a:pPr>
              <a:r>
                <a:t>public</a:t>
              </a:r>
              <a:r>
                <a:rPr>
                  <a:solidFill>
                    <a:srgbClr val="000000"/>
                  </a:solidFill>
                </a:rPr>
                <a:t>:</a:t>
              </a:r>
              <a:endParaRPr>
                <a:solidFill>
                  <a:srgbClr val="000000"/>
                </a:solidFill>
              </a:endParaRPr>
            </a:p>
            <a:p>
              <a:pPr>
                <a:defRPr sz="1200">
                  <a:latin typeface="Courier New"/>
                  <a:ea typeface="Courier New"/>
                  <a:cs typeface="Courier New"/>
                  <a:sym typeface="Courier New"/>
                </a:defRPr>
              </a:pPr>
              <a:r>
                <a:t> bar4(</a:t>
              </a:r>
              <a:r>
                <a:rPr>
                  <a:solidFill>
                    <a:srgbClr val="558ED5"/>
                  </a:solidFill>
                </a:rPr>
                <a:t>int</a:t>
              </a:r>
              <a:r>
                <a:t>, </a:t>
              </a:r>
              <a:r>
                <a:rPr>
                  <a:solidFill>
                    <a:srgbClr val="558ED5"/>
                  </a:solidFill>
                </a:rPr>
                <a:t>double</a:t>
              </a:r>
              <a:r>
                <a:t>, </a:t>
              </a:r>
              <a:r>
                <a:rPr>
                  <a:solidFill>
                    <a:srgbClr val="558ED5"/>
                  </a:solidFill>
                </a:rPr>
                <a:t>string</a:t>
              </a:r>
              <a:r>
                <a:t>) { } </a:t>
              </a: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p>
            <a:p>
              <a:pPr>
                <a:defRPr sz="1200">
                  <a:solidFill>
                    <a:srgbClr val="558ED5"/>
                  </a:solidFill>
                  <a:latin typeface="Courier New"/>
                  <a:ea typeface="Courier New"/>
                  <a:cs typeface="Courier New"/>
                  <a:sym typeface="Courier New"/>
                </a:defRPr>
              </a:pPr>
              <a:r>
                <a:t>class</a:t>
              </a:r>
              <a:r>
                <a:rPr>
                  <a:solidFill>
                    <a:srgbClr val="000000"/>
                  </a:solidFill>
                </a:rPr>
                <a:t> bar5 </a:t>
              </a:r>
              <a:endParaRPr>
                <a:solidFill>
                  <a:srgbClr val="000000"/>
                </a:solidFill>
              </a:endParaRPr>
            </a:p>
            <a:p>
              <a:pPr>
                <a:defRPr sz="1200">
                  <a:latin typeface="Courier New"/>
                  <a:ea typeface="Courier New"/>
                  <a:cs typeface="Courier New"/>
                  <a:sym typeface="Courier New"/>
                </a:defRPr>
              </a:pPr>
              <a:r>
                <a:t>{ </a:t>
              </a:r>
            </a:p>
            <a:p>
              <a:pPr>
                <a:defRPr sz="1200">
                  <a:solidFill>
                    <a:srgbClr val="558ED5"/>
                  </a:solidFill>
                  <a:latin typeface="Courier New"/>
                  <a:ea typeface="Courier New"/>
                  <a:cs typeface="Courier New"/>
                  <a:sym typeface="Courier New"/>
                </a:defRPr>
              </a:pPr>
              <a:r>
                <a:t>public:</a:t>
              </a:r>
              <a:r>
                <a:rPr>
                  <a:solidFill>
                    <a:srgbClr val="000000"/>
                  </a:solidFill>
                </a:rPr>
                <a:t> </a:t>
              </a:r>
              <a:endParaRPr>
                <a:solidFill>
                  <a:srgbClr val="000000"/>
                </a:solidFill>
              </a:endParaRPr>
            </a:p>
            <a:p>
              <a:pPr>
                <a:defRPr sz="1200">
                  <a:latin typeface="Courier New"/>
                  <a:ea typeface="Courier New"/>
                  <a:cs typeface="Courier New"/>
                  <a:sym typeface="Courier New"/>
                </a:defRPr>
              </a:pPr>
              <a:r>
                <a:t>  bar5(</a:t>
              </a:r>
              <a:r>
                <a:rPr>
                  <a:solidFill>
                    <a:srgbClr val="558ED5"/>
                  </a:solidFill>
                </a:rPr>
                <a:t>int</a:t>
              </a:r>
              <a:r>
                <a:t>, bar4) { }</a:t>
              </a: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p>
            <a:p>
              <a:pPr>
                <a:defRPr sz="1200">
                  <a:latin typeface="Courier New"/>
                  <a:ea typeface="Courier New"/>
                  <a:cs typeface="Courier New"/>
                  <a:sym typeface="Courier New"/>
                </a:defRPr>
              </a:pPr>
              <a:r>
                <a:t>bar4 b4 { 12, 14.3, "apples" }; </a:t>
              </a:r>
            </a:p>
            <a:p>
              <a:pPr>
                <a:defRPr sz="1200">
                  <a:latin typeface="Courier New"/>
                  <a:ea typeface="Courier New"/>
                  <a:cs typeface="Courier New"/>
                  <a:sym typeface="Courier New"/>
                </a:defRPr>
              </a:pPr>
              <a:r>
                <a:t>bar5 b5 { 10, { 1, 2.1, "bananas" } }; </a:t>
              </a:r>
            </a:p>
          </p:txBody>
        </p:sp>
        <p:sp>
          <p:nvSpPr>
            <p:cNvPr id="924" name="Rectangle 7"/>
            <p:cNvSpPr/>
            <p:nvPr/>
          </p:nvSpPr>
          <p:spPr>
            <a:xfrm>
              <a:off x="3923927" y="2098130"/>
              <a:ext cx="4968554" cy="509400"/>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400"/>
              </a:lvl1pPr>
            </a:lstStyle>
            <a:p>
              <a:pPr/>
              <a:r>
                <a:t>If there's an initializer-list constructor, it takes precedence over another matching constructor. </a:t>
              </a:r>
            </a:p>
          </p:txBody>
        </p:sp>
        <p:sp>
          <p:nvSpPr>
            <p:cNvPr id="925" name="Rectangle 2"/>
            <p:cNvSpPr txBox="1"/>
            <p:nvPr/>
          </p:nvSpPr>
          <p:spPr>
            <a:xfrm>
              <a:off x="4231391" y="3051696"/>
              <a:ext cx="4209610" cy="248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defRPr sz="1200">
                  <a:latin typeface="Courier New"/>
                  <a:ea typeface="Courier New"/>
                  <a:cs typeface="Courier New"/>
                  <a:sym typeface="Courier New"/>
                </a:defRPr>
              </a:pPr>
              <a:r>
                <a:t>class bar6 </a:t>
              </a: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r>
                <a:t>public:</a:t>
              </a:r>
            </a:p>
            <a:p>
              <a:pPr>
                <a:defRPr sz="1200">
                  <a:latin typeface="Courier New"/>
                  <a:ea typeface="Courier New"/>
                  <a:cs typeface="Courier New"/>
                  <a:sym typeface="Courier New"/>
                </a:defRPr>
              </a:pPr>
              <a:r>
                <a:t>     bar6(int, int) </a:t>
              </a:r>
              <a:r>
                <a:rPr>
                  <a:solidFill>
                    <a:srgbClr val="00B050"/>
                  </a:solidFill>
                </a:rPr>
                <a:t>// (1)</a:t>
              </a:r>
              <a:r>
                <a:t> </a:t>
              </a:r>
            </a:p>
            <a:p>
              <a:pPr>
                <a:defRPr sz="1200">
                  <a:latin typeface="Courier New"/>
                  <a:ea typeface="Courier New"/>
                  <a:cs typeface="Courier New"/>
                  <a:sym typeface="Courier New"/>
                </a:defRPr>
              </a:pPr>
              <a:r>
                <a:t>     { </a:t>
              </a:r>
            </a:p>
            <a:p>
              <a:pPr>
                <a:defRPr sz="1200">
                  <a:latin typeface="Courier New"/>
                  <a:ea typeface="Courier New"/>
                  <a:cs typeface="Courier New"/>
                  <a:sym typeface="Courier New"/>
                </a:defRPr>
              </a:pPr>
              <a:r>
                <a:t>       </a:t>
              </a:r>
              <a:r>
                <a:rPr>
                  <a:solidFill>
                    <a:srgbClr val="00B050"/>
                  </a:solidFill>
                </a:rPr>
                <a:t>// ... </a:t>
              </a:r>
              <a:endParaRPr>
                <a:solidFill>
                  <a:srgbClr val="00B050"/>
                </a:solidFill>
              </a:endParaRPr>
            </a:p>
            <a:p>
              <a:pPr>
                <a:defRPr sz="1200">
                  <a:solidFill>
                    <a:srgbClr val="00B050"/>
                  </a:solidFill>
                  <a:latin typeface="Courier New"/>
                  <a:ea typeface="Courier New"/>
                  <a:cs typeface="Courier New"/>
                  <a:sym typeface="Courier New"/>
                </a:defRPr>
              </a:pPr>
              <a:r>
                <a:t>     </a:t>
              </a:r>
              <a:r>
                <a:rPr>
                  <a:solidFill>
                    <a:srgbClr val="000000"/>
                  </a:solidFill>
                </a:rPr>
                <a:t>}</a:t>
              </a:r>
              <a:endParaRPr>
                <a:solidFill>
                  <a:srgbClr val="000000"/>
                </a:solidFill>
              </a:endParaRPr>
            </a:p>
            <a:p>
              <a:pPr>
                <a:defRPr sz="1200">
                  <a:latin typeface="Courier New"/>
                  <a:ea typeface="Courier New"/>
                  <a:cs typeface="Courier New"/>
                  <a:sym typeface="Courier New"/>
                </a:defRPr>
              </a:pPr>
              <a:r>
                <a:t>     bar6(initializer_list&lt;int&gt;) </a:t>
              </a:r>
              <a:r>
                <a:rPr>
                  <a:solidFill>
                    <a:srgbClr val="00B050"/>
                  </a:solidFill>
                </a:rPr>
                <a:t>// (2)</a:t>
              </a:r>
              <a:r>
                <a:t> </a:t>
              </a:r>
            </a:p>
            <a:p>
              <a:pPr>
                <a:defRPr sz="1200">
                  <a:latin typeface="Courier New"/>
                  <a:ea typeface="Courier New"/>
                  <a:cs typeface="Courier New"/>
                  <a:sym typeface="Courier New"/>
                </a:defRPr>
              </a:pPr>
              <a:r>
                <a:t>     { </a:t>
              </a:r>
            </a:p>
            <a:p>
              <a:pPr>
                <a:defRPr sz="1200">
                  <a:latin typeface="Courier New"/>
                  <a:ea typeface="Courier New"/>
                  <a:cs typeface="Courier New"/>
                  <a:sym typeface="Courier New"/>
                </a:defRPr>
              </a:pPr>
              <a:r>
                <a:t>        </a:t>
              </a:r>
              <a:r>
                <a:rPr>
                  <a:solidFill>
                    <a:srgbClr val="00B050"/>
                  </a:solidFill>
                </a:rPr>
                <a:t>// ... </a:t>
              </a:r>
              <a:endParaRPr>
                <a:solidFill>
                  <a:srgbClr val="00B050"/>
                </a:solidFill>
              </a:endParaRPr>
            </a:p>
            <a:p>
              <a:pPr>
                <a:defRPr sz="1200">
                  <a:solidFill>
                    <a:srgbClr val="00B050"/>
                  </a:solidFill>
                  <a:latin typeface="Courier New"/>
                  <a:ea typeface="Courier New"/>
                  <a:cs typeface="Courier New"/>
                  <a:sym typeface="Courier New"/>
                </a:defRPr>
              </a:pPr>
              <a:r>
                <a:t>     </a:t>
              </a:r>
              <a:r>
                <a:rPr>
                  <a:solidFill>
                    <a:srgbClr val="000000"/>
                  </a:solidFill>
                </a:rPr>
                <a:t>}</a:t>
              </a:r>
              <a:endParaRPr>
                <a:solidFill>
                  <a:srgbClr val="000000"/>
                </a:solidFill>
              </a:endParaRPr>
            </a:p>
            <a:p>
              <a:pPr>
                <a:defRPr sz="1200">
                  <a:latin typeface="Courier New"/>
                  <a:ea typeface="Courier New"/>
                  <a:cs typeface="Courier New"/>
                  <a:sym typeface="Courier New"/>
                </a:defRPr>
              </a:pPr>
              <a:r>
                <a:t> }; </a:t>
              </a:r>
            </a:p>
            <a:p>
              <a:pPr>
                <a:defRPr sz="1200">
                  <a:latin typeface="Courier New"/>
                  <a:ea typeface="Courier New"/>
                  <a:cs typeface="Courier New"/>
                  <a:sym typeface="Courier New"/>
                </a:defRPr>
              </a:pPr>
            </a:p>
            <a:p>
              <a:pPr>
                <a:defRPr sz="1200">
                  <a:latin typeface="Courier New"/>
                  <a:ea typeface="Courier New"/>
                  <a:cs typeface="Courier New"/>
                  <a:sym typeface="Courier New"/>
                </a:defRPr>
              </a:pPr>
              <a:r>
                <a:t>bar6 b6 { 10, 10 }; </a:t>
              </a:r>
              <a:r>
                <a:rPr>
                  <a:solidFill>
                    <a:srgbClr val="00B050"/>
                  </a:solidFill>
                </a:rPr>
                <a:t>// --&gt; calls (2) above </a:t>
              </a:r>
            </a:p>
          </p:txBody>
        </p:sp>
        <p:sp>
          <p:nvSpPr>
            <p:cNvPr id="926" name="Straight Connector 10"/>
            <p:cNvSpPr/>
            <p:nvPr/>
          </p:nvSpPr>
          <p:spPr>
            <a:xfrm flipH="1">
              <a:off x="3995935" y="3034235"/>
              <a:ext cx="1" cy="3240361"/>
            </a:xfrm>
            <a:prstGeom prst="line">
              <a:avLst/>
            </a:prstGeom>
            <a:noFill/>
            <a:ln w="38100" cap="flat">
              <a:solidFill>
                <a:schemeClr val="accent4"/>
              </a:solidFill>
              <a:prstDash val="lgDash"/>
              <a:round/>
            </a:ln>
            <a:effectLst/>
          </p:spPr>
          <p:txBody>
            <a:bodyPr wrap="square" lIns="45719" tIns="45719" rIns="45719" bIns="45719" numCol="1" anchor="t">
              <a:noAutofit/>
            </a:bodyPr>
            <a:lstStyle/>
            <a:p>
              <a:pPr/>
            </a:p>
          </p:txBody>
        </p:sp>
        <p:sp>
          <p:nvSpPr>
            <p:cNvPr id="927" name="TextBox 8"/>
            <p:cNvSpPr txBox="1"/>
            <p:nvPr/>
          </p:nvSpPr>
          <p:spPr>
            <a:xfrm>
              <a:off x="225231" y="1162026"/>
              <a:ext cx="8621530" cy="738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400"/>
              </a:lvl1pPr>
            </a:lstStyle>
            <a:p>
              <a:pPr/>
              <a:r>
                <a:t>We've always been able to use initializer lists with arrays, now you can do it with any type that has a method that takes an argument of type std::initializer_list&lt;T&gt; (including constructors). The standard library collections have all been updated to support initializer lists. </a:t>
              </a:r>
            </a:p>
          </p:txBody>
        </p:sp>
      </p:gr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35" name="Group 4"/>
          <p:cNvGrpSpPr/>
          <p:nvPr/>
        </p:nvGrpSpPr>
        <p:grpSpPr>
          <a:xfrm>
            <a:off x="0" y="34724"/>
            <a:ext cx="9144000" cy="5045163"/>
            <a:chOff x="0" y="0"/>
            <a:chExt cx="9144000" cy="5045161"/>
          </a:xfrm>
        </p:grpSpPr>
        <p:grpSp>
          <p:nvGrpSpPr>
            <p:cNvPr id="932" name="Snip and Round Single Corner Rectangle 1"/>
            <p:cNvGrpSpPr/>
            <p:nvPr/>
          </p:nvGrpSpPr>
          <p:grpSpPr>
            <a:xfrm>
              <a:off x="29036" y="0"/>
              <a:ext cx="9057089" cy="448949"/>
              <a:chOff x="0" y="0"/>
              <a:chExt cx="9057088" cy="448948"/>
            </a:xfrm>
          </p:grpSpPr>
          <p:sp>
            <p:nvSpPr>
              <p:cNvPr id="93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93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933"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Range based loop, enum’s, Assertions and Exception’s</a:t>
              </a:r>
            </a:p>
          </p:txBody>
        </p:sp>
        <p:sp>
          <p:nvSpPr>
            <p:cNvPr id="934" name="Rectangle 3"/>
            <p:cNvSpPr txBox="1"/>
            <p:nvPr/>
          </p:nvSpPr>
          <p:spPr>
            <a:xfrm>
              <a:off x="729287" y="1306043"/>
              <a:ext cx="7901450" cy="37391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nSpc>
                  <a:spcPct val="200000"/>
                </a:lnSpc>
                <a:buSzPct val="100000"/>
                <a:buChar char="❑"/>
                <a:defRPr b="1" sz="2400">
                  <a:solidFill>
                    <a:srgbClr val="984807"/>
                  </a:solidFill>
                </a:defRPr>
              </a:pPr>
              <a:r>
                <a:t>Range-based for loop</a:t>
              </a:r>
            </a:p>
            <a:p>
              <a:pPr>
                <a:lnSpc>
                  <a:spcPct val="200000"/>
                </a:lnSpc>
                <a:buSzPct val="100000"/>
                <a:buChar char="❑"/>
                <a:defRPr b="1" sz="2400">
                  <a:solidFill>
                    <a:srgbClr val="984807"/>
                  </a:solidFill>
                </a:defRPr>
              </a:pPr>
              <a:r>
                <a:t>nullptr</a:t>
              </a:r>
            </a:p>
            <a:p>
              <a:pPr>
                <a:lnSpc>
                  <a:spcPct val="200000"/>
                </a:lnSpc>
                <a:buSzPct val="100000"/>
                <a:buChar char="❑"/>
                <a:defRPr b="1" sz="2400">
                  <a:solidFill>
                    <a:srgbClr val="984807"/>
                  </a:solidFill>
                </a:defRPr>
              </a:pPr>
              <a:r>
                <a:t>enum changes</a:t>
              </a:r>
            </a:p>
            <a:p>
              <a:pPr>
                <a:lnSpc>
                  <a:spcPct val="200000"/>
                </a:lnSpc>
                <a:buSzPct val="100000"/>
                <a:buChar char="❑"/>
                <a:defRPr b="1" sz="2400">
                  <a:solidFill>
                    <a:srgbClr val="984807"/>
                  </a:solidFill>
                </a:defRPr>
              </a:pPr>
              <a:r>
                <a:t>Unicode support, raw string literals, user defined literals</a:t>
              </a:r>
            </a:p>
            <a:p>
              <a:pPr>
                <a:lnSpc>
                  <a:spcPct val="200000"/>
                </a:lnSpc>
                <a:buSzPct val="100000"/>
                <a:buChar char="❑"/>
                <a:defRPr b="1" sz="2400">
                  <a:solidFill>
                    <a:srgbClr val="984807"/>
                  </a:solidFill>
                </a:defRPr>
              </a:pPr>
              <a:r>
                <a:t>Compile time assertions with static_assert</a:t>
              </a:r>
            </a:p>
            <a:p>
              <a:pPr>
                <a:lnSpc>
                  <a:spcPct val="200000"/>
                </a:lnSpc>
                <a:buSzPct val="100000"/>
                <a:buChar char="❑"/>
                <a:defRPr b="1" sz="2400">
                  <a:solidFill>
                    <a:srgbClr val="984807"/>
                  </a:solidFill>
                </a:defRPr>
              </a:pPr>
              <a:r>
                <a:t>Exception specifications with noexcept</a:t>
              </a:r>
            </a:p>
          </p:txBody>
        </p:sp>
      </p:gr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54" name="Group 25"/>
          <p:cNvGrpSpPr/>
          <p:nvPr/>
        </p:nvGrpSpPr>
        <p:grpSpPr>
          <a:xfrm>
            <a:off x="0" y="34724"/>
            <a:ext cx="9144000" cy="6070960"/>
            <a:chOff x="0" y="0"/>
            <a:chExt cx="9144000" cy="6070959"/>
          </a:xfrm>
        </p:grpSpPr>
        <p:grpSp>
          <p:nvGrpSpPr>
            <p:cNvPr id="939" name="Snip and Round Single Corner Rectangle 3"/>
            <p:cNvGrpSpPr/>
            <p:nvPr/>
          </p:nvGrpSpPr>
          <p:grpSpPr>
            <a:xfrm>
              <a:off x="29036" y="0"/>
              <a:ext cx="9057089" cy="448949"/>
              <a:chOff x="0" y="0"/>
              <a:chExt cx="9057088" cy="448948"/>
            </a:xfrm>
          </p:grpSpPr>
          <p:sp>
            <p:nvSpPr>
              <p:cNvPr id="937"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938"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940"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CONTROL FLOW  (Range based for loop)</a:t>
              </a:r>
            </a:p>
          </p:txBody>
        </p:sp>
        <p:sp>
          <p:nvSpPr>
            <p:cNvPr id="941" name="TextBox 5"/>
            <p:cNvSpPr txBox="1"/>
            <p:nvPr/>
          </p:nvSpPr>
          <p:spPr>
            <a:xfrm>
              <a:off x="297239" y="1090018"/>
              <a:ext cx="8549522" cy="4980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defRPr sz="1600"/>
              </a:pPr>
              <a:r>
                <a:t>In addition to the earlier or old form of ‘for’ loop, C++11 now introduces a new ‘range based for’ loop. This construct helps us to automatically iterate over a range or collection of values like containers for example that incidentally support ‘begin’ &amp; ‘end’ member functions with ease.  For eg:</a:t>
              </a:r>
            </a:p>
            <a:p>
              <a:pPr/>
            </a:p>
            <a:p>
              <a:pPr>
                <a:defRPr sz="1600">
                  <a:latin typeface="Courier New"/>
                  <a:ea typeface="Courier New"/>
                  <a:cs typeface="Courier New"/>
                  <a:sym typeface="Courier New"/>
                </a:defRPr>
              </a:pPr>
              <a:r>
                <a:t>vector&lt;</a:t>
              </a:r>
              <a:r>
                <a:rPr>
                  <a:solidFill>
                    <a:srgbClr val="0000FF"/>
                  </a:solidFill>
                </a:rPr>
                <a:t>int</a:t>
              </a:r>
              <a:r>
                <a:t>&gt; v1;</a:t>
              </a:r>
            </a:p>
            <a:p>
              <a:pPr>
                <a:defRPr sz="1600">
                  <a:solidFill>
                    <a:srgbClr val="00B050"/>
                  </a:solidFill>
                  <a:latin typeface="Courier New"/>
                  <a:ea typeface="Courier New"/>
                  <a:cs typeface="Courier New"/>
                  <a:sym typeface="Courier New"/>
                </a:defRPr>
              </a:pPr>
              <a:r>
                <a:t>//statements here to populate the vector…</a:t>
              </a:r>
            </a:p>
            <a:p>
              <a:pPr>
                <a:defRPr sz="1600">
                  <a:solidFill>
                    <a:srgbClr val="00B050"/>
                  </a:solidFill>
                  <a:latin typeface="Courier New"/>
                  <a:ea typeface="Courier New"/>
                  <a:cs typeface="Courier New"/>
                  <a:sym typeface="Courier New"/>
                </a:defRPr>
              </a:pPr>
            </a:p>
            <a:p>
              <a:pPr>
                <a:defRPr sz="1600">
                  <a:solidFill>
                    <a:srgbClr val="00B050"/>
                  </a:solidFill>
                  <a:latin typeface="Courier New"/>
                  <a:ea typeface="Courier New"/>
                  <a:cs typeface="Courier New"/>
                  <a:sym typeface="Courier New"/>
                </a:defRPr>
              </a:pPr>
              <a:r>
                <a:t>//The new range based for loop usage for extracting the ‘int’s //contained in the vector</a:t>
              </a:r>
            </a:p>
            <a:p>
              <a:pPr>
                <a:defRPr sz="1600">
                  <a:solidFill>
                    <a:srgbClr val="00B050"/>
                  </a:solidFill>
                  <a:latin typeface="Courier New"/>
                  <a:ea typeface="Courier New"/>
                  <a:cs typeface="Courier New"/>
                  <a:sym typeface="Courier New"/>
                </a:defRPr>
              </a:pPr>
            </a:p>
            <a:p>
              <a:pPr>
                <a:defRPr sz="1600">
                  <a:solidFill>
                    <a:srgbClr val="0000FF"/>
                  </a:solidFill>
                  <a:latin typeface="Courier New"/>
                  <a:ea typeface="Courier New"/>
                  <a:cs typeface="Courier New"/>
                  <a:sym typeface="Courier New"/>
                </a:defRPr>
              </a:pPr>
              <a:r>
                <a:t>for</a:t>
              </a:r>
              <a:r>
                <a:rPr>
                  <a:solidFill>
                    <a:srgbClr val="000000"/>
                  </a:solidFill>
                </a:rPr>
                <a:t>(</a:t>
              </a:r>
              <a:r>
                <a:t>auto</a:t>
              </a:r>
              <a:r>
                <a:rPr>
                  <a:solidFill>
                    <a:srgbClr val="000000"/>
                  </a:solidFill>
                </a:rPr>
                <a:t> val: v1)</a:t>
              </a:r>
              <a:endParaRPr>
                <a:solidFill>
                  <a:srgbClr val="000000"/>
                </a:solidFill>
              </a:endParaRP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cout &lt;&lt; val;</a:t>
              </a:r>
            </a:p>
            <a:p>
              <a:pPr>
                <a:defRPr sz="1600">
                  <a:latin typeface="Courier New"/>
                  <a:ea typeface="Courier New"/>
                  <a:cs typeface="Courier New"/>
                  <a:sym typeface="Courier New"/>
                </a:defRPr>
              </a:pPr>
              <a:r>
                <a:t>}</a:t>
              </a:r>
            </a:p>
            <a:p>
              <a:pPr>
                <a:defRPr sz="1600">
                  <a:solidFill>
                    <a:srgbClr val="00B050"/>
                  </a:solidFill>
                  <a:latin typeface="Courier New"/>
                  <a:ea typeface="Courier New"/>
                  <a:cs typeface="Courier New"/>
                  <a:sym typeface="Courier New"/>
                </a:defRPr>
              </a:pPr>
              <a:r>
                <a:t>//now lets multiply every integer in the container with 5</a:t>
              </a:r>
            </a:p>
            <a:p>
              <a:pPr>
                <a:defRPr sz="1400">
                  <a:solidFill>
                    <a:srgbClr val="00B050"/>
                  </a:solidFill>
                  <a:latin typeface="Courier New"/>
                  <a:ea typeface="Courier New"/>
                  <a:cs typeface="Courier New"/>
                  <a:sym typeface="Courier New"/>
                </a:defRPr>
              </a:pPr>
            </a:p>
            <a:p>
              <a:pPr>
                <a:defRPr sz="1400">
                  <a:solidFill>
                    <a:srgbClr val="00B050"/>
                  </a:solidFill>
                  <a:latin typeface="Courier New"/>
                  <a:ea typeface="Courier New"/>
                  <a:cs typeface="Courier New"/>
                  <a:sym typeface="Courier New"/>
                </a:defRPr>
              </a:pPr>
            </a:p>
            <a:p>
              <a:pPr>
                <a:defRPr sz="1600">
                  <a:solidFill>
                    <a:srgbClr val="0000FF"/>
                  </a:solidFill>
                  <a:latin typeface="Courier New"/>
                  <a:ea typeface="Courier New"/>
                  <a:cs typeface="Courier New"/>
                  <a:sym typeface="Courier New"/>
                </a:defRPr>
              </a:pPr>
              <a:r>
                <a:t>for</a:t>
              </a:r>
              <a:r>
                <a:rPr>
                  <a:solidFill>
                    <a:srgbClr val="000000"/>
                  </a:solidFill>
                </a:rPr>
                <a:t>(</a:t>
              </a:r>
              <a:r>
                <a:t>auto</a:t>
              </a:r>
              <a:r>
                <a:rPr>
                  <a:solidFill>
                    <a:srgbClr val="000000"/>
                  </a:solidFill>
                </a:rPr>
                <a:t> &amp;val:v1)</a:t>
              </a:r>
              <a:endParaRPr>
                <a:solidFill>
                  <a:srgbClr val="000000"/>
                </a:solidFill>
              </a:endParaRP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val = val*5;</a:t>
              </a:r>
            </a:p>
            <a:p>
              <a:pPr>
                <a:defRPr sz="1600">
                  <a:latin typeface="Courier New"/>
                  <a:ea typeface="Courier New"/>
                  <a:cs typeface="Courier New"/>
                  <a:sym typeface="Courier New"/>
                </a:defRPr>
              </a:pPr>
              <a:r>
                <a:t>}</a:t>
              </a:r>
            </a:p>
          </p:txBody>
        </p:sp>
        <p:grpSp>
          <p:nvGrpSpPr>
            <p:cNvPr id="947" name="Group 20"/>
            <p:cNvGrpSpPr/>
            <p:nvPr/>
          </p:nvGrpSpPr>
          <p:grpSpPr>
            <a:xfrm>
              <a:off x="1619671" y="3247587"/>
              <a:ext cx="4032449" cy="509400"/>
              <a:chOff x="0" y="0"/>
              <a:chExt cx="4032448" cy="509398"/>
            </a:xfrm>
          </p:grpSpPr>
          <p:sp>
            <p:nvSpPr>
              <p:cNvPr id="942" name="Straight Connector 14"/>
              <p:cNvSpPr/>
              <p:nvPr/>
            </p:nvSpPr>
            <p:spPr>
              <a:xfrm flipV="1">
                <a:off x="0" y="146687"/>
                <a:ext cx="1" cy="216025"/>
              </a:xfrm>
              <a:prstGeom prst="line">
                <a:avLst/>
              </a:prstGeom>
              <a:noFill/>
              <a:ln w="28575" cap="flat">
                <a:solidFill>
                  <a:srgbClr val="92D050"/>
                </a:solidFill>
                <a:prstDash val="solid"/>
                <a:round/>
              </a:ln>
              <a:effectLst/>
            </p:spPr>
            <p:txBody>
              <a:bodyPr wrap="square" lIns="45719" tIns="45719" rIns="45719" bIns="45719" numCol="1" anchor="t">
                <a:noAutofit/>
              </a:bodyPr>
              <a:lstStyle/>
              <a:p>
                <a:pPr/>
              </a:p>
            </p:txBody>
          </p:sp>
          <p:sp>
            <p:nvSpPr>
              <p:cNvPr id="943" name="Straight Arrow Connector 16"/>
              <p:cNvSpPr/>
              <p:nvPr/>
            </p:nvSpPr>
            <p:spPr>
              <a:xfrm>
                <a:off x="0" y="151878"/>
                <a:ext cx="2232249" cy="1"/>
              </a:xfrm>
              <a:prstGeom prst="line">
                <a:avLst/>
              </a:prstGeom>
              <a:noFill/>
              <a:ln w="28575" cap="flat">
                <a:solidFill>
                  <a:srgbClr val="92D050"/>
                </a:solidFill>
                <a:prstDash val="solid"/>
                <a:round/>
                <a:tailEnd type="triangle" w="med" len="med"/>
              </a:ln>
              <a:effectLst/>
            </p:spPr>
            <p:txBody>
              <a:bodyPr wrap="square" lIns="45719" tIns="45719" rIns="45719" bIns="45719" numCol="1" anchor="t">
                <a:noAutofit/>
              </a:bodyPr>
              <a:lstStyle/>
              <a:p>
                <a:pPr/>
              </a:p>
            </p:txBody>
          </p:sp>
          <p:grpSp>
            <p:nvGrpSpPr>
              <p:cNvPr id="946" name="Rectangle 18"/>
              <p:cNvGrpSpPr/>
              <p:nvPr/>
            </p:nvGrpSpPr>
            <p:grpSpPr>
              <a:xfrm>
                <a:off x="2304256" y="-1"/>
                <a:ext cx="1728193" cy="509400"/>
                <a:chOff x="0" y="0"/>
                <a:chExt cx="1728191" cy="509398"/>
              </a:xfrm>
            </p:grpSpPr>
            <p:sp>
              <p:nvSpPr>
                <p:cNvPr id="944" name="Rectangle"/>
                <p:cNvSpPr/>
                <p:nvPr/>
              </p:nvSpPr>
              <p:spPr>
                <a:xfrm>
                  <a:off x="0" y="2671"/>
                  <a:ext cx="1728192" cy="504057"/>
                </a:xfrm>
                <a:prstGeom prst="rect">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400"/>
                  </a:pPr>
                </a:p>
              </p:txBody>
            </p:sp>
            <p:sp>
              <p:nvSpPr>
                <p:cNvPr id="945" name="Input received by value"/>
                <p:cNvSpPr txBox="1"/>
                <p:nvPr/>
              </p:nvSpPr>
              <p:spPr>
                <a:xfrm>
                  <a:off x="50482" y="0"/>
                  <a:ext cx="1627228" cy="509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Input received by value</a:t>
                  </a:r>
                </a:p>
              </p:txBody>
            </p:sp>
          </p:grpSp>
        </p:grpSp>
        <p:grpSp>
          <p:nvGrpSpPr>
            <p:cNvPr id="953" name="Group 21"/>
            <p:cNvGrpSpPr/>
            <p:nvPr/>
          </p:nvGrpSpPr>
          <p:grpSpPr>
            <a:xfrm>
              <a:off x="1691679" y="4933575"/>
              <a:ext cx="4032449" cy="509400"/>
              <a:chOff x="0" y="0"/>
              <a:chExt cx="4032448" cy="509398"/>
            </a:xfrm>
          </p:grpSpPr>
          <p:sp>
            <p:nvSpPr>
              <p:cNvPr id="948" name="Straight Connector 22"/>
              <p:cNvSpPr/>
              <p:nvPr/>
            </p:nvSpPr>
            <p:spPr>
              <a:xfrm flipV="1">
                <a:off x="0" y="146687"/>
                <a:ext cx="1" cy="216025"/>
              </a:xfrm>
              <a:prstGeom prst="line">
                <a:avLst/>
              </a:prstGeom>
              <a:noFill/>
              <a:ln w="28575" cap="flat">
                <a:solidFill>
                  <a:srgbClr val="92D050"/>
                </a:solidFill>
                <a:prstDash val="solid"/>
                <a:round/>
              </a:ln>
              <a:effectLst/>
            </p:spPr>
            <p:txBody>
              <a:bodyPr wrap="square" lIns="45719" tIns="45719" rIns="45719" bIns="45719" numCol="1" anchor="t">
                <a:noAutofit/>
              </a:bodyPr>
              <a:lstStyle/>
              <a:p>
                <a:pPr/>
              </a:p>
            </p:txBody>
          </p:sp>
          <p:sp>
            <p:nvSpPr>
              <p:cNvPr id="949" name="Straight Arrow Connector 23"/>
              <p:cNvSpPr/>
              <p:nvPr/>
            </p:nvSpPr>
            <p:spPr>
              <a:xfrm>
                <a:off x="0" y="151878"/>
                <a:ext cx="2232249" cy="1"/>
              </a:xfrm>
              <a:prstGeom prst="line">
                <a:avLst/>
              </a:prstGeom>
              <a:noFill/>
              <a:ln w="28575" cap="flat">
                <a:solidFill>
                  <a:srgbClr val="92D050"/>
                </a:solidFill>
                <a:prstDash val="solid"/>
                <a:round/>
                <a:tailEnd type="triangle" w="med" len="med"/>
              </a:ln>
              <a:effectLst/>
            </p:spPr>
            <p:txBody>
              <a:bodyPr wrap="square" lIns="45719" tIns="45719" rIns="45719" bIns="45719" numCol="1" anchor="t">
                <a:noAutofit/>
              </a:bodyPr>
              <a:lstStyle/>
              <a:p>
                <a:pPr/>
              </a:p>
            </p:txBody>
          </p:sp>
          <p:grpSp>
            <p:nvGrpSpPr>
              <p:cNvPr id="952" name="Rectangle 24"/>
              <p:cNvGrpSpPr/>
              <p:nvPr/>
            </p:nvGrpSpPr>
            <p:grpSpPr>
              <a:xfrm>
                <a:off x="2304256" y="-1"/>
                <a:ext cx="1728193" cy="509400"/>
                <a:chOff x="0" y="0"/>
                <a:chExt cx="1728191" cy="509398"/>
              </a:xfrm>
            </p:grpSpPr>
            <p:sp>
              <p:nvSpPr>
                <p:cNvPr id="950" name="Rectangle"/>
                <p:cNvSpPr/>
                <p:nvPr/>
              </p:nvSpPr>
              <p:spPr>
                <a:xfrm>
                  <a:off x="0" y="2671"/>
                  <a:ext cx="1728192" cy="504057"/>
                </a:xfrm>
                <a:prstGeom prst="rect">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400"/>
                  </a:pPr>
                </a:p>
              </p:txBody>
            </p:sp>
            <p:sp>
              <p:nvSpPr>
                <p:cNvPr id="951" name="Input received by reference"/>
                <p:cNvSpPr txBox="1"/>
                <p:nvPr/>
              </p:nvSpPr>
              <p:spPr>
                <a:xfrm>
                  <a:off x="50482" y="0"/>
                  <a:ext cx="1627228" cy="509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Input received by reference</a:t>
                  </a:r>
                </a:p>
              </p:txBody>
            </p:sp>
          </p:grpSp>
        </p:grpSp>
      </p:gr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62" name="Group 7"/>
          <p:cNvGrpSpPr/>
          <p:nvPr/>
        </p:nvGrpSpPr>
        <p:grpSpPr>
          <a:xfrm>
            <a:off x="0" y="34725"/>
            <a:ext cx="9144000" cy="6349218"/>
            <a:chOff x="0" y="0"/>
            <a:chExt cx="9144000" cy="6349217"/>
          </a:xfrm>
        </p:grpSpPr>
        <p:grpSp>
          <p:nvGrpSpPr>
            <p:cNvPr id="958" name="Snip and Round Single Corner Rectangle 3"/>
            <p:cNvGrpSpPr/>
            <p:nvPr/>
          </p:nvGrpSpPr>
          <p:grpSpPr>
            <a:xfrm>
              <a:off x="29036" y="0"/>
              <a:ext cx="9057089" cy="448948"/>
              <a:chOff x="0" y="0"/>
              <a:chExt cx="9057088" cy="448947"/>
            </a:xfrm>
          </p:grpSpPr>
          <p:sp>
            <p:nvSpPr>
              <p:cNvPr id="956"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957"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959" name="Rectangle 1"/>
            <p:cNvSpPr/>
            <p:nvPr/>
          </p:nvSpPr>
          <p:spPr>
            <a:xfrm>
              <a:off x="0" y="604084"/>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CONTROL FLOW (Range based for loop)</a:t>
              </a:r>
            </a:p>
          </p:txBody>
        </p:sp>
        <p:sp>
          <p:nvSpPr>
            <p:cNvPr id="960" name="TextBox 5"/>
            <p:cNvSpPr txBox="1"/>
            <p:nvPr/>
          </p:nvSpPr>
          <p:spPr>
            <a:xfrm>
              <a:off x="225231" y="1090018"/>
              <a:ext cx="8621530" cy="5259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defRPr sz="1400"/>
              </a:pPr>
              <a:r>
                <a:t>If in case we had our own custom container class and at the same time wanted to benefit from this range-based for loop to also work on instances of our own custom class, then we need to employ the ‘begin’ &amp; ‘end’ member functions as follows:-</a:t>
              </a:r>
            </a:p>
            <a:p>
              <a:pPr algn="just">
                <a:defRPr sz="1400"/>
              </a:pPr>
            </a:p>
            <a:p>
              <a:pPr algn="just">
                <a:defRPr sz="1400">
                  <a:solidFill>
                    <a:srgbClr val="0000FF"/>
                  </a:solidFill>
                  <a:latin typeface="Courier New"/>
                  <a:ea typeface="Courier New"/>
                  <a:cs typeface="Courier New"/>
                  <a:sym typeface="Courier New"/>
                </a:defRPr>
              </a:pPr>
              <a:r>
                <a:t>class</a:t>
              </a:r>
              <a:r>
                <a:rPr>
                  <a:solidFill>
                    <a:srgbClr val="000000"/>
                  </a:solidFill>
                </a:rPr>
                <a:t> MyContainer</a:t>
              </a:r>
            </a:p>
            <a:p>
              <a:pPr algn="just">
                <a:defRPr sz="1400">
                  <a:latin typeface="Courier New"/>
                  <a:ea typeface="Courier New"/>
                  <a:cs typeface="Courier New"/>
                  <a:sym typeface="Courier New"/>
                </a:defRPr>
              </a:pPr>
              <a:r>
                <a:t>{</a:t>
              </a:r>
            </a:p>
            <a:p>
              <a:pPr algn="just">
                <a:defRPr sz="1400">
                  <a:solidFill>
                    <a:srgbClr val="0000FF"/>
                  </a:solidFill>
                  <a:latin typeface="Courier New"/>
                  <a:ea typeface="Courier New"/>
                  <a:cs typeface="Courier New"/>
                  <a:sym typeface="Courier New"/>
                </a:defRPr>
              </a:pPr>
              <a:r>
                <a:t>private:</a:t>
              </a:r>
            </a:p>
            <a:p>
              <a:pPr algn="just">
                <a:defRPr sz="1400">
                  <a:latin typeface="Courier New"/>
                  <a:ea typeface="Courier New"/>
                  <a:cs typeface="Courier New"/>
                  <a:sym typeface="Courier New"/>
                </a:defRPr>
              </a:pPr>
              <a:r>
                <a:t>   list&lt;</a:t>
              </a:r>
              <a:r>
                <a:rPr>
                  <a:solidFill>
                    <a:srgbClr val="0000FF"/>
                  </a:solidFill>
                </a:rPr>
                <a:t>int</a:t>
              </a:r>
              <a:r>
                <a:t>&gt; _values {100,200,300,400,500};</a:t>
              </a:r>
            </a:p>
            <a:p>
              <a:pPr algn="just">
                <a:defRPr sz="1400">
                  <a:solidFill>
                    <a:srgbClr val="0000FF"/>
                  </a:solidFill>
                  <a:latin typeface="Courier New"/>
                  <a:ea typeface="Courier New"/>
                  <a:cs typeface="Courier New"/>
                  <a:sym typeface="Courier New"/>
                </a:defRPr>
              </a:pPr>
              <a:r>
                <a:t>   friend</a:t>
              </a:r>
              <a:r>
                <a:rPr>
                  <a:solidFill>
                    <a:srgbClr val="000000"/>
                  </a:solidFill>
                </a:rPr>
                <a:t> list&lt;</a:t>
              </a:r>
              <a:r>
                <a:t>int</a:t>
              </a:r>
              <a:r>
                <a:rPr>
                  <a:solidFill>
                    <a:srgbClr val="000000"/>
                  </a:solidFill>
                </a:rPr>
                <a:t>&gt;::iterator begin(MyContainer&amp; cont);</a:t>
              </a:r>
              <a:endParaRPr>
                <a:solidFill>
                  <a:srgbClr val="000000"/>
                </a:solidFill>
              </a:endParaRPr>
            </a:p>
            <a:p>
              <a:pPr algn="just">
                <a:defRPr sz="1400">
                  <a:latin typeface="Courier New"/>
                  <a:ea typeface="Courier New"/>
                  <a:cs typeface="Courier New"/>
                  <a:sym typeface="Courier New"/>
                </a:defRPr>
              </a:pPr>
              <a:r>
                <a:t>   </a:t>
              </a:r>
              <a:r>
                <a:rPr>
                  <a:solidFill>
                    <a:srgbClr val="0000FF"/>
                  </a:solidFill>
                </a:rPr>
                <a:t>friend </a:t>
              </a:r>
              <a:r>
                <a:t>list&lt;</a:t>
              </a:r>
              <a:r>
                <a:rPr>
                  <a:solidFill>
                    <a:srgbClr val="0000FF"/>
                  </a:solidFill>
                </a:rPr>
                <a:t>int</a:t>
              </a:r>
              <a:r>
                <a:t>&gt;::iterator end(MyContainer &amp;cont);</a:t>
              </a:r>
            </a:p>
            <a:p>
              <a:pPr algn="just">
                <a:defRPr sz="1400">
                  <a:solidFill>
                    <a:srgbClr val="0000FF"/>
                  </a:solidFill>
                  <a:latin typeface="Courier New"/>
                  <a:ea typeface="Courier New"/>
                  <a:cs typeface="Courier New"/>
                  <a:sym typeface="Courier New"/>
                </a:defRPr>
              </a:pPr>
              <a:r>
                <a:t>public</a:t>
              </a:r>
              <a:r>
                <a:rPr>
                  <a:solidFill>
                    <a:srgbClr val="000000"/>
                  </a:solidFill>
                </a:rPr>
                <a:t>:</a:t>
              </a:r>
              <a:endParaRPr>
                <a:solidFill>
                  <a:srgbClr val="000000"/>
                </a:solidFill>
              </a:endParaRPr>
            </a:p>
            <a:p>
              <a:pPr algn="just">
                <a:defRPr sz="1400">
                  <a:latin typeface="Courier New"/>
                  <a:ea typeface="Courier New"/>
                  <a:cs typeface="Courier New"/>
                  <a:sym typeface="Courier New"/>
                </a:defRPr>
              </a:pPr>
              <a:r>
                <a:t>      </a:t>
              </a:r>
              <a:r>
                <a:rPr>
                  <a:solidFill>
                    <a:srgbClr val="00B050"/>
                  </a:solidFill>
                </a:rPr>
                <a:t>//… other functions</a:t>
              </a:r>
              <a:endParaRPr>
                <a:solidFill>
                  <a:srgbClr val="00B050"/>
                </a:solidFill>
              </a:endParaRPr>
            </a:p>
            <a:p>
              <a:pPr algn="just">
                <a:defRPr sz="1400">
                  <a:latin typeface="Courier New"/>
                  <a:ea typeface="Courier New"/>
                  <a:cs typeface="Courier New"/>
                  <a:sym typeface="Courier New"/>
                </a:defRPr>
              </a:pPr>
              <a:r>
                <a:t>};</a:t>
              </a:r>
            </a:p>
            <a:p>
              <a:pPr algn="just">
                <a:defRPr sz="1400">
                  <a:latin typeface="Courier New"/>
                  <a:ea typeface="Courier New"/>
                  <a:cs typeface="Courier New"/>
                  <a:sym typeface="Courier New"/>
                </a:defRPr>
              </a:pPr>
            </a:p>
            <a:p>
              <a:pPr algn="just">
                <a:defRPr sz="1400">
                  <a:solidFill>
                    <a:srgbClr val="00B050"/>
                  </a:solidFill>
                  <a:latin typeface="Courier New"/>
                  <a:ea typeface="Courier New"/>
                  <a:cs typeface="Courier New"/>
                  <a:sym typeface="Courier New"/>
                </a:defRPr>
              </a:pPr>
              <a:r>
                <a:t>//global function</a:t>
              </a:r>
            </a:p>
            <a:p>
              <a:pPr algn="just">
                <a:defRPr sz="1400">
                  <a:latin typeface="Courier New"/>
                  <a:ea typeface="Courier New"/>
                  <a:cs typeface="Courier New"/>
                  <a:sym typeface="Courier New"/>
                </a:defRPr>
              </a:pPr>
              <a:r>
                <a:t>list&lt;</a:t>
              </a:r>
              <a:r>
                <a:rPr>
                  <a:solidFill>
                    <a:srgbClr val="0000FF"/>
                  </a:solidFill>
                </a:rPr>
                <a:t>int</a:t>
              </a:r>
              <a:r>
                <a:t>&gt;::iterator begin(Mycontainer &amp;cont)</a:t>
              </a:r>
            </a:p>
            <a:p>
              <a:pPr algn="just">
                <a:defRPr sz="1400">
                  <a:latin typeface="Courier New"/>
                  <a:ea typeface="Courier New"/>
                  <a:cs typeface="Courier New"/>
                  <a:sym typeface="Courier New"/>
                </a:defRPr>
              </a:pPr>
              <a:r>
                <a:t>{</a:t>
              </a:r>
            </a:p>
            <a:p>
              <a:pPr algn="just">
                <a:defRPr sz="1400">
                  <a:latin typeface="Courier New"/>
                  <a:ea typeface="Courier New"/>
                  <a:cs typeface="Courier New"/>
                  <a:sym typeface="Courier New"/>
                </a:defRPr>
              </a:pPr>
              <a:r>
                <a:t>  </a:t>
              </a:r>
              <a:r>
                <a:rPr>
                  <a:solidFill>
                    <a:srgbClr val="0000FF"/>
                  </a:solidFill>
                </a:rPr>
                <a:t>return</a:t>
              </a:r>
              <a:r>
                <a:t> const._values.begin();</a:t>
              </a:r>
            </a:p>
            <a:p>
              <a:pPr algn="just">
                <a:defRPr sz="1400">
                  <a:latin typeface="Courier New"/>
                  <a:ea typeface="Courier New"/>
                  <a:cs typeface="Courier New"/>
                  <a:sym typeface="Courier New"/>
                </a:defRPr>
              </a:pPr>
              <a:r>
                <a:t>}</a:t>
              </a:r>
            </a:p>
            <a:p>
              <a:pPr algn="just">
                <a:defRPr sz="1400">
                  <a:latin typeface="Courier New"/>
                  <a:ea typeface="Courier New"/>
                  <a:cs typeface="Courier New"/>
                  <a:sym typeface="Courier New"/>
                </a:defRPr>
              </a:pPr>
            </a:p>
            <a:p>
              <a:pPr algn="just">
                <a:defRPr sz="1400">
                  <a:latin typeface="Courier New"/>
                  <a:ea typeface="Courier New"/>
                  <a:cs typeface="Courier New"/>
                  <a:sym typeface="Courier New"/>
                </a:defRPr>
              </a:pPr>
              <a:r>
                <a:t>list&lt;</a:t>
              </a:r>
              <a:r>
                <a:rPr>
                  <a:solidFill>
                    <a:srgbClr val="0000FF"/>
                  </a:solidFill>
                </a:rPr>
                <a:t>int</a:t>
              </a:r>
              <a:r>
                <a:t>&gt;::iterator begin(Mycontainer &amp;cont)</a:t>
              </a:r>
            </a:p>
            <a:p>
              <a:pPr algn="just">
                <a:defRPr sz="1400">
                  <a:latin typeface="Courier New"/>
                  <a:ea typeface="Courier New"/>
                  <a:cs typeface="Courier New"/>
                  <a:sym typeface="Courier New"/>
                </a:defRPr>
              </a:pPr>
              <a:r>
                <a:t>{</a:t>
              </a:r>
            </a:p>
            <a:p>
              <a:pPr algn="just">
                <a:defRPr sz="1400">
                  <a:latin typeface="Courier New"/>
                  <a:ea typeface="Courier New"/>
                  <a:cs typeface="Courier New"/>
                  <a:sym typeface="Courier New"/>
                </a:defRPr>
              </a:pPr>
              <a:r>
                <a:t>  </a:t>
              </a:r>
              <a:r>
                <a:rPr>
                  <a:solidFill>
                    <a:srgbClr val="0000FF"/>
                  </a:solidFill>
                </a:rPr>
                <a:t>return</a:t>
              </a:r>
              <a:r>
                <a:t> const._values.end();</a:t>
              </a:r>
            </a:p>
            <a:p>
              <a:pPr algn="just">
                <a:defRPr sz="1400">
                  <a:latin typeface="Courier New"/>
                  <a:ea typeface="Courier New"/>
                  <a:cs typeface="Courier New"/>
                  <a:sym typeface="Courier New"/>
                </a:defRPr>
              </a:pPr>
              <a:r>
                <a:t>}</a:t>
              </a:r>
            </a:p>
          </p:txBody>
        </p:sp>
        <p:sp>
          <p:nvSpPr>
            <p:cNvPr id="961" name="TextBox 6"/>
            <p:cNvSpPr txBox="1"/>
            <p:nvPr/>
          </p:nvSpPr>
          <p:spPr>
            <a:xfrm>
              <a:off x="5255567" y="4834434"/>
              <a:ext cx="3636914" cy="1323341"/>
            </a:xfrm>
            <a:prstGeom prst="rect">
              <a:avLst/>
            </a:prstGeom>
            <a:noFill/>
            <a:ln w="127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defRPr sz="1400">
                  <a:solidFill>
                    <a:srgbClr val="0000FF"/>
                  </a:solidFill>
                  <a:latin typeface="Courier New"/>
                  <a:ea typeface="Courier New"/>
                  <a:cs typeface="Courier New"/>
                  <a:sym typeface="Courier New"/>
                </a:defRPr>
              </a:pPr>
              <a:r>
                <a:t>void</a:t>
              </a:r>
              <a:r>
                <a:rPr>
                  <a:solidFill>
                    <a:srgbClr val="000000"/>
                  </a:solidFill>
                </a:rPr>
                <a:t> main()</a:t>
              </a:r>
              <a:endParaRPr>
                <a:solidFill>
                  <a:srgbClr val="000000"/>
                </a:solidFill>
              </a:endParaRPr>
            </a:p>
            <a:p>
              <a:pPr algn="just">
                <a:defRPr sz="1400">
                  <a:latin typeface="Courier New"/>
                  <a:ea typeface="Courier New"/>
                  <a:cs typeface="Courier New"/>
                  <a:sym typeface="Courier New"/>
                </a:defRPr>
              </a:pPr>
              <a:r>
                <a:t>{</a:t>
              </a:r>
            </a:p>
            <a:p>
              <a:pPr algn="just">
                <a:defRPr sz="1400">
                  <a:latin typeface="Courier New"/>
                  <a:ea typeface="Courier New"/>
                  <a:cs typeface="Courier New"/>
                  <a:sym typeface="Courier New"/>
                </a:defRPr>
              </a:pPr>
              <a:r>
                <a:t>   MyContainer cont;</a:t>
              </a:r>
            </a:p>
            <a:p>
              <a:pPr algn="just">
                <a:defRPr sz="1400">
                  <a:latin typeface="Courier New"/>
                  <a:ea typeface="Courier New"/>
                  <a:cs typeface="Courier New"/>
                  <a:sym typeface="Courier New"/>
                </a:defRPr>
              </a:pPr>
              <a:r>
                <a:t>   for(</a:t>
              </a:r>
              <a:r>
                <a:rPr>
                  <a:solidFill>
                    <a:srgbClr val="0000FF"/>
                  </a:solidFill>
                </a:rPr>
                <a:t>auto</a:t>
              </a:r>
              <a:r>
                <a:t> &amp;elem : cont)</a:t>
              </a:r>
            </a:p>
            <a:p>
              <a:pPr algn="just">
                <a:defRPr sz="1400">
                  <a:latin typeface="Courier New"/>
                  <a:ea typeface="Courier New"/>
                  <a:cs typeface="Courier New"/>
                  <a:sym typeface="Courier New"/>
                </a:defRPr>
              </a:pPr>
              <a:r>
                <a:t>	cout &lt;&lt; elem &lt;&lt; endl;</a:t>
              </a:r>
            </a:p>
            <a:p>
              <a:pPr algn="just">
                <a:defRPr sz="1400">
                  <a:latin typeface="Courier New"/>
                  <a:ea typeface="Courier New"/>
                  <a:cs typeface="Courier New"/>
                  <a:sym typeface="Courier New"/>
                </a:defRPr>
              </a:pPr>
              <a:r>
                <a:t>}</a:t>
              </a:r>
            </a:p>
          </p:txBody>
        </p:sp>
      </p:gr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69" name="Group 6"/>
          <p:cNvGrpSpPr/>
          <p:nvPr/>
        </p:nvGrpSpPr>
        <p:grpSpPr>
          <a:xfrm>
            <a:off x="0" y="34724"/>
            <a:ext cx="9144000" cy="6541208"/>
            <a:chOff x="0" y="0"/>
            <a:chExt cx="9144000" cy="6541206"/>
          </a:xfrm>
        </p:grpSpPr>
        <p:grpSp>
          <p:nvGrpSpPr>
            <p:cNvPr id="966" name="Snip and Round Single Corner Rectangle 3"/>
            <p:cNvGrpSpPr/>
            <p:nvPr/>
          </p:nvGrpSpPr>
          <p:grpSpPr>
            <a:xfrm>
              <a:off x="29036" y="0"/>
              <a:ext cx="9057089" cy="448949"/>
              <a:chOff x="0" y="0"/>
              <a:chExt cx="9057088" cy="448948"/>
            </a:xfrm>
          </p:grpSpPr>
          <p:sp>
            <p:nvSpPr>
              <p:cNvPr id="964"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965"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967"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nullptr</a:t>
              </a:r>
            </a:p>
          </p:txBody>
        </p:sp>
        <p:sp>
          <p:nvSpPr>
            <p:cNvPr id="968" name="TextBox 5"/>
            <p:cNvSpPr txBox="1"/>
            <p:nvPr/>
          </p:nvSpPr>
          <p:spPr>
            <a:xfrm>
              <a:off x="297239" y="1090018"/>
              <a:ext cx="8621530" cy="5451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buSzPct val="100000"/>
                <a:buFont typeface="Arial"/>
                <a:buChar char="•"/>
              </a:pPr>
              <a:r>
                <a:t> The ‘</a:t>
              </a:r>
              <a:r>
                <a:rPr>
                  <a:solidFill>
                    <a:srgbClr val="0000FF"/>
                  </a:solidFill>
                </a:rPr>
                <a:t>nullptr</a:t>
              </a:r>
              <a:r>
                <a:t>’ is  a new keyword &amp; stands for null pointer, which aims at replacing the keyword ‘NULL’ and zero(0).</a:t>
              </a:r>
            </a:p>
            <a:p>
              <a:pPr algn="just">
                <a:buSzPct val="100000"/>
                <a:buFont typeface="Arial"/>
                <a:buChar char="•"/>
              </a:pPr>
            </a:p>
            <a:p>
              <a:pPr>
                <a:buSzPct val="100000"/>
                <a:buFont typeface="Arial"/>
                <a:buChar char="•"/>
              </a:pPr>
              <a:r>
                <a:t> The ‘</a:t>
              </a:r>
              <a:r>
                <a:rPr>
                  <a:solidFill>
                    <a:srgbClr val="0000FF"/>
                  </a:solidFill>
                </a:rPr>
                <a:t>nullptr</a:t>
              </a:r>
              <a:r>
                <a:t>’ is a Rvalue type and defined to be behave like a fundamental type.</a:t>
              </a:r>
            </a:p>
            <a:p>
              <a:pPr>
                <a:defRPr sz="1200"/>
              </a:pPr>
            </a:p>
            <a:p>
              <a:pPr>
                <a:defRPr sz="1600">
                  <a:solidFill>
                    <a:srgbClr val="0000FF"/>
                  </a:solidFill>
                  <a:latin typeface="Courier New"/>
                  <a:ea typeface="Courier New"/>
                  <a:cs typeface="Courier New"/>
                  <a:sym typeface="Courier New"/>
                </a:defRPr>
              </a:pPr>
              <a:r>
                <a:t>namespace</a:t>
              </a:r>
              <a:r>
                <a:rPr>
                  <a:solidFill>
                    <a:srgbClr val="000000"/>
                  </a:solidFill>
                </a:rPr>
                <a:t> std</a:t>
              </a:r>
              <a:endParaRPr>
                <a:solidFill>
                  <a:srgbClr val="000000"/>
                </a:solidFill>
              </a:endParaRP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a:solidFill>
                    <a:srgbClr val="0000FF"/>
                  </a:solidFill>
                </a:rPr>
                <a:t>typedef decltype</a:t>
              </a:r>
              <a:r>
                <a:t>(</a:t>
              </a:r>
              <a:r>
                <a:rPr>
                  <a:solidFill>
                    <a:srgbClr val="0000FF"/>
                  </a:solidFill>
                </a:rPr>
                <a:t>nullptr</a:t>
              </a:r>
              <a:r>
                <a:t>) nullptr_t;</a:t>
              </a:r>
            </a:p>
            <a:p>
              <a:pPr>
                <a:defRPr sz="1600">
                  <a:latin typeface="Courier New"/>
                  <a:ea typeface="Courier New"/>
                  <a:cs typeface="Courier New"/>
                  <a:sym typeface="Courier New"/>
                </a:defRPr>
              </a:pPr>
              <a:r>
                <a:t>}</a:t>
              </a:r>
            </a:p>
            <a:p>
              <a:pPr>
                <a:defRPr sz="1200">
                  <a:latin typeface="Courier New"/>
                  <a:ea typeface="Courier New"/>
                  <a:cs typeface="Courier New"/>
                  <a:sym typeface="Courier New"/>
                </a:defRPr>
              </a:pPr>
            </a:p>
            <a:p>
              <a:pPr>
                <a:buSzPct val="100000"/>
                <a:buFont typeface="Arial"/>
                <a:buChar char="•"/>
              </a:pPr>
              <a:r>
                <a:t>The </a:t>
              </a:r>
              <a:r>
                <a:rPr>
                  <a:solidFill>
                    <a:srgbClr val="0000FF"/>
                  </a:solidFill>
                </a:rPr>
                <a:t>‘nullptr</a:t>
              </a:r>
              <a:r>
                <a:t>’ is still inter-operable with zero (0)</a:t>
              </a:r>
            </a:p>
            <a:p>
              <a:pPr>
                <a:defRPr sz="1600">
                  <a:latin typeface="Courier New"/>
                  <a:ea typeface="Courier New"/>
                  <a:cs typeface="Courier New"/>
                  <a:sym typeface="Courier New"/>
                </a:defRPr>
              </a:pPr>
            </a:p>
            <a:p>
              <a:pPr>
                <a:defRPr sz="1600">
                  <a:solidFill>
                    <a:srgbClr val="0000FF"/>
                  </a:solidFill>
                  <a:latin typeface="Courier New"/>
                  <a:ea typeface="Courier New"/>
                  <a:cs typeface="Courier New"/>
                  <a:sym typeface="Courier New"/>
                </a:defRPr>
              </a:pPr>
              <a:r>
                <a:t>int</a:t>
              </a:r>
              <a:r>
                <a:rPr>
                  <a:solidFill>
                    <a:srgbClr val="000000"/>
                  </a:solidFill>
                </a:rPr>
                <a:t> *p = </a:t>
              </a:r>
              <a:r>
                <a:t>nullptr</a:t>
              </a:r>
              <a:r>
                <a:rPr>
                  <a:solidFill>
                    <a:srgbClr val="000000"/>
                  </a:solidFill>
                </a:rPr>
                <a:t>;</a:t>
              </a:r>
              <a:endParaRPr>
                <a:solidFill>
                  <a:srgbClr val="000000"/>
                </a:solidFill>
              </a:endParaRPr>
            </a:p>
            <a:p>
              <a:pPr>
                <a:defRPr sz="1600">
                  <a:solidFill>
                    <a:srgbClr val="0000FF"/>
                  </a:solidFill>
                  <a:latin typeface="Courier New"/>
                  <a:ea typeface="Courier New"/>
                  <a:cs typeface="Courier New"/>
                  <a:sym typeface="Courier New"/>
                </a:defRPr>
              </a:pPr>
              <a:r>
                <a:t>int</a:t>
              </a:r>
              <a:r>
                <a:rPr>
                  <a:solidFill>
                    <a:srgbClr val="000000"/>
                  </a:solidFill>
                </a:rPr>
                <a:t> *p1 = </a:t>
              </a:r>
              <a:r>
                <a:t>NULL</a:t>
              </a:r>
              <a:r>
                <a:rPr>
                  <a:solidFill>
                    <a:srgbClr val="000000"/>
                  </a:solidFill>
                </a:rPr>
                <a:t>;</a:t>
              </a:r>
              <a:endParaRPr>
                <a:solidFill>
                  <a:srgbClr val="000000"/>
                </a:solidFill>
              </a:endParaRPr>
            </a:p>
            <a:p>
              <a:pPr>
                <a:defRPr sz="1600">
                  <a:solidFill>
                    <a:srgbClr val="0000FF"/>
                  </a:solidFill>
                  <a:latin typeface="Courier New"/>
                  <a:ea typeface="Courier New"/>
                  <a:cs typeface="Courier New"/>
                  <a:sym typeface="Courier New"/>
                </a:defRPr>
              </a:pPr>
              <a:r>
                <a:t>int</a:t>
              </a:r>
              <a:r>
                <a:rPr>
                  <a:solidFill>
                    <a:srgbClr val="000000"/>
                  </a:solidFill>
                </a:rPr>
                <a:t> *p2=0;</a:t>
              </a:r>
              <a:endParaRPr>
                <a:solidFill>
                  <a:srgbClr val="000000"/>
                </a:solidFill>
              </a:endParaRPr>
            </a:p>
            <a:p>
              <a:pPr>
                <a:defRPr sz="1600">
                  <a:latin typeface="Courier New"/>
                  <a:ea typeface="Courier New"/>
                  <a:cs typeface="Courier New"/>
                  <a:sym typeface="Courier New"/>
                </a:defRPr>
              </a:pPr>
              <a:r>
                <a:t>p1 == p   </a:t>
              </a:r>
              <a:r>
                <a:rPr>
                  <a:solidFill>
                    <a:srgbClr val="00B050"/>
                  </a:solidFill>
                </a:rPr>
                <a:t>//true</a:t>
              </a:r>
              <a:endParaRPr>
                <a:solidFill>
                  <a:srgbClr val="00B050"/>
                </a:solidFill>
              </a:endParaRPr>
            </a:p>
            <a:p>
              <a:pPr>
                <a:defRPr sz="1600">
                  <a:latin typeface="Courier New"/>
                  <a:ea typeface="Courier New"/>
                  <a:cs typeface="Courier New"/>
                  <a:sym typeface="Courier New"/>
                </a:defRPr>
              </a:pPr>
              <a:r>
                <a:t>p2 == p;  </a:t>
              </a:r>
              <a:r>
                <a:rPr>
                  <a:solidFill>
                    <a:srgbClr val="00B050"/>
                  </a:solidFill>
                </a:rPr>
                <a:t>//true</a:t>
              </a:r>
              <a:endParaRPr>
                <a:solidFill>
                  <a:srgbClr val="00B050"/>
                </a:solidFill>
              </a:endParaRPr>
            </a:p>
            <a:p>
              <a:pPr>
                <a:defRPr sz="1600">
                  <a:solidFill>
                    <a:srgbClr val="00B050"/>
                  </a:solidFill>
                  <a:latin typeface="Courier New"/>
                  <a:ea typeface="Courier New"/>
                  <a:cs typeface="Courier New"/>
                  <a:sym typeface="Courier New"/>
                </a:defRPr>
              </a:pPr>
            </a:p>
            <a:p>
              <a:pPr>
                <a:buSzPct val="100000"/>
                <a:buFont typeface="Arial"/>
                <a:buChar char="•"/>
              </a:pPr>
              <a:r>
                <a:t>  </a:t>
              </a:r>
              <a:r>
                <a:rPr>
                  <a:solidFill>
                    <a:srgbClr val="0000FF"/>
                  </a:solidFill>
                </a:rPr>
                <a:t>nullptr</a:t>
              </a:r>
              <a:r>
                <a:t> type is convertible to any pointer type or </a:t>
              </a:r>
              <a:r>
                <a:rPr>
                  <a:solidFill>
                    <a:srgbClr val="0000FF"/>
                  </a:solidFill>
                </a:rPr>
                <a:t>bool</a:t>
              </a:r>
              <a:r>
                <a:t> type only.</a:t>
              </a:r>
            </a:p>
            <a:p>
              <a:pPr>
                <a:defRPr sz="1200"/>
              </a:pPr>
            </a:p>
            <a:p>
              <a:pPr>
                <a:buSzPct val="100000"/>
                <a:buFont typeface="Arial"/>
                <a:buChar char="•"/>
                <a:defRPr sz="1600"/>
              </a:pPr>
              <a:r>
                <a:t>  </a:t>
              </a:r>
              <a:r>
                <a:rPr sz="1800"/>
                <a:t>Now the standard library has been updated to used ‘</a:t>
              </a:r>
              <a:r>
                <a:rPr sz="1800">
                  <a:solidFill>
                    <a:srgbClr val="0000FF"/>
                  </a:solidFill>
                </a:rPr>
                <a:t>nullptr</a:t>
              </a:r>
              <a:r>
                <a:rPr sz="1800"/>
                <a:t>’. For eg. A failed ‘dynamic_cast’ now returns </a:t>
              </a:r>
              <a:r>
                <a:rPr sz="1800">
                  <a:solidFill>
                    <a:srgbClr val="0000FF"/>
                  </a:solidFill>
                </a:rPr>
                <a:t>‘nullptr</a:t>
              </a:r>
              <a:r>
                <a:rPr sz="1800"/>
                <a:t>’ and not NULL</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66" name="Group 6"/>
          <p:cNvGrpSpPr/>
          <p:nvPr/>
        </p:nvGrpSpPr>
        <p:grpSpPr>
          <a:xfrm>
            <a:off x="0" y="34725"/>
            <a:ext cx="9144000" cy="5961839"/>
            <a:chOff x="0" y="0"/>
            <a:chExt cx="9144000" cy="5961838"/>
          </a:xfrm>
        </p:grpSpPr>
        <p:sp>
          <p:nvSpPr>
            <p:cNvPr id="261" name="TextBox 3"/>
            <p:cNvSpPr txBox="1"/>
            <p:nvPr/>
          </p:nvSpPr>
          <p:spPr>
            <a:xfrm>
              <a:off x="0" y="582626"/>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The 3 important language features of C++ 11</a:t>
              </a:r>
            </a:p>
          </p:txBody>
        </p:sp>
        <p:grpSp>
          <p:nvGrpSpPr>
            <p:cNvPr id="264" name="Snip and Round Single Corner Rectangle 4"/>
            <p:cNvGrpSpPr/>
            <p:nvPr/>
          </p:nvGrpSpPr>
          <p:grpSpPr>
            <a:xfrm>
              <a:off x="29036" y="0"/>
              <a:ext cx="9057089" cy="448949"/>
              <a:chOff x="0" y="0"/>
              <a:chExt cx="9057088" cy="448948"/>
            </a:xfrm>
          </p:grpSpPr>
          <p:sp>
            <p:nvSpPr>
              <p:cNvPr id="26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26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265" name="TextBox 5"/>
            <p:cNvSpPr txBox="1"/>
            <p:nvPr/>
          </p:nvSpPr>
          <p:spPr>
            <a:xfrm>
              <a:off x="297239" y="1006298"/>
              <a:ext cx="8477514" cy="4955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2400"/>
              </a:pPr>
              <a:r>
                <a:t>auto</a:t>
              </a:r>
              <a:r>
                <a:rPr b="0" sz="1800"/>
                <a:t> continued…</a:t>
              </a:r>
              <a:endParaRPr b="0" sz="1800"/>
            </a:p>
            <a:p>
              <a:pPr>
                <a:defRPr sz="1200"/>
              </a:pPr>
            </a:p>
            <a:p>
              <a:pPr algn="just">
                <a:buSzPct val="100000"/>
                <a:buChar char="-"/>
              </a:pPr>
              <a:r>
                <a:t> const and volatile specifier’s are removed when associated with elements either qualified with ‘const’ or ‘volatile’ qualifiers.</a:t>
              </a:r>
            </a:p>
            <a:p>
              <a:pPr>
                <a:defRPr sz="1200"/>
              </a:pPr>
            </a:p>
            <a:p>
              <a:pPr>
                <a:buSzPct val="100000"/>
                <a:buChar char="-"/>
              </a:pPr>
              <a:r>
                <a:t>Arrays and functions are turned into pointers.</a:t>
              </a:r>
            </a:p>
            <a:p>
              <a:pPr>
                <a:defRPr sz="1200"/>
              </a:pPr>
            </a:p>
            <a:p>
              <a:pPr>
                <a:defRPr sz="1400">
                  <a:solidFill>
                    <a:srgbClr val="0000FF"/>
                  </a:solidFill>
                  <a:latin typeface="Courier New"/>
                  <a:ea typeface="Courier New"/>
                  <a:cs typeface="Courier New"/>
                  <a:sym typeface="Courier New"/>
                </a:defRPr>
              </a:pPr>
              <a:r>
                <a:t>const</a:t>
              </a:r>
              <a:r>
                <a:rPr>
                  <a:solidFill>
                    <a:srgbClr val="000000"/>
                  </a:solidFill>
                </a:rPr>
                <a:t> vector&lt;</a:t>
              </a:r>
              <a:r>
                <a:t>int</a:t>
              </a:r>
              <a:r>
                <a:rPr>
                  <a:solidFill>
                    <a:srgbClr val="000000"/>
                  </a:solidFill>
                </a:rPr>
                <a:t>&gt; values;</a:t>
              </a:r>
              <a:endParaRPr>
                <a:solidFill>
                  <a:srgbClr val="000000"/>
                </a:solidFill>
              </a:endParaRPr>
            </a:p>
            <a:p>
              <a:pPr>
                <a:defRPr sz="1400">
                  <a:solidFill>
                    <a:srgbClr val="0000FF"/>
                  </a:solidFill>
                  <a:latin typeface="Courier New"/>
                  <a:ea typeface="Courier New"/>
                  <a:cs typeface="Courier New"/>
                  <a:sym typeface="Courier New"/>
                </a:defRPr>
              </a:pPr>
              <a:r>
                <a:t>auto </a:t>
              </a:r>
              <a:r>
                <a:rPr>
                  <a:solidFill>
                    <a:srgbClr val="000000"/>
                  </a:solidFill>
                </a:rPr>
                <a:t>a=values;                 </a:t>
              </a:r>
              <a:r>
                <a:rPr>
                  <a:solidFill>
                    <a:srgbClr val="00B050"/>
                  </a:solidFill>
                </a:rPr>
                <a:t>//type of ‘a’ is vector&lt;int&gt;</a:t>
              </a:r>
              <a:endParaRPr>
                <a:solidFill>
                  <a:srgbClr val="00B050"/>
                </a:solidFill>
              </a:endParaRPr>
            </a:p>
            <a:p>
              <a:pPr>
                <a:defRPr sz="1400">
                  <a:solidFill>
                    <a:srgbClr val="0000FF"/>
                  </a:solidFill>
                  <a:latin typeface="Courier New"/>
                  <a:ea typeface="Courier New"/>
                  <a:cs typeface="Courier New"/>
                  <a:sym typeface="Courier New"/>
                </a:defRPr>
              </a:pPr>
              <a:r>
                <a:t>auto</a:t>
              </a:r>
              <a:r>
                <a:rPr>
                  <a:solidFill>
                    <a:srgbClr val="000000"/>
                  </a:solidFill>
                </a:rPr>
                <a:t> &amp;b = values;	              </a:t>
              </a:r>
              <a:r>
                <a:rPr>
                  <a:solidFill>
                    <a:srgbClr val="00B050"/>
                  </a:solidFill>
                </a:rPr>
                <a:t>//type of ‘b’ is const vector&lt;int&gt;&amp;</a:t>
              </a:r>
              <a:endParaRPr>
                <a:solidFill>
                  <a:srgbClr val="00B050"/>
                </a:solidFill>
              </a:endParaRPr>
            </a:p>
            <a:p>
              <a:pPr>
                <a:defRPr sz="1400">
                  <a:latin typeface="Courier New"/>
                  <a:ea typeface="Courier New"/>
                  <a:cs typeface="Courier New"/>
                  <a:sym typeface="Courier New"/>
                </a:defRPr>
              </a:pPr>
            </a:p>
            <a:p>
              <a:pPr>
                <a:defRPr sz="1400">
                  <a:solidFill>
                    <a:srgbClr val="0000FF"/>
                  </a:solidFill>
                  <a:latin typeface="Courier New"/>
                  <a:ea typeface="Courier New"/>
                  <a:cs typeface="Courier New"/>
                  <a:sym typeface="Courier New"/>
                </a:defRPr>
              </a:pPr>
              <a:r>
                <a:t>volatile long </a:t>
              </a:r>
              <a:r>
                <a:rPr>
                  <a:solidFill>
                    <a:srgbClr val="000000"/>
                  </a:solidFill>
                </a:rPr>
                <a:t>clock =0;</a:t>
              </a:r>
              <a:endParaRPr>
                <a:solidFill>
                  <a:srgbClr val="000000"/>
                </a:solidFill>
              </a:endParaRPr>
            </a:p>
            <a:p>
              <a:pPr>
                <a:defRPr sz="1400">
                  <a:solidFill>
                    <a:srgbClr val="0000FF"/>
                  </a:solidFill>
                  <a:latin typeface="Courier New"/>
                  <a:ea typeface="Courier New"/>
                  <a:cs typeface="Courier New"/>
                  <a:sym typeface="Courier New"/>
                </a:defRPr>
              </a:pPr>
              <a:r>
                <a:t>auto</a:t>
              </a:r>
              <a:r>
                <a:rPr>
                  <a:solidFill>
                    <a:srgbClr val="000000"/>
                  </a:solidFill>
                </a:rPr>
                <a:t> c=clock;                  </a:t>
              </a:r>
              <a:r>
                <a:rPr>
                  <a:solidFill>
                    <a:srgbClr val="00B050"/>
                  </a:solidFill>
                </a:rPr>
                <a:t>// ‘c’ is not volatile</a:t>
              </a:r>
              <a:endParaRPr>
                <a:solidFill>
                  <a:srgbClr val="00B050"/>
                </a:solidFill>
              </a:endParaRPr>
            </a:p>
            <a:p>
              <a:pPr>
                <a:defRPr sz="1400">
                  <a:latin typeface="Courier New"/>
                  <a:ea typeface="Courier New"/>
                  <a:cs typeface="Courier New"/>
                  <a:sym typeface="Courier New"/>
                </a:defRPr>
              </a:pPr>
            </a:p>
            <a:p>
              <a:pPr>
                <a:defRPr sz="1400">
                  <a:latin typeface="Courier New"/>
                  <a:ea typeface="Courier New"/>
                  <a:cs typeface="Courier New"/>
                  <a:sym typeface="Courier New"/>
                </a:defRPr>
              </a:pPr>
              <a:r>
                <a:t>Employee emp[10];</a:t>
              </a:r>
            </a:p>
            <a:p>
              <a:pPr>
                <a:defRPr sz="1400">
                  <a:solidFill>
                    <a:srgbClr val="0000FF"/>
                  </a:solidFill>
                  <a:latin typeface="Courier New"/>
                  <a:ea typeface="Courier New"/>
                  <a:cs typeface="Courier New"/>
                  <a:sym typeface="Courier New"/>
                </a:defRPr>
              </a:pPr>
              <a:r>
                <a:t>auto</a:t>
              </a:r>
              <a:r>
                <a:rPr>
                  <a:solidFill>
                    <a:srgbClr val="000000"/>
                  </a:solidFill>
                </a:rPr>
                <a:t> e = emp;        </a:t>
              </a:r>
              <a:r>
                <a:rPr>
                  <a:solidFill>
                    <a:srgbClr val="00B050"/>
                  </a:solidFill>
                </a:rPr>
                <a:t>// type of ‘e’ is Employee*</a:t>
              </a:r>
              <a:endParaRPr>
                <a:solidFill>
                  <a:srgbClr val="00B050"/>
                </a:solidFill>
              </a:endParaRPr>
            </a:p>
            <a:p>
              <a:pPr>
                <a:defRPr sz="1400">
                  <a:solidFill>
                    <a:srgbClr val="0000FF"/>
                  </a:solidFill>
                  <a:latin typeface="Courier New"/>
                  <a:ea typeface="Courier New"/>
                  <a:cs typeface="Courier New"/>
                  <a:sym typeface="Courier New"/>
                </a:defRPr>
              </a:pPr>
              <a:r>
                <a:t>auto</a:t>
              </a:r>
              <a:r>
                <a:rPr>
                  <a:solidFill>
                    <a:srgbClr val="000000"/>
                  </a:solidFill>
                </a:rPr>
                <a:t> &amp;f = emp;       </a:t>
              </a:r>
              <a:r>
                <a:rPr>
                  <a:solidFill>
                    <a:srgbClr val="00B050"/>
                  </a:solidFill>
                </a:rPr>
                <a:t>//type of ‘f’ is Employee(&amp;)[10] – an array of reference</a:t>
              </a:r>
              <a:endParaRPr>
                <a:solidFill>
                  <a:srgbClr val="00B050"/>
                </a:solidFill>
              </a:endParaRPr>
            </a:p>
            <a:p>
              <a:pPr>
                <a:defRPr sz="1400">
                  <a:latin typeface="Courier New"/>
                  <a:ea typeface="Courier New"/>
                  <a:cs typeface="Courier New"/>
                  <a:sym typeface="Courier New"/>
                </a:defRPr>
              </a:pPr>
            </a:p>
            <a:p>
              <a:pPr>
                <a:defRPr sz="1400">
                  <a:solidFill>
                    <a:srgbClr val="0000FF"/>
                  </a:solidFill>
                  <a:latin typeface="Courier New"/>
                  <a:ea typeface="Courier New"/>
                  <a:cs typeface="Courier New"/>
                  <a:sym typeface="Courier New"/>
                </a:defRPr>
              </a:pPr>
              <a:r>
                <a:t>int</a:t>
              </a:r>
              <a:r>
                <a:rPr>
                  <a:solidFill>
                    <a:srgbClr val="000000"/>
                  </a:solidFill>
                </a:rPr>
                <a:t>  func(</a:t>
              </a:r>
              <a:r>
                <a:t>double</a:t>
              </a:r>
              <a:r>
                <a:rPr>
                  <a:solidFill>
                    <a:srgbClr val="000000"/>
                  </a:solidFill>
                </a:rPr>
                <a:t> x) { </a:t>
              </a:r>
              <a:r>
                <a:t>return</a:t>
              </a:r>
              <a:r>
                <a:rPr>
                  <a:solidFill>
                    <a:srgbClr val="000000"/>
                  </a:solidFill>
                </a:rPr>
                <a:t> 100; }</a:t>
              </a:r>
              <a:endParaRPr>
                <a:solidFill>
                  <a:srgbClr val="000000"/>
                </a:solidFill>
              </a:endParaRPr>
            </a:p>
            <a:p>
              <a:pPr>
                <a:defRPr sz="1400">
                  <a:latin typeface="Courier New"/>
                  <a:ea typeface="Courier New"/>
                  <a:cs typeface="Courier New"/>
                  <a:sym typeface="Courier New"/>
                </a:defRPr>
              </a:pPr>
            </a:p>
            <a:p>
              <a:pPr>
                <a:defRPr sz="1400">
                  <a:solidFill>
                    <a:srgbClr val="0000FF"/>
                  </a:solidFill>
                  <a:latin typeface="Courier New"/>
                  <a:ea typeface="Courier New"/>
                  <a:cs typeface="Courier New"/>
                  <a:sym typeface="Courier New"/>
                </a:defRPr>
              </a:pPr>
              <a:r>
                <a:t>auto</a:t>
              </a:r>
              <a:r>
                <a:rPr>
                  <a:solidFill>
                    <a:srgbClr val="000000"/>
                  </a:solidFill>
                </a:rPr>
                <a:t> g = func;                  </a:t>
              </a:r>
              <a:r>
                <a:rPr>
                  <a:solidFill>
                    <a:srgbClr val="00B050"/>
                  </a:solidFill>
                </a:rPr>
                <a:t>// type of ‘g’ is   int(* )(double)</a:t>
              </a:r>
              <a:endParaRPr>
                <a:solidFill>
                  <a:srgbClr val="00B050"/>
                </a:solidFill>
              </a:endParaRPr>
            </a:p>
            <a:p>
              <a:pPr>
                <a:defRPr sz="1400">
                  <a:solidFill>
                    <a:srgbClr val="0000FF"/>
                  </a:solidFill>
                  <a:latin typeface="Courier New"/>
                  <a:ea typeface="Courier New"/>
                  <a:cs typeface="Courier New"/>
                  <a:sym typeface="Courier New"/>
                </a:defRPr>
              </a:pPr>
              <a:r>
                <a:t>auto</a:t>
              </a:r>
              <a:r>
                <a:rPr>
                  <a:solidFill>
                    <a:srgbClr val="000000"/>
                  </a:solidFill>
                </a:rPr>
                <a:t> &amp;h = func;                 </a:t>
              </a:r>
              <a:r>
                <a:rPr>
                  <a:solidFill>
                    <a:srgbClr val="00B050"/>
                  </a:solidFill>
                </a:rPr>
                <a:t>// type of ‘f’ is int(&amp; ) (double)</a:t>
              </a:r>
            </a:p>
          </p:txBody>
        </p:sp>
      </p:gr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76" name="Group 6"/>
          <p:cNvGrpSpPr/>
          <p:nvPr/>
        </p:nvGrpSpPr>
        <p:grpSpPr>
          <a:xfrm>
            <a:off x="0" y="34724"/>
            <a:ext cx="9144000" cy="6424444"/>
            <a:chOff x="0" y="0"/>
            <a:chExt cx="9144000" cy="6424442"/>
          </a:xfrm>
        </p:grpSpPr>
        <p:grpSp>
          <p:nvGrpSpPr>
            <p:cNvPr id="973" name="Snip and Round Single Corner Rectangle 3"/>
            <p:cNvGrpSpPr/>
            <p:nvPr/>
          </p:nvGrpSpPr>
          <p:grpSpPr>
            <a:xfrm>
              <a:off x="29036" y="0"/>
              <a:ext cx="9057089" cy="448949"/>
              <a:chOff x="0" y="0"/>
              <a:chExt cx="9057088" cy="448948"/>
            </a:xfrm>
          </p:grpSpPr>
          <p:sp>
            <p:nvSpPr>
              <p:cNvPr id="971"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972"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974"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Nullptr  (continued…)</a:t>
              </a:r>
            </a:p>
          </p:txBody>
        </p:sp>
        <p:sp>
          <p:nvSpPr>
            <p:cNvPr id="975" name="TextBox 5"/>
            <p:cNvSpPr txBox="1"/>
            <p:nvPr/>
          </p:nvSpPr>
          <p:spPr>
            <a:xfrm>
              <a:off x="225231" y="1151402"/>
              <a:ext cx="8621530" cy="5273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If we use uniform initialization syntax for declaring pointers, by default the pointer variable will be initialized to ‘</a:t>
              </a:r>
              <a:r>
                <a:rPr>
                  <a:solidFill>
                    <a:srgbClr val="0000FF"/>
                  </a:solidFill>
                </a:rPr>
                <a:t>nullptr</a:t>
              </a:r>
              <a:r>
                <a:t>’</a:t>
              </a:r>
            </a:p>
            <a:p>
              <a:pPr/>
            </a:p>
            <a:p>
              <a:pPr>
                <a:defRPr sz="1600">
                  <a:solidFill>
                    <a:srgbClr val="0000FF"/>
                  </a:solidFill>
                  <a:latin typeface="Courier New"/>
                  <a:ea typeface="Courier New"/>
                  <a:cs typeface="Courier New"/>
                  <a:sym typeface="Courier New"/>
                </a:defRPr>
              </a:pPr>
              <a:r>
                <a:t>int</a:t>
              </a:r>
              <a:r>
                <a:rPr>
                  <a:solidFill>
                    <a:srgbClr val="000000"/>
                  </a:solidFill>
                </a:rPr>
                <a:t>  *p  { };     </a:t>
              </a:r>
              <a:r>
                <a:rPr>
                  <a:solidFill>
                    <a:srgbClr val="00B050"/>
                  </a:solidFill>
                </a:rPr>
                <a:t>// p is set to nullptr</a:t>
              </a:r>
              <a:endParaRPr>
                <a:solidFill>
                  <a:srgbClr val="00B050"/>
                </a:solidFill>
              </a:endParaRPr>
            </a:p>
            <a:p>
              <a:pPr>
                <a:defRPr sz="1600">
                  <a:solidFill>
                    <a:srgbClr val="00B050"/>
                  </a:solidFill>
                  <a:latin typeface="Courier New"/>
                  <a:ea typeface="Courier New"/>
                  <a:cs typeface="Courier New"/>
                  <a:sym typeface="Courier New"/>
                </a:defRPr>
              </a:pPr>
            </a:p>
            <a:p>
              <a:pPr/>
              <a:r>
                <a:t>A </a:t>
              </a:r>
              <a:r>
                <a:rPr>
                  <a:solidFill>
                    <a:srgbClr val="0000FF"/>
                  </a:solidFill>
                </a:rPr>
                <a:t>nullptr</a:t>
              </a:r>
              <a:r>
                <a:t> is better than NULL</a:t>
              </a:r>
            </a:p>
            <a:p>
              <a:pPr>
                <a:defRPr sz="1400">
                  <a:solidFill>
                    <a:srgbClr val="00B050"/>
                  </a:solidFill>
                  <a:latin typeface="Courier New"/>
                  <a:ea typeface="Courier New"/>
                  <a:cs typeface="Courier New"/>
                  <a:sym typeface="Courier New"/>
                </a:defRPr>
              </a:pPr>
            </a:p>
            <a:p>
              <a:pPr>
                <a:defRPr sz="1600">
                  <a:solidFill>
                    <a:srgbClr val="0000FF"/>
                  </a:solidFill>
                  <a:latin typeface="Courier New"/>
                  <a:ea typeface="Courier New"/>
                  <a:cs typeface="Courier New"/>
                  <a:sym typeface="Courier New"/>
                </a:defRPr>
              </a:pPr>
              <a:r>
                <a:t>bool</a:t>
              </a:r>
              <a:r>
                <a:rPr>
                  <a:solidFill>
                    <a:srgbClr val="000000"/>
                  </a:solidFill>
                </a:rPr>
                <a:t> fun(</a:t>
              </a:r>
              <a:r>
                <a:t>int</a:t>
              </a:r>
              <a:r>
                <a:rPr>
                  <a:solidFill>
                    <a:srgbClr val="000000"/>
                  </a:solidFill>
                </a:rPr>
                <a:t> x)</a:t>
              </a:r>
              <a:endParaRPr>
                <a:solidFill>
                  <a:srgbClr val="000000"/>
                </a:solidFill>
              </a:endParaRP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a:solidFill>
                    <a:srgbClr val="0000FF"/>
                  </a:solidFill>
                </a:rPr>
                <a:t>return false</a:t>
              </a:r>
              <a:r>
                <a:t>;</a:t>
              </a:r>
            </a:p>
            <a:p>
              <a:pPr>
                <a:defRPr sz="1600">
                  <a:latin typeface="Courier New"/>
                  <a:ea typeface="Courier New"/>
                  <a:cs typeface="Courier New"/>
                  <a:sym typeface="Courier New"/>
                </a:defRPr>
              </a:pPr>
              <a:r>
                <a:t>}</a:t>
              </a:r>
            </a:p>
            <a:p>
              <a:pPr>
                <a:defRPr sz="1400">
                  <a:latin typeface="Courier New"/>
                  <a:ea typeface="Courier New"/>
                  <a:cs typeface="Courier New"/>
                  <a:sym typeface="Courier New"/>
                </a:defRPr>
              </a:pPr>
            </a:p>
            <a:p>
              <a:pPr>
                <a:defRPr sz="1600">
                  <a:solidFill>
                    <a:srgbClr val="0000FF"/>
                  </a:solidFill>
                  <a:latin typeface="Courier New"/>
                  <a:ea typeface="Courier New"/>
                  <a:cs typeface="Courier New"/>
                  <a:sym typeface="Courier New"/>
                </a:defRPr>
              </a:pPr>
              <a:r>
                <a:t>bool</a:t>
              </a:r>
              <a:r>
                <a:rPr>
                  <a:solidFill>
                    <a:srgbClr val="000000"/>
                  </a:solidFill>
                </a:rPr>
                <a:t> fun(</a:t>
              </a:r>
              <a:r>
                <a:t>int</a:t>
              </a:r>
              <a:r>
                <a:rPr>
                  <a:solidFill>
                    <a:srgbClr val="000000"/>
                  </a:solidFill>
                </a:rPr>
                <a:t> *x)</a:t>
              </a:r>
              <a:endParaRPr>
                <a:solidFill>
                  <a:srgbClr val="000000"/>
                </a:solidFill>
              </a:endParaRP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a:solidFill>
                    <a:srgbClr val="0000FF"/>
                  </a:solidFill>
                </a:rPr>
                <a:t>return true</a:t>
              </a:r>
              <a:r>
                <a:t>;</a:t>
              </a:r>
            </a:p>
            <a:p>
              <a:pPr>
                <a:defRPr sz="1600">
                  <a:latin typeface="Courier New"/>
                  <a:ea typeface="Courier New"/>
                  <a:cs typeface="Courier New"/>
                  <a:sym typeface="Courier New"/>
                </a:defRPr>
              </a:pPr>
              <a:r>
                <a:t>}</a:t>
              </a:r>
            </a:p>
            <a:p>
              <a:pPr>
                <a:defRPr sz="1200">
                  <a:latin typeface="Courier New"/>
                  <a:ea typeface="Courier New"/>
                  <a:cs typeface="Courier New"/>
                  <a:sym typeface="Courier New"/>
                </a:defRPr>
              </a:pPr>
            </a:p>
            <a:p>
              <a:pPr>
                <a:defRPr sz="1600">
                  <a:solidFill>
                    <a:srgbClr val="0000FF"/>
                  </a:solidFill>
                  <a:latin typeface="Courier New"/>
                  <a:ea typeface="Courier New"/>
                  <a:cs typeface="Courier New"/>
                  <a:sym typeface="Courier New"/>
                </a:defRPr>
              </a:pPr>
              <a:r>
                <a:t>void</a:t>
              </a:r>
              <a:r>
                <a:rPr>
                  <a:solidFill>
                    <a:srgbClr val="000000"/>
                  </a:solidFill>
                </a:rPr>
                <a:t> main()</a:t>
              </a:r>
              <a:endParaRPr>
                <a:solidFill>
                  <a:srgbClr val="000000"/>
                </a:solidFill>
              </a:endParaRP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fun(NULL);    </a:t>
              </a:r>
              <a:r>
                <a:rPr>
                  <a:solidFill>
                    <a:srgbClr val="00B050"/>
                  </a:solidFill>
                </a:rPr>
                <a:t>//returns false, fun(int) is chosen</a:t>
              </a:r>
              <a:endParaRPr>
                <a:solidFill>
                  <a:srgbClr val="00B050"/>
                </a:solidFill>
              </a:endParaRPr>
            </a:p>
            <a:p>
              <a:pPr>
                <a:defRPr sz="1600">
                  <a:latin typeface="Courier New"/>
                  <a:ea typeface="Courier New"/>
                  <a:cs typeface="Courier New"/>
                  <a:sym typeface="Courier New"/>
                </a:defRPr>
              </a:pPr>
              <a:r>
                <a:t>   fun(</a:t>
              </a:r>
              <a:r>
                <a:rPr>
                  <a:solidFill>
                    <a:srgbClr val="0000FF"/>
                  </a:solidFill>
                </a:rPr>
                <a:t>nullptr</a:t>
              </a:r>
              <a:r>
                <a:t>);  </a:t>
              </a:r>
              <a:r>
                <a:rPr>
                  <a:solidFill>
                    <a:srgbClr val="00B050"/>
                  </a:solidFill>
                </a:rPr>
                <a:t>//returns true, fun(int *) is chosen</a:t>
              </a:r>
              <a:endParaRPr>
                <a:solidFill>
                  <a:srgbClr val="00B050"/>
                </a:solidFill>
              </a:endParaRPr>
            </a:p>
            <a:p>
              <a:pPr>
                <a:defRPr sz="1600">
                  <a:latin typeface="Courier New"/>
                  <a:ea typeface="Courier New"/>
                  <a:cs typeface="Courier New"/>
                  <a:sym typeface="Courier New"/>
                </a:defRPr>
              </a:pPr>
              <a:r>
                <a:t>}</a:t>
              </a:r>
            </a:p>
          </p:txBody>
        </p:sp>
      </p:gr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83" name="Group 6"/>
          <p:cNvGrpSpPr/>
          <p:nvPr/>
        </p:nvGrpSpPr>
        <p:grpSpPr>
          <a:xfrm>
            <a:off x="0" y="31602"/>
            <a:ext cx="9144000" cy="6391930"/>
            <a:chOff x="0" y="0"/>
            <a:chExt cx="9144000" cy="6391928"/>
          </a:xfrm>
        </p:grpSpPr>
        <p:grpSp>
          <p:nvGrpSpPr>
            <p:cNvPr id="980" name="Snip and Round Single Corner Rectangle 3"/>
            <p:cNvGrpSpPr/>
            <p:nvPr/>
          </p:nvGrpSpPr>
          <p:grpSpPr>
            <a:xfrm>
              <a:off x="29036" y="0"/>
              <a:ext cx="9057089" cy="448949"/>
              <a:chOff x="0" y="0"/>
              <a:chExt cx="9057088" cy="448948"/>
            </a:xfrm>
          </p:grpSpPr>
          <p:sp>
            <p:nvSpPr>
              <p:cNvPr id="978"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979"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981" name="Rectangle 1"/>
            <p:cNvSpPr/>
            <p:nvPr/>
          </p:nvSpPr>
          <p:spPr>
            <a:xfrm>
              <a:off x="0" y="604531"/>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Enum Changes</a:t>
              </a:r>
            </a:p>
          </p:txBody>
        </p:sp>
        <p:sp>
          <p:nvSpPr>
            <p:cNvPr id="982" name="TextBox 5"/>
            <p:cNvSpPr txBox="1"/>
            <p:nvPr/>
          </p:nvSpPr>
          <p:spPr>
            <a:xfrm>
              <a:off x="225231" y="1093141"/>
              <a:ext cx="8693538" cy="5298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C++ 11 has introduced some small changes to enum,</a:t>
              </a:r>
            </a:p>
            <a:p>
              <a:pPr>
                <a:defRPr sz="1200"/>
              </a:pPr>
            </a:p>
            <a:p>
              <a:pPr marL="342900" indent="-342900">
                <a:buSzPct val="100000"/>
                <a:buAutoNum type="arabicParenR" startAt="1"/>
              </a:pPr>
              <a:r>
                <a:t>Strongly typed enums in order to improve type safety</a:t>
              </a:r>
            </a:p>
            <a:p>
              <a:pPr marL="342900" indent="-342900">
                <a:buSzPct val="100000"/>
                <a:buAutoNum type="arabicParenR" startAt="1"/>
              </a:pPr>
              <a:r>
                <a:t>Forward declaration for enums for reducing coupling and reducing compiling time.</a:t>
              </a:r>
            </a:p>
            <a:p>
              <a:pPr marL="342900" indent="-342900">
                <a:buSzPct val="100000"/>
                <a:buAutoNum type="arabicParenR" startAt="1"/>
              </a:pPr>
              <a:r>
                <a:t>Scoped enums, we can now use </a:t>
              </a:r>
              <a:r>
                <a:rPr i="1"/>
                <a:t>enum class </a:t>
              </a:r>
              <a:r>
                <a:t>as against just </a:t>
              </a:r>
              <a:r>
                <a:rPr i="1"/>
                <a:t>enum</a:t>
              </a:r>
              <a:r>
                <a:t>, the names will not be exported outside.</a:t>
              </a:r>
            </a:p>
            <a:p>
              <a:pPr marL="342900" indent="-342900">
                <a:defRPr sz="1200"/>
              </a:pPr>
            </a:p>
            <a:p>
              <a:pPr marL="342900" indent="-342900">
                <a:defRPr sz="1600">
                  <a:solidFill>
                    <a:srgbClr val="0000FF"/>
                  </a:solidFill>
                  <a:latin typeface="Courier New"/>
                  <a:ea typeface="Courier New"/>
                  <a:cs typeface="Courier New"/>
                  <a:sym typeface="Courier New"/>
                </a:defRPr>
              </a:pPr>
              <a:r>
                <a:t>enum class</a:t>
              </a:r>
              <a:r>
                <a:rPr>
                  <a:solidFill>
                    <a:srgbClr val="000000"/>
                  </a:solidFill>
                </a:rPr>
                <a:t> Proportion{ OneHalf, OneThird, OneQuarter };</a:t>
              </a:r>
              <a:endParaRPr>
                <a:solidFill>
                  <a:srgbClr val="000000"/>
                </a:solidFill>
              </a:endParaRPr>
            </a:p>
            <a:p>
              <a:pPr marL="342900" indent="-342900">
                <a:defRPr sz="1600">
                  <a:latin typeface="Courier New"/>
                  <a:ea typeface="Courier New"/>
                  <a:cs typeface="Courier New"/>
                  <a:sym typeface="Courier New"/>
                </a:defRPr>
              </a:pPr>
            </a:p>
            <a:p>
              <a:pPr marL="342900" indent="-342900">
                <a:defRPr sz="1600">
                  <a:latin typeface="Courier New"/>
                  <a:ea typeface="Courier New"/>
                  <a:cs typeface="Courier New"/>
                  <a:sym typeface="Courier New"/>
                </a:defRPr>
              </a:pPr>
              <a:r>
                <a:t>Proportion prop = OneThird;   </a:t>
              </a:r>
              <a:r>
                <a:rPr>
                  <a:solidFill>
                    <a:srgbClr val="00B050"/>
                  </a:solidFill>
                </a:rPr>
                <a:t>//error</a:t>
              </a:r>
              <a:endParaRPr>
                <a:solidFill>
                  <a:srgbClr val="00B050"/>
                </a:solidFill>
              </a:endParaRPr>
            </a:p>
            <a:p>
              <a:pPr marL="342900" indent="-342900">
                <a:defRPr sz="1600">
                  <a:latin typeface="Courier New"/>
                  <a:ea typeface="Courier New"/>
                  <a:cs typeface="Courier New"/>
                  <a:sym typeface="Courier New"/>
                </a:defRPr>
              </a:pPr>
              <a:r>
                <a:t>Proportion prop2 = Proportion::OneThird;  </a:t>
              </a:r>
              <a:r>
                <a:rPr>
                  <a:solidFill>
                    <a:srgbClr val="00B050"/>
                  </a:solidFill>
                </a:rPr>
                <a:t>//OK </a:t>
              </a:r>
              <a:endParaRPr>
                <a:solidFill>
                  <a:srgbClr val="00B050"/>
                </a:solidFill>
              </a:endParaRPr>
            </a:p>
            <a:p>
              <a:pPr marL="342900" indent="-342900">
                <a:defRPr sz="1200"/>
              </a:pPr>
            </a:p>
            <a:p>
              <a:pPr algn="just"/>
              <a:r>
                <a:t>A scoped enum is now not convertible to integer type, we need to do explicit conversion to work with enum values.</a:t>
              </a:r>
            </a:p>
            <a:p>
              <a:pPr marL="342900" indent="-342900">
                <a:defRPr sz="1600">
                  <a:solidFill>
                    <a:srgbClr val="00B050"/>
                  </a:solidFill>
                  <a:latin typeface="Courier New"/>
                  <a:ea typeface="Courier New"/>
                  <a:cs typeface="Courier New"/>
                  <a:sym typeface="Courier New"/>
                </a:defRPr>
              </a:pPr>
            </a:p>
            <a:p>
              <a:pPr marL="342900" indent="-342900">
                <a:defRPr sz="1600">
                  <a:solidFill>
                    <a:srgbClr val="0000FF"/>
                  </a:solidFill>
                  <a:latin typeface="Courier New"/>
                  <a:ea typeface="Courier New"/>
                  <a:cs typeface="Courier New"/>
                  <a:sym typeface="Courier New"/>
                </a:defRPr>
              </a:pPr>
              <a:r>
                <a:t>auto</a:t>
              </a:r>
              <a:r>
                <a:rPr>
                  <a:solidFill>
                    <a:srgbClr val="000000"/>
                  </a:solidFill>
                </a:rPr>
                <a:t> prop = Proportion::OneThird;</a:t>
              </a:r>
              <a:endParaRPr>
                <a:solidFill>
                  <a:srgbClr val="000000"/>
                </a:solidFill>
              </a:endParaRPr>
            </a:p>
            <a:p>
              <a:pPr marL="342900" indent="-342900">
                <a:defRPr sz="1600">
                  <a:solidFill>
                    <a:srgbClr val="0000FF"/>
                  </a:solidFill>
                  <a:latin typeface="Courier New"/>
                  <a:ea typeface="Courier New"/>
                  <a:cs typeface="Courier New"/>
                  <a:sym typeface="Courier New"/>
                </a:defRPr>
              </a:pPr>
              <a:r>
                <a:t>if</a:t>
              </a:r>
              <a:r>
                <a:rPr>
                  <a:solidFill>
                    <a:srgbClr val="000000"/>
                  </a:solidFill>
                </a:rPr>
                <a:t>(prop==1)   </a:t>
              </a:r>
              <a:r>
                <a:rPr>
                  <a:solidFill>
                    <a:srgbClr val="00B050"/>
                  </a:solidFill>
                </a:rPr>
                <a:t>//error</a:t>
              </a:r>
              <a:endParaRPr>
                <a:solidFill>
                  <a:srgbClr val="00B050"/>
                </a:solidFill>
              </a:endParaRPr>
            </a:p>
            <a:p>
              <a:pPr marL="342900" indent="-342900">
                <a:defRPr sz="1600">
                  <a:latin typeface="Courier New"/>
                  <a:ea typeface="Courier New"/>
                  <a:cs typeface="Courier New"/>
                  <a:sym typeface="Courier New"/>
                </a:defRPr>
              </a:pPr>
              <a:r>
                <a:t>{</a:t>
              </a:r>
            </a:p>
            <a:p>
              <a:pPr marL="342900" indent="-342900">
                <a:defRPr sz="1600">
                  <a:latin typeface="Courier New"/>
                  <a:ea typeface="Courier New"/>
                  <a:cs typeface="Courier New"/>
                  <a:sym typeface="Courier New"/>
                </a:defRPr>
              </a:pPr>
              <a:r>
                <a:t>}</a:t>
              </a:r>
            </a:p>
            <a:p>
              <a:pPr/>
              <a:r>
                <a:t>4) Another Ability of the scoped enum is to specify the underlying type, the type is specified after </a:t>
              </a:r>
              <a:r>
                <a:rPr i="1"/>
                <a:t>enum</a:t>
              </a:r>
              <a:r>
                <a:t> name and must be one of integral type, by default it is of type </a:t>
              </a:r>
              <a:r>
                <a:rPr>
                  <a:solidFill>
                    <a:srgbClr val="0000FF"/>
                  </a:solidFill>
                </a:rPr>
                <a:t>‘int</a:t>
              </a:r>
              <a:r>
                <a:t>’</a:t>
              </a:r>
            </a:p>
          </p:txBody>
        </p:sp>
      </p:gr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90" name="Group 6"/>
          <p:cNvGrpSpPr/>
          <p:nvPr/>
        </p:nvGrpSpPr>
        <p:grpSpPr>
          <a:xfrm>
            <a:off x="0" y="31602"/>
            <a:ext cx="9144000" cy="6560874"/>
            <a:chOff x="0" y="0"/>
            <a:chExt cx="9144000" cy="6560872"/>
          </a:xfrm>
        </p:grpSpPr>
        <p:grpSp>
          <p:nvGrpSpPr>
            <p:cNvPr id="987" name="Snip and Round Single Corner Rectangle 3"/>
            <p:cNvGrpSpPr/>
            <p:nvPr/>
          </p:nvGrpSpPr>
          <p:grpSpPr>
            <a:xfrm>
              <a:off x="29036" y="0"/>
              <a:ext cx="9057089" cy="448949"/>
              <a:chOff x="0" y="0"/>
              <a:chExt cx="9057088" cy="448948"/>
            </a:xfrm>
          </p:grpSpPr>
          <p:sp>
            <p:nvSpPr>
              <p:cNvPr id="985"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986"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988" name="Rectangle 1"/>
            <p:cNvSpPr/>
            <p:nvPr/>
          </p:nvSpPr>
          <p:spPr>
            <a:xfrm>
              <a:off x="0" y="604531"/>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Enum Changes</a:t>
              </a:r>
            </a:p>
          </p:txBody>
        </p:sp>
        <p:sp>
          <p:nvSpPr>
            <p:cNvPr id="989" name="Rectangle 5"/>
            <p:cNvSpPr txBox="1"/>
            <p:nvPr/>
          </p:nvSpPr>
          <p:spPr>
            <a:xfrm>
              <a:off x="225231" y="1021132"/>
              <a:ext cx="8693538" cy="553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Specifying the type helps improve cross platform compatibility of the code by helping the compiler choose the type stated by us rather than the compiler making its own choice.</a:t>
              </a:r>
            </a:p>
            <a:p>
              <a:pPr>
                <a:defRPr sz="900">
                  <a:solidFill>
                    <a:srgbClr val="0000FF"/>
                  </a:solidFill>
                  <a:latin typeface="Courier New"/>
                  <a:ea typeface="Courier New"/>
                  <a:cs typeface="Courier New"/>
                  <a:sym typeface="Courier New"/>
                </a:defRPr>
              </a:pPr>
            </a:p>
            <a:p>
              <a:pPr>
                <a:defRPr sz="1600">
                  <a:solidFill>
                    <a:srgbClr val="0000FF"/>
                  </a:solidFill>
                  <a:latin typeface="Courier New"/>
                  <a:ea typeface="Courier New"/>
                  <a:cs typeface="Courier New"/>
                  <a:sym typeface="Courier New"/>
                </a:defRPr>
              </a:pPr>
              <a:r>
                <a:t>enum class </a:t>
              </a:r>
              <a:r>
                <a:rPr>
                  <a:solidFill>
                    <a:srgbClr val="000000"/>
                  </a:solidFill>
                </a:rPr>
                <a:t>Direction :</a:t>
              </a:r>
              <a:r>
                <a:t>unsigned short  </a:t>
              </a:r>
              <a:r>
                <a:rPr>
                  <a:solidFill>
                    <a:srgbClr val="000000"/>
                  </a:solidFill>
                </a:rPr>
                <a:t>{ South, West, East, North };</a:t>
              </a:r>
              <a:endParaRPr>
                <a:solidFill>
                  <a:srgbClr val="000000"/>
                </a:solidFill>
              </a:endParaRPr>
            </a:p>
            <a:p>
              <a:pPr>
                <a:defRPr sz="1200">
                  <a:latin typeface="Courier New"/>
                  <a:ea typeface="Courier New"/>
                  <a:cs typeface="Courier New"/>
                  <a:sym typeface="Courier New"/>
                </a:defRPr>
              </a:pPr>
            </a:p>
            <a:p>
              <a:pPr>
                <a:defRPr sz="1600">
                  <a:latin typeface="Courier New"/>
                  <a:ea typeface="Courier New"/>
                  <a:cs typeface="Courier New"/>
                  <a:sym typeface="Courier New"/>
                </a:defRPr>
              </a:pPr>
              <a:r>
                <a:t>cout &lt;&lt;sizeof(North) &lt;&lt; endl;  </a:t>
              </a:r>
              <a:r>
                <a:rPr>
                  <a:solidFill>
                    <a:srgbClr val="00B050"/>
                  </a:solidFill>
                </a:rPr>
                <a:t>//outputs the size of unsigned short</a:t>
              </a:r>
              <a:endParaRPr>
                <a:solidFill>
                  <a:srgbClr val="00B050"/>
                </a:solidFill>
              </a:endParaRPr>
            </a:p>
            <a:p>
              <a:pPr>
                <a:defRPr sz="1200">
                  <a:solidFill>
                    <a:srgbClr val="00B050"/>
                  </a:solidFill>
                  <a:latin typeface="Courier New"/>
                  <a:ea typeface="Courier New"/>
                  <a:cs typeface="Courier New"/>
                  <a:sym typeface="Courier New"/>
                </a:defRPr>
              </a:pPr>
            </a:p>
            <a:p>
              <a:pPr>
                <a:defRPr sz="1600">
                  <a:solidFill>
                    <a:srgbClr val="0000FF"/>
                  </a:solidFill>
                  <a:latin typeface="Courier New"/>
                  <a:ea typeface="Courier New"/>
                  <a:cs typeface="Courier New"/>
                  <a:sym typeface="Courier New"/>
                </a:defRPr>
              </a:pPr>
              <a:r>
                <a:t>enum</a:t>
              </a:r>
              <a:r>
                <a:rPr>
                  <a:solidFill>
                    <a:srgbClr val="000000"/>
                  </a:solidFill>
                </a:rPr>
                <a:t> Color:</a:t>
              </a:r>
              <a:r>
                <a:t>double   </a:t>
              </a:r>
              <a:r>
                <a:rPr>
                  <a:solidFill>
                    <a:srgbClr val="00B050"/>
                  </a:solidFill>
                </a:rPr>
                <a:t>//ERROR, non-integral type</a:t>
              </a:r>
              <a:endParaRPr>
                <a:solidFill>
                  <a:srgbClr val="00B050"/>
                </a:solidFill>
              </a:endParaRP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Black</a:t>
              </a:r>
            </a:p>
            <a:p>
              <a:pPr>
                <a:defRPr sz="1600">
                  <a:latin typeface="Courier New"/>
                  <a:ea typeface="Courier New"/>
                  <a:cs typeface="Courier New"/>
                  <a:sym typeface="Courier New"/>
                </a:defRPr>
              </a:pPr>
              <a:r>
                <a:t>};</a:t>
              </a:r>
            </a:p>
            <a:p>
              <a:pPr>
                <a:defRPr sz="900">
                  <a:latin typeface="Courier New"/>
                  <a:ea typeface="Courier New"/>
                  <a:cs typeface="Courier New"/>
                  <a:sym typeface="Courier New"/>
                </a:defRPr>
              </a:pPr>
            </a:p>
            <a:p>
              <a:pPr>
                <a:defRPr b="1"/>
              </a:pPr>
              <a:r>
                <a:t>FORWARD DECLARATION:</a:t>
              </a:r>
            </a:p>
            <a:p>
              <a:pPr>
                <a:defRPr sz="900">
                  <a:latin typeface="Courier New"/>
                  <a:ea typeface="Courier New"/>
                  <a:cs typeface="Courier New"/>
                  <a:sym typeface="Courier New"/>
                </a:defRPr>
              </a:pPr>
            </a:p>
            <a:p>
              <a:pPr>
                <a:defRPr sz="1600">
                  <a:solidFill>
                    <a:srgbClr val="00B050"/>
                  </a:solidFill>
                  <a:latin typeface="Courier New"/>
                  <a:ea typeface="Courier New"/>
                  <a:cs typeface="Courier New"/>
                  <a:sym typeface="Courier New"/>
                </a:defRPr>
              </a:pPr>
              <a:r>
                <a:t>// CONTENTS OF HEADER FILE WITH ONLY ENUM NAME</a:t>
              </a:r>
            </a:p>
            <a:p>
              <a:pPr>
                <a:defRPr sz="1400">
                  <a:solidFill>
                    <a:srgbClr val="0000FF"/>
                  </a:solidFill>
                  <a:latin typeface="Courier New"/>
                  <a:ea typeface="Courier New"/>
                  <a:cs typeface="Courier New"/>
                  <a:sym typeface="Courier New"/>
                </a:defRPr>
              </a:pPr>
              <a:r>
                <a:t>enum class</a:t>
              </a:r>
              <a:r>
                <a:rPr>
                  <a:solidFill>
                    <a:srgbClr val="000000"/>
                  </a:solidFill>
                </a:rPr>
                <a:t> Direction;  </a:t>
              </a:r>
              <a:r>
                <a:rPr>
                  <a:solidFill>
                    <a:srgbClr val="00B050"/>
                  </a:solidFill>
                </a:rPr>
                <a:t>//forward declaration of enum</a:t>
              </a:r>
              <a:endParaRPr>
                <a:solidFill>
                  <a:srgbClr val="00B050"/>
                </a:solidFill>
              </a:endParaRPr>
            </a:p>
            <a:p>
              <a:pPr>
                <a:defRPr sz="1400">
                  <a:latin typeface="Courier New"/>
                  <a:ea typeface="Courier New"/>
                  <a:cs typeface="Courier New"/>
                  <a:sym typeface="Courier New"/>
                </a:defRPr>
              </a:pPr>
            </a:p>
            <a:p>
              <a:pPr>
                <a:defRPr sz="1400">
                  <a:solidFill>
                    <a:srgbClr val="0000FF"/>
                  </a:solidFill>
                  <a:latin typeface="Courier New"/>
                  <a:ea typeface="Courier New"/>
                  <a:cs typeface="Courier New"/>
                  <a:sym typeface="Courier New"/>
                </a:defRPr>
              </a:pPr>
              <a:r>
                <a:t>class</a:t>
              </a:r>
              <a:r>
                <a:rPr>
                  <a:solidFill>
                    <a:srgbClr val="000000"/>
                  </a:solidFill>
                </a:rPr>
                <a:t> CA</a:t>
              </a:r>
              <a:endParaRPr>
                <a:solidFill>
                  <a:srgbClr val="000000"/>
                </a:solidFill>
              </a:endParaRPr>
            </a:p>
            <a:p>
              <a:pPr>
                <a:defRPr sz="1400">
                  <a:latin typeface="Courier New"/>
                  <a:ea typeface="Courier New"/>
                  <a:cs typeface="Courier New"/>
                  <a:sym typeface="Courier New"/>
                </a:defRPr>
              </a:pPr>
              <a:r>
                <a:t>{</a:t>
              </a:r>
            </a:p>
            <a:p>
              <a:pPr>
                <a:defRPr sz="1400">
                  <a:solidFill>
                    <a:srgbClr val="0000FF"/>
                  </a:solidFill>
                  <a:latin typeface="Courier New"/>
                  <a:ea typeface="Courier New"/>
                  <a:cs typeface="Courier New"/>
                  <a:sym typeface="Courier New"/>
                </a:defRPr>
              </a:pPr>
              <a:r>
                <a:t>public</a:t>
              </a:r>
              <a:r>
                <a:rPr>
                  <a:solidFill>
                    <a:srgbClr val="000000"/>
                  </a:solidFill>
                </a:rPr>
                <a:t>:</a:t>
              </a:r>
              <a:endParaRPr>
                <a:solidFill>
                  <a:srgbClr val="000000"/>
                </a:solidFill>
              </a:endParaRPr>
            </a:p>
            <a:p>
              <a:pPr>
                <a:defRPr sz="1400">
                  <a:latin typeface="Courier New"/>
                  <a:ea typeface="Courier New"/>
                  <a:cs typeface="Courier New"/>
                  <a:sym typeface="Courier New"/>
                </a:defRPr>
              </a:pPr>
              <a:r>
                <a:t>    </a:t>
              </a:r>
              <a:r>
                <a:rPr>
                  <a:solidFill>
                    <a:srgbClr val="0000FF"/>
                  </a:solidFill>
                </a:rPr>
                <a:t>void </a:t>
              </a:r>
              <a:r>
                <a:t>Input(Direction d){ ... }</a:t>
              </a:r>
            </a:p>
            <a:p>
              <a:pPr>
                <a:defRPr sz="1400">
                  <a:latin typeface="Courier New"/>
                  <a:ea typeface="Courier New"/>
                  <a:cs typeface="Courier New"/>
                  <a:sym typeface="Courier New"/>
                </a:defRPr>
              </a:pPr>
              <a:r>
                <a:t>    </a:t>
              </a:r>
              <a:r>
                <a:rPr>
                  <a:solidFill>
                    <a:srgbClr val="0000FF"/>
                  </a:solidFill>
                </a:rPr>
                <a:t>void</a:t>
              </a:r>
              <a:r>
                <a:t> Print(Direction d) </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cout &lt;&lt;"Direction is ...." &lt;&lt; d &lt;&lt; endl; </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a:t>
              </a:r>
            </a:p>
          </p:txBody>
        </p:sp>
      </p:gr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98" name="Group 7"/>
          <p:cNvGrpSpPr/>
          <p:nvPr/>
        </p:nvGrpSpPr>
        <p:grpSpPr>
          <a:xfrm>
            <a:off x="0" y="31602"/>
            <a:ext cx="9144000" cy="6019463"/>
            <a:chOff x="0" y="0"/>
            <a:chExt cx="9144000" cy="6019461"/>
          </a:xfrm>
        </p:grpSpPr>
        <p:grpSp>
          <p:nvGrpSpPr>
            <p:cNvPr id="994" name="Snip and Round Single Corner Rectangle 3"/>
            <p:cNvGrpSpPr/>
            <p:nvPr/>
          </p:nvGrpSpPr>
          <p:grpSpPr>
            <a:xfrm>
              <a:off x="29036" y="0"/>
              <a:ext cx="9057089" cy="448949"/>
              <a:chOff x="0" y="0"/>
              <a:chExt cx="9057088" cy="448948"/>
            </a:xfrm>
          </p:grpSpPr>
          <p:sp>
            <p:nvSpPr>
              <p:cNvPr id="99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99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995" name="Rectangle 1"/>
            <p:cNvSpPr/>
            <p:nvPr/>
          </p:nvSpPr>
          <p:spPr>
            <a:xfrm>
              <a:off x="0" y="604531"/>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Enum Changes  (Forward Declaration)</a:t>
              </a:r>
            </a:p>
          </p:txBody>
        </p:sp>
        <p:sp>
          <p:nvSpPr>
            <p:cNvPr id="996" name="Rectangle 5"/>
            <p:cNvSpPr txBox="1"/>
            <p:nvPr/>
          </p:nvSpPr>
          <p:spPr>
            <a:xfrm>
              <a:off x="297239" y="1813221"/>
              <a:ext cx="8549522" cy="420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600">
                  <a:solidFill>
                    <a:srgbClr val="00B050"/>
                  </a:solidFill>
                  <a:latin typeface="Courier New"/>
                  <a:ea typeface="Courier New"/>
                  <a:cs typeface="Courier New"/>
                  <a:sym typeface="Courier New"/>
                </a:defRPr>
              </a:pPr>
              <a:r>
                <a:t>//navigator.h</a:t>
              </a:r>
            </a:p>
            <a:p>
              <a:pPr>
                <a:defRPr sz="1600">
                  <a:latin typeface="Courier New"/>
                  <a:ea typeface="Courier New"/>
                  <a:cs typeface="Courier New"/>
                  <a:sym typeface="Courier New"/>
                </a:defRPr>
              </a:pPr>
            </a:p>
            <a:p>
              <a:pPr>
                <a:defRPr sz="1600">
                  <a:solidFill>
                    <a:srgbClr val="0000FF"/>
                  </a:solidFill>
                  <a:latin typeface="Courier New"/>
                  <a:ea typeface="Courier New"/>
                  <a:cs typeface="Courier New"/>
                  <a:sym typeface="Courier New"/>
                </a:defRPr>
              </a:pPr>
              <a:r>
                <a:t>class</a:t>
              </a:r>
              <a:r>
                <a:rPr>
                  <a:solidFill>
                    <a:srgbClr val="000000"/>
                  </a:solidFill>
                </a:rPr>
                <a:t> Navigator</a:t>
              </a:r>
              <a:endParaRPr>
                <a:solidFill>
                  <a:srgbClr val="000000"/>
                </a:solidFill>
              </a:endParaRPr>
            </a:p>
            <a:p>
              <a:pPr>
                <a:defRPr sz="1600">
                  <a:latin typeface="Courier New"/>
                  <a:ea typeface="Courier New"/>
                  <a:cs typeface="Courier New"/>
                  <a:sym typeface="Courier New"/>
                </a:defRPr>
              </a:pPr>
              <a:r>
                <a:t>{</a:t>
              </a:r>
            </a:p>
            <a:p>
              <a:pPr>
                <a:defRPr sz="1600">
                  <a:solidFill>
                    <a:srgbClr val="0000FF"/>
                  </a:solidFill>
                  <a:latin typeface="Courier New"/>
                  <a:ea typeface="Courier New"/>
                  <a:cs typeface="Courier New"/>
                  <a:sym typeface="Courier New"/>
                </a:defRPr>
              </a:pPr>
              <a:r>
                <a:t>private:</a:t>
              </a:r>
            </a:p>
            <a:p>
              <a:pPr>
                <a:defRPr sz="1600">
                  <a:latin typeface="Courier New"/>
                  <a:ea typeface="Courier New"/>
                  <a:cs typeface="Courier New"/>
                  <a:sym typeface="Courier New"/>
                </a:defRPr>
              </a:pPr>
              <a:r>
                <a:t>   </a:t>
              </a:r>
              <a:r>
                <a:rPr>
                  <a:solidFill>
                    <a:srgbClr val="0000FF"/>
                  </a:solidFill>
                </a:rPr>
                <a:t>enum</a:t>
              </a:r>
              <a:r>
                <a:t> CompassPoint : </a:t>
              </a:r>
              <a:r>
                <a:rPr>
                  <a:solidFill>
                    <a:srgbClr val="0000FF"/>
                  </a:solidFill>
                </a:rPr>
                <a:t>int</a:t>
              </a:r>
              <a:r>
                <a:t>;  </a:t>
              </a:r>
              <a:r>
                <a:rPr>
                  <a:solidFill>
                    <a:srgbClr val="00B050"/>
                  </a:solidFill>
                </a:rPr>
                <a:t>//forward declaration</a:t>
              </a:r>
              <a:endParaRPr>
                <a:solidFill>
                  <a:srgbClr val="00B050"/>
                </a:solidFill>
              </a:endParaRPr>
            </a:p>
            <a:p>
              <a:pPr>
                <a:defRPr sz="1600">
                  <a:latin typeface="Courier New"/>
                  <a:ea typeface="Courier New"/>
                  <a:cs typeface="Courier New"/>
                  <a:sym typeface="Courier New"/>
                </a:defRPr>
              </a:pPr>
              <a:r>
                <a:t>   CompassPoint _compass_point;</a:t>
              </a:r>
            </a:p>
            <a:p>
              <a:pPr>
                <a:defRPr sz="1600">
                  <a:latin typeface="Courier New"/>
                  <a:ea typeface="Courier New"/>
                  <a:cs typeface="Courier New"/>
                  <a:sym typeface="Courier New"/>
                </a:defRPr>
              </a:pPr>
              <a:r>
                <a:t>public:</a:t>
              </a:r>
            </a:p>
            <a:p>
              <a:pPr>
                <a:defRPr sz="1600">
                  <a:latin typeface="Courier New"/>
                  <a:ea typeface="Courier New"/>
                  <a:cs typeface="Courier New"/>
                  <a:sym typeface="Courier New"/>
                </a:defRPr>
              </a:pPr>
              <a:r>
                <a:t>   Navigator();</a:t>
              </a:r>
            </a:p>
            <a:p>
              <a:pPr>
                <a:defRPr sz="1600">
                  <a:latin typeface="Courier New"/>
                  <a:ea typeface="Courier New"/>
                  <a:cs typeface="Courier New"/>
                  <a:sym typeface="Courier New"/>
                </a:defRPr>
              </a:pPr>
              <a:r>
                <a:t>   </a:t>
              </a:r>
              <a:r>
                <a:rPr>
                  <a:solidFill>
                    <a:srgbClr val="00B050"/>
                  </a:solidFill>
                </a:rPr>
                <a:t>//...</a:t>
              </a:r>
              <a:endParaRPr>
                <a:solidFill>
                  <a:srgbClr val="00B050"/>
                </a:solidFill>
              </a:endParaRP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p>
            <a:p>
              <a:pPr>
                <a:defRPr sz="1600">
                  <a:solidFill>
                    <a:srgbClr val="00B050"/>
                  </a:solidFill>
                  <a:latin typeface="Courier New"/>
                  <a:ea typeface="Courier New"/>
                  <a:cs typeface="Courier New"/>
                  <a:sym typeface="Courier New"/>
                </a:defRPr>
              </a:pPr>
              <a:r>
                <a:t>//navigator.cpp</a:t>
              </a:r>
            </a:p>
            <a:p>
              <a:pPr>
                <a:defRPr sz="1600">
                  <a:latin typeface="Courier New"/>
                  <a:ea typeface="Courier New"/>
                  <a:cs typeface="Courier New"/>
                  <a:sym typeface="Courier New"/>
                </a:defRPr>
              </a:pPr>
            </a:p>
            <a:p>
              <a:pPr>
                <a:defRPr sz="1600">
                  <a:solidFill>
                    <a:srgbClr val="0000FF"/>
                  </a:solidFill>
                  <a:latin typeface="Courier New"/>
                  <a:ea typeface="Courier New"/>
                  <a:cs typeface="Courier New"/>
                  <a:sym typeface="Courier New"/>
                </a:defRPr>
              </a:pPr>
              <a:r>
                <a:t>enum</a:t>
              </a:r>
              <a:r>
                <a:rPr>
                  <a:solidFill>
                    <a:srgbClr val="000000"/>
                  </a:solidFill>
                </a:rPr>
                <a:t> Navigator::CompassPoint : </a:t>
              </a:r>
              <a:r>
                <a:t>int </a:t>
              </a:r>
              <a:r>
                <a:rPr>
                  <a:solidFill>
                    <a:srgbClr val="000000"/>
                  </a:solidFill>
                </a:rPr>
                <a:t>{North, South, East, West };</a:t>
              </a:r>
              <a:endParaRPr>
                <a:solidFill>
                  <a:srgbClr val="000000"/>
                </a:solidFill>
              </a:endParaRPr>
            </a:p>
            <a:p>
              <a:pPr>
                <a:defRPr sz="1600">
                  <a:latin typeface="Courier New"/>
                  <a:ea typeface="Courier New"/>
                  <a:cs typeface="Courier New"/>
                  <a:sym typeface="Courier New"/>
                </a:defRPr>
              </a:pPr>
            </a:p>
            <a:p>
              <a:pPr>
                <a:defRPr sz="1600">
                  <a:latin typeface="Courier New"/>
                  <a:ea typeface="Courier New"/>
                  <a:cs typeface="Courier New"/>
                  <a:sym typeface="Courier New"/>
                </a:defRPr>
              </a:pPr>
              <a:r>
                <a:t>Navigator::Navigator() : _compass_point(North)</a:t>
              </a:r>
            </a:p>
            <a:p>
              <a:pPr>
                <a:defRPr sz="1600">
                  <a:latin typeface="Courier New"/>
                  <a:ea typeface="Courier New"/>
                  <a:cs typeface="Courier New"/>
                  <a:sym typeface="Courier New"/>
                </a:defRPr>
              </a:pPr>
              <a:r>
                <a:t>{... }</a:t>
              </a:r>
            </a:p>
          </p:txBody>
        </p:sp>
        <p:sp>
          <p:nvSpPr>
            <p:cNvPr id="997" name="TextBox 6"/>
            <p:cNvSpPr txBox="1"/>
            <p:nvPr/>
          </p:nvSpPr>
          <p:spPr>
            <a:xfrm>
              <a:off x="225231" y="1093141"/>
              <a:ext cx="8477513"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The following approach helps in data or information hiding when we are distributing our library</a:t>
              </a:r>
            </a:p>
          </p:txBody>
        </p:sp>
      </p:gr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06" name="Group 8"/>
          <p:cNvGrpSpPr/>
          <p:nvPr/>
        </p:nvGrpSpPr>
        <p:grpSpPr>
          <a:xfrm>
            <a:off x="0" y="31603"/>
            <a:ext cx="9144000" cy="5994806"/>
            <a:chOff x="0" y="0"/>
            <a:chExt cx="9144000" cy="5994805"/>
          </a:xfrm>
        </p:grpSpPr>
        <p:grpSp>
          <p:nvGrpSpPr>
            <p:cNvPr id="1002" name="Snip and Round Single Corner Rectangle 3"/>
            <p:cNvGrpSpPr/>
            <p:nvPr/>
          </p:nvGrpSpPr>
          <p:grpSpPr>
            <a:xfrm>
              <a:off x="29036" y="0"/>
              <a:ext cx="9057089" cy="448949"/>
              <a:chOff x="0" y="0"/>
              <a:chExt cx="9057088" cy="448948"/>
            </a:xfrm>
          </p:grpSpPr>
          <p:sp>
            <p:nvSpPr>
              <p:cNvPr id="100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00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003" name="Rectangle 1"/>
            <p:cNvSpPr/>
            <p:nvPr/>
          </p:nvSpPr>
          <p:spPr>
            <a:xfrm>
              <a:off x="0" y="604531"/>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Enum Changes  (Forward Declaration)</a:t>
              </a:r>
            </a:p>
          </p:txBody>
        </p:sp>
        <p:sp>
          <p:nvSpPr>
            <p:cNvPr id="1004" name="Rectangle 6"/>
            <p:cNvSpPr txBox="1"/>
            <p:nvPr/>
          </p:nvSpPr>
          <p:spPr>
            <a:xfrm>
              <a:off x="369247" y="3109365"/>
              <a:ext cx="8549522" cy="288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a:solidFill>
                    <a:srgbClr val="0000FF"/>
                  </a:solidFill>
                  <a:latin typeface="Courier New"/>
                  <a:ea typeface="Courier New"/>
                  <a:cs typeface="Courier New"/>
                  <a:sym typeface="Courier New"/>
                </a:defRPr>
              </a:pPr>
              <a:r>
                <a:t>enum </a:t>
              </a:r>
              <a:r>
                <a:rPr>
                  <a:solidFill>
                    <a:srgbClr val="000000"/>
                  </a:solidFill>
                </a:rPr>
                <a:t>E:</a:t>
              </a:r>
              <a:r>
                <a:t>short</a:t>
              </a:r>
              <a:r>
                <a:rPr>
                  <a:solidFill>
                    <a:srgbClr val="000000"/>
                  </a:solidFill>
                </a:rPr>
                <a:t>;  </a:t>
              </a:r>
              <a:r>
                <a:rPr>
                  <a:solidFill>
                    <a:srgbClr val="00B050"/>
                  </a:solidFill>
                </a:rPr>
                <a:t>//OK</a:t>
              </a:r>
              <a:endParaRPr>
                <a:solidFill>
                  <a:srgbClr val="00B050"/>
                </a:solidFill>
              </a:endParaRPr>
            </a:p>
            <a:p>
              <a:pPr>
                <a:defRPr>
                  <a:solidFill>
                    <a:srgbClr val="0000FF"/>
                  </a:solidFill>
                  <a:latin typeface="Courier New"/>
                  <a:ea typeface="Courier New"/>
                  <a:cs typeface="Courier New"/>
                  <a:sym typeface="Courier New"/>
                </a:defRPr>
              </a:pPr>
              <a:r>
                <a:t>enum</a:t>
              </a:r>
              <a:r>
                <a:rPr>
                  <a:solidFill>
                    <a:srgbClr val="000000"/>
                  </a:solidFill>
                </a:rPr>
                <a:t> F;       </a:t>
              </a:r>
              <a:r>
                <a:rPr>
                  <a:solidFill>
                    <a:srgbClr val="00B050"/>
                  </a:solidFill>
                </a:rPr>
                <a:t>//error, underlying type is required</a:t>
              </a:r>
              <a:endParaRPr>
                <a:solidFill>
                  <a:srgbClr val="00B050"/>
                </a:solidFill>
              </a:endParaRPr>
            </a:p>
            <a:p>
              <a:pPr>
                <a:defRPr>
                  <a:solidFill>
                    <a:srgbClr val="0000FF"/>
                  </a:solidFill>
                  <a:latin typeface="Courier New"/>
                  <a:ea typeface="Courier New"/>
                  <a:cs typeface="Courier New"/>
                  <a:sym typeface="Courier New"/>
                </a:defRPr>
              </a:pPr>
              <a:r>
                <a:t>enum class </a:t>
              </a:r>
              <a:r>
                <a:rPr>
                  <a:solidFill>
                    <a:srgbClr val="000000"/>
                  </a:solidFill>
                </a:rPr>
                <a:t>G:</a:t>
              </a:r>
              <a:r>
                <a:t>short</a:t>
              </a:r>
              <a:r>
                <a:rPr>
                  <a:solidFill>
                    <a:srgbClr val="000000"/>
                  </a:solidFill>
                </a:rPr>
                <a:t>;  </a:t>
              </a:r>
              <a:r>
                <a:rPr>
                  <a:solidFill>
                    <a:srgbClr val="00B050"/>
                  </a:solidFill>
                </a:rPr>
                <a:t>//OK SCOPED enum</a:t>
              </a:r>
              <a:endParaRPr>
                <a:solidFill>
                  <a:srgbClr val="00B050"/>
                </a:solidFill>
              </a:endParaRPr>
            </a:p>
            <a:p>
              <a:pPr>
                <a:defRPr>
                  <a:latin typeface="Courier New"/>
                  <a:ea typeface="Courier New"/>
                  <a:cs typeface="Courier New"/>
                  <a:sym typeface="Courier New"/>
                </a:defRPr>
              </a:pPr>
            </a:p>
            <a:p>
              <a:pPr>
                <a:defRPr>
                  <a:solidFill>
                    <a:srgbClr val="0000FF"/>
                  </a:solidFill>
                  <a:latin typeface="Courier New"/>
                  <a:ea typeface="Courier New"/>
                  <a:cs typeface="Courier New"/>
                  <a:sym typeface="Courier New"/>
                </a:defRPr>
              </a:pPr>
              <a:r>
                <a:t>enum</a:t>
              </a:r>
              <a:r>
                <a:rPr>
                  <a:solidFill>
                    <a:srgbClr val="000000"/>
                  </a:solidFill>
                </a:rPr>
                <a:t> E: </a:t>
              </a:r>
              <a:r>
                <a:t>short</a:t>
              </a:r>
              <a:r>
                <a:rPr>
                  <a:solidFill>
                    <a:srgbClr val="000000"/>
                  </a:solidFill>
                </a:rPr>
                <a:t>;  </a:t>
              </a:r>
              <a:r>
                <a:rPr>
                  <a:solidFill>
                    <a:srgbClr val="00B050"/>
                  </a:solidFill>
                </a:rPr>
                <a:t>//OK, redeclaration</a:t>
              </a:r>
              <a:endParaRPr>
                <a:solidFill>
                  <a:srgbClr val="00B050"/>
                </a:solidFill>
              </a:endParaRPr>
            </a:p>
            <a:p>
              <a:pPr>
                <a:defRPr>
                  <a:latin typeface="Courier New"/>
                  <a:ea typeface="Courier New"/>
                  <a:cs typeface="Courier New"/>
                  <a:sym typeface="Courier New"/>
                </a:defRPr>
              </a:pPr>
            </a:p>
            <a:p>
              <a:pPr>
                <a:defRPr>
                  <a:solidFill>
                    <a:srgbClr val="0000FF"/>
                  </a:solidFill>
                  <a:latin typeface="Courier New"/>
                  <a:ea typeface="Courier New"/>
                  <a:cs typeface="Courier New"/>
                  <a:sym typeface="Courier New"/>
                </a:defRPr>
              </a:pPr>
              <a:r>
                <a:t>enum</a:t>
              </a:r>
              <a:r>
                <a:rPr>
                  <a:solidFill>
                    <a:srgbClr val="000000"/>
                  </a:solidFill>
                </a:rPr>
                <a:t> </a:t>
              </a:r>
              <a:r>
                <a:t>class</a:t>
              </a:r>
              <a:r>
                <a:rPr>
                  <a:solidFill>
                    <a:srgbClr val="000000"/>
                  </a:solidFill>
                </a:rPr>
                <a:t> E:</a:t>
              </a:r>
              <a:r>
                <a:t>short</a:t>
              </a:r>
              <a:r>
                <a:rPr>
                  <a:solidFill>
                    <a:srgbClr val="000000"/>
                  </a:solidFill>
                </a:rPr>
                <a:t>; </a:t>
              </a:r>
              <a:r>
                <a:rPr>
                  <a:solidFill>
                    <a:srgbClr val="00B050"/>
                  </a:solidFill>
                </a:rPr>
                <a:t>//ERROR, change from unscoped to scoped</a:t>
              </a:r>
              <a:endParaRPr>
                <a:solidFill>
                  <a:srgbClr val="00B050"/>
                </a:solidFill>
              </a:endParaRPr>
            </a:p>
            <a:p>
              <a:pPr>
                <a:defRPr>
                  <a:latin typeface="Courier New"/>
                  <a:ea typeface="Courier New"/>
                  <a:cs typeface="Courier New"/>
                  <a:sym typeface="Courier New"/>
                </a:defRPr>
              </a:pPr>
            </a:p>
            <a:p>
              <a:pPr>
                <a:defRPr>
                  <a:solidFill>
                    <a:srgbClr val="0000FF"/>
                  </a:solidFill>
                  <a:latin typeface="Courier New"/>
                  <a:ea typeface="Courier New"/>
                  <a:cs typeface="Courier New"/>
                  <a:sym typeface="Courier New"/>
                </a:defRPr>
              </a:pPr>
              <a:r>
                <a:t>enum</a:t>
              </a:r>
              <a:r>
                <a:rPr>
                  <a:solidFill>
                    <a:srgbClr val="000000"/>
                  </a:solidFill>
                </a:rPr>
                <a:t> G:</a:t>
              </a:r>
              <a:r>
                <a:t>short</a:t>
              </a:r>
              <a:r>
                <a:rPr>
                  <a:solidFill>
                    <a:srgbClr val="000000"/>
                  </a:solidFill>
                </a:rPr>
                <a:t>;  </a:t>
              </a:r>
              <a:r>
                <a:rPr>
                  <a:solidFill>
                    <a:srgbClr val="00B050"/>
                  </a:solidFill>
                </a:rPr>
                <a:t>//ERROR, can't change from scoped to unscoped</a:t>
              </a:r>
              <a:endParaRPr>
                <a:solidFill>
                  <a:srgbClr val="00B050"/>
                </a:solidFill>
              </a:endParaRPr>
            </a:p>
            <a:p>
              <a:pPr>
                <a:defRPr>
                  <a:latin typeface="Courier New"/>
                  <a:ea typeface="Courier New"/>
                  <a:cs typeface="Courier New"/>
                  <a:sym typeface="Courier New"/>
                </a:defRPr>
              </a:pPr>
            </a:p>
            <a:p>
              <a:pPr>
                <a:defRPr>
                  <a:solidFill>
                    <a:srgbClr val="0000FF"/>
                  </a:solidFill>
                  <a:latin typeface="Courier New"/>
                  <a:ea typeface="Courier New"/>
                  <a:cs typeface="Courier New"/>
                  <a:sym typeface="Courier New"/>
                </a:defRPr>
              </a:pPr>
              <a:r>
                <a:t>enum</a:t>
              </a:r>
              <a:r>
                <a:rPr>
                  <a:solidFill>
                    <a:srgbClr val="000000"/>
                  </a:solidFill>
                </a:rPr>
                <a:t> E:</a:t>
              </a:r>
              <a:r>
                <a:t>int</a:t>
              </a:r>
              <a:r>
                <a:rPr>
                  <a:solidFill>
                    <a:srgbClr val="000000"/>
                  </a:solidFill>
                </a:rPr>
                <a:t>;  </a:t>
              </a:r>
              <a:r>
                <a:rPr>
                  <a:solidFill>
                    <a:srgbClr val="00B050"/>
                  </a:solidFill>
                </a:rPr>
                <a:t>//ERROR, different underlying type</a:t>
              </a:r>
            </a:p>
          </p:txBody>
        </p:sp>
        <p:sp>
          <p:nvSpPr>
            <p:cNvPr id="1005" name="TextBox 7"/>
            <p:cNvSpPr txBox="1"/>
            <p:nvPr/>
          </p:nvSpPr>
          <p:spPr>
            <a:xfrm>
              <a:off x="225231" y="1093140"/>
              <a:ext cx="8549522" cy="15718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nSpc>
                  <a:spcPct val="150000"/>
                </a:lnSpc>
              </a:pPr>
              <a:r>
                <a:t>There are several rules for forward declations..</a:t>
              </a:r>
            </a:p>
            <a:p>
              <a:pPr marL="342900" indent="-342900">
                <a:lnSpc>
                  <a:spcPct val="150000"/>
                </a:lnSpc>
                <a:buSzPct val="100000"/>
                <a:buAutoNum type="arabicPeriod" startAt="1"/>
              </a:pPr>
              <a:r>
                <a:t>Forward declaration has to include the type</a:t>
              </a:r>
            </a:p>
            <a:p>
              <a:pPr marL="342900" indent="-342900">
                <a:lnSpc>
                  <a:spcPct val="150000"/>
                </a:lnSpc>
                <a:buSzPct val="100000"/>
                <a:buAutoNum type="arabicPeriod" startAt="1"/>
              </a:pPr>
              <a:r>
                <a:t>The underlying type has to match between all declarations and definitions</a:t>
              </a:r>
            </a:p>
            <a:p>
              <a:pPr marL="342900" indent="-342900">
                <a:lnSpc>
                  <a:spcPct val="150000"/>
                </a:lnSpc>
                <a:buSzPct val="100000"/>
                <a:buAutoNum type="arabicPeriod" startAt="1"/>
              </a:pPr>
              <a:r>
                <a:t>Declarations can’t change from scoped to un-scoped or vice-versa.</a:t>
              </a:r>
            </a:p>
          </p:txBody>
        </p:sp>
      </p:gr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13" name="Group 7"/>
          <p:cNvGrpSpPr/>
          <p:nvPr/>
        </p:nvGrpSpPr>
        <p:grpSpPr>
          <a:xfrm>
            <a:off x="0" y="31602"/>
            <a:ext cx="9144000" cy="6749225"/>
            <a:chOff x="0" y="0"/>
            <a:chExt cx="9144000" cy="6749223"/>
          </a:xfrm>
        </p:grpSpPr>
        <p:grpSp>
          <p:nvGrpSpPr>
            <p:cNvPr id="1010" name="Snip and Round Single Corner Rectangle 3"/>
            <p:cNvGrpSpPr/>
            <p:nvPr/>
          </p:nvGrpSpPr>
          <p:grpSpPr>
            <a:xfrm>
              <a:off x="29036" y="0"/>
              <a:ext cx="9057089" cy="448949"/>
              <a:chOff x="0" y="0"/>
              <a:chExt cx="9057088" cy="448948"/>
            </a:xfrm>
          </p:grpSpPr>
          <p:sp>
            <p:nvSpPr>
              <p:cNvPr id="1008"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009"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011" name="Rectangle 1"/>
            <p:cNvSpPr/>
            <p:nvPr/>
          </p:nvSpPr>
          <p:spPr>
            <a:xfrm>
              <a:off x="0" y="604531"/>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Compile time assertions:-</a:t>
              </a:r>
            </a:p>
          </p:txBody>
        </p:sp>
        <p:sp>
          <p:nvSpPr>
            <p:cNvPr id="1012" name="TextBox 6"/>
            <p:cNvSpPr txBox="1"/>
            <p:nvPr/>
          </p:nvSpPr>
          <p:spPr>
            <a:xfrm>
              <a:off x="225231" y="1020570"/>
              <a:ext cx="8621530" cy="57286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Unlike the runtime assertions in order to check pre and post conditions for a function, these compile time assertions are statically checked during compile time, </a:t>
              </a:r>
            </a:p>
            <a:p>
              <a:pPr marL="174625" indent="-174625" algn="just">
                <a:lnSpc>
                  <a:spcPct val="150000"/>
                </a:lnSpc>
                <a:buSzPct val="100000"/>
                <a:buFont typeface="Arial"/>
                <a:buChar char="•"/>
                <a:defRPr sz="1600"/>
              </a:pPr>
              <a:r>
                <a:t>The advantage of this approach is some errors can be detected very early before we even run the software and they don’t incur any runtime overhead.</a:t>
              </a:r>
            </a:p>
            <a:p>
              <a:pPr marL="174625" indent="-174625" algn="just">
                <a:lnSpc>
                  <a:spcPct val="150000"/>
                </a:lnSpc>
                <a:buSzPct val="100000"/>
                <a:buFont typeface="Arial"/>
                <a:buChar char="•"/>
                <a:defRPr sz="1600"/>
              </a:pPr>
              <a:r>
                <a:t>Many compile-time checks are implemented in template or generic programming and work on expression which can be evaluated during compile time.</a:t>
              </a:r>
            </a:p>
            <a:p>
              <a:pPr marL="174625" indent="-174625" algn="just">
                <a:lnSpc>
                  <a:spcPct val="150000"/>
                </a:lnSpc>
                <a:buSzPct val="100000"/>
                <a:buFont typeface="Arial"/>
                <a:buChar char="•"/>
                <a:defRPr sz="1600"/>
              </a:pPr>
              <a:r>
                <a:t>They can be used to narrow the definitions of acceptable types in our templates, which can improve type safety of the code.</a:t>
              </a:r>
            </a:p>
            <a:p>
              <a:pPr marL="174625" indent="-174625" algn="just">
                <a:lnSpc>
                  <a:spcPct val="150000"/>
                </a:lnSpc>
                <a:buSzPct val="100000"/>
                <a:buFont typeface="Arial"/>
                <a:buChar char="•"/>
                <a:defRPr sz="1600"/>
              </a:pPr>
              <a:r>
                <a:t>We can use them to validate non-type template parameters as well.</a:t>
              </a:r>
            </a:p>
            <a:p>
              <a:pPr marL="174625" indent="-174625" algn="just">
                <a:lnSpc>
                  <a:spcPct val="150000"/>
                </a:lnSpc>
                <a:buSzPct val="100000"/>
                <a:buFont typeface="Arial"/>
                <a:buChar char="•"/>
                <a:defRPr sz="1600"/>
              </a:pPr>
              <a:r>
                <a:t>Enforce requirements of type sizes while compiling.</a:t>
              </a:r>
            </a:p>
            <a:p>
              <a:pPr marL="174625" indent="-174625" algn="just">
                <a:defRPr sz="1100"/>
              </a:pPr>
            </a:p>
            <a:p>
              <a:pPr algn="just"/>
              <a:r>
                <a:t>Compile time assertions are carried out using ‘</a:t>
              </a:r>
              <a:r>
                <a:rPr>
                  <a:solidFill>
                    <a:srgbClr val="0000FF"/>
                  </a:solidFill>
                </a:rPr>
                <a:t>static_assert</a:t>
              </a:r>
              <a:r>
                <a:t>’. For example on cross platform code it may be useful to perform assertions on built-in type &amp; </a:t>
              </a:r>
              <a:r>
                <a:rPr>
                  <a:solidFill>
                    <a:srgbClr val="0000FF"/>
                  </a:solidFill>
                </a:rPr>
                <a:t>static_assert</a:t>
              </a:r>
              <a:r>
                <a:t> provides us a way to provide our own message which will be printed by the compiler if the assertion fails.</a:t>
              </a:r>
            </a:p>
            <a:p>
              <a:pPr algn="just">
                <a:defRPr sz="1600">
                  <a:solidFill>
                    <a:srgbClr val="0000FF"/>
                  </a:solidFill>
                  <a:latin typeface="Courier New"/>
                  <a:ea typeface="Courier New"/>
                  <a:cs typeface="Courier New"/>
                  <a:sym typeface="Courier New"/>
                </a:defRPr>
              </a:pPr>
              <a:r>
                <a:t>int</a:t>
              </a:r>
              <a:r>
                <a:rPr>
                  <a:solidFill>
                    <a:srgbClr val="000000"/>
                  </a:solidFill>
                </a:rPr>
                <a:t> fun(</a:t>
              </a:r>
              <a:r>
                <a:t>int</a:t>
              </a:r>
              <a:r>
                <a:rPr>
                  <a:solidFill>
                    <a:srgbClr val="000000"/>
                  </a:solidFill>
                </a:rPr>
                <a:t> a, </a:t>
              </a:r>
              <a:r>
                <a:t>int</a:t>
              </a:r>
              <a:r>
                <a:rPr>
                  <a:solidFill>
                    <a:srgbClr val="000000"/>
                  </a:solidFill>
                </a:rPr>
                <a:t> b)</a:t>
              </a:r>
              <a:endParaRPr>
                <a:solidFill>
                  <a:srgbClr val="000000"/>
                </a:solidFill>
              </a:endParaRPr>
            </a:p>
            <a:p>
              <a:pPr algn="just">
                <a:defRPr sz="1600">
                  <a:latin typeface="Courier New"/>
                  <a:ea typeface="Courier New"/>
                  <a:cs typeface="Courier New"/>
                  <a:sym typeface="Courier New"/>
                </a:defRPr>
              </a:pPr>
              <a:r>
                <a:t>{</a:t>
              </a:r>
            </a:p>
            <a:p>
              <a:pPr algn="just">
                <a:defRPr sz="1600">
                  <a:latin typeface="Courier New"/>
                  <a:ea typeface="Courier New"/>
                  <a:cs typeface="Courier New"/>
                  <a:sym typeface="Courier New"/>
                </a:defRPr>
              </a:pPr>
              <a:r>
                <a:t>  </a:t>
              </a:r>
              <a:r>
                <a:rPr>
                  <a:solidFill>
                    <a:srgbClr val="0000FF"/>
                  </a:solidFill>
                </a:rPr>
                <a:t>static_assert</a:t>
              </a:r>
              <a:r>
                <a:t>(</a:t>
              </a:r>
              <a:r>
                <a:rPr>
                  <a:solidFill>
                    <a:srgbClr val="0000FF"/>
                  </a:solidFill>
                </a:rPr>
                <a:t>sizeof</a:t>
              </a:r>
              <a:r>
                <a:t>(</a:t>
              </a:r>
              <a:r>
                <a:rPr>
                  <a:solidFill>
                    <a:srgbClr val="0000FF"/>
                  </a:solidFill>
                </a:rPr>
                <a:t>int</a:t>
              </a:r>
              <a:r>
                <a:t>) &lt;=4, "</a:t>
              </a:r>
              <a:r>
                <a:rPr>
                  <a:solidFill>
                    <a:srgbClr val="C00000"/>
                  </a:solidFill>
                </a:rPr>
                <a:t>int must not exceed 4 bytes</a:t>
              </a:r>
              <a:r>
                <a:t>");</a:t>
              </a:r>
            </a:p>
            <a:p>
              <a:pPr algn="just">
                <a:defRPr sz="1600">
                  <a:latin typeface="Courier New"/>
                  <a:ea typeface="Courier New"/>
                  <a:cs typeface="Courier New"/>
                  <a:sym typeface="Courier New"/>
                </a:defRPr>
              </a:pPr>
              <a:r>
                <a:t>  //...</a:t>
              </a:r>
            </a:p>
            <a:p>
              <a:pPr algn="just">
                <a:defRPr sz="1600">
                  <a:latin typeface="Courier New"/>
                  <a:ea typeface="Courier New"/>
                  <a:cs typeface="Courier New"/>
                  <a:sym typeface="Courier New"/>
                </a:defRPr>
              </a:pPr>
              <a:r>
                <a:t>}</a:t>
              </a:r>
            </a:p>
          </p:txBody>
        </p:sp>
      </p:gr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20" name="Group 6"/>
          <p:cNvGrpSpPr/>
          <p:nvPr/>
        </p:nvGrpSpPr>
        <p:grpSpPr>
          <a:xfrm>
            <a:off x="0" y="31602"/>
            <a:ext cx="9144000" cy="5397039"/>
            <a:chOff x="0" y="0"/>
            <a:chExt cx="9144000" cy="5397037"/>
          </a:xfrm>
        </p:grpSpPr>
        <p:sp>
          <p:nvSpPr>
            <p:cNvPr id="1015" name="TextBox 3"/>
            <p:cNvSpPr txBox="1"/>
            <p:nvPr/>
          </p:nvSpPr>
          <p:spPr>
            <a:xfrm>
              <a:off x="297239" y="1597197"/>
              <a:ext cx="8549522" cy="3799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The following example does  a pre-condition check on non-type template parameter</a:t>
              </a:r>
            </a:p>
            <a:p>
              <a:pPr/>
            </a:p>
            <a:p>
              <a:pPr>
                <a:defRPr sz="1600">
                  <a:solidFill>
                    <a:srgbClr val="0000FF"/>
                  </a:solidFill>
                  <a:latin typeface="Courier New"/>
                  <a:ea typeface="Courier New"/>
                  <a:cs typeface="Courier New"/>
                  <a:sym typeface="Courier New"/>
                </a:defRPr>
              </a:pPr>
              <a:r>
                <a:t>template</a:t>
              </a:r>
              <a:r>
                <a:rPr>
                  <a:solidFill>
                    <a:srgbClr val="000000"/>
                  </a:solidFill>
                </a:rPr>
                <a:t>&lt;</a:t>
              </a:r>
              <a:r>
                <a:t>unsigned int</a:t>
              </a:r>
              <a:r>
                <a:rPr>
                  <a:solidFill>
                    <a:srgbClr val="000000"/>
                  </a:solidFill>
                </a:rPr>
                <a:t> DIMENSION&gt; </a:t>
              </a:r>
              <a:r>
                <a:t>class</a:t>
              </a:r>
              <a:r>
                <a:rPr>
                  <a:solidFill>
                    <a:srgbClr val="000000"/>
                  </a:solidFill>
                </a:rPr>
                <a:t> Matrix</a:t>
              </a:r>
              <a:endParaRPr>
                <a:solidFill>
                  <a:srgbClr val="000000"/>
                </a:solidFill>
              </a:endParaRPr>
            </a:p>
            <a:p>
              <a:pPr>
                <a:defRPr sz="1600">
                  <a:latin typeface="Courier New"/>
                  <a:ea typeface="Courier New"/>
                  <a:cs typeface="Courier New"/>
                  <a:sym typeface="Courier New"/>
                </a:defRPr>
              </a:pPr>
              <a:r>
                <a:t>{</a:t>
              </a:r>
            </a:p>
            <a:p>
              <a:pPr>
                <a:defRPr sz="1600">
                  <a:solidFill>
                    <a:srgbClr val="0000FF"/>
                  </a:solidFill>
                  <a:latin typeface="Courier New"/>
                  <a:ea typeface="Courier New"/>
                  <a:cs typeface="Courier New"/>
                  <a:sym typeface="Courier New"/>
                </a:defRPr>
              </a:pPr>
              <a:r>
                <a:t>public</a:t>
              </a:r>
              <a:r>
                <a:rPr>
                  <a:solidFill>
                    <a:srgbClr val="000000"/>
                  </a:solidFill>
                </a:rPr>
                <a:t>:</a:t>
              </a:r>
              <a:endParaRPr>
                <a:solidFill>
                  <a:srgbClr val="000000"/>
                </a:solidFill>
              </a:endParaRPr>
            </a:p>
            <a:p>
              <a:pPr>
                <a:defRPr sz="1600">
                  <a:latin typeface="Courier New"/>
                  <a:ea typeface="Courier New"/>
                  <a:cs typeface="Courier New"/>
                  <a:sym typeface="Courier New"/>
                </a:defRPr>
              </a:pPr>
              <a:r>
                <a:t>   Matrix()</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0000FF"/>
                  </a:solidFill>
                </a:rPr>
                <a:t>static_assert</a:t>
              </a:r>
              <a:r>
                <a:t>(DIMENSION &lt;= 3, "</a:t>
              </a:r>
              <a:r>
                <a:rPr>
                  <a:solidFill>
                    <a:srgbClr val="C00000"/>
                  </a:solidFill>
                </a:rPr>
                <a:t>Dimensions must not exceed 3</a:t>
              </a:r>
              <a:r>
                <a:t>");</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a:t>
              </a:r>
            </a:p>
            <a:p>
              <a:pPr>
                <a:defRPr sz="1100">
                  <a:latin typeface="Courier New"/>
                  <a:ea typeface="Courier New"/>
                  <a:cs typeface="Courier New"/>
                  <a:sym typeface="Courier New"/>
                </a:defRPr>
              </a:pPr>
            </a:p>
            <a:p>
              <a:pPr>
                <a:defRPr sz="1600">
                  <a:solidFill>
                    <a:srgbClr val="0000FF"/>
                  </a:solidFill>
                  <a:latin typeface="Courier New"/>
                  <a:ea typeface="Courier New"/>
                  <a:cs typeface="Courier New"/>
                  <a:sym typeface="Courier New"/>
                </a:defRPr>
              </a:pPr>
              <a:r>
                <a:t>void</a:t>
              </a:r>
              <a:r>
                <a:rPr>
                  <a:solidFill>
                    <a:srgbClr val="000000"/>
                  </a:solidFill>
                </a:rPr>
                <a:t> main()</a:t>
              </a:r>
              <a:endParaRPr>
                <a:solidFill>
                  <a:srgbClr val="000000"/>
                </a:solidFill>
              </a:endParaRP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Matrix&lt;3&gt; m3;   </a:t>
              </a:r>
              <a:r>
                <a:rPr>
                  <a:solidFill>
                    <a:srgbClr val="00B050"/>
                  </a:solidFill>
                </a:rPr>
                <a:t>//OK</a:t>
              </a:r>
              <a:endParaRPr>
                <a:solidFill>
                  <a:srgbClr val="00B050"/>
                </a:solidFill>
              </a:endParaRPr>
            </a:p>
            <a:p>
              <a:pPr>
                <a:defRPr sz="1600">
                  <a:latin typeface="Courier New"/>
                  <a:ea typeface="Courier New"/>
                  <a:cs typeface="Courier New"/>
                  <a:sym typeface="Courier New"/>
                </a:defRPr>
              </a:pPr>
              <a:r>
                <a:t>  Matrix&lt;4&gt; m4;   </a:t>
              </a:r>
              <a:r>
                <a:rPr>
                  <a:solidFill>
                    <a:srgbClr val="00B050"/>
                  </a:solidFill>
                </a:rPr>
                <a:t>//ERROR </a:t>
              </a:r>
              <a:r>
                <a:rPr b="1">
                  <a:solidFill>
                    <a:srgbClr val="00B050"/>
                  </a:solidFill>
                </a:rPr>
                <a:t>‘Dimensions must not exceed 3’</a:t>
              </a:r>
              <a:endParaRPr b="1">
                <a:solidFill>
                  <a:srgbClr val="00B050"/>
                </a:solidFill>
              </a:endParaRPr>
            </a:p>
            <a:p>
              <a:pPr>
                <a:defRPr sz="1600">
                  <a:latin typeface="Courier New"/>
                  <a:ea typeface="Courier New"/>
                  <a:cs typeface="Courier New"/>
                  <a:sym typeface="Courier New"/>
                </a:defRPr>
              </a:pPr>
              <a:r>
                <a:t>}</a:t>
              </a:r>
            </a:p>
          </p:txBody>
        </p:sp>
        <p:grpSp>
          <p:nvGrpSpPr>
            <p:cNvPr id="1018" name="Snip and Round Single Corner Rectangle 4"/>
            <p:cNvGrpSpPr/>
            <p:nvPr/>
          </p:nvGrpSpPr>
          <p:grpSpPr>
            <a:xfrm>
              <a:off x="29036" y="0"/>
              <a:ext cx="9057089" cy="448949"/>
              <a:chOff x="0" y="0"/>
              <a:chExt cx="9057088" cy="448948"/>
            </a:xfrm>
          </p:grpSpPr>
          <p:sp>
            <p:nvSpPr>
              <p:cNvPr id="1016"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017"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019" name="Rectangle 1"/>
            <p:cNvSpPr/>
            <p:nvPr/>
          </p:nvSpPr>
          <p:spPr>
            <a:xfrm>
              <a:off x="0" y="604531"/>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Compile time assertions:-</a:t>
              </a:r>
            </a:p>
          </p:txBody>
        </p:sp>
      </p:gr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28" name="Group 7"/>
          <p:cNvGrpSpPr/>
          <p:nvPr/>
        </p:nvGrpSpPr>
        <p:grpSpPr>
          <a:xfrm>
            <a:off x="0" y="31602"/>
            <a:ext cx="9144000" cy="6095167"/>
            <a:chOff x="0" y="0"/>
            <a:chExt cx="9144000" cy="6095165"/>
          </a:xfrm>
        </p:grpSpPr>
        <p:sp>
          <p:nvSpPr>
            <p:cNvPr id="1022" name="TextBox 3"/>
            <p:cNvSpPr txBox="1"/>
            <p:nvPr/>
          </p:nvSpPr>
          <p:spPr>
            <a:xfrm>
              <a:off x="225231" y="949124"/>
              <a:ext cx="8621530" cy="5146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defRPr sz="1600"/>
              </a:pPr>
              <a:r>
                <a:t>The following example illustrates the utility of </a:t>
              </a:r>
              <a:r>
                <a:rPr>
                  <a:solidFill>
                    <a:srgbClr val="0000FF"/>
                  </a:solidFill>
                </a:rPr>
                <a:t>static_assert</a:t>
              </a:r>
              <a:r>
                <a:t>, which verifies during compile-time whether the base class derived has virtual destructor or not. The static_assert call can be in a function scope or class scope. In this example observe the ‘static_assert’ statement is not inside a member function body, rather in a class definition.</a:t>
              </a:r>
            </a:p>
            <a:p>
              <a:pPr algn="just">
                <a:defRPr sz="1200"/>
              </a:pPr>
            </a:p>
            <a:p>
              <a:pPr algn="just">
                <a:defRPr sz="1200"/>
              </a:pPr>
            </a:p>
            <a:p>
              <a:pPr>
                <a:defRPr sz="1400">
                  <a:solidFill>
                    <a:srgbClr val="0000FF"/>
                  </a:solidFill>
                  <a:latin typeface="Courier New"/>
                  <a:ea typeface="Courier New"/>
                  <a:cs typeface="Courier New"/>
                  <a:sym typeface="Courier New"/>
                </a:defRPr>
              </a:pPr>
              <a:r>
                <a:t>class</a:t>
              </a:r>
              <a:r>
                <a:rPr>
                  <a:solidFill>
                    <a:srgbClr val="000000"/>
                  </a:solidFill>
                </a:rPr>
                <a:t> Base1</a:t>
              </a:r>
              <a:endParaRPr>
                <a:solidFill>
                  <a:srgbClr val="000000"/>
                </a:solidFill>
              </a:endParaRPr>
            </a:p>
            <a:p>
              <a:pPr>
                <a:defRPr sz="1400">
                  <a:latin typeface="Courier New"/>
                  <a:ea typeface="Courier New"/>
                  <a:cs typeface="Courier New"/>
                  <a:sym typeface="Courier New"/>
                </a:defRPr>
              </a:pPr>
              <a:r>
                <a:t>{</a:t>
              </a:r>
            </a:p>
            <a:p>
              <a:pPr>
                <a:defRPr sz="1400">
                  <a:solidFill>
                    <a:srgbClr val="0000FF"/>
                  </a:solidFill>
                  <a:latin typeface="Courier New"/>
                  <a:ea typeface="Courier New"/>
                  <a:cs typeface="Courier New"/>
                  <a:sym typeface="Courier New"/>
                </a:defRPr>
              </a:pPr>
              <a:r>
                <a:t>public</a:t>
              </a:r>
              <a:r>
                <a:rPr>
                  <a:solidFill>
                    <a:srgbClr val="000000"/>
                  </a:solidFill>
                </a:rPr>
                <a:t>:</a:t>
              </a:r>
              <a:endParaRPr>
                <a:solidFill>
                  <a:srgbClr val="000000"/>
                </a:solidFill>
              </a:endParaRPr>
            </a:p>
            <a:p>
              <a:pPr>
                <a:defRPr sz="1400">
                  <a:latin typeface="Courier New"/>
                  <a:ea typeface="Courier New"/>
                  <a:cs typeface="Courier New"/>
                  <a:sym typeface="Courier New"/>
                </a:defRPr>
              </a:pPr>
              <a:r>
                <a:t>   </a:t>
              </a:r>
              <a:r>
                <a:rPr>
                  <a:solidFill>
                    <a:srgbClr val="0000FF"/>
                  </a:solidFill>
                </a:rPr>
                <a:t>virtual</a:t>
              </a:r>
              <a:r>
                <a:t> ~Base1() { }</a:t>
              </a:r>
            </a:p>
            <a:p>
              <a:pPr>
                <a:defRPr sz="1400">
                  <a:latin typeface="Courier New"/>
                  <a:ea typeface="Courier New"/>
                  <a:cs typeface="Courier New"/>
                  <a:sym typeface="Courier New"/>
                </a:defRPr>
              </a:pPr>
              <a:r>
                <a:t>};</a:t>
              </a:r>
            </a:p>
            <a:p>
              <a:pPr>
                <a:defRPr sz="1400">
                  <a:solidFill>
                    <a:srgbClr val="0000FF"/>
                  </a:solidFill>
                  <a:latin typeface="Courier New"/>
                  <a:ea typeface="Courier New"/>
                  <a:cs typeface="Courier New"/>
                  <a:sym typeface="Courier New"/>
                </a:defRPr>
              </a:pPr>
              <a:r>
                <a:t>class</a:t>
              </a:r>
              <a:r>
                <a:rPr>
                  <a:solidFill>
                    <a:srgbClr val="000000"/>
                  </a:solidFill>
                </a:rPr>
                <a:t> Base2</a:t>
              </a:r>
              <a:endParaRPr>
                <a:solidFill>
                  <a:srgbClr val="000000"/>
                </a:solidFill>
              </a:endParaRPr>
            </a:p>
            <a:p>
              <a:pPr>
                <a:defRPr sz="1400">
                  <a:latin typeface="Courier New"/>
                  <a:ea typeface="Courier New"/>
                  <a:cs typeface="Courier New"/>
                  <a:sym typeface="Courier New"/>
                </a:defRPr>
              </a:pPr>
              <a:r>
                <a:t>{</a:t>
              </a:r>
            </a:p>
            <a:p>
              <a:pPr>
                <a:defRPr sz="1400">
                  <a:solidFill>
                    <a:srgbClr val="0000FF"/>
                  </a:solidFill>
                  <a:latin typeface="Courier New"/>
                  <a:ea typeface="Courier New"/>
                  <a:cs typeface="Courier New"/>
                  <a:sym typeface="Courier New"/>
                </a:defRPr>
              </a:pPr>
              <a:r>
                <a:t>public</a:t>
              </a:r>
              <a:r>
                <a:rPr>
                  <a:solidFill>
                    <a:srgbClr val="000000"/>
                  </a:solidFill>
                </a:rPr>
                <a:t>:</a:t>
              </a:r>
              <a:endParaRPr>
                <a:solidFill>
                  <a:srgbClr val="000000"/>
                </a:solidFill>
              </a:endParaRPr>
            </a:p>
            <a:p>
              <a:pPr>
                <a:defRPr sz="1400">
                  <a:latin typeface="Courier New"/>
                  <a:ea typeface="Courier New"/>
                  <a:cs typeface="Courier New"/>
                  <a:sym typeface="Courier New"/>
                </a:defRPr>
              </a:pPr>
              <a:r>
                <a:t>    </a:t>
              </a:r>
              <a:r>
                <a:rPr>
                  <a:solidFill>
                    <a:srgbClr val="00B050"/>
                  </a:solidFill>
                </a:rPr>
                <a:t>//no virtual destructor</a:t>
              </a:r>
              <a:endParaRPr>
                <a:solidFill>
                  <a:srgbClr val="00B050"/>
                </a:solidFill>
              </a:endParaRPr>
            </a:p>
            <a:p>
              <a:pPr>
                <a:defRPr sz="1400">
                  <a:latin typeface="Courier New"/>
                  <a:ea typeface="Courier New"/>
                  <a:cs typeface="Courier New"/>
                  <a:sym typeface="Courier New"/>
                </a:defRPr>
              </a:pPr>
              <a:r>
                <a:t>};</a:t>
              </a:r>
            </a:p>
            <a:p>
              <a:pPr>
                <a:defRPr sz="14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T&gt; </a:t>
              </a:r>
              <a:r>
                <a:t>class</a:t>
              </a:r>
              <a:r>
                <a:rPr>
                  <a:solidFill>
                    <a:srgbClr val="000000"/>
                  </a:solidFill>
                </a:rPr>
                <a:t> Derived : </a:t>
              </a:r>
              <a:r>
                <a:t>public</a:t>
              </a:r>
              <a:r>
                <a:rPr>
                  <a:solidFill>
                    <a:srgbClr val="000000"/>
                  </a:solidFill>
                </a:rPr>
                <a:t> T</a:t>
              </a:r>
              <a:endParaRPr>
                <a:solidFill>
                  <a:srgbClr val="000000"/>
                </a:solidFill>
              </a:endParaRP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a:t>
              </a:r>
              <a:r>
                <a:rPr>
                  <a:solidFill>
                    <a:srgbClr val="0000FF"/>
                  </a:solidFill>
                </a:rPr>
                <a:t>static_assert</a:t>
              </a:r>
              <a:r>
                <a:t>(has_virtual_destructor&lt;T&gt;::value,</a:t>
              </a:r>
            </a:p>
            <a:p>
              <a:pPr>
                <a:defRPr sz="1400">
                  <a:latin typeface="Courier New"/>
                  <a:ea typeface="Courier New"/>
                  <a:cs typeface="Courier New"/>
                  <a:sym typeface="Courier New"/>
                </a:defRPr>
              </a:pPr>
              <a:r>
                <a:t>                "</a:t>
              </a:r>
              <a:r>
                <a:rPr>
                  <a:solidFill>
                    <a:srgbClr val="C00000"/>
                  </a:solidFill>
                </a:rPr>
                <a:t>Instantiating class type must have virtual destructor</a:t>
              </a:r>
              <a:r>
                <a:t>");</a:t>
              </a:r>
            </a:p>
            <a:p>
              <a:pPr>
                <a:defRPr sz="1400">
                  <a:solidFill>
                    <a:srgbClr val="0000FF"/>
                  </a:solidFill>
                  <a:latin typeface="Courier New"/>
                  <a:ea typeface="Courier New"/>
                  <a:cs typeface="Courier New"/>
                  <a:sym typeface="Courier New"/>
                </a:defRPr>
              </a:pPr>
              <a:r>
                <a:t>public</a:t>
              </a:r>
              <a:r>
                <a:rPr>
                  <a:solidFill>
                    <a:srgbClr val="000000"/>
                  </a:solidFill>
                </a:rPr>
                <a:t>:</a:t>
              </a:r>
              <a:endParaRPr>
                <a:solidFill>
                  <a:srgbClr val="000000"/>
                </a:solidFill>
              </a:endParaRPr>
            </a:p>
            <a:p>
              <a:pPr>
                <a:defRPr sz="1400">
                  <a:latin typeface="Courier New"/>
                  <a:ea typeface="Courier New"/>
                  <a:cs typeface="Courier New"/>
                  <a:sym typeface="Courier New"/>
                </a:defRPr>
              </a:pPr>
              <a:r>
                <a:t>     Derived()  {     }</a:t>
              </a:r>
            </a:p>
            <a:p>
              <a:pPr>
                <a:defRPr sz="1400">
                  <a:latin typeface="Courier New"/>
                  <a:ea typeface="Courier New"/>
                  <a:cs typeface="Courier New"/>
                  <a:sym typeface="Courier New"/>
                </a:defRPr>
              </a:pPr>
              <a:r>
                <a:t>};</a:t>
              </a:r>
            </a:p>
          </p:txBody>
        </p:sp>
        <p:grpSp>
          <p:nvGrpSpPr>
            <p:cNvPr id="1025" name="Snip and Round Single Corner Rectangle 4"/>
            <p:cNvGrpSpPr/>
            <p:nvPr/>
          </p:nvGrpSpPr>
          <p:grpSpPr>
            <a:xfrm>
              <a:off x="29036" y="0"/>
              <a:ext cx="9057089" cy="448949"/>
              <a:chOff x="0" y="0"/>
              <a:chExt cx="9057088" cy="448948"/>
            </a:xfrm>
          </p:grpSpPr>
          <p:sp>
            <p:nvSpPr>
              <p:cNvPr id="1023"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024"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026" name="Rectangle 1"/>
            <p:cNvSpPr/>
            <p:nvPr/>
          </p:nvSpPr>
          <p:spPr>
            <a:xfrm>
              <a:off x="0" y="604531"/>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Compile time assertions:-</a:t>
              </a:r>
            </a:p>
          </p:txBody>
        </p:sp>
        <p:sp>
          <p:nvSpPr>
            <p:cNvPr id="1027" name="TextBox 6"/>
            <p:cNvSpPr txBox="1"/>
            <p:nvPr/>
          </p:nvSpPr>
          <p:spPr>
            <a:xfrm>
              <a:off x="3059831" y="2605309"/>
              <a:ext cx="5760642" cy="1243966"/>
            </a:xfrm>
            <a:prstGeom prst="rect">
              <a:avLst/>
            </a:prstGeom>
            <a:noFill/>
            <a:ln w="9525" cap="flat">
              <a:solidFill>
                <a:srgbClr val="000000"/>
              </a:solidFill>
              <a:prstDash val="solid"/>
              <a:round/>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600">
                  <a:solidFill>
                    <a:srgbClr val="0000FF"/>
                  </a:solidFill>
                  <a:latin typeface="Courier New"/>
                  <a:ea typeface="Courier New"/>
                  <a:cs typeface="Courier New"/>
                  <a:sym typeface="Courier New"/>
                </a:defRPr>
              </a:pPr>
              <a:r>
                <a:t>void</a:t>
              </a:r>
              <a:r>
                <a:rPr>
                  <a:solidFill>
                    <a:srgbClr val="000000"/>
                  </a:solidFill>
                </a:rPr>
                <a:t> main()</a:t>
              </a:r>
              <a:endParaRPr>
                <a:solidFill>
                  <a:srgbClr val="000000"/>
                </a:solidFill>
              </a:endParaRP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Derived&lt;Base1&gt; d1;</a:t>
              </a:r>
              <a:r>
                <a:rPr>
                  <a:solidFill>
                    <a:srgbClr val="00B050"/>
                  </a:solidFill>
                </a:rPr>
                <a:t>//OK</a:t>
              </a:r>
              <a:endParaRPr>
                <a:solidFill>
                  <a:srgbClr val="00B050"/>
                </a:solidFill>
              </a:endParaRPr>
            </a:p>
            <a:p>
              <a:pPr>
                <a:defRPr sz="1600">
                  <a:latin typeface="Courier New"/>
                  <a:ea typeface="Courier New"/>
                  <a:cs typeface="Courier New"/>
                  <a:sym typeface="Courier New"/>
                </a:defRPr>
              </a:pPr>
              <a:r>
                <a:t> Derived&lt;Base2&gt; d2; </a:t>
              </a:r>
              <a:r>
                <a:rPr>
                  <a:solidFill>
                    <a:srgbClr val="00B050"/>
                  </a:solidFill>
                </a:rPr>
                <a:t>//triggers static_assert</a:t>
              </a:r>
              <a:endParaRPr>
                <a:solidFill>
                  <a:srgbClr val="00B050"/>
                </a:solidFill>
              </a:endParaRPr>
            </a:p>
            <a:p>
              <a:pPr>
                <a:defRPr sz="1600">
                  <a:latin typeface="Courier New"/>
                  <a:ea typeface="Courier New"/>
                  <a:cs typeface="Courier New"/>
                  <a:sym typeface="Courier New"/>
                </a:defRPr>
              </a:pPr>
              <a:r>
                <a:t>}</a:t>
              </a:r>
            </a:p>
          </p:txBody>
        </p:sp>
      </p:gr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72" name="Group 25"/>
          <p:cNvGrpSpPr/>
          <p:nvPr/>
        </p:nvGrpSpPr>
        <p:grpSpPr>
          <a:xfrm>
            <a:off x="0" y="31603"/>
            <a:ext cx="9144000" cy="6162277"/>
            <a:chOff x="0" y="0"/>
            <a:chExt cx="9144000" cy="6162276"/>
          </a:xfrm>
        </p:grpSpPr>
        <p:grpSp>
          <p:nvGrpSpPr>
            <p:cNvPr id="1032" name="Snip and Round Single Corner Rectangle 3"/>
            <p:cNvGrpSpPr/>
            <p:nvPr/>
          </p:nvGrpSpPr>
          <p:grpSpPr>
            <a:xfrm>
              <a:off x="29036" y="0"/>
              <a:ext cx="9057089" cy="448949"/>
              <a:chOff x="0" y="0"/>
              <a:chExt cx="9057088" cy="448948"/>
            </a:xfrm>
          </p:grpSpPr>
          <p:sp>
            <p:nvSpPr>
              <p:cNvPr id="103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03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033" name="Rectangle 1"/>
            <p:cNvSpPr/>
            <p:nvPr/>
          </p:nvSpPr>
          <p:spPr>
            <a:xfrm>
              <a:off x="0" y="604531"/>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Literals :-</a:t>
              </a:r>
            </a:p>
          </p:txBody>
        </p:sp>
        <p:sp>
          <p:nvSpPr>
            <p:cNvPr id="1034" name="TextBox 5"/>
            <p:cNvSpPr txBox="1"/>
            <p:nvPr/>
          </p:nvSpPr>
          <p:spPr>
            <a:xfrm>
              <a:off x="225231" y="1165148"/>
              <a:ext cx="8621530" cy="3964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The functionality of literals has got expanded a little, C++11 has now acquired a number of literals to represent ..</a:t>
              </a:r>
            </a:p>
            <a:p>
              <a:pPr>
                <a:defRPr sz="1400"/>
              </a:pPr>
            </a:p>
            <a:p>
              <a:pPr>
                <a:buSzPct val="100000"/>
                <a:buFont typeface="Arial"/>
                <a:buChar char="•"/>
              </a:pPr>
              <a:r>
                <a:t> Unicode literals to represent different encodings</a:t>
              </a:r>
            </a:p>
            <a:p>
              <a:pPr>
                <a:buSzPct val="100000"/>
                <a:buFont typeface="Arial"/>
                <a:buChar char="•"/>
              </a:pPr>
              <a:r>
                <a:t> Raw literals – which don’t allow special characters &amp; the 3</a:t>
              </a:r>
              <a:r>
                <a:rPr baseline="30000"/>
                <a:t>rd</a:t>
              </a:r>
              <a:r>
                <a:t> change is</a:t>
              </a:r>
            </a:p>
            <a:p>
              <a:pPr>
                <a:buSzPct val="100000"/>
                <a:buFont typeface="Arial"/>
                <a:buChar char="•"/>
              </a:pPr>
              <a:r>
                <a:t> To allow user-defined literals with custom suffixes.</a:t>
              </a:r>
            </a:p>
            <a:p>
              <a:pPr>
                <a:defRPr sz="1400"/>
              </a:pPr>
            </a:p>
            <a:p>
              <a:pPr>
                <a:defRPr b="1"/>
              </a:pPr>
              <a:r>
                <a:t>Unicode support for 3 different types of string literals</a:t>
              </a:r>
            </a:p>
            <a:p>
              <a:pPr/>
            </a:p>
            <a:p>
              <a:pPr>
                <a:defRPr sz="1600">
                  <a:latin typeface="Courier New"/>
                  <a:ea typeface="Courier New"/>
                  <a:cs typeface="Courier New"/>
                  <a:sym typeface="Courier New"/>
                </a:defRPr>
              </a:pPr>
              <a:r>
                <a:t>u8”</a:t>
              </a:r>
              <a:r>
                <a:rPr>
                  <a:solidFill>
                    <a:srgbClr val="C00000"/>
                  </a:solidFill>
                </a:rPr>
                <a:t>UTF-8:  \u00BD</a:t>
              </a:r>
              <a:r>
                <a:t>”  </a:t>
              </a:r>
              <a:r>
                <a:rPr>
                  <a:solidFill>
                    <a:srgbClr val="00B050"/>
                  </a:solidFill>
                </a:rPr>
                <a:t>//prefix ‘u8’ are UTF-8 encoded strings</a:t>
              </a:r>
              <a:endParaRPr>
                <a:solidFill>
                  <a:srgbClr val="00B050"/>
                </a:solidFill>
              </a:endParaRPr>
            </a:p>
            <a:p>
              <a:pPr>
                <a:defRPr sz="1600">
                  <a:latin typeface="Courier New"/>
                  <a:ea typeface="Courier New"/>
                  <a:cs typeface="Courier New"/>
                  <a:sym typeface="Courier New"/>
                </a:defRPr>
              </a:pPr>
              <a:r>
                <a:t>u“</a:t>
              </a:r>
              <a:r>
                <a:rPr>
                  <a:solidFill>
                    <a:srgbClr val="C00000"/>
                  </a:solidFill>
                </a:rPr>
                <a:t>UTF-16: \uA654</a:t>
              </a:r>
              <a:r>
                <a:t>”   </a:t>
              </a:r>
              <a:r>
                <a:rPr>
                  <a:solidFill>
                    <a:srgbClr val="00B050"/>
                  </a:solidFill>
                </a:rPr>
                <a:t>//prefix ‘u’ are UTF-16 encoded strings     </a:t>
              </a:r>
              <a:endParaRPr>
                <a:solidFill>
                  <a:srgbClr val="00B050"/>
                </a:solidFill>
              </a:endParaRPr>
            </a:p>
            <a:p>
              <a:pPr>
                <a:defRPr sz="1600">
                  <a:latin typeface="Courier New"/>
                  <a:ea typeface="Courier New"/>
                  <a:cs typeface="Courier New"/>
                  <a:sym typeface="Courier New"/>
                </a:defRPr>
              </a:pPr>
              <a:r>
                <a:t>U”</a:t>
              </a:r>
              <a:r>
                <a:rPr>
                  <a:solidFill>
                    <a:srgbClr val="C00000"/>
                  </a:solidFill>
                </a:rPr>
                <a:t>UTF-32: \U0002387F</a:t>
              </a:r>
              <a:r>
                <a:t>” </a:t>
              </a:r>
              <a:r>
                <a:rPr>
                  <a:solidFill>
                    <a:srgbClr val="00B050"/>
                  </a:solidFill>
                </a:rPr>
                <a:t>//prefix ‘U’ are UTF-32 encoded strings</a:t>
              </a:r>
              <a:endParaRPr>
                <a:solidFill>
                  <a:srgbClr val="00B050"/>
                </a:solidFill>
              </a:endParaRPr>
            </a:p>
            <a:p>
              <a:pPr>
                <a:defRPr sz="1600">
                  <a:solidFill>
                    <a:srgbClr val="00B050"/>
                  </a:solidFill>
                  <a:latin typeface="Courier New"/>
                  <a:ea typeface="Courier New"/>
                  <a:cs typeface="Courier New"/>
                  <a:sym typeface="Courier New"/>
                </a:defRPr>
              </a:pPr>
            </a:p>
            <a:p>
              <a:pPr>
                <a:defRPr sz="1600">
                  <a:solidFill>
                    <a:srgbClr val="00B050"/>
                  </a:solidFill>
                  <a:latin typeface="Courier New"/>
                  <a:ea typeface="Courier New"/>
                  <a:cs typeface="Courier New"/>
                  <a:sym typeface="Courier New"/>
                </a:defRPr>
              </a:pPr>
            </a:p>
          </p:txBody>
        </p:sp>
        <p:grpSp>
          <p:nvGrpSpPr>
            <p:cNvPr id="1071" name="Group 24"/>
            <p:cNvGrpSpPr/>
            <p:nvPr/>
          </p:nvGrpSpPr>
          <p:grpSpPr>
            <a:xfrm>
              <a:off x="1331639" y="4405509"/>
              <a:ext cx="5832650" cy="1756768"/>
              <a:chOff x="0" y="0"/>
              <a:chExt cx="5832648" cy="1756767"/>
            </a:xfrm>
          </p:grpSpPr>
          <p:grpSp>
            <p:nvGrpSpPr>
              <p:cNvPr id="1037" name="Rounded Rectangle 12"/>
              <p:cNvGrpSpPr/>
              <p:nvPr/>
            </p:nvGrpSpPr>
            <p:grpSpPr>
              <a:xfrm>
                <a:off x="0" y="883146"/>
                <a:ext cx="1944217" cy="432048"/>
                <a:chOff x="0" y="0"/>
                <a:chExt cx="1944216" cy="432047"/>
              </a:xfrm>
            </p:grpSpPr>
            <p:sp>
              <p:nvSpPr>
                <p:cNvPr id="1035"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036" name="u"/>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u</a:t>
                  </a:r>
                </a:p>
              </p:txBody>
            </p:sp>
          </p:grpSp>
          <p:grpSp>
            <p:nvGrpSpPr>
              <p:cNvPr id="1040" name="Rounded Rectangle 13"/>
              <p:cNvGrpSpPr/>
              <p:nvPr/>
            </p:nvGrpSpPr>
            <p:grpSpPr>
              <a:xfrm>
                <a:off x="1944216" y="883146"/>
                <a:ext cx="1944217" cy="432048"/>
                <a:chOff x="0" y="0"/>
                <a:chExt cx="1944216" cy="432047"/>
              </a:xfrm>
            </p:grpSpPr>
            <p:sp>
              <p:nvSpPr>
                <p:cNvPr id="1038"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039" name="char16_t"/>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char16_t</a:t>
                  </a:r>
                </a:p>
              </p:txBody>
            </p:sp>
          </p:grpSp>
          <p:grpSp>
            <p:nvGrpSpPr>
              <p:cNvPr id="1043" name="Rounded Rectangle 14"/>
              <p:cNvGrpSpPr/>
              <p:nvPr/>
            </p:nvGrpSpPr>
            <p:grpSpPr>
              <a:xfrm>
                <a:off x="3888432" y="883146"/>
                <a:ext cx="1944217" cy="432048"/>
                <a:chOff x="0" y="0"/>
                <a:chExt cx="1944216" cy="432047"/>
              </a:xfrm>
            </p:grpSpPr>
            <p:sp>
              <p:nvSpPr>
                <p:cNvPr id="1041"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042" name="u16string"/>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u16string</a:t>
                  </a:r>
                </a:p>
              </p:txBody>
            </p:sp>
          </p:grpSp>
          <p:grpSp>
            <p:nvGrpSpPr>
              <p:cNvPr id="1046" name="Rounded Rectangle 15"/>
              <p:cNvGrpSpPr/>
              <p:nvPr/>
            </p:nvGrpSpPr>
            <p:grpSpPr>
              <a:xfrm>
                <a:off x="0" y="1324719"/>
                <a:ext cx="1944217" cy="432049"/>
                <a:chOff x="0" y="0"/>
                <a:chExt cx="1944216" cy="432047"/>
              </a:xfrm>
            </p:grpSpPr>
            <p:sp>
              <p:nvSpPr>
                <p:cNvPr id="1044"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045" name="U"/>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U</a:t>
                  </a:r>
                </a:p>
              </p:txBody>
            </p:sp>
          </p:grpSp>
          <p:grpSp>
            <p:nvGrpSpPr>
              <p:cNvPr id="1049" name="Rounded Rectangle 16"/>
              <p:cNvGrpSpPr/>
              <p:nvPr/>
            </p:nvGrpSpPr>
            <p:grpSpPr>
              <a:xfrm>
                <a:off x="1944216" y="1324719"/>
                <a:ext cx="1944217" cy="432049"/>
                <a:chOff x="0" y="0"/>
                <a:chExt cx="1944216" cy="432047"/>
              </a:xfrm>
            </p:grpSpPr>
            <p:sp>
              <p:nvSpPr>
                <p:cNvPr id="1047"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048" name="char32_t"/>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char32_t</a:t>
                  </a:r>
                </a:p>
              </p:txBody>
            </p:sp>
          </p:grpSp>
          <p:grpSp>
            <p:nvGrpSpPr>
              <p:cNvPr id="1052" name="Rounded Rectangle 17"/>
              <p:cNvGrpSpPr/>
              <p:nvPr/>
            </p:nvGrpSpPr>
            <p:grpSpPr>
              <a:xfrm>
                <a:off x="3888432" y="1324719"/>
                <a:ext cx="1944217" cy="432049"/>
                <a:chOff x="0" y="0"/>
                <a:chExt cx="1944216" cy="432047"/>
              </a:xfrm>
            </p:grpSpPr>
            <p:sp>
              <p:nvSpPr>
                <p:cNvPr id="1050"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051" name="u32string"/>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u32string</a:t>
                  </a:r>
                </a:p>
              </p:txBody>
            </p:sp>
          </p:grpSp>
          <p:grpSp>
            <p:nvGrpSpPr>
              <p:cNvPr id="1055" name="Rounded Rectangle 18"/>
              <p:cNvGrpSpPr/>
              <p:nvPr/>
            </p:nvGrpSpPr>
            <p:grpSpPr>
              <a:xfrm>
                <a:off x="0" y="-1"/>
                <a:ext cx="1944217" cy="432049"/>
                <a:chOff x="0" y="0"/>
                <a:chExt cx="1944216" cy="432047"/>
              </a:xfrm>
            </p:grpSpPr>
            <p:sp>
              <p:nvSpPr>
                <p:cNvPr id="1053" name="Rounded Rectangle"/>
                <p:cNvSpPr/>
                <p:nvPr/>
              </p:nvSpPr>
              <p:spPr>
                <a:xfrm>
                  <a:off x="0" y="0"/>
                  <a:ext cx="1944217" cy="432048"/>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054" name="Prefix"/>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Prefix</a:t>
                  </a:r>
                </a:p>
              </p:txBody>
            </p:sp>
          </p:grpSp>
          <p:grpSp>
            <p:nvGrpSpPr>
              <p:cNvPr id="1058" name="Rounded Rectangle 19"/>
              <p:cNvGrpSpPr/>
              <p:nvPr/>
            </p:nvGrpSpPr>
            <p:grpSpPr>
              <a:xfrm>
                <a:off x="1944216" y="-1"/>
                <a:ext cx="1944217" cy="432049"/>
                <a:chOff x="0" y="0"/>
                <a:chExt cx="1944216" cy="432047"/>
              </a:xfrm>
            </p:grpSpPr>
            <p:sp>
              <p:nvSpPr>
                <p:cNvPr id="1056" name="Rounded Rectangle"/>
                <p:cNvSpPr/>
                <p:nvPr/>
              </p:nvSpPr>
              <p:spPr>
                <a:xfrm>
                  <a:off x="0" y="0"/>
                  <a:ext cx="1944217" cy="432048"/>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057" name="Character Type"/>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Character Type</a:t>
                  </a:r>
                </a:p>
              </p:txBody>
            </p:sp>
          </p:grpSp>
          <p:grpSp>
            <p:nvGrpSpPr>
              <p:cNvPr id="1061" name="Rounded Rectangle 20"/>
              <p:cNvGrpSpPr/>
              <p:nvPr/>
            </p:nvGrpSpPr>
            <p:grpSpPr>
              <a:xfrm>
                <a:off x="3888432" y="-1"/>
                <a:ext cx="1944217" cy="432049"/>
                <a:chOff x="0" y="0"/>
                <a:chExt cx="1944216" cy="432047"/>
              </a:xfrm>
            </p:grpSpPr>
            <p:sp>
              <p:nvSpPr>
                <p:cNvPr id="1059" name="Rounded Rectangle"/>
                <p:cNvSpPr/>
                <p:nvPr/>
              </p:nvSpPr>
              <p:spPr>
                <a:xfrm>
                  <a:off x="0" y="0"/>
                  <a:ext cx="1944217" cy="432048"/>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060" name="String Type"/>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String Type</a:t>
                  </a:r>
                </a:p>
              </p:txBody>
            </p:sp>
          </p:grpSp>
          <p:grpSp>
            <p:nvGrpSpPr>
              <p:cNvPr id="1064" name="Rounded Rectangle 21"/>
              <p:cNvGrpSpPr/>
              <p:nvPr/>
            </p:nvGrpSpPr>
            <p:grpSpPr>
              <a:xfrm>
                <a:off x="0" y="438225"/>
                <a:ext cx="1944217" cy="432049"/>
                <a:chOff x="0" y="0"/>
                <a:chExt cx="1944216" cy="432047"/>
              </a:xfrm>
            </p:grpSpPr>
            <p:sp>
              <p:nvSpPr>
                <p:cNvPr id="1062"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063" name="u8"/>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u8</a:t>
                  </a:r>
                </a:p>
              </p:txBody>
            </p:sp>
          </p:grpSp>
          <p:grpSp>
            <p:nvGrpSpPr>
              <p:cNvPr id="1067" name="Rounded Rectangle 22"/>
              <p:cNvGrpSpPr/>
              <p:nvPr/>
            </p:nvGrpSpPr>
            <p:grpSpPr>
              <a:xfrm>
                <a:off x="1944216" y="438225"/>
                <a:ext cx="1944217" cy="432049"/>
                <a:chOff x="0" y="0"/>
                <a:chExt cx="1944216" cy="432047"/>
              </a:xfrm>
            </p:grpSpPr>
            <p:sp>
              <p:nvSpPr>
                <p:cNvPr id="1065"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066" name="char"/>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char</a:t>
                  </a:r>
                </a:p>
              </p:txBody>
            </p:sp>
          </p:grpSp>
          <p:grpSp>
            <p:nvGrpSpPr>
              <p:cNvPr id="1070" name="Rounded Rectangle 23"/>
              <p:cNvGrpSpPr/>
              <p:nvPr/>
            </p:nvGrpSpPr>
            <p:grpSpPr>
              <a:xfrm>
                <a:off x="3888432" y="438225"/>
                <a:ext cx="1944217" cy="432049"/>
                <a:chOff x="0" y="0"/>
                <a:chExt cx="1944216" cy="432047"/>
              </a:xfrm>
            </p:grpSpPr>
            <p:sp>
              <p:nvSpPr>
                <p:cNvPr id="1068"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069" name="string"/>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string</a:t>
                  </a:r>
                </a:p>
              </p:txBody>
            </p:sp>
          </p:grpSp>
        </p:grpSp>
      </p:gr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08" name="Group 20"/>
          <p:cNvGrpSpPr/>
          <p:nvPr/>
        </p:nvGrpSpPr>
        <p:grpSpPr>
          <a:xfrm>
            <a:off x="0" y="31603"/>
            <a:ext cx="9144000" cy="3462172"/>
            <a:chOff x="0" y="0"/>
            <a:chExt cx="9144000" cy="3462171"/>
          </a:xfrm>
        </p:grpSpPr>
        <p:grpSp>
          <p:nvGrpSpPr>
            <p:cNvPr id="1076" name="Snip and Round Single Corner Rectangle 3"/>
            <p:cNvGrpSpPr/>
            <p:nvPr/>
          </p:nvGrpSpPr>
          <p:grpSpPr>
            <a:xfrm>
              <a:off x="29036" y="0"/>
              <a:ext cx="9057089" cy="448948"/>
              <a:chOff x="0" y="0"/>
              <a:chExt cx="9057088" cy="448947"/>
            </a:xfrm>
          </p:grpSpPr>
          <p:sp>
            <p:nvSpPr>
              <p:cNvPr id="1074"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075"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077" name="Rectangle 1"/>
            <p:cNvSpPr/>
            <p:nvPr/>
          </p:nvSpPr>
          <p:spPr>
            <a:xfrm>
              <a:off x="0" y="604530"/>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Literals :-</a:t>
              </a:r>
            </a:p>
          </p:txBody>
        </p:sp>
        <p:grpSp>
          <p:nvGrpSpPr>
            <p:cNvPr id="1105" name="Group 5"/>
            <p:cNvGrpSpPr/>
            <p:nvPr/>
          </p:nvGrpSpPr>
          <p:grpSpPr>
            <a:xfrm>
              <a:off x="1259631" y="1669204"/>
              <a:ext cx="5832650" cy="1315195"/>
              <a:chOff x="0" y="0"/>
              <a:chExt cx="5832648" cy="1315193"/>
            </a:xfrm>
          </p:grpSpPr>
          <p:grpSp>
            <p:nvGrpSpPr>
              <p:cNvPr id="1080" name="Rounded Rectangle 6"/>
              <p:cNvGrpSpPr/>
              <p:nvPr/>
            </p:nvGrpSpPr>
            <p:grpSpPr>
              <a:xfrm>
                <a:off x="0" y="883145"/>
                <a:ext cx="1944217" cy="432049"/>
                <a:chOff x="0" y="0"/>
                <a:chExt cx="1944216" cy="432047"/>
              </a:xfrm>
            </p:grpSpPr>
            <p:sp>
              <p:nvSpPr>
                <p:cNvPr id="1078"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079" name="U"/>
                <p:cNvSpPr txBox="1"/>
                <p:nvPr/>
              </p:nvSpPr>
              <p:spPr>
                <a:xfrm>
                  <a:off x="71573" y="49479"/>
                  <a:ext cx="1801070"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U</a:t>
                  </a:r>
                </a:p>
              </p:txBody>
            </p:sp>
          </p:grpSp>
          <p:grpSp>
            <p:nvGrpSpPr>
              <p:cNvPr id="1083" name="Rounded Rectangle 7"/>
              <p:cNvGrpSpPr/>
              <p:nvPr/>
            </p:nvGrpSpPr>
            <p:grpSpPr>
              <a:xfrm>
                <a:off x="1944216" y="883145"/>
                <a:ext cx="1944217" cy="432049"/>
                <a:chOff x="0" y="0"/>
                <a:chExt cx="1944216" cy="432047"/>
              </a:xfrm>
            </p:grpSpPr>
            <p:sp>
              <p:nvSpPr>
                <p:cNvPr id="1081"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082" name="char32_t"/>
                <p:cNvSpPr txBox="1"/>
                <p:nvPr/>
              </p:nvSpPr>
              <p:spPr>
                <a:xfrm>
                  <a:off x="71573" y="49479"/>
                  <a:ext cx="1801070"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char32_t</a:t>
                  </a:r>
                </a:p>
              </p:txBody>
            </p:sp>
          </p:grpSp>
          <p:grpSp>
            <p:nvGrpSpPr>
              <p:cNvPr id="1086" name="Rounded Rectangle 8"/>
              <p:cNvGrpSpPr/>
              <p:nvPr/>
            </p:nvGrpSpPr>
            <p:grpSpPr>
              <a:xfrm>
                <a:off x="3888432" y="883145"/>
                <a:ext cx="1944217" cy="432049"/>
                <a:chOff x="0" y="0"/>
                <a:chExt cx="1944216" cy="432047"/>
              </a:xfrm>
            </p:grpSpPr>
            <p:sp>
              <p:nvSpPr>
                <p:cNvPr id="1084"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085" name="U'\U0000160E'"/>
                <p:cNvSpPr txBox="1"/>
                <p:nvPr/>
              </p:nvSpPr>
              <p:spPr>
                <a:xfrm>
                  <a:off x="71573" y="49479"/>
                  <a:ext cx="1801070"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U'\U0000160E'</a:t>
                  </a:r>
                </a:p>
              </p:txBody>
            </p:sp>
          </p:grpSp>
          <p:grpSp>
            <p:nvGrpSpPr>
              <p:cNvPr id="1089" name="Rounded Rectangle 12"/>
              <p:cNvGrpSpPr/>
              <p:nvPr/>
            </p:nvGrpSpPr>
            <p:grpSpPr>
              <a:xfrm>
                <a:off x="0" y="-1"/>
                <a:ext cx="1944217" cy="432049"/>
                <a:chOff x="0" y="0"/>
                <a:chExt cx="1944216" cy="432047"/>
              </a:xfrm>
            </p:grpSpPr>
            <p:sp>
              <p:nvSpPr>
                <p:cNvPr id="1087" name="Rounded Rectangle"/>
                <p:cNvSpPr/>
                <p:nvPr/>
              </p:nvSpPr>
              <p:spPr>
                <a:xfrm>
                  <a:off x="0" y="0"/>
                  <a:ext cx="1944217" cy="432048"/>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088" name="Prefix"/>
                <p:cNvSpPr txBox="1"/>
                <p:nvPr/>
              </p:nvSpPr>
              <p:spPr>
                <a:xfrm>
                  <a:off x="71573" y="49479"/>
                  <a:ext cx="1801070"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Prefix</a:t>
                  </a:r>
                </a:p>
              </p:txBody>
            </p:sp>
          </p:grpSp>
          <p:grpSp>
            <p:nvGrpSpPr>
              <p:cNvPr id="1092" name="Rounded Rectangle 13"/>
              <p:cNvGrpSpPr/>
              <p:nvPr/>
            </p:nvGrpSpPr>
            <p:grpSpPr>
              <a:xfrm>
                <a:off x="1944216" y="-1"/>
                <a:ext cx="1944217" cy="432049"/>
                <a:chOff x="0" y="0"/>
                <a:chExt cx="1944216" cy="432047"/>
              </a:xfrm>
            </p:grpSpPr>
            <p:sp>
              <p:nvSpPr>
                <p:cNvPr id="1090" name="Rounded Rectangle"/>
                <p:cNvSpPr/>
                <p:nvPr/>
              </p:nvSpPr>
              <p:spPr>
                <a:xfrm>
                  <a:off x="0" y="0"/>
                  <a:ext cx="1944217" cy="432048"/>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091" name="Character Type"/>
                <p:cNvSpPr txBox="1"/>
                <p:nvPr/>
              </p:nvSpPr>
              <p:spPr>
                <a:xfrm>
                  <a:off x="71573" y="49479"/>
                  <a:ext cx="1801070"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Character Type</a:t>
                  </a:r>
                </a:p>
              </p:txBody>
            </p:sp>
          </p:grpSp>
          <p:grpSp>
            <p:nvGrpSpPr>
              <p:cNvPr id="1095" name="Rounded Rectangle 14"/>
              <p:cNvGrpSpPr/>
              <p:nvPr/>
            </p:nvGrpSpPr>
            <p:grpSpPr>
              <a:xfrm>
                <a:off x="3888432" y="-1"/>
                <a:ext cx="1944217" cy="432049"/>
                <a:chOff x="0" y="0"/>
                <a:chExt cx="1944216" cy="432047"/>
              </a:xfrm>
            </p:grpSpPr>
            <p:sp>
              <p:nvSpPr>
                <p:cNvPr id="1093" name="Rounded Rectangle"/>
                <p:cNvSpPr/>
                <p:nvPr/>
              </p:nvSpPr>
              <p:spPr>
                <a:xfrm>
                  <a:off x="0" y="0"/>
                  <a:ext cx="1944217" cy="432048"/>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094" name="Example literal"/>
                <p:cNvSpPr txBox="1"/>
                <p:nvPr/>
              </p:nvSpPr>
              <p:spPr>
                <a:xfrm>
                  <a:off x="71573" y="49479"/>
                  <a:ext cx="1801070"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Example literal</a:t>
                  </a:r>
                </a:p>
              </p:txBody>
            </p:sp>
          </p:grpSp>
          <p:grpSp>
            <p:nvGrpSpPr>
              <p:cNvPr id="1098" name="Rounded Rectangle 15"/>
              <p:cNvGrpSpPr/>
              <p:nvPr/>
            </p:nvGrpSpPr>
            <p:grpSpPr>
              <a:xfrm>
                <a:off x="0" y="438225"/>
                <a:ext cx="1944217" cy="432049"/>
                <a:chOff x="0" y="0"/>
                <a:chExt cx="1944216" cy="432047"/>
              </a:xfrm>
            </p:grpSpPr>
            <p:sp>
              <p:nvSpPr>
                <p:cNvPr id="1096"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097" name="u"/>
                <p:cNvSpPr txBox="1"/>
                <p:nvPr/>
              </p:nvSpPr>
              <p:spPr>
                <a:xfrm>
                  <a:off x="71573" y="49479"/>
                  <a:ext cx="1801070"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u</a:t>
                  </a:r>
                </a:p>
              </p:txBody>
            </p:sp>
          </p:grpSp>
          <p:grpSp>
            <p:nvGrpSpPr>
              <p:cNvPr id="1101" name="Rounded Rectangle 16"/>
              <p:cNvGrpSpPr/>
              <p:nvPr/>
            </p:nvGrpSpPr>
            <p:grpSpPr>
              <a:xfrm>
                <a:off x="1944216" y="438225"/>
                <a:ext cx="1944217" cy="432049"/>
                <a:chOff x="0" y="0"/>
                <a:chExt cx="1944216" cy="432047"/>
              </a:xfrm>
            </p:grpSpPr>
            <p:sp>
              <p:nvSpPr>
                <p:cNvPr id="1099"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100" name="char16_t"/>
                <p:cNvSpPr txBox="1"/>
                <p:nvPr/>
              </p:nvSpPr>
              <p:spPr>
                <a:xfrm>
                  <a:off x="71573" y="49479"/>
                  <a:ext cx="1801070"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char16_t</a:t>
                  </a:r>
                </a:p>
              </p:txBody>
            </p:sp>
          </p:grpSp>
          <p:grpSp>
            <p:nvGrpSpPr>
              <p:cNvPr id="1104" name="Rounded Rectangle 17"/>
              <p:cNvGrpSpPr/>
              <p:nvPr/>
            </p:nvGrpSpPr>
            <p:grpSpPr>
              <a:xfrm>
                <a:off x="3888432" y="438225"/>
                <a:ext cx="1944217" cy="432049"/>
                <a:chOff x="0" y="0"/>
                <a:chExt cx="1944216" cy="432047"/>
              </a:xfrm>
            </p:grpSpPr>
            <p:sp>
              <p:nvSpPr>
                <p:cNvPr id="1102"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103" name="u'\u160E'"/>
                <p:cNvSpPr txBox="1"/>
                <p:nvPr/>
              </p:nvSpPr>
              <p:spPr>
                <a:xfrm>
                  <a:off x="71573" y="49479"/>
                  <a:ext cx="1801070"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u'\u160E'</a:t>
                  </a:r>
                </a:p>
              </p:txBody>
            </p:sp>
          </p:grpSp>
        </p:grpSp>
        <p:sp>
          <p:nvSpPr>
            <p:cNvPr id="1106" name="TextBox 18"/>
            <p:cNvSpPr txBox="1"/>
            <p:nvPr/>
          </p:nvSpPr>
          <p:spPr>
            <a:xfrm>
              <a:off x="297239" y="1093140"/>
              <a:ext cx="8333497"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In addition to 3 string literals there is 2 unicode character literals</a:t>
              </a:r>
            </a:p>
          </p:txBody>
        </p:sp>
        <p:sp>
          <p:nvSpPr>
            <p:cNvPr id="1107" name="TextBox 19"/>
            <p:cNvSpPr txBox="1"/>
            <p:nvPr/>
          </p:nvSpPr>
          <p:spPr>
            <a:xfrm>
              <a:off x="369247" y="3181372"/>
              <a:ext cx="7181369"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i="1" sz="1400"/>
              </a:lvl1pPr>
            </a:lstStyle>
            <a:p>
              <a:pPr/>
              <a:r>
                <a:t>Please note: There is no u8  unicode support for character types</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04" name="Group 9"/>
          <p:cNvGrpSpPr/>
          <p:nvPr/>
        </p:nvGrpSpPr>
        <p:grpSpPr>
          <a:xfrm>
            <a:off x="29036" y="34724"/>
            <a:ext cx="9057090" cy="1522820"/>
            <a:chOff x="0" y="0"/>
            <a:chExt cx="9057088" cy="1522819"/>
          </a:xfrm>
        </p:grpSpPr>
        <p:sp>
          <p:nvSpPr>
            <p:cNvPr id="268" name="TextBox 3"/>
            <p:cNvSpPr/>
            <p:nvPr/>
          </p:nvSpPr>
          <p:spPr>
            <a:xfrm>
              <a:off x="724220" y="1522819"/>
              <a:ext cx="757243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defRPr b="1" sz="1400">
                  <a:solidFill>
                    <a:srgbClr val="00B050"/>
                  </a:solidFill>
                  <a:latin typeface="Courier New"/>
                  <a:ea typeface="Courier New"/>
                  <a:cs typeface="Courier New"/>
                  <a:sym typeface="Courier New"/>
                </a:defRPr>
              </a:pPr>
              <a:r>
                <a:t>// Deduce return type as `int`.</a:t>
              </a:r>
            </a:p>
            <a:p>
              <a:pPr algn="just">
                <a:defRPr b="1" sz="1400">
                  <a:latin typeface="Courier New"/>
                  <a:ea typeface="Courier New"/>
                  <a:cs typeface="Courier New"/>
                  <a:sym typeface="Courier New"/>
                </a:defRPr>
              </a:pPr>
              <a:r>
                <a:t>auto f(int i) { return i;}</a:t>
              </a:r>
            </a:p>
            <a:p>
              <a:pPr algn="just">
                <a:defRPr b="1" sz="1400">
                  <a:latin typeface="Courier New"/>
                  <a:ea typeface="Courier New"/>
                  <a:cs typeface="Courier New"/>
                  <a:sym typeface="Courier New"/>
                </a:defRPr>
              </a:pPr>
            </a:p>
            <a:p>
              <a:pPr lvl="1" algn="just">
                <a:defRPr b="1" sz="1400">
                  <a:latin typeface="Courier New"/>
                  <a:ea typeface="Courier New"/>
                  <a:cs typeface="Courier New"/>
                  <a:sym typeface="Courier New"/>
                </a:defRPr>
              </a:pPr>
              <a:r>
                <a:t>template &lt;typename T&gt;auto&amp; f(T&amp; t) </a:t>
              </a:r>
            </a:p>
            <a:p>
              <a:pPr lvl="1" algn="just">
                <a:defRPr b="1" sz="1400">
                  <a:latin typeface="Courier New"/>
                  <a:ea typeface="Courier New"/>
                  <a:cs typeface="Courier New"/>
                  <a:sym typeface="Courier New"/>
                </a:defRPr>
              </a:pPr>
              <a:r>
                <a:t>{  </a:t>
              </a:r>
            </a:p>
            <a:p>
              <a:pPr lvl="1" algn="just">
                <a:defRPr b="1" sz="1400">
                  <a:latin typeface="Courier New"/>
                  <a:ea typeface="Courier New"/>
                  <a:cs typeface="Courier New"/>
                  <a:sym typeface="Courier New"/>
                </a:defRPr>
              </a:pPr>
              <a:r>
                <a:t>	return t;</a:t>
              </a:r>
            </a:p>
            <a:p>
              <a:pPr lvl="1" algn="just">
                <a:defRPr b="1" sz="1400">
                  <a:latin typeface="Courier New"/>
                  <a:ea typeface="Courier New"/>
                  <a:cs typeface="Courier New"/>
                  <a:sym typeface="Courier New"/>
                </a:defRPr>
              </a:pPr>
              <a:r>
                <a:t>}</a:t>
              </a:r>
            </a:p>
            <a:p>
              <a:pPr algn="just">
                <a:defRPr b="1" sz="1400">
                  <a:latin typeface="Courier New"/>
                  <a:ea typeface="Courier New"/>
                  <a:cs typeface="Courier New"/>
                  <a:sym typeface="Courier New"/>
                </a:defRPr>
              </a:pPr>
            </a:p>
            <a:p>
              <a:pPr algn="just">
                <a:defRPr b="1" sz="1400">
                  <a:latin typeface="Courier New"/>
                  <a:ea typeface="Courier New"/>
                  <a:cs typeface="Courier New"/>
                  <a:sym typeface="Courier New"/>
                </a:defRPr>
              </a:pPr>
            </a:p>
            <a:p>
              <a:pPr algn="just">
                <a:defRPr b="1" sz="1400">
                  <a:solidFill>
                    <a:srgbClr val="00B050"/>
                  </a:solidFill>
                  <a:latin typeface="Courier New"/>
                  <a:ea typeface="Courier New"/>
                  <a:cs typeface="Courier New"/>
                  <a:sym typeface="Courier New"/>
                </a:defRPr>
              </a:pPr>
              <a:r>
                <a:t>// Returns a reference to a deduced type.</a:t>
              </a:r>
            </a:p>
            <a:p>
              <a:pPr lvl="1" algn="just">
                <a:defRPr b="1" sz="1400">
                  <a:latin typeface="Courier New"/>
                  <a:ea typeface="Courier New"/>
                  <a:cs typeface="Courier New"/>
                  <a:sym typeface="Courier New"/>
                </a:defRPr>
              </a:pPr>
              <a:r>
                <a:t>auto g = [](auto&amp; x) -&gt; auto&amp; </a:t>
              </a:r>
            </a:p>
            <a:p>
              <a:pPr lvl="1" algn="just">
                <a:defRPr b="1" sz="1400">
                  <a:latin typeface="Courier New"/>
                  <a:ea typeface="Courier New"/>
                  <a:cs typeface="Courier New"/>
                  <a:sym typeface="Courier New"/>
                </a:defRPr>
              </a:pPr>
              <a:r>
                <a:t>{ </a:t>
              </a:r>
            </a:p>
            <a:p>
              <a:pPr lvl="1" algn="just">
                <a:defRPr b="1" sz="1400">
                  <a:latin typeface="Courier New"/>
                  <a:ea typeface="Courier New"/>
                  <a:cs typeface="Courier New"/>
                  <a:sym typeface="Courier New"/>
                </a:defRPr>
              </a:pPr>
              <a:r>
                <a:t>	return f(x); </a:t>
              </a:r>
            </a:p>
            <a:p>
              <a:pPr lvl="1" algn="just">
                <a:defRPr b="1" sz="1400">
                  <a:latin typeface="Courier New"/>
                  <a:ea typeface="Courier New"/>
                  <a:cs typeface="Courier New"/>
                  <a:sym typeface="Courier New"/>
                </a:defRPr>
              </a:pPr>
              <a:r>
                <a:t>};</a:t>
              </a:r>
            </a:p>
            <a:p>
              <a:pPr lvl="1" algn="just">
                <a:defRPr b="1" sz="1400">
                  <a:latin typeface="Courier New"/>
                  <a:ea typeface="Courier New"/>
                  <a:cs typeface="Courier New"/>
                  <a:sym typeface="Courier New"/>
                </a:defRPr>
              </a:pPr>
            </a:p>
            <a:p>
              <a:pPr lvl="1" algn="just">
                <a:defRPr b="1" sz="1400">
                  <a:latin typeface="Courier New"/>
                  <a:ea typeface="Courier New"/>
                  <a:cs typeface="Courier New"/>
                  <a:sym typeface="Courier New"/>
                </a:defRPr>
              </a:pPr>
            </a:p>
            <a:p>
              <a:pPr algn="just">
                <a:defRPr b="1" sz="1400">
                  <a:latin typeface="Courier New"/>
                  <a:ea typeface="Courier New"/>
                  <a:cs typeface="Courier New"/>
                  <a:sym typeface="Courier New"/>
                </a:defRPr>
              </a:pPr>
              <a:r>
                <a:t>int y = 123;</a:t>
              </a:r>
            </a:p>
            <a:p>
              <a:pPr algn="just">
                <a:defRPr b="1" sz="1400">
                  <a:latin typeface="Courier New"/>
                  <a:ea typeface="Courier New"/>
                  <a:cs typeface="Courier New"/>
                  <a:sym typeface="Courier New"/>
                </a:defRPr>
              </a:pPr>
              <a:r>
                <a:t>int&amp; z = g(y); </a:t>
              </a:r>
              <a:r>
                <a:rPr>
                  <a:solidFill>
                    <a:srgbClr val="00B050"/>
                  </a:solidFill>
                </a:rPr>
                <a:t>// reference to `y`</a:t>
              </a:r>
              <a:endParaRPr>
                <a:solidFill>
                  <a:srgbClr val="00B050"/>
                </a:solidFill>
              </a:endParaRPr>
            </a:p>
            <a:p>
              <a:pPr algn="just">
                <a:defRPr>
                  <a:solidFill>
                    <a:srgbClr val="00B050"/>
                  </a:solidFill>
                </a:defRPr>
              </a:pPr>
            </a:p>
          </p:txBody>
        </p:sp>
        <p:sp>
          <p:nvSpPr>
            <p:cNvPr id="269" name="TextBox 4"/>
            <p:cNvSpPr/>
            <p:nvPr/>
          </p:nvSpPr>
          <p:spPr>
            <a:xfrm>
              <a:off x="707957" y="877681"/>
              <a:ext cx="764386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gradFill flip="none" rotWithShape="1">
              <a:gsLst>
                <a:gs pos="0">
                  <a:srgbClr val="2E5E97"/>
                </a:gs>
                <a:gs pos="80000">
                  <a:srgbClr val="3C7BC7"/>
                </a:gs>
                <a:gs pos="100000">
                  <a:srgbClr val="3A7CCA"/>
                </a:gs>
              </a:gsLst>
              <a:lin ang="16200000" scaled="0"/>
            </a:gradFill>
            <a:ln w="12700" cap="flat">
              <a:no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400">
                  <a:solidFill>
                    <a:srgbClr val="FFFFFF"/>
                  </a:solidFill>
                </a:defRPr>
              </a:lvl1pPr>
            </a:lstStyle>
            <a:p>
              <a:pPr/>
              <a:r>
                <a:t>Return type deduction</a:t>
              </a:r>
            </a:p>
          </p:txBody>
        </p:sp>
        <p:grpSp>
          <p:nvGrpSpPr>
            <p:cNvPr id="303" name="Group 5"/>
            <p:cNvGrpSpPr/>
            <p:nvPr/>
          </p:nvGrpSpPr>
          <p:grpSpPr>
            <a:xfrm>
              <a:off x="-1" y="-1"/>
              <a:ext cx="9057090" cy="679632"/>
              <a:chOff x="0" y="0"/>
              <a:chExt cx="9057088" cy="679630"/>
            </a:xfrm>
          </p:grpSpPr>
          <p:sp>
            <p:nvSpPr>
              <p:cNvPr id="270" name="Snip and Round Single Corner Rectangle 6"/>
              <p:cNvSpPr/>
              <p:nvPr/>
            </p:nvSpPr>
            <p:spPr>
              <a:xfrm>
                <a:off x="0" y="0"/>
                <a:ext cx="9057089" cy="679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0" y="0"/>
                    </a:moveTo>
                    <a:lnTo>
                      <a:pt x="21330" y="0"/>
                    </a:lnTo>
                    <a:lnTo>
                      <a:pt x="21600" y="3600"/>
                    </a:lnTo>
                    <a:lnTo>
                      <a:pt x="21600" y="21600"/>
                    </a:lnTo>
                    <a:lnTo>
                      <a:pt x="0" y="21600"/>
                    </a:lnTo>
                    <a:lnTo>
                      <a:pt x="0" y="3600"/>
                    </a:lnTo>
                    <a:cubicBezTo>
                      <a:pt x="0" y="1612"/>
                      <a:pt x="121" y="0"/>
                      <a:pt x="270" y="0"/>
                    </a:cubicBezTo>
                    <a:close/>
                  </a:path>
                </a:pathLst>
              </a:custGeom>
              <a:solidFill>
                <a:srgbClr val="C4BD97"/>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r">
                  <a:defRPr b="1" sz="2800">
                    <a:solidFill>
                      <a:srgbClr val="FFFF00"/>
                    </a:solidFill>
                  </a:defRPr>
                </a:pPr>
              </a:p>
            </p:txBody>
          </p:sp>
          <p:grpSp>
            <p:nvGrpSpPr>
              <p:cNvPr id="302" name="Diagram 7"/>
              <p:cNvGrpSpPr/>
              <p:nvPr/>
            </p:nvGrpSpPr>
            <p:grpSpPr>
              <a:xfrm>
                <a:off x="4960143" y="135984"/>
                <a:ext cx="3999584" cy="444400"/>
                <a:chOff x="0" y="0"/>
                <a:chExt cx="3999583" cy="444398"/>
              </a:xfrm>
            </p:grpSpPr>
            <p:grpSp>
              <p:nvGrpSpPr>
                <p:cNvPr id="273" name="Group"/>
                <p:cNvGrpSpPr/>
                <p:nvPr/>
              </p:nvGrpSpPr>
              <p:grpSpPr>
                <a:xfrm>
                  <a:off x="0" y="0"/>
                  <a:ext cx="444399" cy="444399"/>
                  <a:chOff x="0" y="0"/>
                  <a:chExt cx="444398" cy="444398"/>
                </a:xfrm>
              </p:grpSpPr>
              <p:sp>
                <p:nvSpPr>
                  <p:cNvPr id="271"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272" name="M"/>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M</a:t>
                    </a:r>
                  </a:p>
                </p:txBody>
              </p:sp>
            </p:grpSp>
            <p:grpSp>
              <p:nvGrpSpPr>
                <p:cNvPr id="276" name="Group"/>
                <p:cNvGrpSpPr/>
                <p:nvPr/>
              </p:nvGrpSpPr>
              <p:grpSpPr>
                <a:xfrm>
                  <a:off x="355518" y="0"/>
                  <a:ext cx="444399" cy="444399"/>
                  <a:chOff x="0" y="0"/>
                  <a:chExt cx="444398" cy="444398"/>
                </a:xfrm>
              </p:grpSpPr>
              <p:sp>
                <p:nvSpPr>
                  <p:cNvPr id="274" name="Circle"/>
                  <p:cNvSpPr/>
                  <p:nvPr/>
                </p:nvSpPr>
                <p:spPr>
                  <a:xfrm>
                    <a:off x="-1" y="-1"/>
                    <a:ext cx="444400" cy="444400"/>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275" name="o"/>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o</a:t>
                    </a:r>
                  </a:p>
                </p:txBody>
              </p:sp>
            </p:grpSp>
            <p:grpSp>
              <p:nvGrpSpPr>
                <p:cNvPr id="279" name="Group"/>
                <p:cNvGrpSpPr/>
                <p:nvPr/>
              </p:nvGrpSpPr>
              <p:grpSpPr>
                <a:xfrm>
                  <a:off x="711037" y="0"/>
                  <a:ext cx="444399" cy="444399"/>
                  <a:chOff x="0" y="0"/>
                  <a:chExt cx="444398" cy="444398"/>
                </a:xfrm>
              </p:grpSpPr>
              <p:sp>
                <p:nvSpPr>
                  <p:cNvPr id="277"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278" name="d"/>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d</a:t>
                    </a:r>
                  </a:p>
                </p:txBody>
              </p:sp>
            </p:grpSp>
            <p:grpSp>
              <p:nvGrpSpPr>
                <p:cNvPr id="282" name="Group"/>
                <p:cNvGrpSpPr/>
                <p:nvPr/>
              </p:nvGrpSpPr>
              <p:grpSpPr>
                <a:xfrm>
                  <a:off x="1066555" y="0"/>
                  <a:ext cx="444399" cy="444399"/>
                  <a:chOff x="0" y="0"/>
                  <a:chExt cx="444398" cy="444398"/>
                </a:xfrm>
              </p:grpSpPr>
              <p:sp>
                <p:nvSpPr>
                  <p:cNvPr id="280"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281" name="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e</a:t>
                    </a:r>
                  </a:p>
                </p:txBody>
              </p:sp>
            </p:grpSp>
            <p:grpSp>
              <p:nvGrpSpPr>
                <p:cNvPr id="285" name="Group"/>
                <p:cNvGrpSpPr/>
                <p:nvPr/>
              </p:nvGrpSpPr>
              <p:grpSpPr>
                <a:xfrm>
                  <a:off x="1422074" y="0"/>
                  <a:ext cx="444399" cy="444399"/>
                  <a:chOff x="0" y="0"/>
                  <a:chExt cx="444398" cy="444398"/>
                </a:xfrm>
              </p:grpSpPr>
              <p:sp>
                <p:nvSpPr>
                  <p:cNvPr id="283"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284" name="r"/>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r</a:t>
                    </a:r>
                  </a:p>
                </p:txBody>
              </p:sp>
            </p:grpSp>
            <p:grpSp>
              <p:nvGrpSpPr>
                <p:cNvPr id="288" name="Group"/>
                <p:cNvGrpSpPr/>
                <p:nvPr/>
              </p:nvGrpSpPr>
              <p:grpSpPr>
                <a:xfrm>
                  <a:off x="1777592" y="0"/>
                  <a:ext cx="444399" cy="444399"/>
                  <a:chOff x="0" y="0"/>
                  <a:chExt cx="444398" cy="444398"/>
                </a:xfrm>
              </p:grpSpPr>
              <p:sp>
                <p:nvSpPr>
                  <p:cNvPr id="286"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287" name="n"/>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n </a:t>
                    </a:r>
                  </a:p>
                </p:txBody>
              </p:sp>
            </p:grpSp>
            <p:sp>
              <p:nvSpPr>
                <p:cNvPr id="289" name="Circle"/>
                <p:cNvSpPr/>
                <p:nvPr/>
              </p:nvSpPr>
              <p:spPr>
                <a:xfrm>
                  <a:off x="2133111" y="0"/>
                  <a:ext cx="444399" cy="444399"/>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grpSp>
              <p:nvGrpSpPr>
                <p:cNvPr id="292" name="Group"/>
                <p:cNvGrpSpPr/>
                <p:nvPr/>
              </p:nvGrpSpPr>
              <p:grpSpPr>
                <a:xfrm>
                  <a:off x="2488629" y="0"/>
                  <a:ext cx="444399" cy="444399"/>
                  <a:chOff x="0" y="0"/>
                  <a:chExt cx="444398" cy="444398"/>
                </a:xfrm>
              </p:grpSpPr>
              <p:sp>
                <p:nvSpPr>
                  <p:cNvPr id="290"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291" name="C"/>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C</a:t>
                    </a:r>
                  </a:p>
                </p:txBody>
              </p:sp>
            </p:grpSp>
            <p:grpSp>
              <p:nvGrpSpPr>
                <p:cNvPr id="295" name="Group"/>
                <p:cNvGrpSpPr/>
                <p:nvPr/>
              </p:nvGrpSpPr>
              <p:grpSpPr>
                <a:xfrm>
                  <a:off x="2844148" y="0"/>
                  <a:ext cx="444399" cy="444399"/>
                  <a:chOff x="0" y="0"/>
                  <a:chExt cx="444398" cy="444398"/>
                </a:xfrm>
              </p:grpSpPr>
              <p:sp>
                <p:nvSpPr>
                  <p:cNvPr id="293"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294"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a:t>
                    </a:r>
                  </a:p>
                </p:txBody>
              </p:sp>
            </p:grpSp>
            <p:grpSp>
              <p:nvGrpSpPr>
                <p:cNvPr id="298" name="Group"/>
                <p:cNvGrpSpPr/>
                <p:nvPr/>
              </p:nvGrpSpPr>
              <p:grpSpPr>
                <a:xfrm>
                  <a:off x="3199666" y="0"/>
                  <a:ext cx="444399" cy="444399"/>
                  <a:chOff x="0" y="0"/>
                  <a:chExt cx="444398" cy="444398"/>
                </a:xfrm>
              </p:grpSpPr>
              <p:sp>
                <p:nvSpPr>
                  <p:cNvPr id="296"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sp>
                <p:nvSpPr>
                  <p:cNvPr id="297"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a:t>
                    </a:r>
                  </a:p>
                </p:txBody>
              </p:sp>
            </p:grpSp>
            <p:grpSp>
              <p:nvGrpSpPr>
                <p:cNvPr id="301" name="Group"/>
                <p:cNvGrpSpPr/>
                <p:nvPr/>
              </p:nvGrpSpPr>
              <p:grpSpPr>
                <a:xfrm>
                  <a:off x="3555185" y="0"/>
                  <a:ext cx="444399" cy="444399"/>
                  <a:chOff x="0" y="0"/>
                  <a:chExt cx="444398" cy="444398"/>
                </a:xfrm>
              </p:grpSpPr>
              <p:sp>
                <p:nvSpPr>
                  <p:cNvPr id="299"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sp>
                <p:nvSpPr>
                  <p:cNvPr id="300" name="14"/>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14</a:t>
                    </a:r>
                  </a:p>
                </p:txBody>
              </p:sp>
            </p:grpSp>
          </p:grpSp>
        </p:grpSp>
      </p:gr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16" name="Group 7"/>
          <p:cNvGrpSpPr/>
          <p:nvPr/>
        </p:nvGrpSpPr>
        <p:grpSpPr>
          <a:xfrm>
            <a:off x="0" y="34724"/>
            <a:ext cx="9144000" cy="6922952"/>
            <a:chOff x="0" y="0"/>
            <a:chExt cx="9144000" cy="6922950"/>
          </a:xfrm>
        </p:grpSpPr>
        <p:sp>
          <p:nvSpPr>
            <p:cNvPr id="1110" name="Rectangle 3"/>
            <p:cNvSpPr/>
            <p:nvPr/>
          </p:nvSpPr>
          <p:spPr>
            <a:xfrm>
              <a:off x="0" y="585962"/>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Raw string literals</a:t>
              </a:r>
            </a:p>
          </p:txBody>
        </p:sp>
        <p:grpSp>
          <p:nvGrpSpPr>
            <p:cNvPr id="1113" name="Snip and Round Single Corner Rectangle 4"/>
            <p:cNvGrpSpPr/>
            <p:nvPr/>
          </p:nvGrpSpPr>
          <p:grpSpPr>
            <a:xfrm>
              <a:off x="29036" y="0"/>
              <a:ext cx="9057089" cy="448949"/>
              <a:chOff x="0" y="0"/>
              <a:chExt cx="9057088" cy="448948"/>
            </a:xfrm>
          </p:grpSpPr>
          <p:sp>
            <p:nvSpPr>
              <p:cNvPr id="1111"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112"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114" name="TextBox 5"/>
            <p:cNvSpPr txBox="1"/>
            <p:nvPr/>
          </p:nvSpPr>
          <p:spPr>
            <a:xfrm>
              <a:off x="369247" y="2386163"/>
              <a:ext cx="8405506" cy="4536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For eg</a:t>
              </a:r>
              <a:r>
                <a:rPr>
                  <a:solidFill>
                    <a:srgbClr val="558ED5"/>
                  </a:solidFill>
                </a:rPr>
                <a:t>:  auto </a:t>
              </a:r>
              <a:r>
                <a:t>s1 = R"(</a:t>
              </a:r>
              <a:r>
                <a:rPr>
                  <a:solidFill>
                    <a:srgbClr val="C00000"/>
                  </a:solidFill>
                </a:rPr>
                <a:t>This is a "raw" string</a:t>
              </a:r>
              <a:r>
                <a:t>)";   </a:t>
              </a:r>
            </a:p>
            <a:p>
              <a:pPr algn="just">
                <a:defRPr sz="1200"/>
              </a:pPr>
            </a:p>
            <a:p>
              <a:pPr algn="just"/>
              <a:r>
                <a:t>          now s1 is const char* holding the string  </a:t>
              </a:r>
              <a:r>
                <a:rPr b="1"/>
                <a:t>This is a "raw" string</a:t>
              </a:r>
            </a:p>
            <a:p>
              <a:pPr algn="just"/>
            </a:p>
            <a:p>
              <a:pPr algn="just"/>
              <a:r>
                <a:t>If we want to embed </a:t>
              </a:r>
              <a:r>
                <a:rPr b="1"/>
                <a:t>R"(...)"</a:t>
              </a:r>
              <a:r>
                <a:t> in a string literal. In that case, we can use the following syntax. </a:t>
              </a:r>
            </a:p>
            <a:p>
              <a:pPr/>
              <a:r>
                <a:t>                       </a:t>
              </a:r>
            </a:p>
            <a:p>
              <a:pPr/>
              <a:r>
                <a:t>	</a:t>
              </a:r>
              <a:r>
                <a:rPr>
                  <a:solidFill>
                    <a:srgbClr val="558ED5"/>
                  </a:solidFill>
                </a:rPr>
                <a:t>auto</a:t>
              </a:r>
              <a:r>
                <a:t> s2 = R“!!(</a:t>
              </a:r>
              <a:r>
                <a:rPr>
                  <a:solidFill>
                    <a:srgbClr val="C00000"/>
                  </a:solidFill>
                </a:rPr>
                <a:t>Example: R"(This is my raw string)</a:t>
              </a:r>
              <a:r>
                <a:t>")!!";</a:t>
              </a:r>
            </a:p>
            <a:p>
              <a:pPr/>
            </a:p>
            <a:p>
              <a:pPr algn="just"/>
              <a:r>
                <a:t> Now s2 contains - </a:t>
              </a:r>
              <a:r>
                <a:rPr b="1"/>
                <a:t>Example: R"(This is my raw string)"</a:t>
              </a:r>
              <a:r>
                <a:t>. In this example, we have used !! as a delimiter. This delimiter can be any string up to 16 characters in length. Raw string literals can contain newlines too.</a:t>
              </a:r>
            </a:p>
            <a:p>
              <a:pPr algn="just"/>
            </a:p>
            <a:p>
              <a:pPr algn="just">
                <a:defRPr>
                  <a:latin typeface="Courier New"/>
                  <a:ea typeface="Courier New"/>
                  <a:cs typeface="Courier New"/>
                  <a:sym typeface="Courier New"/>
                </a:defRPr>
              </a:pPr>
              <a:r>
                <a:t>R</a:t>
              </a:r>
              <a:r>
                <a:rPr>
                  <a:solidFill>
                    <a:srgbClr val="C00000"/>
                  </a:solidFill>
                </a:rPr>
                <a:t>"(multiline   </a:t>
              </a:r>
              <a:r>
                <a:rPr>
                  <a:solidFill>
                    <a:srgbClr val="00B050"/>
                  </a:solidFill>
                </a:rPr>
                <a:t>// is same as "multiline\nliteral"</a:t>
              </a:r>
              <a:endParaRPr>
                <a:solidFill>
                  <a:srgbClr val="00B050"/>
                </a:solidFill>
              </a:endParaRPr>
            </a:p>
            <a:p>
              <a:pPr algn="just">
                <a:defRPr>
                  <a:solidFill>
                    <a:srgbClr val="C00000"/>
                  </a:solidFill>
                  <a:latin typeface="Courier New"/>
                  <a:ea typeface="Courier New"/>
                  <a:cs typeface="Courier New"/>
                  <a:sym typeface="Courier New"/>
                </a:defRPr>
              </a:pPr>
              <a:r>
                <a:t>  literal)</a:t>
              </a:r>
              <a:r>
                <a:rPr>
                  <a:solidFill>
                    <a:srgbClr val="000000"/>
                  </a:solidFill>
                </a:rPr>
                <a:t>"</a:t>
              </a:r>
              <a:endParaRPr>
                <a:solidFill>
                  <a:srgbClr val="000000"/>
                </a:solidFill>
              </a:endParaRPr>
            </a:p>
          </p:txBody>
        </p:sp>
        <p:sp>
          <p:nvSpPr>
            <p:cNvPr id="1115" name="TextBox 6"/>
            <p:cNvSpPr txBox="1"/>
            <p:nvPr/>
          </p:nvSpPr>
          <p:spPr>
            <a:xfrm>
              <a:off x="399051" y="1090019"/>
              <a:ext cx="8405506" cy="13856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buSzPct val="100000"/>
                <a:buFont typeface="Arial"/>
                <a:buChar char="•"/>
              </a:pPr>
              <a:r>
                <a:t> VC++ 2013 &amp; above now supports raw string literals. </a:t>
              </a:r>
            </a:p>
            <a:p>
              <a:pPr algn="just">
                <a:buSzPct val="100000"/>
                <a:buFont typeface="Arial"/>
                <a:buChar char="•"/>
              </a:pPr>
              <a:r>
                <a:t> Note that it does not support Unicode string literals. </a:t>
              </a:r>
            </a:p>
            <a:p>
              <a:pPr algn="just"/>
              <a:r>
                <a:t>	</a:t>
              </a:r>
              <a:r>
                <a:rPr sz="1400"/>
                <a:t>These raw string literal allows you to avoid having escape special characters which can be handy with HTML, XML, and regular expressions. </a:t>
              </a:r>
              <a:endParaRPr sz="1400"/>
            </a:p>
          </p:txBody>
        </p:sp>
      </p:gr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28" name="Group 10"/>
          <p:cNvGrpSpPr/>
          <p:nvPr/>
        </p:nvGrpSpPr>
        <p:grpSpPr>
          <a:xfrm>
            <a:off x="0" y="34724"/>
            <a:ext cx="9144000" cy="6542001"/>
            <a:chOff x="0" y="0"/>
            <a:chExt cx="9144000" cy="6542000"/>
          </a:xfrm>
        </p:grpSpPr>
        <p:sp>
          <p:nvSpPr>
            <p:cNvPr id="1118" name="Rectangle 3"/>
            <p:cNvSpPr/>
            <p:nvPr/>
          </p:nvSpPr>
          <p:spPr>
            <a:xfrm>
              <a:off x="0" y="585962"/>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User Defined Literals</a:t>
              </a:r>
            </a:p>
          </p:txBody>
        </p:sp>
        <p:grpSp>
          <p:nvGrpSpPr>
            <p:cNvPr id="1121" name="Snip and Round Single Corner Rectangle 4"/>
            <p:cNvGrpSpPr/>
            <p:nvPr/>
          </p:nvGrpSpPr>
          <p:grpSpPr>
            <a:xfrm>
              <a:off x="29036" y="0"/>
              <a:ext cx="9057089" cy="448949"/>
              <a:chOff x="0" y="0"/>
              <a:chExt cx="9057088" cy="448948"/>
            </a:xfrm>
          </p:grpSpPr>
          <p:sp>
            <p:nvSpPr>
              <p:cNvPr id="1119"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120"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122" name="TextBox 5"/>
            <p:cNvSpPr txBox="1"/>
            <p:nvPr/>
          </p:nvSpPr>
          <p:spPr>
            <a:xfrm>
              <a:off x="225231" y="1090018"/>
              <a:ext cx="8693538" cy="54519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defRPr sz="1600"/>
              </a:pPr>
              <a:r>
                <a:t>Another new &amp; interesting feature in C++ 11 is user-defined literals, these are marked with suffixes instead of prefixes, by analogy of suffixes for number literals.  For example…</a:t>
              </a:r>
            </a:p>
            <a:p>
              <a:pPr algn="just"/>
            </a:p>
            <a:p>
              <a:pPr>
                <a:defRPr sz="1600">
                  <a:latin typeface="Courier New"/>
                  <a:ea typeface="Courier New"/>
                  <a:cs typeface="Courier New"/>
                  <a:sym typeface="Courier New"/>
                </a:defRPr>
              </a:pPr>
              <a:r>
                <a:t>1.2_i;   </a:t>
              </a:r>
              <a:r>
                <a:rPr>
                  <a:solidFill>
                    <a:srgbClr val="00B050"/>
                  </a:solidFill>
                </a:rPr>
                <a:t>//express complex numbers</a:t>
              </a:r>
              <a:endParaRPr>
                <a:solidFill>
                  <a:srgbClr val="00B050"/>
                </a:solidFill>
              </a:endParaRPr>
            </a:p>
            <a:p>
              <a:pPr>
                <a:defRPr sz="1600">
                  <a:latin typeface="Courier New"/>
                  <a:ea typeface="Courier New"/>
                  <a:cs typeface="Courier New"/>
                  <a:sym typeface="Courier New"/>
                </a:defRPr>
              </a:pPr>
              <a:r>
                <a:t>10_km;  </a:t>
              </a:r>
              <a:r>
                <a:rPr>
                  <a:solidFill>
                    <a:srgbClr val="00B050"/>
                  </a:solidFill>
                </a:rPr>
                <a:t>// kilometers, express units</a:t>
              </a:r>
              <a:endParaRPr>
                <a:solidFill>
                  <a:srgbClr val="00B050"/>
                </a:solidFill>
              </a:endParaRPr>
            </a:p>
            <a:p>
              <a:pPr/>
            </a:p>
            <a:p>
              <a:pPr marL="179387" indent="-179387" algn="just">
                <a:buSzPct val="100000"/>
                <a:buFont typeface="Arial"/>
                <a:buChar char="•"/>
                <a:defRPr sz="1600"/>
              </a:pPr>
              <a:r>
                <a:t>The suffixes _i and _km themselves are not part of the language, they helps us attach units or type-information with numeric literals.</a:t>
              </a:r>
            </a:p>
            <a:p>
              <a:pPr marL="179387" indent="-179387" algn="just">
                <a:buSzPct val="100000"/>
                <a:buFont typeface="Arial"/>
                <a:buChar char="•"/>
                <a:defRPr sz="1600"/>
              </a:pPr>
              <a:r>
                <a:t>The user-defined literals can also make the code more readable.</a:t>
              </a:r>
            </a:p>
            <a:p>
              <a:pPr algn="just">
                <a:defRPr sz="1200"/>
              </a:pPr>
            </a:p>
            <a:p>
              <a:pPr algn="just">
                <a:defRPr sz="1600">
                  <a:latin typeface="Courier New"/>
                  <a:ea typeface="Courier New"/>
                  <a:cs typeface="Courier New"/>
                  <a:sym typeface="Courier New"/>
                </a:defRPr>
              </a:pPr>
              <a:r>
                <a:t>widget.set_height(150_px);</a:t>
              </a:r>
            </a:p>
            <a:p>
              <a:pPr algn="just">
                <a:defRPr sz="1600">
                  <a:latin typeface="Courier New"/>
                  <a:ea typeface="Courier New"/>
                  <a:cs typeface="Courier New"/>
                  <a:sym typeface="Courier New"/>
                </a:defRPr>
              </a:pPr>
              <a:r>
                <a:t>widget.set_width(80_percent);</a:t>
              </a:r>
            </a:p>
            <a:p>
              <a:pPr algn="just">
                <a:defRPr sz="1600">
                  <a:latin typeface="Courier New"/>
                  <a:ea typeface="Courier New"/>
                  <a:cs typeface="Courier New"/>
                  <a:sym typeface="Courier New"/>
                </a:defRPr>
              </a:pPr>
            </a:p>
            <a:p>
              <a:pPr algn="just">
                <a:defRPr b="1" sz="1600"/>
              </a:pPr>
              <a:r>
                <a:t>The above can be achieved by overloading literal operators</a:t>
              </a:r>
            </a:p>
            <a:p>
              <a:pPr algn="just">
                <a:defRPr sz="1600">
                  <a:solidFill>
                    <a:srgbClr val="00B050"/>
                  </a:solidFill>
                  <a:latin typeface="Courier New"/>
                  <a:ea typeface="Courier New"/>
                  <a:cs typeface="Courier New"/>
                  <a:sym typeface="Courier New"/>
                </a:defRPr>
              </a:pPr>
              <a:r>
                <a:t>//create a 'complex' instance from an imaginary literal operator</a:t>
              </a:r>
            </a:p>
            <a:p>
              <a:pPr algn="just">
                <a:defRPr sz="1100">
                  <a:solidFill>
                    <a:srgbClr val="00B050"/>
                  </a:solidFill>
                  <a:latin typeface="Courier New"/>
                  <a:ea typeface="Courier New"/>
                  <a:cs typeface="Courier New"/>
                  <a:sym typeface="Courier New"/>
                </a:defRPr>
              </a:pPr>
            </a:p>
            <a:p>
              <a:pPr algn="just">
                <a:defRPr sz="1600">
                  <a:solidFill>
                    <a:srgbClr val="0000FF"/>
                  </a:solidFill>
                  <a:latin typeface="Courier New"/>
                  <a:ea typeface="Courier New"/>
                  <a:cs typeface="Courier New"/>
                  <a:sym typeface="Courier New"/>
                </a:defRPr>
              </a:pPr>
              <a:r>
                <a:t>constexpr</a:t>
              </a:r>
              <a:r>
                <a:rPr>
                  <a:solidFill>
                    <a:srgbClr val="000000"/>
                  </a:solidFill>
                </a:rPr>
                <a:t> complex&lt;</a:t>
              </a:r>
              <a:r>
                <a:t>double</a:t>
              </a:r>
              <a:r>
                <a:rPr>
                  <a:solidFill>
                    <a:srgbClr val="000000"/>
                  </a:solidFill>
                </a:rPr>
                <a:t>&gt; </a:t>
              </a:r>
              <a:r>
                <a:t>operator</a:t>
              </a:r>
              <a:r>
                <a:rPr>
                  <a:solidFill>
                    <a:srgbClr val="000000"/>
                  </a:solidFill>
                </a:rPr>
                <a:t> </a:t>
              </a:r>
              <a:r>
                <a:rPr>
                  <a:solidFill>
                    <a:srgbClr val="C00000"/>
                  </a:solidFill>
                </a:rPr>
                <a:t>""</a:t>
              </a:r>
              <a:r>
                <a:rPr>
                  <a:solidFill>
                    <a:srgbClr val="000000"/>
                  </a:solidFill>
                </a:rPr>
                <a:t> _i(</a:t>
              </a:r>
              <a:r>
                <a:t>long double</a:t>
              </a:r>
              <a:r>
                <a:rPr>
                  <a:solidFill>
                    <a:srgbClr val="000000"/>
                  </a:solidFill>
                </a:rPr>
                <a:t> d)</a:t>
              </a:r>
              <a:endParaRPr>
                <a:solidFill>
                  <a:srgbClr val="000000"/>
                </a:solidFill>
              </a:endParaRPr>
            </a:p>
            <a:p>
              <a:pPr algn="just">
                <a:defRPr sz="1600">
                  <a:latin typeface="Courier New"/>
                  <a:ea typeface="Courier New"/>
                  <a:cs typeface="Courier New"/>
                  <a:sym typeface="Courier New"/>
                </a:defRPr>
              </a:pPr>
              <a:r>
                <a:t>{</a:t>
              </a:r>
            </a:p>
            <a:p>
              <a:pPr algn="just">
                <a:defRPr sz="1600">
                  <a:latin typeface="Courier New"/>
                  <a:ea typeface="Courier New"/>
                  <a:cs typeface="Courier New"/>
                  <a:sym typeface="Courier New"/>
                </a:defRPr>
              </a:pPr>
              <a:r>
                <a:t>   </a:t>
              </a:r>
              <a:r>
                <a:rPr>
                  <a:solidFill>
                    <a:srgbClr val="0000FF"/>
                  </a:solidFill>
                </a:rPr>
                <a:t>return</a:t>
              </a:r>
              <a:r>
                <a:t> {0,d};</a:t>
              </a:r>
            </a:p>
            <a:p>
              <a:pPr algn="just">
                <a:defRPr sz="1600">
                  <a:latin typeface="Courier New"/>
                  <a:ea typeface="Courier New"/>
                  <a:cs typeface="Courier New"/>
                  <a:sym typeface="Courier New"/>
                </a:defRPr>
              </a:pPr>
              <a:r>
                <a:t>}</a:t>
              </a:r>
            </a:p>
            <a:p>
              <a:pPr algn="just">
                <a:defRPr sz="1200">
                  <a:latin typeface="Courier New"/>
                  <a:ea typeface="Courier New"/>
                  <a:cs typeface="Courier New"/>
                  <a:sym typeface="Courier New"/>
                </a:defRPr>
              </a:pPr>
            </a:p>
            <a:p>
              <a:pPr algn="just">
                <a:defRPr b="1" i="1" sz="1400">
                  <a:solidFill>
                    <a:srgbClr val="FF0000"/>
                  </a:solidFill>
                </a:defRPr>
              </a:pPr>
              <a:r>
                <a:t>Note</a:t>
              </a:r>
              <a:r>
                <a:rPr>
                  <a:solidFill>
                    <a:srgbClr val="000000"/>
                  </a:solidFill>
                </a:rPr>
                <a:t>: The operator name starts with  a pair of double quotes without any blank space </a:t>
              </a:r>
              <a:r>
                <a:rPr i="0">
                  <a:solidFill>
                    <a:srgbClr val="C00000"/>
                  </a:solidFill>
                  <a:latin typeface="Courier New"/>
                  <a:ea typeface="Courier New"/>
                  <a:cs typeface="Courier New"/>
                  <a:sym typeface="Courier New"/>
                </a:rPr>
                <a:t>“”</a:t>
              </a:r>
              <a:r>
                <a:rPr i="0">
                  <a:solidFill>
                    <a:srgbClr val="000000"/>
                  </a:solidFill>
                  <a:latin typeface="Courier New"/>
                  <a:ea typeface="Courier New"/>
                  <a:cs typeface="Courier New"/>
                  <a:sym typeface="Courier New"/>
                </a:rPr>
                <a:t> </a:t>
              </a:r>
              <a:r>
                <a:rPr i="0">
                  <a:solidFill>
                    <a:srgbClr val="000000"/>
                  </a:solidFill>
                </a:rPr>
                <a:t>further  </a:t>
              </a:r>
              <a:r>
                <a:rPr>
                  <a:solidFill>
                    <a:srgbClr val="000000"/>
                  </a:solidFill>
                </a:rPr>
                <a:t>followed by a single blank space &amp; then a literal suffix  </a:t>
              </a:r>
              <a:r>
                <a:rPr i="0">
                  <a:solidFill>
                    <a:srgbClr val="000000"/>
                  </a:solidFill>
                </a:rPr>
                <a:t>‘</a:t>
              </a:r>
              <a:r>
                <a:rPr i="0">
                  <a:solidFill>
                    <a:srgbClr val="000000"/>
                  </a:solidFill>
                  <a:latin typeface="Courier New"/>
                  <a:ea typeface="Courier New"/>
                  <a:cs typeface="Courier New"/>
                  <a:sym typeface="Courier New"/>
                </a:rPr>
                <a:t>_i</a:t>
              </a:r>
              <a:r>
                <a:rPr>
                  <a:solidFill>
                    <a:srgbClr val="000000"/>
                  </a:solidFill>
                </a:rPr>
                <a:t>’.  And we cannot redefine built-in literals</a:t>
              </a:r>
            </a:p>
          </p:txBody>
        </p:sp>
        <p:grpSp>
          <p:nvGrpSpPr>
            <p:cNvPr id="1125" name="Line Callout 2 (Border and Accent Bar) 6"/>
            <p:cNvGrpSpPr/>
            <p:nvPr/>
          </p:nvGrpSpPr>
          <p:grpSpPr>
            <a:xfrm>
              <a:off x="3347863" y="5428501"/>
              <a:ext cx="1584182" cy="486055"/>
              <a:chOff x="0" y="0"/>
              <a:chExt cx="1584180" cy="486054"/>
            </a:xfrm>
          </p:grpSpPr>
          <p:sp>
            <p:nvSpPr>
              <p:cNvPr id="1123" name="Rectangle"/>
              <p:cNvSpPr/>
              <p:nvPr/>
            </p:nvSpPr>
            <p:spPr>
              <a:xfrm rot="10800000">
                <a:off x="-1" y="54006"/>
                <a:ext cx="1080122" cy="432049"/>
              </a:xfrm>
              <a:prstGeom prst="rect">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124" name="Shape"/>
              <p:cNvSpPr/>
              <p:nvPr/>
            </p:nvSpPr>
            <p:spPr>
              <a:xfrm rot="10800000">
                <a:off x="1170126" y="0"/>
                <a:ext cx="414055" cy="486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9200"/>
                    </a:lnTo>
                    <a:moveTo>
                      <a:pt x="21600" y="3600"/>
                    </a:moveTo>
                    <a:lnTo>
                      <a:pt x="16904" y="3600"/>
                    </a:lnTo>
                    <a:lnTo>
                      <a:pt x="0" y="21600"/>
                    </a:lnTo>
                  </a:path>
                </a:pathLst>
              </a:custGeom>
              <a:noFill/>
              <a:ln w="9525" cap="flat">
                <a:solidFill>
                  <a:srgbClr val="98B955"/>
                </a:solidFill>
                <a:prstDash val="solid"/>
                <a:round/>
              </a:ln>
              <a:effectLst/>
            </p:spPr>
            <p:txBody>
              <a:bodyPr wrap="square" lIns="45719" tIns="45719" rIns="45719" bIns="45719" numCol="1" anchor="ctr">
                <a:noAutofit/>
              </a:bodyPr>
              <a:lstStyle/>
              <a:p>
                <a:pPr algn="ctr"/>
              </a:p>
            </p:txBody>
          </p:sp>
        </p:grpSp>
        <p:sp>
          <p:nvSpPr>
            <p:cNvPr id="1126" name="Straight Connector 8"/>
            <p:cNvSpPr/>
            <p:nvPr/>
          </p:nvSpPr>
          <p:spPr>
            <a:xfrm>
              <a:off x="4542019" y="5368471"/>
              <a:ext cx="576065" cy="1"/>
            </a:xfrm>
            <a:prstGeom prst="line">
              <a:avLst/>
            </a:prstGeom>
            <a:noFill/>
            <a:ln w="28575" cap="flat">
              <a:solidFill>
                <a:srgbClr val="FF0000"/>
              </a:solidFill>
              <a:prstDash val="solid"/>
              <a:round/>
            </a:ln>
            <a:effectLst/>
          </p:spPr>
          <p:txBody>
            <a:bodyPr wrap="square" lIns="45719" tIns="45719" rIns="45719" bIns="45719" numCol="1" anchor="t">
              <a:noAutofit/>
            </a:bodyPr>
            <a:lstStyle/>
            <a:p>
              <a:pPr/>
            </a:p>
          </p:txBody>
        </p:sp>
        <p:sp>
          <p:nvSpPr>
            <p:cNvPr id="1127" name="TextBox 9"/>
            <p:cNvSpPr txBox="1"/>
            <p:nvPr/>
          </p:nvSpPr>
          <p:spPr>
            <a:xfrm>
              <a:off x="3522609" y="5437537"/>
              <a:ext cx="772657" cy="509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400"/>
              </a:lvl1pPr>
            </a:lstStyle>
            <a:p>
              <a:pPr/>
              <a:r>
                <a:t>Literal Operator</a:t>
              </a:r>
            </a:p>
          </p:txBody>
        </p:sp>
      </p:gr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47" name="Group 24"/>
          <p:cNvGrpSpPr/>
          <p:nvPr/>
        </p:nvGrpSpPr>
        <p:grpSpPr>
          <a:xfrm>
            <a:off x="0" y="34724"/>
            <a:ext cx="9209463" cy="6126036"/>
            <a:chOff x="0" y="0"/>
            <a:chExt cx="9209461" cy="6126034"/>
          </a:xfrm>
        </p:grpSpPr>
        <p:sp>
          <p:nvSpPr>
            <p:cNvPr id="1130" name="Rectangle 3"/>
            <p:cNvSpPr/>
            <p:nvPr/>
          </p:nvSpPr>
          <p:spPr>
            <a:xfrm>
              <a:off x="0" y="585962"/>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User Defined Literals</a:t>
              </a:r>
            </a:p>
          </p:txBody>
        </p:sp>
        <p:grpSp>
          <p:nvGrpSpPr>
            <p:cNvPr id="1133" name="Snip and Round Single Corner Rectangle 4"/>
            <p:cNvGrpSpPr/>
            <p:nvPr/>
          </p:nvGrpSpPr>
          <p:grpSpPr>
            <a:xfrm>
              <a:off x="29036" y="0"/>
              <a:ext cx="9057089" cy="448949"/>
              <a:chOff x="0" y="0"/>
              <a:chExt cx="9057088" cy="448948"/>
            </a:xfrm>
          </p:grpSpPr>
          <p:sp>
            <p:nvSpPr>
              <p:cNvPr id="1131"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132"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134" name="TextBox 5"/>
            <p:cNvSpPr txBox="1"/>
            <p:nvPr/>
          </p:nvSpPr>
          <p:spPr>
            <a:xfrm>
              <a:off x="297239" y="1132047"/>
              <a:ext cx="8549522" cy="49939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A user-defined suffix can be added to 4 different types of literals, viz…</a:t>
              </a:r>
            </a:p>
            <a:p>
              <a:pPr/>
            </a:p>
            <a:p>
              <a:pPr>
                <a:defRPr sz="1200"/>
              </a:pPr>
            </a:p>
            <a:p>
              <a:pPr marL="342900" indent="-342900"/>
              <a:r>
                <a:t>1. Integer literals</a:t>
              </a:r>
            </a:p>
            <a:p>
              <a:pPr marL="342900" indent="-342900"/>
            </a:p>
            <a:p>
              <a:pPr marL="342900" indent="-342900"/>
            </a:p>
            <a:p>
              <a:pPr marL="342900" indent="-342900"/>
            </a:p>
            <a:p>
              <a:pPr marL="342900" indent="-342900">
                <a:defRPr sz="800"/>
              </a:pPr>
            </a:p>
            <a:p>
              <a:pPr marL="342900" indent="-342900"/>
              <a:r>
                <a:t>2. Floating point literals</a:t>
              </a:r>
            </a:p>
            <a:p>
              <a:pPr marL="342900" indent="-342900">
                <a:buSzPct val="100000"/>
                <a:buAutoNum type="arabicPeriod" startAt="1"/>
              </a:pPr>
            </a:p>
            <a:p>
              <a:pPr marL="342900" indent="-342900">
                <a:buSzPct val="100000"/>
                <a:buAutoNum type="arabicPeriod" startAt="2"/>
              </a:pPr>
            </a:p>
            <a:p>
              <a:pPr marL="342900" indent="-342900"/>
            </a:p>
            <a:p>
              <a:pPr marL="342900" indent="-342900">
                <a:defRPr sz="800"/>
              </a:pPr>
            </a:p>
            <a:p>
              <a:pPr marL="342900" indent="-342900"/>
              <a:r>
                <a:t>3. Character literals</a:t>
              </a:r>
            </a:p>
            <a:p>
              <a:pPr marL="342900" indent="-342900">
                <a:buSzPct val="100000"/>
                <a:buAutoNum type="arabicPeriod" startAt="1"/>
              </a:pPr>
            </a:p>
            <a:p>
              <a:pPr marL="342900" indent="-342900">
                <a:buSzPct val="100000"/>
                <a:buAutoNum type="arabicPeriod" startAt="2"/>
              </a:pPr>
            </a:p>
            <a:p>
              <a:pPr marL="342900" indent="-342900"/>
            </a:p>
            <a:p>
              <a:pPr marL="342900" indent="-342900">
                <a:defRPr sz="800"/>
              </a:pPr>
            </a:p>
            <a:p>
              <a:pPr marL="342900" indent="-342900"/>
              <a:r>
                <a:t>4. String literals</a:t>
              </a:r>
            </a:p>
          </p:txBody>
        </p:sp>
        <p:sp>
          <p:nvSpPr>
            <p:cNvPr id="1135" name="Rectangle 6"/>
            <p:cNvSpPr txBox="1"/>
            <p:nvPr/>
          </p:nvSpPr>
          <p:spPr>
            <a:xfrm>
              <a:off x="3885311" y="1666083"/>
              <a:ext cx="5195126" cy="904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unsigned long long</a:t>
              </a:r>
              <a:r>
                <a:rPr>
                  <a:solidFill>
                    <a:srgbClr val="000000"/>
                  </a:solidFill>
                </a:rPr>
                <a:t>)</a:t>
              </a:r>
              <a:endParaRPr>
                <a:solidFill>
                  <a:srgbClr val="000000"/>
                </a:solidFill>
              </a:endParaRPr>
            </a:p>
            <a:p>
              <a:pPr>
                <a:defRPr sz="1400">
                  <a:solidFill>
                    <a:srgbClr val="0000FF"/>
                  </a:solidFill>
                  <a:latin typeface="Courier New"/>
                  <a:ea typeface="Courier New"/>
                  <a:cs typeface="Courier New"/>
                  <a:sym typeface="Courier New"/>
                </a:defRPr>
              </a:pPr>
              <a:r>
                <a:t>operator </a:t>
              </a:r>
              <a:r>
                <a:rPr>
                  <a:solidFill>
                    <a:srgbClr val="C00000"/>
                  </a:solidFill>
                </a:rPr>
                <a:t>""</a:t>
              </a:r>
              <a:r>
                <a:rPr>
                  <a:solidFill>
                    <a:srgbClr val="000000"/>
                  </a:solidFill>
                </a:rPr>
                <a:t> _suffix(</a:t>
              </a:r>
              <a:r>
                <a:t>const char</a:t>
              </a:r>
              <a:r>
                <a:rPr>
                  <a:solidFill>
                    <a:srgbClr val="000000"/>
                  </a:solidFill>
                </a:rPr>
                <a:t>* )</a:t>
              </a:r>
              <a:endParaRPr>
                <a:solidFill>
                  <a:srgbClr val="000000"/>
                </a:solidFill>
              </a:endParaRPr>
            </a:p>
            <a:p>
              <a:pPr>
                <a:defRPr sz="1400">
                  <a:latin typeface="Courier New"/>
                  <a:ea typeface="Courier New"/>
                  <a:cs typeface="Courier New"/>
                  <a:sym typeface="Courier New"/>
                </a:defRPr>
              </a:pPr>
            </a:p>
            <a:p>
              <a:pPr>
                <a:defRPr sz="1400">
                  <a:solidFill>
                    <a:srgbClr val="0000FF"/>
                  </a:solidFill>
                  <a:latin typeface="Courier New"/>
                  <a:ea typeface="Courier New"/>
                  <a:cs typeface="Courier New"/>
                  <a:sym typeface="Courier New"/>
                </a:defRPr>
              </a:pPr>
              <a:r>
                <a:t>template</a:t>
              </a:r>
              <a:r>
                <a:rPr>
                  <a:solidFill>
                    <a:srgbClr val="000000"/>
                  </a:solidFill>
                </a:rPr>
                <a:t>&lt;</a:t>
              </a:r>
              <a:r>
                <a:t>char</a:t>
              </a:r>
              <a:r>
                <a:rPr>
                  <a:solidFill>
                    <a:srgbClr val="000000"/>
                  </a:solidFill>
                </a:rPr>
                <a:t>... Digits&gt; </a:t>
              </a:r>
              <a:r>
                <a:t>operator</a:t>
              </a:r>
              <a:r>
                <a:rPr>
                  <a:solidFill>
                    <a:srgbClr val="000000"/>
                  </a:solidFill>
                </a:rPr>
                <a:t> </a:t>
              </a:r>
              <a:r>
                <a:rPr>
                  <a:solidFill>
                    <a:srgbClr val="C00000"/>
                  </a:solidFill>
                </a:rPr>
                <a:t>""</a:t>
              </a:r>
              <a:r>
                <a:rPr>
                  <a:solidFill>
                    <a:srgbClr val="000000"/>
                  </a:solidFill>
                </a:rPr>
                <a:t> _suffix()</a:t>
              </a:r>
            </a:p>
          </p:txBody>
        </p:sp>
        <p:sp>
          <p:nvSpPr>
            <p:cNvPr id="1136" name="Rectangle 7"/>
            <p:cNvSpPr txBox="1"/>
            <p:nvPr/>
          </p:nvSpPr>
          <p:spPr>
            <a:xfrm>
              <a:off x="3900301" y="2818211"/>
              <a:ext cx="5309162" cy="904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(long double</a:t>
              </a:r>
              <a:r>
                <a:rPr>
                  <a:solidFill>
                    <a:srgbClr val="000000"/>
                  </a:solidFill>
                </a:rPr>
                <a:t>)</a:t>
              </a:r>
              <a:endParaRPr>
                <a:solidFill>
                  <a:srgbClr val="000000"/>
                </a:solidFill>
              </a:endParaRPr>
            </a:p>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const char</a:t>
              </a:r>
              <a:r>
                <a:rPr>
                  <a:solidFill>
                    <a:srgbClr val="000000"/>
                  </a:solidFill>
                </a:rPr>
                <a:t>* )</a:t>
              </a:r>
              <a:endParaRPr>
                <a:solidFill>
                  <a:srgbClr val="000000"/>
                </a:solidFill>
              </a:endParaRPr>
            </a:p>
            <a:p>
              <a:pPr>
                <a:defRPr sz="1400">
                  <a:latin typeface="Courier New"/>
                  <a:ea typeface="Courier New"/>
                  <a:cs typeface="Courier New"/>
                  <a:sym typeface="Courier New"/>
                </a:defRPr>
              </a:pPr>
            </a:p>
            <a:p>
              <a:pPr>
                <a:defRPr sz="1400">
                  <a:solidFill>
                    <a:srgbClr val="0000FF"/>
                  </a:solidFill>
                  <a:latin typeface="Courier New"/>
                  <a:ea typeface="Courier New"/>
                  <a:cs typeface="Courier New"/>
                  <a:sym typeface="Courier New"/>
                </a:defRPr>
              </a:pPr>
              <a:r>
                <a:t>template</a:t>
              </a:r>
              <a:r>
                <a:rPr>
                  <a:solidFill>
                    <a:srgbClr val="000000"/>
                  </a:solidFill>
                </a:rPr>
                <a:t>&lt;</a:t>
              </a:r>
              <a:r>
                <a:t>char</a:t>
              </a:r>
              <a:r>
                <a:rPr>
                  <a:solidFill>
                    <a:srgbClr val="000000"/>
                  </a:solidFill>
                </a:rPr>
                <a:t>... Digits&gt; </a:t>
              </a:r>
              <a:r>
                <a:t>operator</a:t>
              </a:r>
              <a:r>
                <a:rPr>
                  <a:solidFill>
                    <a:srgbClr val="000000"/>
                  </a:solidFill>
                </a:rPr>
                <a:t> </a:t>
              </a:r>
              <a:r>
                <a:rPr>
                  <a:solidFill>
                    <a:srgbClr val="C00000"/>
                  </a:solidFill>
                </a:rPr>
                <a:t>""</a:t>
              </a:r>
              <a:r>
                <a:rPr>
                  <a:solidFill>
                    <a:srgbClr val="000000"/>
                  </a:solidFill>
                </a:rPr>
                <a:t> _suffix()</a:t>
              </a:r>
            </a:p>
          </p:txBody>
        </p:sp>
        <p:sp>
          <p:nvSpPr>
            <p:cNvPr id="1137" name="Rectangle 8"/>
            <p:cNvSpPr txBox="1"/>
            <p:nvPr/>
          </p:nvSpPr>
          <p:spPr>
            <a:xfrm>
              <a:off x="3903243" y="3982387"/>
              <a:ext cx="5021130" cy="904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char</a:t>
              </a:r>
              <a:r>
                <a:rPr>
                  <a:solidFill>
                    <a:srgbClr val="000000"/>
                  </a:solidFill>
                </a:rPr>
                <a:t>)</a:t>
              </a:r>
              <a:endParaRPr>
                <a:solidFill>
                  <a:srgbClr val="000000"/>
                </a:solidFill>
              </a:endParaRPr>
            </a:p>
            <a:p>
              <a:pPr>
                <a:defRPr sz="1400">
                  <a:solidFill>
                    <a:srgbClr val="0000FF"/>
                  </a:solidFill>
                  <a:latin typeface="Courier New"/>
                  <a:ea typeface="Courier New"/>
                  <a:cs typeface="Courier New"/>
                  <a:sym typeface="Courier New"/>
                </a:defRPr>
              </a:pPr>
              <a:r>
                <a:t>operato</a:t>
              </a:r>
              <a:r>
                <a:rPr>
                  <a:solidFill>
                    <a:srgbClr val="000000"/>
                  </a:solidFill>
                </a:rPr>
                <a:t>r </a:t>
              </a:r>
              <a:r>
                <a:rPr>
                  <a:solidFill>
                    <a:srgbClr val="C00000"/>
                  </a:solidFill>
                </a:rPr>
                <a:t>""</a:t>
              </a:r>
              <a:r>
                <a:rPr>
                  <a:solidFill>
                    <a:srgbClr val="000000"/>
                  </a:solidFill>
                </a:rPr>
                <a:t> _suffix(</a:t>
              </a:r>
              <a:r>
                <a:t>wchar_t</a:t>
              </a:r>
              <a:r>
                <a:rPr>
                  <a:solidFill>
                    <a:srgbClr val="000000"/>
                  </a:solidFill>
                </a:rPr>
                <a:t>)</a:t>
              </a:r>
              <a:endParaRPr>
                <a:solidFill>
                  <a:srgbClr val="000000"/>
                </a:solidFill>
              </a:endParaRPr>
            </a:p>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char16_t</a:t>
              </a:r>
              <a:r>
                <a:rPr>
                  <a:solidFill>
                    <a:srgbClr val="000000"/>
                  </a:solidFill>
                </a:rPr>
                <a:t>)</a:t>
              </a:r>
              <a:endParaRPr>
                <a:solidFill>
                  <a:srgbClr val="000000"/>
                </a:solidFill>
              </a:endParaRPr>
            </a:p>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char32_t</a:t>
              </a:r>
              <a:r>
                <a:rPr>
                  <a:solidFill>
                    <a:srgbClr val="000000"/>
                  </a:solidFill>
                </a:rPr>
                <a:t>)</a:t>
              </a:r>
            </a:p>
          </p:txBody>
        </p:sp>
        <p:sp>
          <p:nvSpPr>
            <p:cNvPr id="1138" name="Rectangle 9"/>
            <p:cNvSpPr txBox="1"/>
            <p:nvPr/>
          </p:nvSpPr>
          <p:spPr>
            <a:xfrm>
              <a:off x="3885312" y="5194475"/>
              <a:ext cx="4480561" cy="904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const char</a:t>
              </a:r>
              <a:r>
                <a:rPr>
                  <a:solidFill>
                    <a:srgbClr val="000000"/>
                  </a:solidFill>
                </a:rPr>
                <a:t>*)</a:t>
              </a:r>
              <a:endParaRPr>
                <a:solidFill>
                  <a:srgbClr val="000000"/>
                </a:solidFill>
              </a:endParaRPr>
            </a:p>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const wchar_t</a:t>
              </a:r>
              <a:r>
                <a:rPr>
                  <a:solidFill>
                    <a:srgbClr val="000000"/>
                  </a:solidFill>
                </a:rPr>
                <a:t>*)</a:t>
              </a:r>
              <a:endParaRPr>
                <a:solidFill>
                  <a:srgbClr val="000000"/>
                </a:solidFill>
              </a:endParaRPr>
            </a:p>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const char16_t</a:t>
              </a:r>
              <a:r>
                <a:rPr>
                  <a:solidFill>
                    <a:srgbClr val="000000"/>
                  </a:solidFill>
                </a:rPr>
                <a:t>*)</a:t>
              </a:r>
              <a:endParaRPr>
                <a:solidFill>
                  <a:srgbClr val="000000"/>
                </a:solidFill>
              </a:endParaRPr>
            </a:p>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const char32_t</a:t>
              </a:r>
              <a:r>
                <a:rPr>
                  <a:solidFill>
                    <a:srgbClr val="000000"/>
                  </a:solidFill>
                </a:rPr>
                <a:t>*)</a:t>
              </a:r>
            </a:p>
          </p:txBody>
        </p:sp>
        <p:sp>
          <p:nvSpPr>
            <p:cNvPr id="1139" name="Straight Connector 13"/>
            <p:cNvSpPr/>
            <p:nvPr/>
          </p:nvSpPr>
          <p:spPr>
            <a:xfrm>
              <a:off x="3839591" y="1738091"/>
              <a:ext cx="1" cy="792089"/>
            </a:xfrm>
            <a:prstGeom prst="line">
              <a:avLst/>
            </a:prstGeom>
            <a:noFill/>
            <a:ln w="25400" cap="flat">
              <a:solidFill>
                <a:schemeClr val="accent3"/>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1140" name="Straight Connector 17"/>
            <p:cNvSpPr/>
            <p:nvPr/>
          </p:nvSpPr>
          <p:spPr>
            <a:xfrm>
              <a:off x="2615455" y="2110179"/>
              <a:ext cx="1224137" cy="1"/>
            </a:xfrm>
            <a:prstGeom prst="line">
              <a:avLst/>
            </a:prstGeom>
            <a:noFill/>
            <a:ln w="25400" cap="flat">
              <a:solidFill>
                <a:schemeClr val="accent3"/>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1141" name="Straight Connector 18"/>
            <p:cNvSpPr/>
            <p:nvPr/>
          </p:nvSpPr>
          <p:spPr>
            <a:xfrm>
              <a:off x="3869571" y="2878171"/>
              <a:ext cx="1" cy="792089"/>
            </a:xfrm>
            <a:prstGeom prst="line">
              <a:avLst/>
            </a:prstGeom>
            <a:noFill/>
            <a:ln w="25400" cap="flat">
              <a:solidFill>
                <a:schemeClr val="accent3"/>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1142" name="Straight Connector 19"/>
            <p:cNvSpPr/>
            <p:nvPr/>
          </p:nvSpPr>
          <p:spPr>
            <a:xfrm>
              <a:off x="2645435" y="3250259"/>
              <a:ext cx="1224137" cy="1"/>
            </a:xfrm>
            <a:prstGeom prst="line">
              <a:avLst/>
            </a:prstGeom>
            <a:noFill/>
            <a:ln w="25400" cap="flat">
              <a:solidFill>
                <a:schemeClr val="accent3"/>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1143" name="Straight Connector 20"/>
            <p:cNvSpPr/>
            <p:nvPr/>
          </p:nvSpPr>
          <p:spPr>
            <a:xfrm>
              <a:off x="3851919" y="4072327"/>
              <a:ext cx="1" cy="792089"/>
            </a:xfrm>
            <a:prstGeom prst="line">
              <a:avLst/>
            </a:prstGeom>
            <a:noFill/>
            <a:ln w="25400" cap="flat">
              <a:solidFill>
                <a:schemeClr val="accent3"/>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1144" name="Straight Connector 21"/>
            <p:cNvSpPr/>
            <p:nvPr/>
          </p:nvSpPr>
          <p:spPr>
            <a:xfrm>
              <a:off x="2627783" y="4444415"/>
              <a:ext cx="1224137" cy="1"/>
            </a:xfrm>
            <a:prstGeom prst="line">
              <a:avLst/>
            </a:prstGeom>
            <a:noFill/>
            <a:ln w="25400" cap="flat">
              <a:solidFill>
                <a:schemeClr val="accent3"/>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1145" name="Straight Connector 22"/>
            <p:cNvSpPr/>
            <p:nvPr/>
          </p:nvSpPr>
          <p:spPr>
            <a:xfrm>
              <a:off x="3851919" y="5254435"/>
              <a:ext cx="1" cy="792089"/>
            </a:xfrm>
            <a:prstGeom prst="line">
              <a:avLst/>
            </a:prstGeom>
            <a:noFill/>
            <a:ln w="25400" cap="flat">
              <a:solidFill>
                <a:schemeClr val="accent3"/>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1146" name="Straight Connector 23"/>
            <p:cNvSpPr/>
            <p:nvPr/>
          </p:nvSpPr>
          <p:spPr>
            <a:xfrm>
              <a:off x="2627783" y="5626523"/>
              <a:ext cx="1224137" cy="1"/>
            </a:xfrm>
            <a:prstGeom prst="line">
              <a:avLst/>
            </a:prstGeom>
            <a:noFill/>
            <a:ln w="25400" cap="flat">
              <a:solidFill>
                <a:schemeClr val="accent3"/>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54" name="Group 7"/>
          <p:cNvGrpSpPr/>
          <p:nvPr/>
        </p:nvGrpSpPr>
        <p:grpSpPr>
          <a:xfrm>
            <a:off x="0" y="34724"/>
            <a:ext cx="9144000" cy="6709805"/>
            <a:chOff x="0" y="0"/>
            <a:chExt cx="9144000" cy="6709803"/>
          </a:xfrm>
        </p:grpSpPr>
        <p:sp>
          <p:nvSpPr>
            <p:cNvPr id="1149" name="Rectangle 3"/>
            <p:cNvSpPr/>
            <p:nvPr/>
          </p:nvSpPr>
          <p:spPr>
            <a:xfrm>
              <a:off x="0" y="585962"/>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Exception Specification </a:t>
              </a:r>
            </a:p>
          </p:txBody>
        </p:sp>
        <p:grpSp>
          <p:nvGrpSpPr>
            <p:cNvPr id="1152" name="Snip and Round Single Corner Rectangle 4"/>
            <p:cNvGrpSpPr/>
            <p:nvPr/>
          </p:nvGrpSpPr>
          <p:grpSpPr>
            <a:xfrm>
              <a:off x="29036" y="0"/>
              <a:ext cx="9057089" cy="448949"/>
              <a:chOff x="0" y="0"/>
              <a:chExt cx="9057088" cy="448948"/>
            </a:xfrm>
          </p:grpSpPr>
          <p:sp>
            <p:nvSpPr>
              <p:cNvPr id="115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15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153" name="TextBox 6"/>
            <p:cNvSpPr txBox="1"/>
            <p:nvPr/>
          </p:nvSpPr>
          <p:spPr>
            <a:xfrm>
              <a:off x="234337" y="1090018"/>
              <a:ext cx="8729034" cy="56197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a:pPr>
              <a:r>
                <a:t>noexcept:-</a:t>
              </a:r>
            </a:p>
            <a:p>
              <a:pPr algn="just"/>
              <a:r>
                <a:t>When move semantics was added it turned out that some classes which where working fine with 03 would now automatically acquire a move constructor &amp; would throw exceptions and as a result some operations on STL containers which provided strong guarantee will no longer provide it. The noexcept is a specifier that can be used in function declarations or definitions.</a:t>
              </a:r>
            </a:p>
            <a:p>
              <a:pPr>
                <a:lnSpc>
                  <a:spcPct val="150000"/>
                </a:lnSpc>
                <a:defRPr sz="1400"/>
              </a:pPr>
            </a:p>
            <a:p>
              <a:pPr marL="360363" indent="-360363" algn="just">
                <a:lnSpc>
                  <a:spcPct val="150000"/>
                </a:lnSpc>
                <a:buSzPct val="100000"/>
                <a:buFont typeface="Arial"/>
                <a:buChar char="•"/>
                <a:defRPr sz="1600"/>
              </a:pPr>
              <a:r>
                <a:t>The ‘noexcept’ specifier is by-product of move semantics to the language</a:t>
              </a:r>
            </a:p>
            <a:p>
              <a:pPr marL="360363" indent="-360363" algn="just">
                <a:lnSpc>
                  <a:spcPct val="150000"/>
                </a:lnSpc>
                <a:buSzPct val="100000"/>
                <a:buFont typeface="Arial"/>
                <a:buChar char="•"/>
                <a:defRPr sz="1600"/>
              </a:pPr>
              <a:r>
                <a:t>noexcept specifier means functions should not throw</a:t>
              </a:r>
            </a:p>
            <a:p>
              <a:pPr marL="360363" indent="-360363" algn="just">
                <a:lnSpc>
                  <a:spcPct val="150000"/>
                </a:lnSpc>
                <a:buSzPct val="100000"/>
                <a:buFont typeface="Arial"/>
                <a:buChar char="•"/>
                <a:defRPr sz="1600"/>
              </a:pPr>
              <a:r>
                <a:t>Compiler generated functions are noexcept if all the operations they directly invoke are noexcept</a:t>
              </a:r>
            </a:p>
            <a:p>
              <a:pPr marL="360363" indent="-360363" algn="just">
                <a:lnSpc>
                  <a:spcPct val="150000"/>
                </a:lnSpc>
                <a:buSzPct val="100000"/>
                <a:buFont typeface="Arial"/>
                <a:buChar char="•"/>
                <a:defRPr sz="1600"/>
              </a:pPr>
              <a:r>
                <a:t>delete operators and user defined destructors are noexcept unless explicitly specified otherwise</a:t>
              </a:r>
            </a:p>
            <a:p>
              <a:pPr marL="360363" indent="-360363" algn="just">
                <a:defRPr sz="1400"/>
              </a:pPr>
            </a:p>
            <a:p>
              <a:pPr lvl="1" marL="360362" indent="96837" algn="just">
                <a:defRPr sz="1600">
                  <a:solidFill>
                    <a:srgbClr val="0000FF"/>
                  </a:solidFill>
                  <a:latin typeface="Courier New"/>
                  <a:ea typeface="Courier New"/>
                  <a:cs typeface="Courier New"/>
                  <a:sym typeface="Courier New"/>
                </a:defRPr>
              </a:pPr>
              <a:r>
                <a:t>void</a:t>
              </a:r>
              <a:r>
                <a:rPr>
                  <a:solidFill>
                    <a:srgbClr val="000000"/>
                  </a:solidFill>
                </a:rPr>
                <a:t> fun() noexcept </a:t>
              </a:r>
              <a:endParaRPr>
                <a:solidFill>
                  <a:srgbClr val="000000"/>
                </a:solidFill>
              </a:endParaRPr>
            </a:p>
            <a:p>
              <a:pPr lvl="1" marL="360362" indent="96837" algn="just">
                <a:defRPr sz="1600">
                  <a:latin typeface="Courier New"/>
                  <a:ea typeface="Courier New"/>
                  <a:cs typeface="Courier New"/>
                  <a:sym typeface="Courier New"/>
                </a:defRPr>
              </a:pPr>
              <a:r>
                <a:t>{</a:t>
              </a:r>
            </a:p>
            <a:p>
              <a:pPr lvl="1" marL="360362" indent="96837" algn="just">
                <a:defRPr sz="1600">
                  <a:latin typeface="Courier New"/>
                  <a:ea typeface="Courier New"/>
                  <a:cs typeface="Courier New"/>
                  <a:sym typeface="Courier New"/>
                </a:defRPr>
              </a:pPr>
              <a:r>
                <a:t>    </a:t>
              </a:r>
              <a:r>
                <a:rPr>
                  <a:solidFill>
                    <a:srgbClr val="00B050"/>
                  </a:solidFill>
                </a:rPr>
                <a:t>//….</a:t>
              </a:r>
              <a:endParaRPr>
                <a:solidFill>
                  <a:srgbClr val="00B050"/>
                </a:solidFill>
              </a:endParaRPr>
            </a:p>
            <a:p>
              <a:pPr lvl="1" marL="360362" indent="96837" algn="just">
                <a:defRPr sz="1600">
                  <a:latin typeface="Courier New"/>
                  <a:ea typeface="Courier New"/>
                  <a:cs typeface="Courier New"/>
                  <a:sym typeface="Courier New"/>
                </a:defRPr>
              </a:pPr>
              <a:r>
                <a:t>}</a:t>
              </a:r>
            </a:p>
            <a:p>
              <a:pPr lvl="1" marL="360362" indent="96837" algn="just">
                <a:defRPr sz="1600">
                  <a:latin typeface="Courier New"/>
                  <a:ea typeface="Courier New"/>
                  <a:cs typeface="Courier New"/>
                  <a:sym typeface="Courier New"/>
                </a:defRPr>
              </a:pPr>
            </a:p>
            <a:p>
              <a:pPr marL="360363" indent="-360363" algn="just">
                <a:defRPr b="1" i="1" sz="1400">
                  <a:solidFill>
                    <a:srgbClr val="FF0000"/>
                  </a:solidFill>
                </a:defRPr>
              </a:pPr>
              <a:r>
                <a:t>Note:</a:t>
              </a:r>
              <a:r>
                <a:rPr b="0">
                  <a:solidFill>
                    <a:srgbClr val="000000"/>
                  </a:solidFill>
                </a:rPr>
                <a:t> The noexcept specifier is no compile-time check, if any function qualified with ‘noexcept’ happens to throw an exception, then the control would be transferred to ‘terminate’ function and stack unwinding is not expected to happen under this situation &amp; the unexpected  function never gets called either.</a:t>
              </a:r>
            </a:p>
          </p:txBody>
        </p:sp>
      </p:gr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63" name="Group 9"/>
          <p:cNvGrpSpPr/>
          <p:nvPr/>
        </p:nvGrpSpPr>
        <p:grpSpPr>
          <a:xfrm>
            <a:off x="0" y="34724"/>
            <a:ext cx="9144000" cy="5661981"/>
            <a:chOff x="0" y="0"/>
            <a:chExt cx="9144000" cy="5661979"/>
          </a:xfrm>
        </p:grpSpPr>
        <p:sp>
          <p:nvSpPr>
            <p:cNvPr id="1156" name="Rectangle 3"/>
            <p:cNvSpPr/>
            <p:nvPr/>
          </p:nvSpPr>
          <p:spPr>
            <a:xfrm>
              <a:off x="0" y="585962"/>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Exception Specification </a:t>
              </a:r>
            </a:p>
          </p:txBody>
        </p:sp>
        <p:grpSp>
          <p:nvGrpSpPr>
            <p:cNvPr id="1159" name="Snip and Round Single Corner Rectangle 4"/>
            <p:cNvGrpSpPr/>
            <p:nvPr/>
          </p:nvGrpSpPr>
          <p:grpSpPr>
            <a:xfrm>
              <a:off x="29036" y="0"/>
              <a:ext cx="9057089" cy="448949"/>
              <a:chOff x="0" y="0"/>
              <a:chExt cx="9057088" cy="448948"/>
            </a:xfrm>
          </p:grpSpPr>
          <p:sp>
            <p:nvSpPr>
              <p:cNvPr id="1157"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158"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160" name="Rectangle 5"/>
            <p:cNvSpPr txBox="1"/>
            <p:nvPr/>
          </p:nvSpPr>
          <p:spPr>
            <a:xfrm>
              <a:off x="369247" y="1162027"/>
              <a:ext cx="8189481" cy="2156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a:pPr>
              <a:r>
                <a:t>When to use noexcept</a:t>
              </a:r>
            </a:p>
            <a:p>
              <a:pPr/>
            </a:p>
            <a:p>
              <a:pPr marL="179387" indent="-179387">
                <a:lnSpc>
                  <a:spcPct val="150000"/>
                </a:lnSpc>
                <a:buSzPct val="100000"/>
                <a:buFont typeface="Arial"/>
                <a:buChar char="•"/>
              </a:pPr>
              <a:r>
                <a:t>You are not likely to use it a lot; the default is to allow functions to throw</a:t>
              </a:r>
            </a:p>
            <a:p>
              <a:pPr marL="179387" indent="-179387">
                <a:lnSpc>
                  <a:spcPct val="150000"/>
                </a:lnSpc>
                <a:buSzPct val="100000"/>
                <a:buFont typeface="Arial"/>
                <a:buChar char="•"/>
              </a:pPr>
              <a:r>
                <a:t>Prefer to use it with small functions which are easy to analyze</a:t>
              </a:r>
            </a:p>
            <a:p>
              <a:pPr marL="179387" indent="-179387">
                <a:lnSpc>
                  <a:spcPct val="150000"/>
                </a:lnSpc>
                <a:buSzPct val="100000"/>
                <a:buFont typeface="Arial"/>
                <a:buChar char="•"/>
              </a:pPr>
              <a:r>
                <a:t>Avoid noexcept if your functions has preconditions</a:t>
              </a:r>
            </a:p>
            <a:p>
              <a:pPr marL="179387" indent="-179387">
                <a:lnSpc>
                  <a:spcPct val="150000"/>
                </a:lnSpc>
                <a:buSzPct val="100000"/>
                <a:buFont typeface="Arial"/>
                <a:buChar char="•"/>
              </a:pPr>
              <a:r>
                <a:t>Move constructors and move assignment operators should be noexcept if possible.</a:t>
              </a:r>
            </a:p>
          </p:txBody>
        </p:sp>
        <p:sp>
          <p:nvSpPr>
            <p:cNvPr id="1161" name="TextBox 7"/>
            <p:cNvSpPr txBox="1"/>
            <p:nvPr/>
          </p:nvSpPr>
          <p:spPr>
            <a:xfrm>
              <a:off x="297239" y="3970339"/>
              <a:ext cx="8549522" cy="169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600">
                  <a:solidFill>
                    <a:srgbClr val="0000FF"/>
                  </a:solidFill>
                  <a:latin typeface="Courier New"/>
                  <a:ea typeface="Courier New"/>
                  <a:cs typeface="Courier New"/>
                  <a:sym typeface="Courier New"/>
                </a:defRPr>
              </a:pPr>
              <a:r>
                <a:t>double</a:t>
              </a:r>
              <a:r>
                <a:rPr>
                  <a:solidFill>
                    <a:srgbClr val="000000"/>
                  </a:solidFill>
                </a:rPr>
                <a:t> Compute(</a:t>
              </a:r>
              <a:r>
                <a:t>int</a:t>
              </a:r>
              <a:r>
                <a:rPr>
                  <a:solidFill>
                    <a:srgbClr val="000000"/>
                  </a:solidFill>
                </a:rPr>
                <a:t> x) noexcept</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p>
            <a:p>
              <a:pPr>
                <a:defRPr sz="1600">
                  <a:solidFill>
                    <a:srgbClr val="0000FF"/>
                  </a:solidFill>
                  <a:latin typeface="Courier New"/>
                  <a:ea typeface="Courier New"/>
                  <a:cs typeface="Courier New"/>
                  <a:sym typeface="Courier New"/>
                </a:defRPr>
              </a:pPr>
              <a:r>
                <a:t>double</a:t>
              </a:r>
              <a:r>
                <a:rPr>
                  <a:solidFill>
                    <a:srgbClr val="000000"/>
                  </a:solidFill>
                </a:rPr>
                <a:t>(*fp1)(</a:t>
              </a:r>
              <a:r>
                <a:t>int</a:t>
              </a:r>
              <a:r>
                <a:rPr>
                  <a:solidFill>
                    <a:srgbClr val="000000"/>
                  </a:solidFill>
                </a:rPr>
                <a:t>) = &amp;Compute;   </a:t>
              </a:r>
              <a:r>
                <a:rPr>
                  <a:solidFill>
                    <a:srgbClr val="00B050"/>
                  </a:solidFill>
                </a:rPr>
                <a:t>//OK, but ‘noexcept’ is lost</a:t>
              </a:r>
              <a:endParaRPr>
                <a:solidFill>
                  <a:srgbClr val="00B050"/>
                </a:solidFill>
              </a:endParaRPr>
            </a:p>
            <a:p>
              <a:pPr>
                <a:defRPr sz="1600">
                  <a:solidFill>
                    <a:srgbClr val="0000FF"/>
                  </a:solidFill>
                  <a:latin typeface="Courier New"/>
                  <a:ea typeface="Courier New"/>
                  <a:cs typeface="Courier New"/>
                  <a:sym typeface="Courier New"/>
                </a:defRPr>
              </a:pPr>
              <a:r>
                <a:t>double</a:t>
              </a:r>
              <a:r>
                <a:rPr>
                  <a:solidFill>
                    <a:srgbClr val="000000"/>
                  </a:solidFill>
                </a:rPr>
                <a:t>(*fp2)(</a:t>
              </a:r>
              <a:r>
                <a:t>int</a:t>
              </a:r>
              <a:r>
                <a:rPr>
                  <a:solidFill>
                    <a:srgbClr val="000000"/>
                  </a:solidFill>
                </a:rPr>
                <a:t>) noexcept = &amp;Compute; </a:t>
              </a:r>
              <a:r>
                <a:rPr>
                  <a:solidFill>
                    <a:srgbClr val="00B050"/>
                  </a:solidFill>
                </a:rPr>
                <a:t>//OK, ‘noexcept’ is preserved.</a:t>
              </a:r>
            </a:p>
          </p:txBody>
        </p:sp>
        <p:sp>
          <p:nvSpPr>
            <p:cNvPr id="1162" name="TextBox 8"/>
            <p:cNvSpPr txBox="1"/>
            <p:nvPr/>
          </p:nvSpPr>
          <p:spPr>
            <a:xfrm>
              <a:off x="297239" y="3538291"/>
              <a:ext cx="7973457"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A couple of things to note in the context of function pointers…</a:t>
              </a:r>
            </a:p>
          </p:txBody>
        </p:sp>
      </p:gr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5" name="Rectangle 3"/>
          <p:cNvSpPr txBox="1"/>
          <p:nvPr/>
        </p:nvSpPr>
        <p:spPr>
          <a:xfrm>
            <a:off x="1161336" y="1484783"/>
            <a:ext cx="4480561" cy="186396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p>
          <a:p>
            <a:pPr>
              <a:lnSpc>
                <a:spcPct val="150000"/>
              </a:lnSpc>
              <a:buSzPct val="100000"/>
              <a:buChar char="❑"/>
              <a:defRPr b="1">
                <a:solidFill>
                  <a:srgbClr val="984807"/>
                </a:solidFill>
              </a:defRPr>
            </a:pPr>
            <a:r>
              <a:t>Explicit conversion operators</a:t>
            </a:r>
          </a:p>
          <a:p>
            <a:pPr>
              <a:lnSpc>
                <a:spcPct val="150000"/>
              </a:lnSpc>
              <a:buSzPct val="100000"/>
              <a:buChar char="❑"/>
              <a:defRPr b="1">
                <a:solidFill>
                  <a:srgbClr val="984807"/>
                </a:solidFill>
              </a:defRPr>
            </a:pPr>
            <a:r>
              <a:t>Inline Namespaces</a:t>
            </a:r>
          </a:p>
          <a:p>
            <a:pPr>
              <a:lnSpc>
                <a:spcPct val="150000"/>
              </a:lnSpc>
              <a:buSzPct val="100000"/>
              <a:buChar char="❑"/>
              <a:defRPr b="1">
                <a:solidFill>
                  <a:srgbClr val="984807"/>
                </a:solidFill>
              </a:defRPr>
            </a:pPr>
            <a:r>
              <a:t>alignof &amp; alignas</a:t>
            </a:r>
          </a:p>
          <a:p>
            <a:pPr>
              <a:lnSpc>
                <a:spcPct val="150000"/>
              </a:lnSpc>
              <a:buSzPct val="100000"/>
              <a:buChar char="❑"/>
              <a:defRPr b="1">
                <a:solidFill>
                  <a:srgbClr val="984807"/>
                </a:solidFill>
              </a:defRPr>
            </a:pPr>
            <a:r>
              <a:t>Changed restrictions on unions.</a:t>
            </a:r>
          </a:p>
        </p:txBody>
      </p:sp>
      <p:sp>
        <p:nvSpPr>
          <p:cNvPr id="1166" name="Rectangle 4"/>
          <p:cNvSpPr/>
          <p:nvPr/>
        </p:nvSpPr>
        <p:spPr>
          <a:xfrm>
            <a:off x="0" y="620687"/>
            <a:ext cx="9144000" cy="333089"/>
          </a:xfrm>
          <a:prstGeom prst="rect">
            <a:avLst/>
          </a:prstGeom>
          <a:gradFill>
            <a:gsLst>
              <a:gs pos="0">
                <a:srgbClr val="FFD89C"/>
              </a:gs>
              <a:gs pos="50000">
                <a:srgbClr val="FFE6C3"/>
              </a:gs>
              <a:gs pos="100000">
                <a:srgbClr val="FFF2E2"/>
              </a:gs>
            </a:gsLst>
          </a:gradFill>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a:r>
              <a:t>Other Language Features:-</a:t>
            </a:r>
          </a:p>
        </p:txBody>
      </p:sp>
      <p:grpSp>
        <p:nvGrpSpPr>
          <p:cNvPr id="1169" name="Snip and Round Single Corner Rectangle 5"/>
          <p:cNvGrpSpPr/>
          <p:nvPr/>
        </p:nvGrpSpPr>
        <p:grpSpPr>
          <a:xfrm>
            <a:off x="29036" y="34725"/>
            <a:ext cx="9057090" cy="448949"/>
            <a:chOff x="0" y="0"/>
            <a:chExt cx="9057088" cy="448948"/>
          </a:xfrm>
        </p:grpSpPr>
        <p:sp>
          <p:nvSpPr>
            <p:cNvPr id="1167"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168"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81" name="Group 3"/>
          <p:cNvGrpSpPr/>
          <p:nvPr/>
        </p:nvGrpSpPr>
        <p:grpSpPr>
          <a:xfrm>
            <a:off x="0" y="34724"/>
            <a:ext cx="9144000" cy="6317196"/>
            <a:chOff x="0" y="0"/>
            <a:chExt cx="9144000" cy="6317195"/>
          </a:xfrm>
        </p:grpSpPr>
        <p:grpSp>
          <p:nvGrpSpPr>
            <p:cNvPr id="1173" name="Snip and Round Single Corner Rectangle 4"/>
            <p:cNvGrpSpPr/>
            <p:nvPr/>
          </p:nvGrpSpPr>
          <p:grpSpPr>
            <a:xfrm>
              <a:off x="29036" y="0"/>
              <a:ext cx="9057089" cy="448949"/>
              <a:chOff x="0" y="0"/>
              <a:chExt cx="9057088" cy="448948"/>
            </a:xfrm>
          </p:grpSpPr>
          <p:sp>
            <p:nvSpPr>
              <p:cNvPr id="1171"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172"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174" name="Rectangle 5"/>
            <p:cNvSpPr/>
            <p:nvPr/>
          </p:nvSpPr>
          <p:spPr>
            <a:xfrm>
              <a:off x="0" y="600095"/>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Explicit qualifier &amp; conversion functions:</a:t>
              </a:r>
            </a:p>
          </p:txBody>
        </p:sp>
        <p:sp>
          <p:nvSpPr>
            <p:cNvPr id="1175" name="TextBox 6"/>
            <p:cNvSpPr txBox="1"/>
            <p:nvPr/>
          </p:nvSpPr>
          <p:spPr>
            <a:xfrm>
              <a:off x="369247" y="2314155"/>
              <a:ext cx="3508961" cy="4003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200">
                  <a:solidFill>
                    <a:srgbClr val="558ED5"/>
                  </a:solidFill>
                  <a:latin typeface="Courier New"/>
                  <a:ea typeface="Courier New"/>
                  <a:cs typeface="Courier New"/>
                  <a:sym typeface="Courier New"/>
                </a:defRPr>
              </a:pPr>
              <a:r>
                <a:t>class</a:t>
              </a:r>
              <a:r>
                <a:rPr>
                  <a:solidFill>
                    <a:srgbClr val="000000"/>
                  </a:solidFill>
                </a:rPr>
                <a:t> Test1 </a:t>
              </a:r>
              <a:endParaRPr>
                <a:solidFill>
                  <a:srgbClr val="000000"/>
                </a:solidFill>
              </a:endParaRPr>
            </a:p>
            <a:p>
              <a:pPr>
                <a:defRPr sz="1200">
                  <a:latin typeface="Courier New"/>
                  <a:ea typeface="Courier New"/>
                  <a:cs typeface="Courier New"/>
                  <a:sym typeface="Courier New"/>
                </a:defRPr>
              </a:pPr>
              <a:r>
                <a:t>{ </a:t>
              </a:r>
            </a:p>
            <a:p>
              <a:pPr>
                <a:defRPr sz="1200">
                  <a:solidFill>
                    <a:srgbClr val="558ED5"/>
                  </a:solidFill>
                  <a:latin typeface="Courier New"/>
                  <a:ea typeface="Courier New"/>
                  <a:cs typeface="Courier New"/>
                  <a:sym typeface="Courier New"/>
                </a:defRPr>
              </a:pPr>
              <a:r>
                <a:t>public</a:t>
              </a:r>
              <a:r>
                <a:rPr>
                  <a:solidFill>
                    <a:srgbClr val="000000"/>
                  </a:solidFill>
                </a:rPr>
                <a:t>: </a:t>
              </a:r>
              <a:endParaRPr>
                <a:solidFill>
                  <a:srgbClr val="000000"/>
                </a:solidFill>
              </a:endParaRPr>
            </a:p>
            <a:p>
              <a:pPr>
                <a:defRPr sz="1200">
                  <a:latin typeface="Courier New"/>
                  <a:ea typeface="Courier New"/>
                  <a:cs typeface="Courier New"/>
                  <a:sym typeface="Courier New"/>
                </a:defRPr>
              </a:pPr>
              <a:r>
                <a:t>   explicit Test1(</a:t>
              </a:r>
              <a:r>
                <a:rPr>
                  <a:solidFill>
                    <a:srgbClr val="558ED5"/>
                  </a:solidFill>
                </a:rPr>
                <a:t>int</a:t>
              </a:r>
              <a:r>
                <a:t>) { } </a:t>
              </a: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p>
            <a:p>
              <a:pPr>
                <a:defRPr sz="1200">
                  <a:solidFill>
                    <a:srgbClr val="558ED5"/>
                  </a:solidFill>
                  <a:latin typeface="Courier New"/>
                  <a:ea typeface="Courier New"/>
                  <a:cs typeface="Courier New"/>
                  <a:sym typeface="Courier New"/>
                </a:defRPr>
              </a:pPr>
              <a:r>
                <a:t>class</a:t>
              </a:r>
              <a:r>
                <a:rPr>
                  <a:solidFill>
                    <a:srgbClr val="000000"/>
                  </a:solidFill>
                </a:rPr>
                <a:t> Test2 </a:t>
              </a:r>
              <a:endParaRPr>
                <a:solidFill>
                  <a:srgbClr val="000000"/>
                </a:solidFill>
              </a:endParaRP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r>
                <a:t>  </a:t>
              </a:r>
              <a:r>
                <a:rPr>
                  <a:solidFill>
                    <a:srgbClr val="558ED5"/>
                  </a:solidFill>
                </a:rPr>
                <a:t>int</a:t>
              </a:r>
              <a:r>
                <a:t> x;</a:t>
              </a:r>
            </a:p>
            <a:p>
              <a:pPr>
                <a:defRPr sz="1200">
                  <a:solidFill>
                    <a:srgbClr val="558ED5"/>
                  </a:solidFill>
                  <a:latin typeface="Courier New"/>
                  <a:ea typeface="Courier New"/>
                  <a:cs typeface="Courier New"/>
                  <a:sym typeface="Courier New"/>
                </a:defRPr>
              </a:pPr>
              <a:r>
                <a:t>public</a:t>
              </a:r>
              <a:r>
                <a:rPr>
                  <a:solidFill>
                    <a:srgbClr val="000000"/>
                  </a:solidFill>
                </a:rPr>
                <a:t>: </a:t>
              </a:r>
              <a:endParaRPr>
                <a:solidFill>
                  <a:srgbClr val="000000"/>
                </a:solidFill>
              </a:endParaRPr>
            </a:p>
            <a:p>
              <a:pPr>
                <a:defRPr sz="1200">
                  <a:latin typeface="Courier New"/>
                  <a:ea typeface="Courier New"/>
                  <a:cs typeface="Courier New"/>
                  <a:sym typeface="Courier New"/>
                </a:defRPr>
              </a:pPr>
              <a:r>
                <a:t>  Test2(</a:t>
              </a:r>
              <a:r>
                <a:rPr>
                  <a:solidFill>
                    <a:srgbClr val="558ED5"/>
                  </a:solidFill>
                </a:rPr>
                <a:t>int</a:t>
              </a:r>
              <a:r>
                <a:t> i) : x(i) { }        </a:t>
              </a:r>
            </a:p>
            <a:p>
              <a:pPr>
                <a:defRPr sz="1200">
                  <a:latin typeface="Courier New"/>
                  <a:ea typeface="Courier New"/>
                  <a:cs typeface="Courier New"/>
                  <a:sym typeface="Courier New"/>
                </a:defRPr>
              </a:pPr>
              <a:r>
                <a:t>  </a:t>
              </a:r>
              <a:r>
                <a:rPr>
                  <a:solidFill>
                    <a:srgbClr val="558ED5"/>
                  </a:solidFill>
                </a:rPr>
                <a:t>operator</a:t>
              </a:r>
              <a:r>
                <a:t> Test1() </a:t>
              </a:r>
              <a:r>
                <a:rPr>
                  <a:solidFill>
                    <a:srgbClr val="00B050"/>
                  </a:solidFill>
                </a:rPr>
                <a:t>//conversion f’n</a:t>
              </a:r>
              <a:endParaRPr>
                <a:solidFill>
                  <a:srgbClr val="00B050"/>
                </a:solidFill>
              </a:endParaRPr>
            </a:p>
            <a:p>
              <a:pPr>
                <a:defRPr sz="1200">
                  <a:latin typeface="Courier New"/>
                  <a:ea typeface="Courier New"/>
                  <a:cs typeface="Courier New"/>
                  <a:sym typeface="Courier New"/>
                </a:defRPr>
              </a:pPr>
              <a:r>
                <a:t>  { </a:t>
              </a:r>
            </a:p>
            <a:p>
              <a:pPr>
                <a:defRPr sz="1200">
                  <a:latin typeface="Courier New"/>
                  <a:ea typeface="Courier New"/>
                  <a:cs typeface="Courier New"/>
                  <a:sym typeface="Courier New"/>
                </a:defRPr>
              </a:pPr>
              <a:r>
                <a:t>    </a:t>
              </a:r>
              <a:r>
                <a:rPr>
                  <a:solidFill>
                    <a:srgbClr val="558ED5"/>
                  </a:solidFill>
                </a:rPr>
                <a:t>return</a:t>
              </a:r>
              <a:r>
                <a:t> Test1(x); </a:t>
              </a:r>
            </a:p>
            <a:p>
              <a:pPr>
                <a:defRPr sz="1200">
                  <a:latin typeface="Courier New"/>
                  <a:ea typeface="Courier New"/>
                  <a:cs typeface="Courier New"/>
                  <a:sym typeface="Courier New"/>
                </a:defRPr>
              </a:pPr>
              <a:r>
                <a:t>  } </a:t>
              </a: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p>
            <a:p>
              <a:pPr>
                <a:defRPr sz="1200">
                  <a:solidFill>
                    <a:srgbClr val="558ED5"/>
                  </a:solidFill>
                  <a:latin typeface="Courier New"/>
                  <a:ea typeface="Courier New"/>
                  <a:cs typeface="Courier New"/>
                  <a:sym typeface="Courier New"/>
                </a:defRPr>
              </a:pPr>
              <a:r>
                <a:t>void</a:t>
              </a:r>
              <a:r>
                <a:rPr>
                  <a:solidFill>
                    <a:srgbClr val="000000"/>
                  </a:solidFill>
                </a:rPr>
                <a:t> Foo() </a:t>
              </a:r>
              <a:endParaRPr>
                <a:solidFill>
                  <a:srgbClr val="000000"/>
                </a:solidFill>
              </a:endParaRP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r>
                <a:t> Test2 t1 = 20; </a:t>
              </a:r>
            </a:p>
            <a:p>
              <a:pPr>
                <a:defRPr sz="1200">
                  <a:latin typeface="Courier New"/>
                  <a:ea typeface="Courier New"/>
                  <a:cs typeface="Courier New"/>
                  <a:sym typeface="Courier New"/>
                </a:defRPr>
              </a:pPr>
              <a:r>
                <a:t> Test1 t2 = t1;    </a:t>
              </a:r>
              <a:r>
                <a:rPr>
                  <a:solidFill>
                    <a:srgbClr val="00B050"/>
                  </a:solidFill>
                </a:rPr>
                <a:t>//will compile</a:t>
              </a:r>
              <a:endParaRPr>
                <a:solidFill>
                  <a:srgbClr val="00B050"/>
                </a:solidFill>
              </a:endParaRPr>
            </a:p>
            <a:p>
              <a:pPr>
                <a:defRPr sz="1200">
                  <a:latin typeface="Courier New"/>
                  <a:ea typeface="Courier New"/>
                  <a:cs typeface="Courier New"/>
                  <a:sym typeface="Courier New"/>
                </a:defRPr>
              </a:pPr>
              <a:r>
                <a:t>} </a:t>
              </a:r>
              <a:r>
                <a:rPr>
                  <a:solidFill>
                    <a:srgbClr val="00B050"/>
                  </a:solidFill>
                </a:rPr>
                <a:t>//Test1 t2 = t1.operator Test1(); </a:t>
              </a:r>
            </a:p>
          </p:txBody>
        </p:sp>
        <p:sp>
          <p:nvSpPr>
            <p:cNvPr id="1176" name="TextBox 7"/>
            <p:cNvSpPr txBox="1"/>
            <p:nvPr/>
          </p:nvSpPr>
          <p:spPr>
            <a:xfrm>
              <a:off x="4355975" y="1666083"/>
              <a:ext cx="4536506" cy="6251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Now, with C++ 11, we can apply </a:t>
              </a:r>
              <a:r>
                <a:rPr>
                  <a:solidFill>
                    <a:srgbClr val="558ED5"/>
                  </a:solidFill>
                </a:rPr>
                <a:t>explicit </a:t>
              </a:r>
              <a:r>
                <a:t>on your conversion operators /functions too.</a:t>
              </a:r>
            </a:p>
          </p:txBody>
        </p:sp>
        <p:sp>
          <p:nvSpPr>
            <p:cNvPr id="1177" name="Rectangle 8"/>
            <p:cNvSpPr/>
            <p:nvPr/>
          </p:nvSpPr>
          <p:spPr>
            <a:xfrm>
              <a:off x="467543" y="1864703"/>
              <a:ext cx="1296145"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Then </a:t>
              </a:r>
            </a:p>
          </p:txBody>
        </p:sp>
        <p:sp>
          <p:nvSpPr>
            <p:cNvPr id="1178" name="Rectangle 9"/>
            <p:cNvSpPr txBox="1"/>
            <p:nvPr/>
          </p:nvSpPr>
          <p:spPr>
            <a:xfrm>
              <a:off x="4329688" y="2602186"/>
              <a:ext cx="4480561" cy="3291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200">
                  <a:solidFill>
                    <a:srgbClr val="558ED5"/>
                  </a:solidFill>
                  <a:latin typeface="Courier New"/>
                  <a:ea typeface="Courier New"/>
                  <a:cs typeface="Courier New"/>
                  <a:sym typeface="Courier New"/>
                </a:defRPr>
              </a:pPr>
              <a:r>
                <a:t>class</a:t>
              </a:r>
              <a:r>
                <a:rPr>
                  <a:solidFill>
                    <a:srgbClr val="000000"/>
                  </a:solidFill>
                </a:rPr>
                <a:t> Test2 </a:t>
              </a:r>
              <a:endParaRPr>
                <a:solidFill>
                  <a:srgbClr val="000000"/>
                </a:solidFill>
              </a:endParaRP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r>
                <a:t>  </a:t>
              </a:r>
              <a:r>
                <a:rPr>
                  <a:solidFill>
                    <a:srgbClr val="558ED5"/>
                  </a:solidFill>
                </a:rPr>
                <a:t>int</a:t>
              </a:r>
              <a:r>
                <a:t> x;</a:t>
              </a:r>
            </a:p>
            <a:p>
              <a:pPr>
                <a:defRPr sz="1200">
                  <a:solidFill>
                    <a:srgbClr val="558ED5"/>
                  </a:solidFill>
                  <a:latin typeface="Courier New"/>
                  <a:ea typeface="Courier New"/>
                  <a:cs typeface="Courier New"/>
                  <a:sym typeface="Courier New"/>
                </a:defRPr>
              </a:pPr>
              <a:r>
                <a:t>public</a:t>
              </a:r>
              <a:r>
                <a:rPr>
                  <a:solidFill>
                    <a:srgbClr val="000000"/>
                  </a:solidFill>
                </a:rPr>
                <a:t>: </a:t>
              </a:r>
              <a:endParaRPr>
                <a:solidFill>
                  <a:srgbClr val="000000"/>
                </a:solidFill>
              </a:endParaRPr>
            </a:p>
            <a:p>
              <a:pPr>
                <a:defRPr sz="1200">
                  <a:latin typeface="Courier New"/>
                  <a:ea typeface="Courier New"/>
                  <a:cs typeface="Courier New"/>
                  <a:sym typeface="Courier New"/>
                </a:defRPr>
              </a:pPr>
              <a:r>
                <a:t>  Test2(</a:t>
              </a:r>
              <a:r>
                <a:rPr>
                  <a:solidFill>
                    <a:srgbClr val="558ED5"/>
                  </a:solidFill>
                </a:rPr>
                <a:t>int</a:t>
              </a:r>
              <a:r>
                <a:t> i) : x(i) { }        </a:t>
              </a:r>
            </a:p>
            <a:p>
              <a:pPr>
                <a:defRPr sz="1200">
                  <a:latin typeface="Courier New"/>
                  <a:ea typeface="Courier New"/>
                  <a:cs typeface="Courier New"/>
                  <a:sym typeface="Courier New"/>
                </a:defRPr>
              </a:pPr>
              <a:r>
                <a:t>  </a:t>
              </a:r>
              <a:r>
                <a:rPr>
                  <a:solidFill>
                    <a:srgbClr val="558ED5"/>
                  </a:solidFill>
                </a:rPr>
                <a:t>explicit</a:t>
              </a:r>
              <a:r>
                <a:t> </a:t>
              </a:r>
              <a:r>
                <a:rPr>
                  <a:solidFill>
                    <a:srgbClr val="558ED5"/>
                  </a:solidFill>
                </a:rPr>
                <a:t>operator</a:t>
              </a:r>
              <a:r>
                <a:t> Test1() </a:t>
              </a:r>
              <a:r>
                <a:rPr>
                  <a:solidFill>
                    <a:srgbClr val="00B050"/>
                  </a:solidFill>
                </a:rPr>
                <a:t>//conversion f’n</a:t>
              </a:r>
              <a:endParaRPr>
                <a:solidFill>
                  <a:srgbClr val="00B050"/>
                </a:solidFill>
              </a:endParaRPr>
            </a:p>
            <a:p>
              <a:pPr>
                <a:defRPr sz="1200">
                  <a:latin typeface="Courier New"/>
                  <a:ea typeface="Courier New"/>
                  <a:cs typeface="Courier New"/>
                  <a:sym typeface="Courier New"/>
                </a:defRPr>
              </a:pPr>
              <a:r>
                <a:t>  { </a:t>
              </a:r>
            </a:p>
            <a:p>
              <a:pPr>
                <a:defRPr sz="1200">
                  <a:latin typeface="Courier New"/>
                  <a:ea typeface="Courier New"/>
                  <a:cs typeface="Courier New"/>
                  <a:sym typeface="Courier New"/>
                </a:defRPr>
              </a:pPr>
              <a:r>
                <a:t>    </a:t>
              </a:r>
              <a:r>
                <a:rPr>
                  <a:solidFill>
                    <a:srgbClr val="558ED5"/>
                  </a:solidFill>
                </a:rPr>
                <a:t>return</a:t>
              </a:r>
              <a:r>
                <a:t> Test1(x); </a:t>
              </a:r>
            </a:p>
            <a:p>
              <a:pPr>
                <a:defRPr sz="1200">
                  <a:latin typeface="Courier New"/>
                  <a:ea typeface="Courier New"/>
                  <a:cs typeface="Courier New"/>
                  <a:sym typeface="Courier New"/>
                </a:defRPr>
              </a:pPr>
              <a:r>
                <a:t>  } </a:t>
              </a: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p>
            <a:p>
              <a:pPr>
                <a:defRPr sz="1200">
                  <a:solidFill>
                    <a:srgbClr val="558ED5"/>
                  </a:solidFill>
                  <a:latin typeface="Courier New"/>
                  <a:ea typeface="Courier New"/>
                  <a:cs typeface="Courier New"/>
                  <a:sym typeface="Courier New"/>
                </a:defRPr>
              </a:pPr>
              <a:r>
                <a:t>void</a:t>
              </a:r>
              <a:r>
                <a:rPr>
                  <a:solidFill>
                    <a:srgbClr val="000000"/>
                  </a:solidFill>
                </a:rPr>
                <a:t> Foo() </a:t>
              </a:r>
              <a:endParaRPr>
                <a:solidFill>
                  <a:srgbClr val="000000"/>
                </a:solidFill>
              </a:endParaRP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r>
                <a:t>  Test2 t1 = 20; </a:t>
              </a:r>
            </a:p>
            <a:p>
              <a:pPr>
                <a:defRPr sz="1200">
                  <a:latin typeface="Courier New"/>
                  <a:ea typeface="Courier New"/>
                  <a:cs typeface="Courier New"/>
                  <a:sym typeface="Courier New"/>
                </a:defRPr>
              </a:pPr>
              <a:r>
                <a:t>  Test1 t2 = t1;    </a:t>
              </a:r>
              <a:r>
                <a:rPr>
                  <a:solidFill>
                    <a:srgbClr val="00B050"/>
                  </a:solidFill>
                </a:rPr>
                <a:t>//will not compile</a:t>
              </a:r>
              <a:endParaRPr>
                <a:solidFill>
                  <a:srgbClr val="00B050"/>
                </a:solidFill>
              </a:endParaRPr>
            </a:p>
            <a:p>
              <a:pPr>
                <a:defRPr sz="1200">
                  <a:latin typeface="Courier New"/>
                  <a:ea typeface="Courier New"/>
                  <a:cs typeface="Courier New"/>
                  <a:sym typeface="Courier New"/>
                </a:defRPr>
              </a:pPr>
              <a:r>
                <a:t>  Test1 t3 =(Test1) t1; </a:t>
              </a:r>
              <a:r>
                <a:rPr>
                  <a:solidFill>
                    <a:srgbClr val="00B050"/>
                  </a:solidFill>
                </a:rPr>
                <a:t>//OK</a:t>
              </a:r>
              <a:endParaRPr>
                <a:solidFill>
                  <a:srgbClr val="00B050"/>
                </a:solidFill>
              </a:endParaRPr>
            </a:p>
            <a:p>
              <a:pPr>
                <a:defRPr sz="1200">
                  <a:latin typeface="Courier New"/>
                  <a:ea typeface="Courier New"/>
                  <a:cs typeface="Courier New"/>
                  <a:sym typeface="Courier New"/>
                </a:defRPr>
              </a:pPr>
              <a:r>
                <a:t>}</a:t>
              </a:r>
              <a:endParaRPr>
                <a:solidFill>
                  <a:srgbClr val="00B050"/>
                </a:solidFill>
              </a:endParaRPr>
            </a:p>
          </p:txBody>
        </p:sp>
        <p:sp>
          <p:nvSpPr>
            <p:cNvPr id="1179" name="Straight Connector 10"/>
            <p:cNvSpPr/>
            <p:nvPr/>
          </p:nvSpPr>
          <p:spPr>
            <a:xfrm flipH="1">
              <a:off x="3995935" y="2746203"/>
              <a:ext cx="1" cy="3240361"/>
            </a:xfrm>
            <a:prstGeom prst="line">
              <a:avLst/>
            </a:prstGeom>
            <a:noFill/>
            <a:ln w="38100" cap="flat">
              <a:solidFill>
                <a:schemeClr val="accent4"/>
              </a:solidFill>
              <a:prstDash val="lgDash"/>
              <a:round/>
            </a:ln>
            <a:effectLst/>
          </p:spPr>
          <p:txBody>
            <a:bodyPr wrap="square" lIns="45719" tIns="45719" rIns="45719" bIns="45719" numCol="1" anchor="t">
              <a:noAutofit/>
            </a:bodyPr>
            <a:lstStyle/>
            <a:p>
              <a:pPr/>
            </a:p>
          </p:txBody>
        </p:sp>
        <p:sp>
          <p:nvSpPr>
            <p:cNvPr id="1180" name="TextBox 11"/>
            <p:cNvSpPr txBox="1"/>
            <p:nvPr/>
          </p:nvSpPr>
          <p:spPr>
            <a:xfrm>
              <a:off x="297239" y="1046147"/>
              <a:ext cx="8405506" cy="509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400"/>
              </a:lvl1pPr>
            </a:lstStyle>
            <a:p>
              <a:pPr/>
              <a:r>
                <a:t>Now the ‘explicit’ qualifier which is applied for the one arg. Constructors, also known as ‘conversion constructors’, can now be applied to conversion functions also.</a:t>
              </a:r>
            </a:p>
          </p:txBody>
        </p:sp>
      </p:gr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90" name="Group 8"/>
          <p:cNvGrpSpPr/>
          <p:nvPr/>
        </p:nvGrpSpPr>
        <p:grpSpPr>
          <a:xfrm>
            <a:off x="0" y="34725"/>
            <a:ext cx="9144000" cy="6268970"/>
            <a:chOff x="0" y="0"/>
            <a:chExt cx="9144000" cy="6268969"/>
          </a:xfrm>
        </p:grpSpPr>
        <p:grpSp>
          <p:nvGrpSpPr>
            <p:cNvPr id="1185" name="Snip and Round Single Corner Rectangle 3"/>
            <p:cNvGrpSpPr/>
            <p:nvPr/>
          </p:nvGrpSpPr>
          <p:grpSpPr>
            <a:xfrm>
              <a:off x="29036" y="0"/>
              <a:ext cx="9057089" cy="448948"/>
              <a:chOff x="0" y="0"/>
              <a:chExt cx="9057088" cy="448947"/>
            </a:xfrm>
          </p:grpSpPr>
          <p:sp>
            <p:nvSpPr>
              <p:cNvPr id="1183"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184"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186" name="Rectangle 4"/>
            <p:cNvSpPr/>
            <p:nvPr/>
          </p:nvSpPr>
          <p:spPr>
            <a:xfrm>
              <a:off x="0" y="600095"/>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Inline Namespaces:-</a:t>
              </a:r>
            </a:p>
          </p:txBody>
        </p:sp>
        <p:sp>
          <p:nvSpPr>
            <p:cNvPr id="1187" name="TextBox 5"/>
            <p:cNvSpPr txBox="1"/>
            <p:nvPr/>
          </p:nvSpPr>
          <p:spPr>
            <a:xfrm>
              <a:off x="225231" y="940118"/>
              <a:ext cx="8693538" cy="15718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marL="179387" indent="-179387" algn="just">
                <a:lnSpc>
                  <a:spcPct val="150000"/>
                </a:lnSpc>
                <a:buSzPct val="100000"/>
                <a:buFont typeface="Arial"/>
                <a:buChar char="•"/>
              </a:pPr>
              <a:r>
                <a:t>Inlining of namespaces provide a way for implementing versioning for library.</a:t>
              </a:r>
            </a:p>
            <a:p>
              <a:pPr marL="179387" indent="-179387" algn="just">
                <a:lnSpc>
                  <a:spcPct val="150000"/>
                </a:lnSpc>
                <a:buSzPct val="100000"/>
                <a:buFont typeface="Arial"/>
                <a:buChar char="•"/>
              </a:pPr>
              <a:r>
                <a:t>If we inline namespaces its content become visible in the outer namespace. Thereby the outer namespace name is enough to access the elements in the namespace that has been inlined.</a:t>
              </a:r>
            </a:p>
          </p:txBody>
        </p:sp>
        <p:sp>
          <p:nvSpPr>
            <p:cNvPr id="1188" name="Rectangle 6"/>
            <p:cNvSpPr txBox="1"/>
            <p:nvPr/>
          </p:nvSpPr>
          <p:spPr>
            <a:xfrm>
              <a:off x="297240" y="2727990"/>
              <a:ext cx="6101248" cy="3520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600">
                  <a:solidFill>
                    <a:srgbClr val="0000FF"/>
                  </a:solidFill>
                  <a:latin typeface="Courier New"/>
                  <a:ea typeface="Courier New"/>
                  <a:cs typeface="Courier New"/>
                  <a:sym typeface="Courier New"/>
                </a:defRPr>
              </a:pPr>
              <a:r>
                <a:t>namespace</a:t>
              </a:r>
              <a:r>
                <a:rPr>
                  <a:solidFill>
                    <a:srgbClr val="000000"/>
                  </a:solidFill>
                </a:rPr>
                <a:t> API</a:t>
              </a:r>
              <a:endParaRPr>
                <a:solidFill>
                  <a:srgbClr val="000000"/>
                </a:solidFill>
              </a:endParaRP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b="1">
                  <a:solidFill>
                    <a:srgbClr val="0000FF"/>
                  </a:solidFill>
                </a:rPr>
                <a:t>inline</a:t>
              </a:r>
              <a:r>
                <a:t> namespace v2   </a:t>
              </a:r>
              <a:r>
                <a:rPr>
                  <a:solidFill>
                    <a:srgbClr val="00B050"/>
                  </a:solidFill>
                </a:rPr>
                <a:t>//latest version2 </a:t>
              </a:r>
              <a:endParaRPr>
                <a:solidFill>
                  <a:srgbClr val="00B050"/>
                </a:solidFill>
              </a:endParaRP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//v2 processes doubles instead of ints</a:t>
              </a:r>
            </a:p>
            <a:p>
              <a:pPr>
                <a:defRPr sz="1600">
                  <a:latin typeface="Courier New"/>
                  <a:ea typeface="Courier New"/>
                  <a:cs typeface="Courier New"/>
                  <a:sym typeface="Courier New"/>
                </a:defRPr>
              </a:pPr>
              <a:r>
                <a:t>	</a:t>
              </a:r>
              <a:r>
                <a:rPr>
                  <a:solidFill>
                    <a:srgbClr val="0000FF"/>
                  </a:solidFill>
                </a:rPr>
                <a:t>void</a:t>
              </a:r>
              <a:r>
                <a:t> process(vector&lt;</a:t>
              </a:r>
              <a:r>
                <a:rPr>
                  <a:solidFill>
                    <a:srgbClr val="0000FF"/>
                  </a:solidFill>
                </a:rPr>
                <a:t>double</a:t>
              </a:r>
              <a:r>
                <a:t>&gt;)</a:t>
              </a:r>
            </a:p>
            <a:p>
              <a:pPr>
                <a:defRPr sz="1600">
                  <a:latin typeface="Courier New"/>
                  <a:ea typeface="Courier New"/>
                  <a:cs typeface="Courier New"/>
                  <a:sym typeface="Courier New"/>
                </a:defRPr>
              </a:pPr>
              <a:r>
                <a:t>       { }</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0000FF"/>
                  </a:solidFill>
                </a:rPr>
                <a:t>namespace</a:t>
              </a:r>
              <a:r>
                <a:t> v1  </a:t>
              </a:r>
              <a:r>
                <a:rPr>
                  <a:solidFill>
                    <a:srgbClr val="00B050"/>
                  </a:solidFill>
                </a:rPr>
                <a:t>//the old version1 </a:t>
              </a:r>
              <a:endParaRPr>
                <a:solidFill>
                  <a:srgbClr val="00B050"/>
                </a:solidFill>
              </a:endParaRP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0000FF"/>
                  </a:solidFill>
                </a:rPr>
                <a:t>void</a:t>
              </a:r>
              <a:r>
                <a:t> process(vector&lt;</a:t>
              </a:r>
              <a:r>
                <a:rPr>
                  <a:solidFill>
                    <a:srgbClr val="0000FF"/>
                  </a:solidFill>
                </a:rPr>
                <a:t>int</a:t>
              </a:r>
              <a:r>
                <a:t>&gt;)  </a:t>
              </a:r>
            </a:p>
            <a:p>
              <a:pPr>
                <a:defRPr sz="1600">
                  <a:latin typeface="Courier New"/>
                  <a:ea typeface="Courier New"/>
                  <a:cs typeface="Courier New"/>
                  <a:sym typeface="Courier New"/>
                </a:defRPr>
              </a:pPr>
              <a:r>
                <a:t>      {   }</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a:t>
              </a:r>
            </a:p>
          </p:txBody>
        </p:sp>
        <p:sp>
          <p:nvSpPr>
            <p:cNvPr id="1189" name="Rectangle 7"/>
            <p:cNvSpPr/>
            <p:nvPr/>
          </p:nvSpPr>
          <p:spPr>
            <a:xfrm>
              <a:off x="4892585" y="4339204"/>
              <a:ext cx="4176466" cy="1929766"/>
            </a:xfrm>
            <a:prstGeom prst="rect">
              <a:avLst/>
            </a:prstGeom>
            <a:noFill/>
            <a:ln w="9525" cap="flat">
              <a:solidFill>
                <a:srgbClr val="000000"/>
              </a:solidFill>
              <a:prstDash val="solid"/>
              <a:round/>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600">
                  <a:solidFill>
                    <a:srgbClr val="0000FF"/>
                  </a:solidFill>
                  <a:latin typeface="Courier New"/>
                  <a:ea typeface="Courier New"/>
                  <a:cs typeface="Courier New"/>
                  <a:sym typeface="Courier New"/>
                </a:defRPr>
              </a:pPr>
              <a:r>
                <a:t>void</a:t>
              </a:r>
              <a:r>
                <a:rPr>
                  <a:solidFill>
                    <a:srgbClr val="000000"/>
                  </a:solidFill>
                </a:rPr>
                <a:t> main()</a:t>
              </a:r>
              <a:endParaRPr>
                <a:solidFill>
                  <a:srgbClr val="000000"/>
                </a:solidFill>
              </a:endParaRP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vector&lt;</a:t>
              </a:r>
              <a:r>
                <a:rPr>
                  <a:solidFill>
                    <a:srgbClr val="0000FF"/>
                  </a:solidFill>
                </a:rPr>
                <a:t>double</a:t>
              </a:r>
              <a:r>
                <a:t>&gt; double_val;</a:t>
              </a:r>
            </a:p>
            <a:p>
              <a:pPr>
                <a:defRPr sz="1600">
                  <a:latin typeface="Courier New"/>
                  <a:ea typeface="Courier New"/>
                  <a:cs typeface="Courier New"/>
                  <a:sym typeface="Courier New"/>
                </a:defRPr>
              </a:pPr>
              <a:r>
                <a:t>  API::process(double_val);  </a:t>
              </a:r>
            </a:p>
            <a:p>
              <a:pPr>
                <a:defRPr sz="1600">
                  <a:latin typeface="Courier New"/>
                  <a:ea typeface="Courier New"/>
                  <a:cs typeface="Courier New"/>
                  <a:sym typeface="Courier New"/>
                </a:defRPr>
              </a:pPr>
            </a:p>
            <a:p>
              <a:pPr>
                <a:defRPr sz="1600">
                  <a:latin typeface="Courier New"/>
                  <a:ea typeface="Courier New"/>
                  <a:cs typeface="Courier New"/>
                  <a:sym typeface="Courier New"/>
                </a:defRPr>
              </a:pPr>
              <a:r>
                <a:t>  vector&lt;</a:t>
              </a:r>
              <a:r>
                <a:rPr>
                  <a:solidFill>
                    <a:srgbClr val="0000FF"/>
                  </a:solidFill>
                </a:rPr>
                <a:t>int</a:t>
              </a:r>
              <a:r>
                <a:t>&gt; int_val;</a:t>
              </a:r>
            </a:p>
            <a:p>
              <a:pPr>
                <a:defRPr sz="1600">
                  <a:latin typeface="Courier New"/>
                  <a:ea typeface="Courier New"/>
                  <a:cs typeface="Courier New"/>
                  <a:sym typeface="Courier New"/>
                </a:defRPr>
              </a:pPr>
              <a:r>
                <a:t>  API::v1::process(int_val);</a:t>
              </a:r>
            </a:p>
            <a:p>
              <a:pPr>
                <a:defRPr sz="1600">
                  <a:latin typeface="Courier New"/>
                  <a:ea typeface="Courier New"/>
                  <a:cs typeface="Courier New"/>
                  <a:sym typeface="Courier New"/>
                </a:defRPr>
              </a:pPr>
              <a:r>
                <a:t>}</a:t>
              </a:r>
            </a:p>
          </p:txBody>
        </p:sp>
      </p:gr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98" name="Group 7"/>
          <p:cNvGrpSpPr/>
          <p:nvPr/>
        </p:nvGrpSpPr>
        <p:grpSpPr>
          <a:xfrm>
            <a:off x="0" y="34724"/>
            <a:ext cx="9144000" cy="6126076"/>
            <a:chOff x="0" y="0"/>
            <a:chExt cx="9144000" cy="6126074"/>
          </a:xfrm>
        </p:grpSpPr>
        <p:grpSp>
          <p:nvGrpSpPr>
            <p:cNvPr id="1194" name="Snip and Round Single Corner Rectangle 3"/>
            <p:cNvGrpSpPr/>
            <p:nvPr/>
          </p:nvGrpSpPr>
          <p:grpSpPr>
            <a:xfrm>
              <a:off x="29036" y="0"/>
              <a:ext cx="9057089" cy="448949"/>
              <a:chOff x="0" y="0"/>
              <a:chExt cx="9057088" cy="448948"/>
            </a:xfrm>
          </p:grpSpPr>
          <p:sp>
            <p:nvSpPr>
              <p:cNvPr id="119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19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195" name="Rectangle 4"/>
            <p:cNvSpPr/>
            <p:nvPr/>
          </p:nvSpPr>
          <p:spPr>
            <a:xfrm>
              <a:off x="0" y="600095"/>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Inline Namespaces:-</a:t>
              </a:r>
            </a:p>
          </p:txBody>
        </p:sp>
        <p:sp>
          <p:nvSpPr>
            <p:cNvPr id="1196" name="Rectangle 5"/>
            <p:cNvSpPr txBox="1"/>
            <p:nvPr/>
          </p:nvSpPr>
          <p:spPr>
            <a:xfrm>
              <a:off x="297240" y="1234034"/>
              <a:ext cx="6101248" cy="4892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600">
                  <a:solidFill>
                    <a:srgbClr val="0000FF"/>
                  </a:solidFill>
                  <a:latin typeface="Courier New"/>
                  <a:ea typeface="Courier New"/>
                  <a:cs typeface="Courier New"/>
                  <a:sym typeface="Courier New"/>
                </a:defRPr>
              </a:pPr>
              <a:r>
                <a:t>namespace</a:t>
              </a:r>
              <a:r>
                <a:rPr>
                  <a:solidFill>
                    <a:srgbClr val="000000"/>
                  </a:solidFill>
                </a:rPr>
                <a:t> API</a:t>
              </a:r>
              <a:endParaRPr>
                <a:solidFill>
                  <a:srgbClr val="000000"/>
                </a:solidFill>
              </a:endParaRP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b="1" strike="sngStrike">
                  <a:solidFill>
                    <a:srgbClr val="0000FF"/>
                  </a:solidFill>
                </a:rPr>
                <a:t>inline</a:t>
              </a:r>
              <a:r>
                <a:t> namespace v2 </a:t>
              </a:r>
              <a:r>
                <a:rPr>
                  <a:solidFill>
                    <a:srgbClr val="00B050"/>
                  </a:solidFill>
                </a:rPr>
                <a:t>//old version2 </a:t>
              </a:r>
              <a:r>
                <a:rPr b="1">
                  <a:solidFill>
                    <a:srgbClr val="00B050"/>
                  </a:solidFill>
                </a:rPr>
                <a:t>not inline</a:t>
              </a:r>
              <a:endParaRPr b="1">
                <a:solidFill>
                  <a:srgbClr val="00B050"/>
                </a:solidFill>
              </a:endParaRP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//v2 processes doubles instead of ints</a:t>
              </a:r>
            </a:p>
            <a:p>
              <a:pPr>
                <a:defRPr sz="1600">
                  <a:latin typeface="Courier New"/>
                  <a:ea typeface="Courier New"/>
                  <a:cs typeface="Courier New"/>
                  <a:sym typeface="Courier New"/>
                </a:defRPr>
              </a:pPr>
              <a:r>
                <a:t>	</a:t>
              </a:r>
              <a:r>
                <a:rPr>
                  <a:solidFill>
                    <a:srgbClr val="0000FF"/>
                  </a:solidFill>
                </a:rPr>
                <a:t>void</a:t>
              </a:r>
              <a:r>
                <a:t> process(vector&lt;</a:t>
              </a:r>
              <a:r>
                <a:rPr>
                  <a:solidFill>
                    <a:srgbClr val="0000FF"/>
                  </a:solidFill>
                </a:rPr>
                <a:t>double</a:t>
              </a:r>
              <a:r>
                <a:t>&gt;)</a:t>
              </a:r>
            </a:p>
            <a:p>
              <a:pPr>
                <a:defRPr sz="1600">
                  <a:latin typeface="Courier New"/>
                  <a:ea typeface="Courier New"/>
                  <a:cs typeface="Courier New"/>
                  <a:sym typeface="Courier New"/>
                </a:defRPr>
              </a:pPr>
              <a:r>
                <a:t>       { }</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0000FF"/>
                  </a:solidFill>
                </a:rPr>
                <a:t>namespace</a:t>
              </a:r>
              <a:r>
                <a:t> v1  </a:t>
              </a:r>
              <a:r>
                <a:rPr>
                  <a:solidFill>
                    <a:srgbClr val="00B050"/>
                  </a:solidFill>
                </a:rPr>
                <a:t>//the old version1 </a:t>
              </a:r>
              <a:endParaRPr>
                <a:solidFill>
                  <a:srgbClr val="00B050"/>
                </a:solidFill>
              </a:endParaRP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0000FF"/>
                  </a:solidFill>
                </a:rPr>
                <a:t>void</a:t>
              </a:r>
              <a:r>
                <a:t> process(vector&lt;</a:t>
              </a:r>
              <a:r>
                <a:rPr>
                  <a:solidFill>
                    <a:srgbClr val="0000FF"/>
                  </a:solidFill>
                </a:rPr>
                <a:t>int</a:t>
              </a:r>
              <a:r>
                <a:t>&gt;)  </a:t>
              </a:r>
            </a:p>
            <a:p>
              <a:pPr>
                <a:defRPr sz="1600">
                  <a:latin typeface="Courier New"/>
                  <a:ea typeface="Courier New"/>
                  <a:cs typeface="Courier New"/>
                  <a:sym typeface="Courier New"/>
                </a:defRPr>
              </a:pPr>
              <a:r>
                <a:t>      {   }</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b="1">
                  <a:solidFill>
                    <a:srgbClr val="0000FF"/>
                  </a:solidFill>
                </a:rPr>
                <a:t>inline</a:t>
              </a:r>
              <a:r>
                <a:t> namespace v3   </a:t>
              </a:r>
              <a:r>
                <a:rPr>
                  <a:solidFill>
                    <a:srgbClr val="00B050"/>
                  </a:solidFill>
                </a:rPr>
                <a:t>//latest version3 </a:t>
              </a:r>
              <a:endParaRPr>
                <a:solidFill>
                  <a:srgbClr val="00B050"/>
                </a:solidFill>
              </a:endParaRP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00B050"/>
                  </a:solidFill>
                </a:rPr>
                <a:t>//v3 processes floats now</a:t>
              </a:r>
              <a:endParaRPr>
                <a:solidFill>
                  <a:srgbClr val="00B050"/>
                </a:solidFill>
              </a:endParaRPr>
            </a:p>
            <a:p>
              <a:pPr>
                <a:defRPr sz="1600">
                  <a:latin typeface="Courier New"/>
                  <a:ea typeface="Courier New"/>
                  <a:cs typeface="Courier New"/>
                  <a:sym typeface="Courier New"/>
                </a:defRPr>
              </a:pPr>
              <a:r>
                <a:t>	</a:t>
              </a:r>
              <a:r>
                <a:rPr>
                  <a:solidFill>
                    <a:srgbClr val="0000FF"/>
                  </a:solidFill>
                </a:rPr>
                <a:t>void</a:t>
              </a:r>
              <a:r>
                <a:t> process(vector&lt;</a:t>
              </a:r>
              <a:r>
                <a:rPr>
                  <a:solidFill>
                    <a:srgbClr val="0000FF"/>
                  </a:solidFill>
                </a:rPr>
                <a:t>floats</a:t>
              </a:r>
              <a:r>
                <a:t>&gt;)</a:t>
              </a:r>
            </a:p>
            <a:p>
              <a:pPr>
                <a:defRPr sz="1600">
                  <a:latin typeface="Courier New"/>
                  <a:ea typeface="Courier New"/>
                  <a:cs typeface="Courier New"/>
                  <a:sym typeface="Courier New"/>
                </a:defRPr>
              </a:pPr>
              <a:r>
                <a:t>       { }</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a:t>
              </a:r>
            </a:p>
          </p:txBody>
        </p:sp>
        <p:sp>
          <p:nvSpPr>
            <p:cNvPr id="1197" name="TextBox 6"/>
            <p:cNvSpPr txBox="1"/>
            <p:nvPr/>
          </p:nvSpPr>
          <p:spPr>
            <a:xfrm>
              <a:off x="6273903" y="1306042"/>
              <a:ext cx="2500850" cy="42449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lnSpc>
                  <a:spcPct val="150000"/>
                </a:lnSpc>
                <a:defRPr sz="1600"/>
              </a:pPr>
              <a:r>
                <a:t>With a introduction of a new  </a:t>
              </a:r>
              <a:r>
                <a:rPr b="1"/>
                <a:t>inline namespace v3</a:t>
              </a:r>
              <a:r>
                <a:t>  it is now possible to access the functionalities from this </a:t>
              </a:r>
              <a:r>
                <a:rPr b="1"/>
                <a:t>v3 namespace</a:t>
              </a:r>
              <a:r>
                <a:t> with the outer </a:t>
              </a:r>
              <a:r>
                <a:rPr b="1"/>
                <a:t>API namespace</a:t>
              </a:r>
              <a:r>
                <a:t>. Where as the </a:t>
              </a:r>
              <a:r>
                <a:rPr b="1"/>
                <a:t>inline namespace v2 </a:t>
              </a:r>
              <a:r>
                <a:t>does not qualify to be inlined anymore. Access to the members of </a:t>
              </a:r>
              <a:r>
                <a:rPr b="1"/>
                <a:t>v2 namespace </a:t>
              </a:r>
              <a:r>
                <a:t>shall be thru its namespace name </a:t>
              </a:r>
              <a:r>
                <a:rPr b="1"/>
                <a:t>v2 </a:t>
              </a:r>
              <a:r>
                <a:t>alone.</a:t>
              </a:r>
            </a:p>
          </p:txBody>
        </p:sp>
      </p:gr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08" name="Group 12"/>
          <p:cNvGrpSpPr/>
          <p:nvPr/>
        </p:nvGrpSpPr>
        <p:grpSpPr>
          <a:xfrm>
            <a:off x="-1" y="34725"/>
            <a:ext cx="9188869" cy="4762427"/>
            <a:chOff x="0" y="0"/>
            <a:chExt cx="9188867" cy="4762426"/>
          </a:xfrm>
        </p:grpSpPr>
        <p:grpSp>
          <p:nvGrpSpPr>
            <p:cNvPr id="1202" name="Snip and Round Single Corner Rectangle 3"/>
            <p:cNvGrpSpPr/>
            <p:nvPr/>
          </p:nvGrpSpPr>
          <p:grpSpPr>
            <a:xfrm>
              <a:off x="29036" y="0"/>
              <a:ext cx="9057089" cy="448949"/>
              <a:chOff x="0" y="0"/>
              <a:chExt cx="9057088" cy="448948"/>
            </a:xfrm>
          </p:grpSpPr>
          <p:sp>
            <p:nvSpPr>
              <p:cNvPr id="120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20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203" name="Rectangle 4"/>
            <p:cNvSpPr/>
            <p:nvPr/>
          </p:nvSpPr>
          <p:spPr>
            <a:xfrm>
              <a:off x="0" y="600095"/>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Inline Namespaces:-</a:t>
              </a:r>
            </a:p>
          </p:txBody>
        </p:sp>
        <p:sp>
          <p:nvSpPr>
            <p:cNvPr id="1204" name="Rectangle 5"/>
            <p:cNvSpPr txBox="1"/>
            <p:nvPr/>
          </p:nvSpPr>
          <p:spPr>
            <a:xfrm>
              <a:off x="39467" y="1738091"/>
              <a:ext cx="4445065" cy="2606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600">
                  <a:solidFill>
                    <a:srgbClr val="0000FF"/>
                  </a:solidFill>
                  <a:latin typeface="Courier New"/>
                  <a:ea typeface="Courier New"/>
                  <a:cs typeface="Courier New"/>
                  <a:sym typeface="Courier New"/>
                </a:defRPr>
              </a:pPr>
              <a:r>
                <a:t>namespace</a:t>
              </a:r>
              <a:r>
                <a:rPr>
                  <a:solidFill>
                    <a:srgbClr val="000000"/>
                  </a:solidFill>
                </a:rPr>
                <a:t> A</a:t>
              </a:r>
              <a:endParaRPr>
                <a:solidFill>
                  <a:srgbClr val="000000"/>
                </a:solidFill>
              </a:endParaRP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a:solidFill>
                    <a:srgbClr val="0000FF"/>
                  </a:solidFill>
                </a:rPr>
                <a:t>namespace</a:t>
              </a:r>
              <a:r>
                <a:t> B</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0000FF"/>
                  </a:solidFill>
                </a:rPr>
                <a:t>template</a:t>
              </a:r>
              <a:r>
                <a:t>&lt;</a:t>
              </a:r>
              <a:r>
                <a:rPr>
                  <a:solidFill>
                    <a:srgbClr val="0000FF"/>
                  </a:solidFill>
                </a:rPr>
                <a:t>typename</a:t>
              </a:r>
              <a:r>
                <a:t> T&gt; CA{};</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0000FF"/>
                  </a:solidFill>
                </a:rPr>
                <a:t>using namespace</a:t>
              </a:r>
              <a:r>
                <a:t> B;</a:t>
              </a:r>
            </a:p>
            <a:p>
              <a:pPr>
                <a:defRPr sz="1600">
                  <a:latin typeface="Courier New"/>
                  <a:ea typeface="Courier New"/>
                  <a:cs typeface="Courier New"/>
                  <a:sym typeface="Courier New"/>
                </a:defRPr>
              </a:pPr>
              <a:r>
                <a:t>  </a:t>
              </a:r>
              <a:r>
                <a:rPr sz="1400">
                  <a:solidFill>
                    <a:srgbClr val="00B050"/>
                  </a:solidFill>
                </a:rPr>
                <a:t>//specialize the generic class CA here </a:t>
              </a:r>
              <a:endParaRPr sz="1400">
                <a:solidFill>
                  <a:srgbClr val="00B050"/>
                </a:solidFill>
              </a:endParaRPr>
            </a:p>
            <a:p>
              <a:pPr>
                <a:defRPr sz="1600">
                  <a:latin typeface="Courier New"/>
                  <a:ea typeface="Courier New"/>
                  <a:cs typeface="Courier New"/>
                  <a:sym typeface="Courier New"/>
                </a:defRPr>
              </a:pPr>
              <a:r>
                <a:t>  </a:t>
              </a:r>
              <a:r>
                <a:rPr>
                  <a:solidFill>
                    <a:srgbClr val="0000FF"/>
                  </a:solidFill>
                </a:rPr>
                <a:t>template</a:t>
              </a:r>
              <a:r>
                <a:t>&lt;&gt; CA&lt;</a:t>
              </a:r>
              <a:r>
                <a:rPr>
                  <a:solidFill>
                    <a:srgbClr val="0000FF"/>
                  </a:solidFill>
                </a:rPr>
                <a:t>char</a:t>
              </a:r>
              <a:r>
                <a:t>&gt; { };  </a:t>
              </a:r>
            </a:p>
            <a:p>
              <a:pPr>
                <a:defRPr sz="1600">
                  <a:latin typeface="Courier New"/>
                  <a:ea typeface="Courier New"/>
                  <a:cs typeface="Courier New"/>
                  <a:sym typeface="Courier New"/>
                </a:defRPr>
              </a:pPr>
              <a:r>
                <a:t>  </a:t>
              </a:r>
              <a:r>
                <a:rPr sz="1400">
                  <a:solidFill>
                    <a:srgbClr val="00B050"/>
                  </a:solidFill>
                </a:rPr>
                <a:t>//ERROR, using namespace does not help</a:t>
              </a:r>
              <a:endParaRPr sz="1400">
                <a:solidFill>
                  <a:srgbClr val="00B050"/>
                </a:solidFill>
              </a:endParaRPr>
            </a:p>
            <a:p>
              <a:pPr>
                <a:defRPr sz="1600">
                  <a:latin typeface="Courier New"/>
                  <a:ea typeface="Courier New"/>
                  <a:cs typeface="Courier New"/>
                  <a:sym typeface="Courier New"/>
                </a:defRPr>
              </a:pPr>
              <a:r>
                <a:t>}</a:t>
              </a:r>
            </a:p>
          </p:txBody>
        </p:sp>
        <p:sp>
          <p:nvSpPr>
            <p:cNvPr id="1205" name="TextBox 7"/>
            <p:cNvSpPr txBox="1"/>
            <p:nvPr/>
          </p:nvSpPr>
          <p:spPr>
            <a:xfrm>
              <a:off x="297239" y="1162027"/>
              <a:ext cx="7613417"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A scenario where inline namespace is better over using namespace statement:-</a:t>
              </a:r>
            </a:p>
          </p:txBody>
        </p:sp>
        <p:sp>
          <p:nvSpPr>
            <p:cNvPr id="1206" name="Rectangle 8"/>
            <p:cNvSpPr txBox="1"/>
            <p:nvPr/>
          </p:nvSpPr>
          <p:spPr>
            <a:xfrm>
              <a:off x="4743803" y="1738090"/>
              <a:ext cx="4445066" cy="2352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600">
                  <a:solidFill>
                    <a:srgbClr val="0000FF"/>
                  </a:solidFill>
                  <a:latin typeface="Courier New"/>
                  <a:ea typeface="Courier New"/>
                  <a:cs typeface="Courier New"/>
                  <a:sym typeface="Courier New"/>
                </a:defRPr>
              </a:pPr>
              <a:r>
                <a:t>namespace</a:t>
              </a:r>
              <a:r>
                <a:rPr>
                  <a:solidFill>
                    <a:srgbClr val="000000"/>
                  </a:solidFill>
                </a:rPr>
                <a:t> A</a:t>
              </a:r>
              <a:endParaRPr>
                <a:solidFill>
                  <a:srgbClr val="000000"/>
                </a:solidFill>
              </a:endParaRP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b="1">
                  <a:solidFill>
                    <a:srgbClr val="0000FF"/>
                  </a:solidFill>
                </a:rPr>
                <a:t>inline</a:t>
              </a:r>
              <a:r>
                <a:t> </a:t>
              </a:r>
              <a:r>
                <a:rPr>
                  <a:solidFill>
                    <a:srgbClr val="0000FF"/>
                  </a:solidFill>
                </a:rPr>
                <a:t>namespace</a:t>
              </a:r>
              <a:r>
                <a:t> B</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0000FF"/>
                  </a:solidFill>
                </a:rPr>
                <a:t>template</a:t>
              </a:r>
              <a:r>
                <a:t>&lt;</a:t>
              </a:r>
              <a:r>
                <a:rPr>
                  <a:solidFill>
                    <a:srgbClr val="0000FF"/>
                  </a:solidFill>
                </a:rPr>
                <a:t>typename</a:t>
              </a:r>
              <a:r>
                <a:t> T&gt; CA{};</a:t>
              </a:r>
            </a:p>
            <a:p>
              <a:pPr>
                <a:defRPr sz="1600">
                  <a:latin typeface="Courier New"/>
                  <a:ea typeface="Courier New"/>
                  <a:cs typeface="Courier New"/>
                  <a:sym typeface="Courier New"/>
                </a:defRPr>
              </a:pPr>
              <a:r>
                <a:t>    }</a:t>
              </a:r>
            </a:p>
            <a:p>
              <a:pPr>
                <a:defRPr sz="1400">
                  <a:solidFill>
                    <a:srgbClr val="00B050"/>
                  </a:solidFill>
                  <a:latin typeface="Courier New"/>
                  <a:ea typeface="Courier New"/>
                  <a:cs typeface="Courier New"/>
                  <a:sym typeface="Courier New"/>
                </a:defRPr>
              </a:pPr>
              <a:r>
                <a:t>  //specialize the generic class CA here </a:t>
              </a:r>
            </a:p>
            <a:p>
              <a:pPr>
                <a:defRPr sz="1600">
                  <a:latin typeface="Courier New"/>
                  <a:ea typeface="Courier New"/>
                  <a:cs typeface="Courier New"/>
                  <a:sym typeface="Courier New"/>
                </a:defRPr>
              </a:pPr>
              <a:r>
                <a:t>  </a:t>
              </a:r>
              <a:r>
                <a:rPr>
                  <a:solidFill>
                    <a:srgbClr val="0000FF"/>
                  </a:solidFill>
                </a:rPr>
                <a:t>template</a:t>
              </a:r>
              <a:r>
                <a:t>&lt;&gt; CA&lt;</a:t>
              </a:r>
              <a:r>
                <a:rPr>
                  <a:solidFill>
                    <a:srgbClr val="0000FF"/>
                  </a:solidFill>
                </a:rPr>
                <a:t>char</a:t>
              </a:r>
              <a:r>
                <a:t>&gt; { };  </a:t>
              </a:r>
            </a:p>
            <a:p>
              <a:pPr>
                <a:defRPr sz="1600">
                  <a:latin typeface="Courier New"/>
                  <a:ea typeface="Courier New"/>
                  <a:cs typeface="Courier New"/>
                  <a:sym typeface="Courier New"/>
                </a:defRPr>
              </a:pPr>
              <a:r>
                <a:t>   </a:t>
              </a:r>
              <a:r>
                <a:rPr sz="1400">
                  <a:solidFill>
                    <a:srgbClr val="00B050"/>
                  </a:solidFill>
                </a:rPr>
                <a:t>//OK will work fine</a:t>
              </a:r>
              <a:endParaRPr sz="1400">
                <a:solidFill>
                  <a:srgbClr val="00B050"/>
                </a:solidFill>
              </a:endParaRPr>
            </a:p>
            <a:p>
              <a:pPr>
                <a:defRPr sz="1600">
                  <a:latin typeface="Courier New"/>
                  <a:ea typeface="Courier New"/>
                  <a:cs typeface="Courier New"/>
                  <a:sym typeface="Courier New"/>
                </a:defRPr>
              </a:pPr>
              <a:r>
                <a:t>}</a:t>
              </a:r>
            </a:p>
          </p:txBody>
        </p:sp>
        <p:sp>
          <p:nvSpPr>
            <p:cNvPr id="1207" name="Straight Connector 10"/>
            <p:cNvSpPr/>
            <p:nvPr/>
          </p:nvSpPr>
          <p:spPr>
            <a:xfrm flipH="1">
              <a:off x="4607864" y="1810099"/>
              <a:ext cx="1" cy="2952328"/>
            </a:xfrm>
            <a:prstGeom prst="line">
              <a:avLst/>
            </a:prstGeom>
            <a:noFill/>
            <a:ln w="28575" cap="flat">
              <a:solidFill>
                <a:srgbClr val="7030A0"/>
              </a:solidFill>
              <a:prstDash val="lgDash"/>
              <a:round/>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11" name="Group 6"/>
          <p:cNvGrpSpPr/>
          <p:nvPr/>
        </p:nvGrpSpPr>
        <p:grpSpPr>
          <a:xfrm>
            <a:off x="0" y="34724"/>
            <a:ext cx="9144000" cy="5851216"/>
            <a:chOff x="0" y="0"/>
            <a:chExt cx="9144000" cy="5851214"/>
          </a:xfrm>
        </p:grpSpPr>
        <p:sp>
          <p:nvSpPr>
            <p:cNvPr id="306" name="TextBox 3"/>
            <p:cNvSpPr txBox="1"/>
            <p:nvPr/>
          </p:nvSpPr>
          <p:spPr>
            <a:xfrm>
              <a:off x="0" y="582626"/>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The 3 important language features of C++ 11</a:t>
              </a:r>
            </a:p>
          </p:txBody>
        </p:sp>
        <p:grpSp>
          <p:nvGrpSpPr>
            <p:cNvPr id="309" name="Snip and Round Single Corner Rectangle 4"/>
            <p:cNvGrpSpPr/>
            <p:nvPr/>
          </p:nvGrpSpPr>
          <p:grpSpPr>
            <a:xfrm>
              <a:off x="29036" y="0"/>
              <a:ext cx="9057089" cy="448949"/>
              <a:chOff x="0" y="0"/>
              <a:chExt cx="9057088" cy="448948"/>
            </a:xfrm>
          </p:grpSpPr>
          <p:sp>
            <p:nvSpPr>
              <p:cNvPr id="307"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308"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310" name="TextBox 5"/>
            <p:cNvSpPr txBox="1"/>
            <p:nvPr/>
          </p:nvSpPr>
          <p:spPr>
            <a:xfrm>
              <a:off x="369247" y="1162027"/>
              <a:ext cx="8261490" cy="4689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2400"/>
              </a:pPr>
              <a:r>
                <a:t>decltype:-</a:t>
              </a:r>
            </a:p>
            <a:p>
              <a:pPr algn="just"/>
              <a:r>
                <a:t>	You pass an expression and it automatically deduces the type of the expression.  It is meant to be a type-specifier and would work only on valid expressions.</a:t>
              </a:r>
            </a:p>
            <a:p>
              <a:pPr/>
            </a:p>
            <a:p>
              <a:pPr>
                <a:defRPr sz="1400">
                  <a:solidFill>
                    <a:srgbClr val="0000FF"/>
                  </a:solidFill>
                  <a:latin typeface="Courier New"/>
                  <a:ea typeface="Courier New"/>
                  <a:cs typeface="Courier New"/>
                  <a:sym typeface="Courier New"/>
                </a:defRPr>
              </a:pPr>
              <a:r>
                <a:t>double</a:t>
              </a:r>
              <a:r>
                <a:rPr>
                  <a:solidFill>
                    <a:srgbClr val="000000"/>
                  </a:solidFill>
                </a:rPr>
                <a:t> d=10.0;</a:t>
              </a:r>
              <a:endParaRPr>
                <a:solidFill>
                  <a:srgbClr val="000000"/>
                </a:solidFill>
              </a:endParaRPr>
            </a:p>
            <a:p>
              <a:pPr>
                <a:defRPr sz="1400">
                  <a:latin typeface="Courier New"/>
                  <a:ea typeface="Courier New"/>
                  <a:cs typeface="Courier New"/>
                  <a:sym typeface="Courier New"/>
                </a:defRPr>
              </a:pPr>
              <a:r>
                <a:t>cout &lt;&lt; typeid(</a:t>
              </a:r>
              <a:r>
                <a:rPr>
                  <a:solidFill>
                    <a:srgbClr val="0000FF"/>
                  </a:solidFill>
                </a:rPr>
                <a:t>decltype</a:t>
              </a:r>
              <a:r>
                <a:t>(d * 2.3)).name() &lt;&lt; endl;  </a:t>
              </a:r>
              <a:r>
                <a:rPr>
                  <a:solidFill>
                    <a:srgbClr val="00B050"/>
                  </a:solidFill>
                </a:rPr>
                <a:t>//OK will output ‘double’</a:t>
              </a:r>
              <a:endParaRPr>
                <a:solidFill>
                  <a:srgbClr val="00B050"/>
                </a:solidFill>
              </a:endParaRPr>
            </a:p>
            <a:p>
              <a:pPr>
                <a:defRPr sz="1400">
                  <a:latin typeface="Courier New"/>
                  <a:ea typeface="Courier New"/>
                  <a:cs typeface="Courier New"/>
                  <a:sym typeface="Courier New"/>
                </a:defRPr>
              </a:pPr>
            </a:p>
            <a:p>
              <a:pPr>
                <a:defRPr sz="1400">
                  <a:solidFill>
                    <a:srgbClr val="0000FF"/>
                  </a:solidFill>
                  <a:latin typeface="Courier New"/>
                  <a:ea typeface="Courier New"/>
                  <a:cs typeface="Courier New"/>
                  <a:sym typeface="Courier New"/>
                </a:defRPr>
              </a:pPr>
              <a:r>
                <a:t>class</a:t>
              </a:r>
              <a:r>
                <a:rPr>
                  <a:solidFill>
                    <a:srgbClr val="000000"/>
                  </a:solidFill>
                </a:rPr>
                <a:t> CA</a:t>
              </a:r>
              <a:endParaRPr>
                <a:solidFill>
                  <a:srgbClr val="000000"/>
                </a:solidFill>
              </a:endParaRPr>
            </a:p>
            <a:p>
              <a:pPr>
                <a:defRPr sz="1400">
                  <a:latin typeface="Courier New"/>
                  <a:ea typeface="Courier New"/>
                  <a:cs typeface="Courier New"/>
                  <a:sym typeface="Courier New"/>
                </a:defRPr>
              </a:pPr>
              <a:r>
                <a:t>{</a:t>
              </a:r>
            </a:p>
            <a:p>
              <a:pPr>
                <a:defRPr sz="1400">
                  <a:solidFill>
                    <a:srgbClr val="0000FF"/>
                  </a:solidFill>
                  <a:latin typeface="Courier New"/>
                  <a:ea typeface="Courier New"/>
                  <a:cs typeface="Courier New"/>
                  <a:sym typeface="Courier New"/>
                </a:defRPr>
              </a:pPr>
              <a:r>
                <a:t>private</a:t>
              </a:r>
              <a:r>
                <a:rPr>
                  <a:solidFill>
                    <a:srgbClr val="000000"/>
                  </a:solidFill>
                </a:rPr>
                <a:t>:</a:t>
              </a:r>
              <a:endParaRPr>
                <a:solidFill>
                  <a:srgbClr val="000000"/>
                </a:solidFill>
              </a:endParaRPr>
            </a:p>
            <a:p>
              <a:pPr>
                <a:defRPr sz="1400">
                  <a:latin typeface="Courier New"/>
                  <a:ea typeface="Courier New"/>
                  <a:cs typeface="Courier New"/>
                  <a:sym typeface="Courier New"/>
                </a:defRPr>
              </a:pPr>
              <a:r>
                <a:t>      CA();     </a:t>
              </a:r>
              <a:r>
                <a:rPr>
                  <a:solidFill>
                    <a:srgbClr val="00B050"/>
                  </a:solidFill>
                </a:rPr>
                <a:t>//constructor is under private access specifier</a:t>
              </a:r>
              <a:endParaRPr>
                <a:solidFill>
                  <a:srgbClr val="00B050"/>
                </a:solidFill>
              </a:endParaRP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p>
            <a:p>
              <a:pPr>
                <a:defRPr sz="1400">
                  <a:latin typeface="Courier New"/>
                  <a:ea typeface="Courier New"/>
                  <a:cs typeface="Courier New"/>
                  <a:sym typeface="Courier New"/>
                </a:defRPr>
              </a:pPr>
              <a:r>
                <a:t>cout &lt;&lt; typeid(</a:t>
              </a:r>
              <a:r>
                <a:rPr>
                  <a:solidFill>
                    <a:srgbClr val="0000FF"/>
                  </a:solidFill>
                </a:rPr>
                <a:t>decltype</a:t>
              </a:r>
              <a:r>
                <a:t>(CA())).name() &lt;&lt; endl;  </a:t>
              </a:r>
              <a:r>
                <a:rPr>
                  <a:solidFill>
                    <a:srgbClr val="00B050"/>
                  </a:solidFill>
                </a:rPr>
                <a:t>//ERROR, will not compile</a:t>
              </a:r>
              <a:endParaRPr>
                <a:solidFill>
                  <a:srgbClr val="00B050"/>
                </a:solidFill>
              </a:endParaRPr>
            </a:p>
            <a:p>
              <a:pPr/>
            </a:p>
            <a:p>
              <a:pPr/>
              <a:r>
                <a:t>Can  overcome the above problem with ‘declval’ template</a:t>
              </a:r>
            </a:p>
            <a:p>
              <a:pPr/>
            </a:p>
            <a:p>
              <a:pPr>
                <a:defRPr sz="1400">
                  <a:latin typeface="Courier New"/>
                  <a:ea typeface="Courier New"/>
                  <a:cs typeface="Courier New"/>
                  <a:sym typeface="Courier New"/>
                </a:defRPr>
              </a:pPr>
              <a:r>
                <a:t>cout &lt;&lt; typeid(</a:t>
              </a:r>
              <a:r>
                <a:rPr>
                  <a:solidFill>
                    <a:srgbClr val="0000FF"/>
                  </a:solidFill>
                </a:rPr>
                <a:t>declval</a:t>
              </a:r>
              <a:r>
                <a:t>&lt;CA&gt;()).name() &lt;&lt; endl;  </a:t>
              </a:r>
              <a:r>
                <a:rPr>
                  <a:solidFill>
                    <a:srgbClr val="00B050"/>
                  </a:solidFill>
                </a:rPr>
                <a:t>//OK</a:t>
              </a:r>
              <a:endParaRPr>
                <a:solidFill>
                  <a:srgbClr val="00B050"/>
                </a:solidFill>
              </a:endParaRPr>
            </a:p>
          </p:txBody>
        </p:sp>
      </p:gr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15" name="Group 6"/>
          <p:cNvGrpSpPr/>
          <p:nvPr/>
        </p:nvGrpSpPr>
        <p:grpSpPr>
          <a:xfrm>
            <a:off x="0" y="34724"/>
            <a:ext cx="9144000" cy="6278352"/>
            <a:chOff x="0" y="0"/>
            <a:chExt cx="9144000" cy="6278350"/>
          </a:xfrm>
        </p:grpSpPr>
        <p:grpSp>
          <p:nvGrpSpPr>
            <p:cNvPr id="1212" name="Snip and Round Single Corner Rectangle 3"/>
            <p:cNvGrpSpPr/>
            <p:nvPr/>
          </p:nvGrpSpPr>
          <p:grpSpPr>
            <a:xfrm>
              <a:off x="29036" y="0"/>
              <a:ext cx="9057089" cy="448949"/>
              <a:chOff x="0" y="0"/>
              <a:chExt cx="9057088" cy="448948"/>
            </a:xfrm>
          </p:grpSpPr>
          <p:sp>
            <p:nvSpPr>
              <p:cNvPr id="121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21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213" name="Rectangle 4"/>
            <p:cNvSpPr/>
            <p:nvPr/>
          </p:nvSpPr>
          <p:spPr>
            <a:xfrm>
              <a:off x="0" y="600095"/>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  alignof and alignas  in GCC  ]   [  _alignof  and align in VC++ ]</a:t>
              </a:r>
            </a:p>
          </p:txBody>
        </p:sp>
        <p:sp>
          <p:nvSpPr>
            <p:cNvPr id="1214" name="TextBox 5"/>
            <p:cNvSpPr txBox="1"/>
            <p:nvPr/>
          </p:nvSpPr>
          <p:spPr>
            <a:xfrm>
              <a:off x="120669" y="1018010"/>
              <a:ext cx="8798100" cy="5260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C++11 has introduced 2 new keywords related to alignment.</a:t>
              </a:r>
            </a:p>
            <a:p>
              <a:pPr/>
              <a:r>
                <a:t>1) _alignof :-</a:t>
              </a:r>
            </a:p>
            <a:p>
              <a:pPr/>
              <a:r>
                <a:t>	Returns  a unsigned int, which is the largest word alignment requirement of its arguments which is an expression.</a:t>
              </a:r>
            </a:p>
            <a:p>
              <a:pPr/>
              <a:r>
                <a:t>For eg:</a:t>
              </a:r>
            </a:p>
            <a:p>
              <a:pPr>
                <a:defRPr>
                  <a:latin typeface="Courier New"/>
                  <a:ea typeface="Courier New"/>
                  <a:cs typeface="Courier New"/>
                  <a:sym typeface="Courier New"/>
                </a:defRPr>
              </a:pPr>
              <a:r>
                <a:t>_alignof(</a:t>
              </a:r>
              <a:r>
                <a:rPr>
                  <a:solidFill>
                    <a:srgbClr val="0000FF"/>
                  </a:solidFill>
                </a:rPr>
                <a:t>double</a:t>
              </a:r>
              <a:r>
                <a:t>);  </a:t>
              </a:r>
              <a:r>
                <a:rPr>
                  <a:solidFill>
                    <a:srgbClr val="00B050"/>
                  </a:solidFill>
                </a:rPr>
                <a:t>//yields 8</a:t>
              </a:r>
              <a:endParaRPr>
                <a:solidFill>
                  <a:srgbClr val="00B050"/>
                </a:solidFill>
              </a:endParaRPr>
            </a:p>
            <a:p>
              <a:pPr>
                <a:defRPr>
                  <a:solidFill>
                    <a:srgbClr val="0000FF"/>
                  </a:solidFill>
                  <a:latin typeface="Courier New"/>
                  <a:ea typeface="Courier New"/>
                  <a:cs typeface="Courier New"/>
                  <a:sym typeface="Courier New"/>
                </a:defRPr>
              </a:pPr>
              <a:r>
                <a:t>sizeof</a:t>
              </a:r>
              <a:r>
                <a:rPr>
                  <a:solidFill>
                    <a:srgbClr val="000000"/>
                  </a:solidFill>
                </a:rPr>
                <a:t>(</a:t>
              </a:r>
              <a:r>
                <a:t>double</a:t>
              </a:r>
              <a:r>
                <a:rPr>
                  <a:solidFill>
                    <a:srgbClr val="000000"/>
                  </a:solidFill>
                </a:rPr>
                <a:t>);    </a:t>
              </a:r>
              <a:r>
                <a:rPr>
                  <a:solidFill>
                    <a:srgbClr val="00B050"/>
                  </a:solidFill>
                </a:rPr>
                <a:t>//also yields 8</a:t>
              </a:r>
              <a:endParaRPr>
                <a:solidFill>
                  <a:srgbClr val="00B050"/>
                </a:solidFill>
              </a:endParaRPr>
            </a:p>
            <a:p>
              <a:pPr>
                <a:defRPr sz="1200">
                  <a:latin typeface="Courier New"/>
                  <a:ea typeface="Courier New"/>
                  <a:cs typeface="Courier New"/>
                  <a:sym typeface="Courier New"/>
                </a:defRPr>
              </a:pPr>
            </a:p>
            <a:p>
              <a:pPr/>
              <a:r>
                <a:t>But consider the following implementation</a:t>
              </a:r>
            </a:p>
            <a:p>
              <a:pPr>
                <a:defRPr sz="1200"/>
              </a:pPr>
            </a:p>
            <a:p>
              <a:pPr>
                <a:defRPr sz="1600">
                  <a:solidFill>
                    <a:srgbClr val="0000FF"/>
                  </a:solidFill>
                  <a:latin typeface="Courier New"/>
                  <a:ea typeface="Courier New"/>
                  <a:cs typeface="Courier New"/>
                  <a:sym typeface="Courier New"/>
                </a:defRPr>
              </a:pPr>
              <a:r>
                <a:t>struct</a:t>
              </a:r>
              <a:r>
                <a:rPr>
                  <a:solidFill>
                    <a:srgbClr val="000000"/>
                  </a:solidFill>
                </a:rPr>
                <a:t> CA</a:t>
              </a:r>
              <a:endParaRPr>
                <a:solidFill>
                  <a:srgbClr val="000000"/>
                </a:solidFill>
              </a:endParaRP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a:solidFill>
                    <a:srgbClr val="0000FF"/>
                  </a:solidFill>
                </a:rPr>
                <a:t>int</a:t>
              </a:r>
              <a:r>
                <a:t> a;</a:t>
              </a:r>
            </a:p>
            <a:p>
              <a:pPr>
                <a:defRPr sz="1600">
                  <a:latin typeface="Courier New"/>
                  <a:ea typeface="Courier New"/>
                  <a:cs typeface="Courier New"/>
                  <a:sym typeface="Courier New"/>
                </a:defRPr>
              </a:pPr>
              <a:r>
                <a:t>  </a:t>
              </a:r>
              <a:r>
                <a:rPr>
                  <a:solidFill>
                    <a:srgbClr val="0000FF"/>
                  </a:solidFill>
                </a:rPr>
                <a:t>char</a:t>
              </a:r>
              <a:r>
                <a:t> c;</a:t>
              </a:r>
            </a:p>
            <a:p>
              <a:pPr>
                <a:defRPr sz="1600">
                  <a:latin typeface="Courier New"/>
                  <a:ea typeface="Courier New"/>
                  <a:cs typeface="Courier New"/>
                  <a:sym typeface="Courier New"/>
                </a:defRPr>
              </a:pPr>
              <a:r>
                <a:t>  </a:t>
              </a:r>
              <a:r>
                <a:rPr>
                  <a:solidFill>
                    <a:srgbClr val="0000FF"/>
                  </a:solidFill>
                </a:rPr>
                <a:t>double</a:t>
              </a:r>
              <a:r>
                <a:t> b;</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cout &lt;&lt;"sizeof(CA) is " &lt;&lt; </a:t>
              </a:r>
              <a:r>
                <a:rPr>
                  <a:solidFill>
                    <a:srgbClr val="0000FF"/>
                  </a:solidFill>
                </a:rPr>
                <a:t>sizeof</a:t>
              </a:r>
              <a:r>
                <a:t>(CA) &lt;&lt; endl;    </a:t>
              </a:r>
              <a:r>
                <a:rPr>
                  <a:solidFill>
                    <a:srgbClr val="00B050"/>
                  </a:solidFill>
                </a:rPr>
                <a:t>//yields 16</a:t>
              </a:r>
              <a:endParaRPr>
                <a:solidFill>
                  <a:srgbClr val="00B050"/>
                </a:solidFill>
              </a:endParaRPr>
            </a:p>
            <a:p>
              <a:pPr>
                <a:defRPr sz="1600">
                  <a:latin typeface="Courier New"/>
                  <a:ea typeface="Courier New"/>
                  <a:cs typeface="Courier New"/>
                  <a:sym typeface="Courier New"/>
                </a:defRPr>
              </a:pPr>
              <a:r>
                <a:t>cout &lt;&lt;"alignof(CA) is" &lt;&lt; _alignof(CA) &lt;&lt; endl;  </a:t>
              </a:r>
              <a:r>
                <a:rPr>
                  <a:solidFill>
                    <a:srgbClr val="00B050"/>
                  </a:solidFill>
                </a:rPr>
                <a:t>//yields 8</a:t>
              </a:r>
              <a:endParaRPr>
                <a:solidFill>
                  <a:srgbClr val="00B050"/>
                </a:solidFill>
              </a:endParaRPr>
            </a:p>
            <a:p>
              <a:pPr>
                <a:defRPr>
                  <a:latin typeface="Courier New"/>
                  <a:ea typeface="Courier New"/>
                  <a:cs typeface="Courier New"/>
                  <a:sym typeface="Courier New"/>
                </a:defRPr>
              </a:pPr>
            </a:p>
            <a:p>
              <a:pPr>
                <a:defRPr sz="1600">
                  <a:latin typeface="Courier New"/>
                  <a:ea typeface="Courier New"/>
                  <a:cs typeface="Courier New"/>
                  <a:sym typeface="Courier New"/>
                </a:defRPr>
              </a:pPr>
              <a:r>
                <a:t>_alignof(T &amp;)   implies or yields  _alignof(T)</a:t>
              </a:r>
            </a:p>
            <a:p>
              <a:pPr>
                <a:defRPr sz="1600">
                  <a:latin typeface="Courier New"/>
                  <a:ea typeface="Courier New"/>
                  <a:cs typeface="Courier New"/>
                  <a:sym typeface="Courier New"/>
                </a:defRPr>
              </a:pPr>
              <a:r>
                <a:t>_alignof(T[N])  implies or yields  _alignof(T)</a:t>
              </a:r>
            </a:p>
          </p:txBody>
        </p:sp>
      </p:gr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22" name="Group 6"/>
          <p:cNvGrpSpPr/>
          <p:nvPr/>
        </p:nvGrpSpPr>
        <p:grpSpPr>
          <a:xfrm>
            <a:off x="0" y="34725"/>
            <a:ext cx="9144000" cy="6351501"/>
            <a:chOff x="0" y="0"/>
            <a:chExt cx="9144000" cy="6351499"/>
          </a:xfrm>
        </p:grpSpPr>
        <p:grpSp>
          <p:nvGrpSpPr>
            <p:cNvPr id="1219" name="Snip and Round Single Corner Rectangle 3"/>
            <p:cNvGrpSpPr/>
            <p:nvPr/>
          </p:nvGrpSpPr>
          <p:grpSpPr>
            <a:xfrm>
              <a:off x="29036" y="0"/>
              <a:ext cx="9057089" cy="448948"/>
              <a:chOff x="0" y="0"/>
              <a:chExt cx="9057088" cy="448947"/>
            </a:xfrm>
          </p:grpSpPr>
          <p:sp>
            <p:nvSpPr>
              <p:cNvPr id="1217"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218"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220" name="Rectangle 4"/>
            <p:cNvSpPr/>
            <p:nvPr/>
          </p:nvSpPr>
          <p:spPr>
            <a:xfrm>
              <a:off x="0" y="600095"/>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  alignof and alignas in GCC ]   [  _alignof  and align in VC++ ]</a:t>
              </a:r>
            </a:p>
          </p:txBody>
        </p:sp>
        <p:sp>
          <p:nvSpPr>
            <p:cNvPr id="1221" name="TextBox 5"/>
            <p:cNvSpPr txBox="1"/>
            <p:nvPr/>
          </p:nvSpPr>
          <p:spPr>
            <a:xfrm>
              <a:off x="225231" y="1090018"/>
              <a:ext cx="8333497" cy="52614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Alignas specifies how type for an object should be aligned, it can be applied to variables, class data members and class declarations.</a:t>
              </a:r>
            </a:p>
            <a:p>
              <a:pPr>
                <a:defRPr sz="1400"/>
              </a:pPr>
            </a:p>
            <a:p>
              <a:pPr>
                <a:defRPr sz="1600">
                  <a:solidFill>
                    <a:srgbClr val="00B050"/>
                  </a:solidFill>
                  <a:latin typeface="Courier New"/>
                  <a:ea typeface="Courier New"/>
                  <a:cs typeface="Courier New"/>
                  <a:sym typeface="Courier New"/>
                </a:defRPr>
              </a:pPr>
              <a:r>
                <a:t>//This type now has a 32-byte alignment attribute, meaning that all //instances must start on a 32-byte boundary</a:t>
              </a:r>
            </a:p>
            <a:p>
              <a:pPr>
                <a:defRPr sz="1600">
                  <a:latin typeface="Courier New"/>
                  <a:ea typeface="Courier New"/>
                  <a:cs typeface="Courier New"/>
                  <a:sym typeface="Courier New"/>
                </a:defRPr>
              </a:pPr>
              <a:r>
                <a:t>alignas(32) </a:t>
              </a:r>
              <a:r>
                <a:rPr>
                  <a:solidFill>
                    <a:srgbClr val="0000FF"/>
                  </a:solidFill>
                </a:rPr>
                <a:t>int</a:t>
              </a:r>
              <a:r>
                <a:t> arr[10];</a:t>
              </a:r>
            </a:p>
            <a:p>
              <a:pPr>
                <a:defRPr sz="1400">
                  <a:latin typeface="Courier New"/>
                  <a:ea typeface="Courier New"/>
                  <a:cs typeface="Courier New"/>
                  <a:sym typeface="Courier New"/>
                </a:defRPr>
              </a:pPr>
            </a:p>
            <a:p>
              <a:pPr>
                <a:defRPr sz="1600">
                  <a:latin typeface="Courier New"/>
                  <a:ea typeface="Courier New"/>
                  <a:cs typeface="Courier New"/>
                  <a:sym typeface="Courier New"/>
                </a:defRPr>
              </a:pPr>
              <a:r>
                <a:t>alignas(</a:t>
              </a:r>
              <a:r>
                <a:rPr>
                  <a:solidFill>
                    <a:srgbClr val="0000FF"/>
                  </a:solidFill>
                </a:rPr>
                <a:t>double</a:t>
              </a:r>
              <a:r>
                <a:t>) </a:t>
              </a:r>
              <a:r>
                <a:rPr>
                  <a:solidFill>
                    <a:srgbClr val="0000FF"/>
                  </a:solidFill>
                </a:rPr>
                <a:t>unsigned char </a:t>
              </a:r>
              <a:r>
                <a:t>arr[256]</a:t>
              </a:r>
              <a:r>
                <a:rPr sz="1400">
                  <a:latin typeface="+mj-lt"/>
                  <a:ea typeface="+mj-ea"/>
                  <a:cs typeface="+mj-cs"/>
                  <a:sym typeface="Calibri"/>
                </a:rPr>
                <a:t>;</a:t>
              </a:r>
              <a:endParaRPr sz="1400">
                <a:latin typeface="+mj-lt"/>
                <a:ea typeface="+mj-ea"/>
                <a:cs typeface="+mj-cs"/>
                <a:sym typeface="Calibri"/>
              </a:endParaRPr>
            </a:p>
            <a:p>
              <a:pPr>
                <a:defRPr sz="1400"/>
              </a:pPr>
            </a:p>
            <a:p>
              <a:pPr>
                <a:defRPr sz="1600">
                  <a:solidFill>
                    <a:srgbClr val="0000FF"/>
                  </a:solidFill>
                  <a:latin typeface="Courier New"/>
                  <a:ea typeface="Courier New"/>
                  <a:cs typeface="Courier New"/>
                  <a:sym typeface="Courier New"/>
                </a:defRPr>
              </a:pPr>
              <a:r>
                <a:t>class</a:t>
              </a:r>
              <a:r>
                <a:rPr>
                  <a:solidFill>
                    <a:srgbClr val="000000"/>
                  </a:solidFill>
                </a:rPr>
                <a:t> S</a:t>
              </a:r>
              <a:endParaRPr>
                <a:solidFill>
                  <a:srgbClr val="000000"/>
                </a:solidFill>
              </a:endParaRPr>
            </a:p>
            <a:p>
              <a:pPr>
                <a:defRPr sz="1600">
                  <a:latin typeface="Courier New"/>
                  <a:ea typeface="Courier New"/>
                  <a:cs typeface="Courier New"/>
                  <a:sym typeface="Courier New"/>
                </a:defRPr>
              </a:pPr>
              <a:r>
                <a:t>{</a:t>
              </a:r>
            </a:p>
            <a:p>
              <a:pPr>
                <a:defRPr sz="1600">
                  <a:solidFill>
                    <a:srgbClr val="0000FF"/>
                  </a:solidFill>
                  <a:latin typeface="Courier New"/>
                  <a:ea typeface="Courier New"/>
                  <a:cs typeface="Courier New"/>
                  <a:sym typeface="Courier New"/>
                </a:defRPr>
              </a:pPr>
              <a:r>
                <a:t>private</a:t>
              </a:r>
              <a:r>
                <a:rPr>
                  <a:solidFill>
                    <a:srgbClr val="000000"/>
                  </a:solidFill>
                </a:rPr>
                <a:t>:</a:t>
              </a:r>
              <a:endParaRPr>
                <a:solidFill>
                  <a:srgbClr val="000000"/>
                </a:solidFill>
              </a:endParaRPr>
            </a:p>
            <a:p>
              <a:pPr>
                <a:defRPr sz="1600">
                  <a:latin typeface="Courier New"/>
                  <a:ea typeface="Courier New"/>
                  <a:cs typeface="Courier New"/>
                  <a:sym typeface="Courier New"/>
                </a:defRPr>
              </a:pPr>
              <a:r>
                <a:t>   alignas(32) Buffer _buf;</a:t>
              </a:r>
            </a:p>
            <a:p>
              <a:pPr>
                <a:defRPr sz="1600">
                  <a:latin typeface="Courier New"/>
                  <a:ea typeface="Courier New"/>
                  <a:cs typeface="Courier New"/>
                  <a:sym typeface="Courier New"/>
                </a:defRPr>
              </a:pPr>
              <a:r>
                <a:t>};</a:t>
              </a:r>
            </a:p>
            <a:p>
              <a:pPr>
                <a:defRPr sz="1400"/>
              </a:pPr>
            </a:p>
            <a:p>
              <a:pPr>
                <a:defRPr sz="1600">
                  <a:solidFill>
                    <a:srgbClr val="00B050"/>
                  </a:solidFill>
                  <a:latin typeface="Courier New"/>
                  <a:ea typeface="Courier New"/>
                  <a:cs typeface="Courier New"/>
                  <a:sym typeface="Courier New"/>
                </a:defRPr>
              </a:pPr>
              <a:r>
                <a:t>//The alignas keyword should be enclosed between class specifier &amp; //the class name</a:t>
              </a:r>
            </a:p>
            <a:p>
              <a:pPr>
                <a:defRPr sz="1600">
                  <a:solidFill>
                    <a:srgbClr val="00B050"/>
                  </a:solidFill>
                  <a:latin typeface="Courier New"/>
                  <a:ea typeface="Courier New"/>
                  <a:cs typeface="Courier New"/>
                  <a:sym typeface="Courier New"/>
                </a:defRPr>
              </a:pPr>
              <a:r>
                <a:t>//The requested alignment for classes must always be a power of 2.</a:t>
              </a:r>
            </a:p>
            <a:p>
              <a:pPr>
                <a:defRPr sz="1600">
                  <a:solidFill>
                    <a:srgbClr val="0000FF"/>
                  </a:solidFill>
                  <a:latin typeface="Courier New"/>
                  <a:ea typeface="Courier New"/>
                  <a:cs typeface="Courier New"/>
                  <a:sym typeface="Courier New"/>
                </a:defRPr>
              </a:pPr>
              <a:r>
                <a:t>class</a:t>
              </a:r>
              <a:r>
                <a:rPr>
                  <a:solidFill>
                    <a:srgbClr val="000000"/>
                  </a:solidFill>
                </a:rPr>
                <a:t> alignas(2 * alignof(</a:t>
              </a:r>
              <a:r>
                <a:t>double</a:t>
              </a:r>
              <a:r>
                <a:rPr>
                  <a:solidFill>
                    <a:srgbClr val="000000"/>
                  </a:solidFill>
                </a:rPr>
                <a:t>)) Doubled</a:t>
              </a:r>
              <a:endParaRPr>
                <a:solidFill>
                  <a:srgbClr val="000000"/>
                </a:solidFill>
              </a:endParaRP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a:solidFill>
                    <a:srgbClr val="00B050"/>
                  </a:solidFill>
                </a:rPr>
                <a:t>//..</a:t>
              </a:r>
              <a:endParaRPr>
                <a:solidFill>
                  <a:srgbClr val="00B050"/>
                </a:solidFill>
              </a:endParaRPr>
            </a:p>
            <a:p>
              <a:pPr>
                <a:defRPr sz="1600">
                  <a:latin typeface="Courier New"/>
                  <a:ea typeface="Courier New"/>
                  <a:cs typeface="Courier New"/>
                  <a:sym typeface="Courier New"/>
                </a:defRPr>
              </a:pPr>
              <a:r>
                <a:t>};</a:t>
              </a:r>
            </a:p>
          </p:txBody>
        </p:sp>
      </p:gr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26" name="Snip and Round Single Corner Rectangle 3"/>
          <p:cNvGrpSpPr/>
          <p:nvPr/>
        </p:nvGrpSpPr>
        <p:grpSpPr>
          <a:xfrm>
            <a:off x="29036" y="34725"/>
            <a:ext cx="9057090" cy="448949"/>
            <a:chOff x="0" y="0"/>
            <a:chExt cx="9057088" cy="448948"/>
          </a:xfrm>
        </p:grpSpPr>
        <p:sp>
          <p:nvSpPr>
            <p:cNvPr id="1224"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225"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227" name="Rectangle 4"/>
          <p:cNvSpPr/>
          <p:nvPr/>
        </p:nvSpPr>
        <p:spPr>
          <a:xfrm>
            <a:off x="0" y="634820"/>
            <a:ext cx="9144000" cy="333089"/>
          </a:xfrm>
          <a:prstGeom prst="rect">
            <a:avLst/>
          </a:prstGeom>
          <a:gradFill>
            <a:gsLst>
              <a:gs pos="0">
                <a:srgbClr val="FFD89C"/>
              </a:gs>
              <a:gs pos="50000">
                <a:srgbClr val="FFE6C3"/>
              </a:gs>
              <a:gs pos="100000">
                <a:srgbClr val="FFF2E2"/>
              </a:gs>
            </a:gsLst>
          </a:gradFill>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a:r>
              <a:t>Changed restrictions on Union types</a:t>
            </a:r>
          </a:p>
        </p:txBody>
      </p:sp>
      <p:sp>
        <p:nvSpPr>
          <p:cNvPr id="1228" name="TextBox 5"/>
          <p:cNvSpPr txBox="1"/>
          <p:nvPr/>
        </p:nvSpPr>
        <p:spPr>
          <a:xfrm>
            <a:off x="225231" y="1124743"/>
            <a:ext cx="8693538" cy="52117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The restrictions on unions has changed in C++11</a:t>
            </a:r>
          </a:p>
          <a:p>
            <a:pPr/>
          </a:p>
          <a:p>
            <a:pPr marL="179387" indent="-179387">
              <a:lnSpc>
                <a:spcPct val="150000"/>
              </a:lnSpc>
              <a:buSzPct val="100000"/>
              <a:buFont typeface="Arial"/>
              <a:buChar char="•"/>
              <a:defRPr sz="1600"/>
            </a:pPr>
            <a:r>
              <a:t>Members of types with user defined constructors, destructors and assignment operations are allowed</a:t>
            </a:r>
          </a:p>
          <a:p>
            <a:pPr marL="179387" indent="-179387">
              <a:lnSpc>
                <a:spcPct val="150000"/>
              </a:lnSpc>
              <a:buSzPct val="100000"/>
              <a:buFont typeface="Arial"/>
              <a:buChar char="•"/>
              <a:defRPr sz="1600"/>
            </a:pPr>
            <a:r>
              <a:t>Member types can't have virtual function or to be reference types</a:t>
            </a:r>
          </a:p>
          <a:p>
            <a:pPr marL="179387" indent="-179387">
              <a:lnSpc>
                <a:spcPct val="150000"/>
              </a:lnSpc>
              <a:buSzPct val="100000"/>
              <a:buFont typeface="Arial"/>
              <a:buChar char="•"/>
              <a:defRPr sz="1600"/>
            </a:pPr>
            <a:r>
              <a:t>If a non-static data member of a union ever belongs to a class having a trivial constructor/destructor or copy constructor or move constructor, then the same function of the union itself gets implicitly deleted. To overcome this we have to write our own special methods in the union.</a:t>
            </a:r>
          </a:p>
          <a:p>
            <a:pPr marL="179387" indent="-179387">
              <a:defRPr sz="1600"/>
            </a:pPr>
          </a:p>
          <a:p>
            <a:pPr marL="179387" indent="-179387">
              <a:defRPr b="1" sz="1600"/>
            </a:pPr>
            <a:r>
              <a:t>Then ....</a:t>
            </a:r>
          </a:p>
          <a:p>
            <a:pPr marL="179387" indent="-179387">
              <a:defRPr sz="1600"/>
            </a:pPr>
          </a:p>
          <a:p>
            <a:pPr lvl="2" marL="179387" indent="735012">
              <a:defRPr>
                <a:solidFill>
                  <a:srgbClr val="0000FF"/>
                </a:solidFill>
                <a:latin typeface="Courier New"/>
                <a:ea typeface="Courier New"/>
                <a:cs typeface="Courier New"/>
                <a:sym typeface="Courier New"/>
              </a:defRPr>
            </a:pPr>
            <a:r>
              <a:t>union</a:t>
            </a:r>
            <a:r>
              <a:rPr>
                <a:solidFill>
                  <a:srgbClr val="000000"/>
                </a:solidFill>
              </a:rPr>
              <a:t> Compact</a:t>
            </a:r>
            <a:endParaRPr>
              <a:solidFill>
                <a:srgbClr val="000000"/>
              </a:solidFill>
            </a:endParaRPr>
          </a:p>
          <a:p>
            <a:pPr lvl="2" marL="179387" indent="735012">
              <a:defRPr>
                <a:latin typeface="Courier New"/>
                <a:ea typeface="Courier New"/>
                <a:cs typeface="Courier New"/>
                <a:sym typeface="Courier New"/>
              </a:defRPr>
            </a:pPr>
            <a:r>
              <a:t>{</a:t>
            </a:r>
          </a:p>
          <a:p>
            <a:pPr lvl="2" marL="179387" indent="735012">
              <a:defRPr>
                <a:latin typeface="Courier New"/>
                <a:ea typeface="Courier New"/>
                <a:cs typeface="Courier New"/>
                <a:sym typeface="Courier New"/>
              </a:defRPr>
            </a:pPr>
            <a:r>
              <a:t>	</a:t>
            </a:r>
            <a:r>
              <a:rPr>
                <a:solidFill>
                  <a:srgbClr val="0000FF"/>
                </a:solidFill>
              </a:rPr>
              <a:t>int</a:t>
            </a:r>
            <a:r>
              <a:t> i;</a:t>
            </a:r>
          </a:p>
          <a:p>
            <a:pPr lvl="2" marL="179387" indent="735012">
              <a:defRPr>
                <a:latin typeface="Courier New"/>
                <a:ea typeface="Courier New"/>
                <a:cs typeface="Courier New"/>
                <a:sym typeface="Courier New"/>
              </a:defRPr>
            </a:pPr>
            <a:r>
              <a:t>	string s;</a:t>
            </a:r>
          </a:p>
          <a:p>
            <a:pPr lvl="2" marL="179387" indent="735012">
              <a:defRPr>
                <a:latin typeface="Courier New"/>
                <a:ea typeface="Courier New"/>
                <a:cs typeface="Courier New"/>
                <a:sym typeface="Courier New"/>
              </a:defRPr>
            </a:pPr>
            <a:r>
              <a:t>};</a:t>
            </a:r>
          </a:p>
          <a:p>
            <a:pPr lvl="2" marL="179387" indent="735012">
              <a:defRPr>
                <a:latin typeface="Courier New"/>
                <a:ea typeface="Courier New"/>
                <a:cs typeface="Courier New"/>
                <a:sym typeface="Courier New"/>
              </a:defRPr>
            </a:pPr>
          </a:p>
          <a:p>
            <a:pPr lvl="2" marL="179387" indent="735012">
              <a:defRPr>
                <a:latin typeface="Courier New"/>
                <a:ea typeface="Courier New"/>
                <a:cs typeface="Courier New"/>
                <a:sym typeface="Courier New"/>
              </a:defRPr>
            </a:pPr>
            <a:r>
              <a:t>Compact c1;  </a:t>
            </a:r>
            <a:r>
              <a:rPr>
                <a:solidFill>
                  <a:srgbClr val="00B050"/>
                </a:solidFill>
              </a:rPr>
              <a:t>//error</a:t>
            </a:r>
            <a:endParaRPr>
              <a:solidFill>
                <a:srgbClr val="00B050"/>
              </a:solidFill>
            </a:endParaRP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35" name="Group 6"/>
          <p:cNvGrpSpPr/>
          <p:nvPr/>
        </p:nvGrpSpPr>
        <p:grpSpPr>
          <a:xfrm>
            <a:off x="0" y="34724"/>
            <a:ext cx="9144000" cy="5766533"/>
            <a:chOff x="0" y="0"/>
            <a:chExt cx="9144000" cy="5766531"/>
          </a:xfrm>
        </p:grpSpPr>
        <p:sp>
          <p:nvSpPr>
            <p:cNvPr id="1230" name="Rectangle 3"/>
            <p:cNvSpPr txBox="1"/>
            <p:nvPr/>
          </p:nvSpPr>
          <p:spPr>
            <a:xfrm>
              <a:off x="513263" y="1738091"/>
              <a:ext cx="7901449" cy="4028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marL="179387" indent="-179387">
                <a:defRPr sz="1600">
                  <a:solidFill>
                    <a:srgbClr val="0000FF"/>
                  </a:solidFill>
                  <a:latin typeface="Courier New"/>
                  <a:ea typeface="Courier New"/>
                  <a:cs typeface="Courier New"/>
                  <a:sym typeface="Courier New"/>
                </a:defRPr>
              </a:pPr>
              <a:r>
                <a:t>union </a:t>
              </a:r>
              <a:r>
                <a:rPr>
                  <a:solidFill>
                    <a:srgbClr val="000000"/>
                  </a:solidFill>
                </a:rPr>
                <a:t>Compact</a:t>
              </a:r>
              <a:endParaRPr>
                <a:solidFill>
                  <a:srgbClr val="000000"/>
                </a:solidFill>
              </a:endParaRPr>
            </a:p>
            <a:p>
              <a:pPr marL="179387" indent="-179387">
                <a:defRPr sz="1600">
                  <a:latin typeface="Courier New"/>
                  <a:ea typeface="Courier New"/>
                  <a:cs typeface="Courier New"/>
                  <a:sym typeface="Courier New"/>
                </a:defRPr>
              </a:pPr>
              <a:r>
                <a:t>{</a:t>
              </a:r>
            </a:p>
            <a:p>
              <a:pPr marL="179387" indent="-179387">
                <a:defRPr sz="1600">
                  <a:latin typeface="Courier New"/>
                  <a:ea typeface="Courier New"/>
                  <a:cs typeface="Courier New"/>
                  <a:sym typeface="Courier New"/>
                </a:defRPr>
              </a:pPr>
              <a:r>
                <a:t>	</a:t>
              </a:r>
              <a:r>
                <a:rPr>
                  <a:solidFill>
                    <a:srgbClr val="0000FF"/>
                  </a:solidFill>
                </a:rPr>
                <a:t>int</a:t>
              </a:r>
              <a:r>
                <a:t> i;</a:t>
              </a:r>
            </a:p>
            <a:p>
              <a:pPr marL="179387" indent="-179387">
                <a:defRPr sz="1600">
                  <a:latin typeface="Courier New"/>
                  <a:ea typeface="Courier New"/>
                  <a:cs typeface="Courier New"/>
                  <a:sym typeface="Courier New"/>
                </a:defRPr>
              </a:pPr>
              <a:r>
                <a:t>	string s;</a:t>
              </a:r>
            </a:p>
            <a:p>
              <a:pPr marL="179387" indent="-179387">
                <a:defRPr sz="1600">
                  <a:latin typeface="Courier New"/>
                  <a:ea typeface="Courier New"/>
                  <a:cs typeface="Courier New"/>
                  <a:sym typeface="Courier New"/>
                </a:defRPr>
              </a:pPr>
              <a:r>
                <a:t>  Compact():i(10) { }</a:t>
              </a:r>
            </a:p>
            <a:p>
              <a:pPr marL="179387" indent="-179387">
                <a:defRPr sz="1600">
                  <a:latin typeface="Courier New"/>
                  <a:ea typeface="Courier New"/>
                  <a:cs typeface="Courier New"/>
                  <a:sym typeface="Courier New"/>
                </a:defRPr>
              </a:pPr>
              <a:r>
                <a:t>	~Compact() { }</a:t>
              </a:r>
            </a:p>
            <a:p>
              <a:pPr marL="179387" indent="-179387">
                <a:defRPr sz="1600">
                  <a:latin typeface="Courier New"/>
                  <a:ea typeface="Courier New"/>
                  <a:cs typeface="Courier New"/>
                  <a:sym typeface="Courier New"/>
                </a:defRPr>
              </a:pPr>
              <a:r>
                <a:t>};</a:t>
              </a:r>
            </a:p>
            <a:p>
              <a:pPr marL="179387" indent="-179387">
                <a:defRPr sz="1600">
                  <a:latin typeface="Courier New"/>
                  <a:ea typeface="Courier New"/>
                  <a:cs typeface="Courier New"/>
                  <a:sym typeface="Courier New"/>
                </a:defRPr>
              </a:pPr>
            </a:p>
            <a:p>
              <a:pPr marL="179387" indent="-179387">
                <a:defRPr sz="1600">
                  <a:latin typeface="Courier New"/>
                  <a:ea typeface="Courier New"/>
                  <a:cs typeface="Courier New"/>
                  <a:sym typeface="Courier New"/>
                </a:defRPr>
              </a:pPr>
              <a:r>
                <a:t>Compact c1;  </a:t>
              </a:r>
              <a:r>
                <a:rPr>
                  <a:solidFill>
                    <a:srgbClr val="00B050"/>
                  </a:solidFill>
                </a:rPr>
                <a:t>//OK, now compiles</a:t>
              </a:r>
              <a:endParaRPr>
                <a:solidFill>
                  <a:srgbClr val="00B050"/>
                </a:solidFill>
              </a:endParaRPr>
            </a:p>
            <a:p>
              <a:pPr marL="179387" indent="-179387">
                <a:defRPr sz="1600">
                  <a:latin typeface="Courier New"/>
                  <a:ea typeface="Courier New"/>
                  <a:cs typeface="Courier New"/>
                  <a:sym typeface="Courier New"/>
                </a:defRPr>
              </a:pPr>
              <a:r>
                <a:t>cout &lt;&lt; c1.i &lt;&lt; endl;  </a:t>
              </a:r>
              <a:r>
                <a:rPr>
                  <a:solidFill>
                    <a:srgbClr val="00B050"/>
                  </a:solidFill>
                </a:rPr>
                <a:t>//outputs 10</a:t>
              </a:r>
              <a:endParaRPr>
                <a:solidFill>
                  <a:srgbClr val="00B050"/>
                </a:solidFill>
              </a:endParaRPr>
            </a:p>
            <a:p>
              <a:pPr marL="179387" indent="-179387">
                <a:defRPr sz="1600">
                  <a:solidFill>
                    <a:srgbClr val="00B050"/>
                  </a:solidFill>
                  <a:latin typeface="Courier New"/>
                  <a:ea typeface="Courier New"/>
                  <a:cs typeface="Courier New"/>
                  <a:sym typeface="Courier New"/>
                </a:defRPr>
              </a:pPr>
            </a:p>
            <a:p>
              <a:pPr>
                <a:defRPr sz="1600"/>
              </a:pPr>
              <a:r>
                <a:t>Further to initialize the string data member we can go ahead with placement new operator</a:t>
              </a:r>
            </a:p>
            <a:p>
              <a:pPr>
                <a:defRPr sz="1600"/>
              </a:pPr>
            </a:p>
            <a:p>
              <a:pPr marL="179387" indent="-179387">
                <a:defRPr sz="1600">
                  <a:solidFill>
                    <a:srgbClr val="0000FF"/>
                  </a:solidFill>
                  <a:latin typeface="Courier New"/>
                  <a:ea typeface="Courier New"/>
                  <a:cs typeface="Courier New"/>
                  <a:sym typeface="Courier New"/>
                </a:defRPr>
              </a:pPr>
              <a:r>
                <a:t>new</a:t>
              </a:r>
              <a:r>
                <a:rPr>
                  <a:solidFill>
                    <a:srgbClr val="000000"/>
                  </a:solidFill>
                </a:rPr>
                <a:t>(&amp;c1.s) string(“</a:t>
              </a:r>
              <a:r>
                <a:rPr>
                  <a:solidFill>
                    <a:srgbClr val="C00000"/>
                  </a:solidFill>
                </a:rPr>
                <a:t>mystring</a:t>
              </a:r>
              <a:r>
                <a:rPr>
                  <a:solidFill>
                    <a:srgbClr val="000000"/>
                  </a:solidFill>
                </a:rPr>
                <a:t>”);</a:t>
              </a:r>
              <a:endParaRPr>
                <a:solidFill>
                  <a:srgbClr val="000000"/>
                </a:solidFill>
              </a:endParaRPr>
            </a:p>
            <a:p>
              <a:pPr marL="179387" indent="-179387">
                <a:defRPr sz="1600">
                  <a:solidFill>
                    <a:srgbClr val="00B050"/>
                  </a:solidFill>
                  <a:latin typeface="Courier New"/>
                  <a:ea typeface="Courier New"/>
                  <a:cs typeface="Courier New"/>
                  <a:sym typeface="Courier New"/>
                </a:defRPr>
              </a:pPr>
            </a:p>
            <a:p>
              <a:pPr marL="179387" indent="-179387">
                <a:defRPr sz="1600">
                  <a:solidFill>
                    <a:srgbClr val="00B050"/>
                  </a:solidFill>
                  <a:latin typeface="Courier New"/>
                  <a:ea typeface="Courier New"/>
                  <a:cs typeface="Courier New"/>
                  <a:sym typeface="Courier New"/>
                </a:defRPr>
              </a:pPr>
              <a:r>
                <a:t>//sometime later</a:t>
              </a:r>
            </a:p>
            <a:p>
              <a:pPr marL="179387" indent="-179387">
                <a:defRPr sz="1600">
                  <a:latin typeface="Courier New"/>
                  <a:ea typeface="Courier New"/>
                  <a:cs typeface="Courier New"/>
                  <a:sym typeface="Courier New"/>
                </a:defRPr>
              </a:pPr>
              <a:r>
                <a:t>c1.s.~string();  </a:t>
              </a:r>
              <a:r>
                <a:rPr>
                  <a:solidFill>
                    <a:srgbClr val="00B050"/>
                  </a:solidFill>
                </a:rPr>
                <a:t>//an explicit call to string class destructor</a:t>
              </a:r>
            </a:p>
          </p:txBody>
        </p:sp>
        <p:grpSp>
          <p:nvGrpSpPr>
            <p:cNvPr id="1233" name="Snip and Round Single Corner Rectangle 4"/>
            <p:cNvGrpSpPr/>
            <p:nvPr/>
          </p:nvGrpSpPr>
          <p:grpSpPr>
            <a:xfrm>
              <a:off x="29036" y="0"/>
              <a:ext cx="9057089" cy="448949"/>
              <a:chOff x="0" y="0"/>
              <a:chExt cx="9057088" cy="448948"/>
            </a:xfrm>
          </p:grpSpPr>
          <p:sp>
            <p:nvSpPr>
              <p:cNvPr id="1231"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232"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234" name="Rectangle 5"/>
            <p:cNvSpPr/>
            <p:nvPr/>
          </p:nvSpPr>
          <p:spPr>
            <a:xfrm>
              <a:off x="0" y="600095"/>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lvl1pPr>
            </a:lstStyle>
            <a:p>
              <a:pPr/>
              <a:r>
                <a:t>Changed restrictions on Union types</a:t>
              </a:r>
            </a:p>
          </p:txBody>
        </p:sp>
      </p:grpSp>
      <p:sp>
        <p:nvSpPr>
          <p:cNvPr id="1236" name="TextBox 7"/>
          <p:cNvSpPr txBox="1"/>
          <p:nvPr/>
        </p:nvSpPr>
        <p:spPr>
          <a:xfrm>
            <a:off x="585271" y="1268759"/>
            <a:ext cx="1780770"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a:r>
              <a:t>Now</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40" name="Snip and Round Single Corner Rectangle 3"/>
          <p:cNvGrpSpPr/>
          <p:nvPr/>
        </p:nvGrpSpPr>
        <p:grpSpPr>
          <a:xfrm>
            <a:off x="29036" y="34725"/>
            <a:ext cx="9057090" cy="448949"/>
            <a:chOff x="0" y="0"/>
            <a:chExt cx="9057088" cy="448948"/>
          </a:xfrm>
        </p:grpSpPr>
        <p:sp>
          <p:nvSpPr>
            <p:cNvPr id="1238"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239" name="C++ 11 &amp; 14 Library Features"/>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 &amp; 14 Library Features</a:t>
              </a:r>
            </a:p>
          </p:txBody>
        </p:sp>
      </p:grpSp>
      <p:sp>
        <p:nvSpPr>
          <p:cNvPr id="1241" name="TextBox 4"/>
          <p:cNvSpPr txBox="1"/>
          <p:nvPr/>
        </p:nvSpPr>
        <p:spPr>
          <a:xfrm>
            <a:off x="1161336" y="1916832"/>
            <a:ext cx="6929847" cy="194891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Font typeface="Arial"/>
              <a:buChar char="•"/>
              <a:defRPr b="1" sz="2400">
                <a:solidFill>
                  <a:srgbClr val="002060"/>
                </a:solidFill>
              </a:defRPr>
            </a:pPr>
            <a:r>
              <a:t>Memory Management</a:t>
            </a:r>
          </a:p>
          <a:p>
            <a:pPr marL="285750" indent="-285750">
              <a:lnSpc>
                <a:spcPct val="150000"/>
              </a:lnSpc>
              <a:buSzPct val="100000"/>
              <a:buFont typeface="Arial"/>
              <a:buChar char="•"/>
              <a:defRPr b="1" sz="2400">
                <a:solidFill>
                  <a:srgbClr val="002060"/>
                </a:solidFill>
              </a:defRPr>
            </a:pPr>
            <a:r>
              <a:t>Multithreading [Concurrency Library]</a:t>
            </a:r>
          </a:p>
          <a:p>
            <a:pPr marL="285750" indent="-285750">
              <a:lnSpc>
                <a:spcPct val="150000"/>
              </a:lnSpc>
              <a:buSzPct val="100000"/>
              <a:buFont typeface="Arial"/>
              <a:buChar char="•"/>
              <a:defRPr b="1" sz="2400">
                <a:solidFill>
                  <a:srgbClr val="002060"/>
                </a:solidFill>
              </a:defRPr>
            </a:pPr>
            <a:r>
              <a:t>User-defined literals for standard types</a:t>
            </a:r>
          </a:p>
          <a:p>
            <a:pPr marL="285750" indent="-285750">
              <a:lnSpc>
                <a:spcPct val="150000"/>
              </a:lnSpc>
              <a:buSzPct val="100000"/>
              <a:buFont typeface="Arial"/>
              <a:buChar char="•"/>
              <a:defRPr b="1" sz="2400">
                <a:solidFill>
                  <a:srgbClr val="002060"/>
                </a:solidFill>
              </a:defRPr>
            </a:pPr>
            <a:r>
              <a:t>Compile-time Integer sequences</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45" name="Snip and Round Single Corner Rectangle 3"/>
          <p:cNvGrpSpPr/>
          <p:nvPr/>
        </p:nvGrpSpPr>
        <p:grpSpPr>
          <a:xfrm>
            <a:off x="29036" y="34725"/>
            <a:ext cx="9057090" cy="448949"/>
            <a:chOff x="0" y="0"/>
            <a:chExt cx="9057088" cy="448948"/>
          </a:xfrm>
        </p:grpSpPr>
        <p:sp>
          <p:nvSpPr>
            <p:cNvPr id="1243"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244"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246" name="Rectangle 1"/>
          <p:cNvSpPr/>
          <p:nvPr/>
        </p:nvSpPr>
        <p:spPr>
          <a:xfrm>
            <a:off x="0" y="638810"/>
            <a:ext cx="9144000" cy="333088"/>
          </a:xfrm>
          <a:prstGeom prst="rect">
            <a:avLst/>
          </a:prstGeom>
          <a:gradFill>
            <a:gsLst>
              <a:gs pos="0">
                <a:srgbClr val="FFD89C"/>
              </a:gs>
              <a:gs pos="50000">
                <a:srgbClr val="FFE6C3"/>
              </a:gs>
              <a:gs pos="100000">
                <a:srgbClr val="FFF2E2"/>
              </a:gs>
            </a:gsLst>
          </a:gradFill>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a:lvl1pPr>
          </a:lstStyle>
          <a:p>
            <a:pPr/>
            <a:r>
              <a:t>MEMORY MANAGEMENT</a:t>
            </a:r>
          </a:p>
        </p:txBody>
      </p:sp>
      <p:sp>
        <p:nvSpPr>
          <p:cNvPr id="1247" name="TextBox 5"/>
          <p:cNvSpPr txBox="1"/>
          <p:nvPr/>
        </p:nvSpPr>
        <p:spPr>
          <a:xfrm>
            <a:off x="1305351" y="1340767"/>
            <a:ext cx="5741210" cy="276876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984807"/>
                </a:solidFill>
              </a:defRPr>
            </a:pPr>
          </a:p>
          <a:p>
            <a:pPr>
              <a:lnSpc>
                <a:spcPct val="200000"/>
              </a:lnSpc>
              <a:buSzPct val="100000"/>
              <a:buChar char="❑"/>
              <a:defRPr b="1" sz="2400">
                <a:solidFill>
                  <a:srgbClr val="984807"/>
                </a:solidFill>
              </a:defRPr>
            </a:pPr>
            <a:r>
              <a:t>unique_ptr</a:t>
            </a:r>
          </a:p>
          <a:p>
            <a:pPr>
              <a:lnSpc>
                <a:spcPct val="200000"/>
              </a:lnSpc>
              <a:buSzPct val="100000"/>
              <a:buChar char="❑"/>
              <a:defRPr b="1" sz="2400">
                <a:solidFill>
                  <a:srgbClr val="984807"/>
                </a:solidFill>
              </a:defRPr>
            </a:pPr>
            <a:r>
              <a:t>shared_ptr</a:t>
            </a:r>
          </a:p>
          <a:p>
            <a:pPr>
              <a:lnSpc>
                <a:spcPct val="200000"/>
              </a:lnSpc>
              <a:buSzPct val="100000"/>
              <a:buChar char="❑"/>
              <a:defRPr b="1" sz="2400">
                <a:solidFill>
                  <a:srgbClr val="984807"/>
                </a:solidFill>
              </a:defRPr>
            </a:pPr>
            <a:r>
              <a:t>weak_ptr</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55" name="Group 7"/>
          <p:cNvGrpSpPr/>
          <p:nvPr/>
        </p:nvGrpSpPr>
        <p:grpSpPr>
          <a:xfrm>
            <a:off x="0" y="34725"/>
            <a:ext cx="9144000" cy="6215349"/>
            <a:chOff x="0" y="0"/>
            <a:chExt cx="9144000" cy="6215348"/>
          </a:xfrm>
        </p:grpSpPr>
        <p:grpSp>
          <p:nvGrpSpPr>
            <p:cNvPr id="1251" name="Snip and Round Single Corner Rectangle 4"/>
            <p:cNvGrpSpPr/>
            <p:nvPr/>
          </p:nvGrpSpPr>
          <p:grpSpPr>
            <a:xfrm>
              <a:off x="29036" y="0"/>
              <a:ext cx="9057089" cy="448949"/>
              <a:chOff x="0" y="0"/>
              <a:chExt cx="9057088" cy="448948"/>
            </a:xfrm>
          </p:grpSpPr>
          <p:sp>
            <p:nvSpPr>
              <p:cNvPr id="1249"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250"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252"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MEMORY MANAGEMENT unique_ptr</a:t>
              </a:r>
            </a:p>
          </p:txBody>
        </p:sp>
        <p:sp>
          <p:nvSpPr>
            <p:cNvPr id="1253" name="Rectangle 6"/>
            <p:cNvSpPr txBox="1"/>
            <p:nvPr/>
          </p:nvSpPr>
          <p:spPr>
            <a:xfrm>
              <a:off x="297239" y="1162027"/>
              <a:ext cx="8477514" cy="29619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A unique_ptr does not share its pointer. It cannot be copied to another </a:t>
              </a:r>
              <a:r>
                <a:rPr b="1"/>
                <a:t>unique_ptr</a:t>
              </a:r>
              <a:r>
                <a:t>, passed by value to a function, or used in any Standard Template Library (STL) algorithm that requires copies to be made. A </a:t>
              </a:r>
              <a:r>
                <a:rPr b="1"/>
                <a:t>unique_ptr</a:t>
              </a:r>
              <a:r>
                <a:t> can only be moved. This means that the ownership of the memory resource is transferred to another </a:t>
              </a:r>
              <a:r>
                <a:rPr b="1"/>
                <a:t>unique_ptr</a:t>
              </a:r>
              <a:r>
                <a:t> and the original </a:t>
              </a:r>
              <a:r>
                <a:rPr b="1"/>
                <a:t>unique_ptr</a:t>
              </a:r>
              <a:r>
                <a:t> no longer owns it. We recommend that you restrict an object to one owner, because multiple ownership adds complexity to the program logic. Therefore, when you need a smart pointer for a plain C++ object, use </a:t>
              </a:r>
              <a:r>
                <a:rPr b="1"/>
                <a:t>unique_ptr</a:t>
              </a:r>
              <a:r>
                <a:t>, and when you construct a </a:t>
              </a:r>
              <a:r>
                <a:rPr b="1"/>
                <a:t>unique_ptr</a:t>
              </a:r>
              <a:r>
                <a:t>, use the make_unique helper function.</a:t>
              </a:r>
            </a:p>
            <a:p>
              <a:pPr algn="just"/>
              <a:r>
                <a:t>The following diagram illustrates the transfer of ownership between two </a:t>
              </a:r>
              <a:r>
                <a:rPr b="1"/>
                <a:t>unique_ptr</a:t>
              </a:r>
              <a:r>
                <a:t> instances.</a:t>
              </a:r>
            </a:p>
          </p:txBody>
        </p:sp>
        <p:pic>
          <p:nvPicPr>
            <p:cNvPr id="1254" name="Picture 3" descr="Picture 3"/>
            <p:cNvPicPr>
              <a:picLocks noChangeAspect="1"/>
            </p:cNvPicPr>
            <p:nvPr/>
          </p:nvPicPr>
          <p:blipFill>
            <a:blip r:embed="rId2">
              <a:extLst/>
            </a:blip>
            <a:stretch>
              <a:fillRect/>
            </a:stretch>
          </p:blipFill>
          <p:spPr>
            <a:xfrm>
              <a:off x="1547663" y="3898331"/>
              <a:ext cx="5904658" cy="2317018"/>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7" name="TextBox 3"/>
          <p:cNvSpPr txBox="1"/>
          <p:nvPr/>
        </p:nvSpPr>
        <p:spPr>
          <a:xfrm>
            <a:off x="428596" y="1857363"/>
            <a:ext cx="8215370" cy="3181882"/>
          </a:xfrm>
          <a:prstGeom prst="rect">
            <a:avLst/>
          </a:prstGeom>
          <a:solidFill>
            <a:srgbClr val="FFFFFF"/>
          </a:solidFill>
          <a:ln w="25400">
            <a:solidFill>
              <a:schemeClr val="accent3"/>
            </a:solidFill>
          </a:ln>
          <a:extLst>
            <a:ext uri="{C572A759-6A51-4108-AA02-DFA0A04FC94B}">
              <ma14:wrappingTextBoxFlag xmlns:ma14="http://schemas.microsoft.com/office/mac/drawingml/2011/main" val="1"/>
            </a:ext>
          </a:extLst>
        </p:spPr>
        <p:txBody>
          <a:bodyPr lIns="45719" rIns="45719">
            <a:spAutoFit/>
          </a:bodyPr>
          <a:lstStyle/>
          <a:p>
            <a:pPr algn="just">
              <a:defRPr b="1">
                <a:solidFill>
                  <a:srgbClr val="558ED5"/>
                </a:solidFill>
                <a:latin typeface="Courier New"/>
                <a:ea typeface="Courier New"/>
                <a:cs typeface="Courier New"/>
                <a:sym typeface="Courier New"/>
              </a:defRPr>
            </a:pPr>
            <a:r>
              <a:t>std::make_unique</a:t>
            </a:r>
            <a:r>
              <a:rPr b="0">
                <a:solidFill>
                  <a:srgbClr val="000000"/>
                </a:solidFill>
                <a:latin typeface="+mj-lt"/>
                <a:ea typeface="+mj-ea"/>
                <a:cs typeface="+mj-cs"/>
                <a:sym typeface="Calibri"/>
              </a:rPr>
              <a:t>` (C++14 feature) and </a:t>
            </a:r>
            <a:r>
              <a:t>std::make_shared </a:t>
            </a:r>
            <a:r>
              <a:rPr b="0">
                <a:solidFill>
                  <a:srgbClr val="000000"/>
                </a:solidFill>
                <a:latin typeface="+mj-lt"/>
                <a:ea typeface="+mj-ea"/>
                <a:cs typeface="+mj-cs"/>
                <a:sym typeface="Calibri"/>
              </a:rPr>
              <a:t>(C++11 feature) is the recommended way to create instances of `</a:t>
            </a:r>
            <a:r>
              <a:t>std::unique_ptr`s  </a:t>
            </a:r>
            <a:r>
              <a:rPr b="0">
                <a:solidFill>
                  <a:srgbClr val="000000"/>
                </a:solidFill>
                <a:latin typeface="+mj-lt"/>
                <a:ea typeface="+mj-ea"/>
                <a:cs typeface="+mj-cs"/>
                <a:sym typeface="Calibri"/>
              </a:rPr>
              <a:t>and </a:t>
            </a:r>
            <a:r>
              <a:t>shared_ptr</a:t>
            </a:r>
            <a:r>
              <a:rPr b="0">
                <a:solidFill>
                  <a:srgbClr val="000000"/>
                </a:solidFill>
                <a:latin typeface="+mj-lt"/>
                <a:ea typeface="+mj-ea"/>
                <a:cs typeface="+mj-cs"/>
                <a:sym typeface="Calibri"/>
              </a:rPr>
              <a:t> instances due to the following reasons: </a:t>
            </a:r>
            <a:endParaRPr b="0">
              <a:solidFill>
                <a:srgbClr val="000000"/>
              </a:solidFill>
              <a:latin typeface="+mj-lt"/>
              <a:ea typeface="+mj-ea"/>
              <a:cs typeface="+mj-cs"/>
              <a:sym typeface="Calibri"/>
            </a:endParaRPr>
          </a:p>
          <a:p>
            <a:pPr algn="just"/>
          </a:p>
          <a:p>
            <a:pPr algn="just">
              <a:lnSpc>
                <a:spcPct val="150000"/>
              </a:lnSpc>
              <a:buSzPct val="100000"/>
              <a:buFont typeface="Arial"/>
              <a:buChar char="•"/>
            </a:pPr>
            <a:r>
              <a:t>Avoid having to use the `new` operator.</a:t>
            </a:r>
          </a:p>
          <a:p>
            <a:pPr algn="just">
              <a:lnSpc>
                <a:spcPct val="150000"/>
              </a:lnSpc>
              <a:buSzPct val="100000"/>
              <a:buFont typeface="Arial"/>
              <a:buChar char="•"/>
            </a:pPr>
            <a:r>
              <a:t>Prevents code repetition when specifying the underlying type the pointer shall hold.</a:t>
            </a:r>
          </a:p>
          <a:p>
            <a:pPr algn="just">
              <a:lnSpc>
                <a:spcPct val="150000"/>
              </a:lnSpc>
              <a:buSzPct val="100000"/>
              <a:buFont typeface="Arial"/>
              <a:buChar char="•"/>
            </a:pPr>
            <a:r>
              <a:t> Most importantly, it provides exception-safety. And more efficient when compared to direct ‘</a:t>
            </a:r>
            <a:r>
              <a:rPr b="1">
                <a:solidFill>
                  <a:srgbClr val="558ED5"/>
                </a:solidFill>
                <a:latin typeface="Courier New"/>
                <a:ea typeface="Courier New"/>
                <a:cs typeface="Courier New"/>
                <a:sym typeface="Courier New"/>
              </a:rPr>
              <a:t>new</a:t>
            </a:r>
            <a:r>
              <a:t>’ operator function call.</a:t>
            </a:r>
            <a:endParaRPr b="1" sz="1400">
              <a:solidFill>
                <a:srgbClr val="FF0000"/>
              </a:solidFill>
            </a:endParaRPr>
          </a:p>
        </p:txBody>
      </p:sp>
      <p:sp>
        <p:nvSpPr>
          <p:cNvPr id="1258" name="TextBox 4"/>
          <p:cNvSpPr txBox="1"/>
          <p:nvPr/>
        </p:nvSpPr>
        <p:spPr>
          <a:xfrm>
            <a:off x="357158" y="928669"/>
            <a:ext cx="8215370" cy="392471"/>
          </a:xfrm>
          <a:prstGeom prst="rect">
            <a:avLst/>
          </a:prstGeom>
          <a:gradFill>
            <a:gsLst>
              <a:gs pos="0">
                <a:srgbClr val="769537"/>
              </a:gs>
              <a:gs pos="80000">
                <a:srgbClr val="9BC348"/>
              </a:gs>
              <a:gs pos="100000">
                <a:srgbClr val="9CC646"/>
              </a:gs>
            </a:gsLst>
            <a:lin ang="16200000"/>
          </a:gradFill>
          <a:ln w="12700">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spAutoFit/>
          </a:bodyPr>
          <a:lstStyle>
            <a:lvl1pPr>
              <a:defRPr sz="2400">
                <a:solidFill>
                  <a:srgbClr val="FFFFFF"/>
                </a:solidFill>
              </a:defRPr>
            </a:lvl1pPr>
          </a:lstStyle>
          <a:p>
            <a:pPr/>
            <a:r>
              <a:t>std::make_unique  &amp;  std::make_shared</a:t>
            </a:r>
          </a:p>
        </p:txBody>
      </p:sp>
      <p:grpSp>
        <p:nvGrpSpPr>
          <p:cNvPr id="1292" name="Group 5"/>
          <p:cNvGrpSpPr/>
          <p:nvPr/>
        </p:nvGrpSpPr>
        <p:grpSpPr>
          <a:xfrm>
            <a:off x="29036" y="34724"/>
            <a:ext cx="9057090" cy="679632"/>
            <a:chOff x="0" y="0"/>
            <a:chExt cx="9057088" cy="679630"/>
          </a:xfrm>
        </p:grpSpPr>
        <p:sp>
          <p:nvSpPr>
            <p:cNvPr id="1259" name="Snip and Round Single Corner Rectangle 6"/>
            <p:cNvSpPr/>
            <p:nvPr/>
          </p:nvSpPr>
          <p:spPr>
            <a:xfrm>
              <a:off x="0" y="0"/>
              <a:ext cx="9057089" cy="679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0" y="0"/>
                  </a:moveTo>
                  <a:lnTo>
                    <a:pt x="21330" y="0"/>
                  </a:lnTo>
                  <a:lnTo>
                    <a:pt x="21600" y="3600"/>
                  </a:lnTo>
                  <a:lnTo>
                    <a:pt x="21600" y="21600"/>
                  </a:lnTo>
                  <a:lnTo>
                    <a:pt x="0" y="21600"/>
                  </a:lnTo>
                  <a:lnTo>
                    <a:pt x="0" y="3600"/>
                  </a:lnTo>
                  <a:cubicBezTo>
                    <a:pt x="0" y="1612"/>
                    <a:pt x="121" y="0"/>
                    <a:pt x="270" y="0"/>
                  </a:cubicBezTo>
                  <a:close/>
                </a:path>
              </a:pathLst>
            </a:custGeom>
            <a:solidFill>
              <a:srgbClr val="C4BD97"/>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r">
                <a:defRPr b="1" sz="2800">
                  <a:solidFill>
                    <a:srgbClr val="FFFF00"/>
                  </a:solidFill>
                </a:defRPr>
              </a:pPr>
            </a:p>
          </p:txBody>
        </p:sp>
        <p:grpSp>
          <p:nvGrpSpPr>
            <p:cNvPr id="1291" name="Diagram 7"/>
            <p:cNvGrpSpPr/>
            <p:nvPr/>
          </p:nvGrpSpPr>
          <p:grpSpPr>
            <a:xfrm>
              <a:off x="4960143" y="135984"/>
              <a:ext cx="3999584" cy="444399"/>
              <a:chOff x="0" y="0"/>
              <a:chExt cx="3999583" cy="444398"/>
            </a:xfrm>
          </p:grpSpPr>
          <p:grpSp>
            <p:nvGrpSpPr>
              <p:cNvPr id="1262" name="Group"/>
              <p:cNvGrpSpPr/>
              <p:nvPr/>
            </p:nvGrpSpPr>
            <p:grpSpPr>
              <a:xfrm>
                <a:off x="0" y="0"/>
                <a:ext cx="444399" cy="444399"/>
                <a:chOff x="0" y="0"/>
                <a:chExt cx="444398" cy="444398"/>
              </a:xfrm>
            </p:grpSpPr>
            <p:sp>
              <p:nvSpPr>
                <p:cNvPr id="1260"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1261" name="M"/>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M</a:t>
                  </a:r>
                </a:p>
              </p:txBody>
            </p:sp>
          </p:grpSp>
          <p:grpSp>
            <p:nvGrpSpPr>
              <p:cNvPr id="1265" name="Group"/>
              <p:cNvGrpSpPr/>
              <p:nvPr/>
            </p:nvGrpSpPr>
            <p:grpSpPr>
              <a:xfrm>
                <a:off x="355518" y="0"/>
                <a:ext cx="444399" cy="444399"/>
                <a:chOff x="0" y="0"/>
                <a:chExt cx="444398" cy="444398"/>
              </a:xfrm>
            </p:grpSpPr>
            <p:sp>
              <p:nvSpPr>
                <p:cNvPr id="1263" name="Circle"/>
                <p:cNvSpPr/>
                <p:nvPr/>
              </p:nvSpPr>
              <p:spPr>
                <a:xfrm>
                  <a:off x="-1" y="-1"/>
                  <a:ext cx="444400" cy="444400"/>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1264" name="o"/>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o</a:t>
                  </a:r>
                </a:p>
              </p:txBody>
            </p:sp>
          </p:grpSp>
          <p:grpSp>
            <p:nvGrpSpPr>
              <p:cNvPr id="1268" name="Group"/>
              <p:cNvGrpSpPr/>
              <p:nvPr/>
            </p:nvGrpSpPr>
            <p:grpSpPr>
              <a:xfrm>
                <a:off x="711037" y="0"/>
                <a:ext cx="444399" cy="444399"/>
                <a:chOff x="0" y="0"/>
                <a:chExt cx="444398" cy="444398"/>
              </a:xfrm>
            </p:grpSpPr>
            <p:sp>
              <p:nvSpPr>
                <p:cNvPr id="1266"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1267" name="d"/>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d</a:t>
                  </a:r>
                </a:p>
              </p:txBody>
            </p:sp>
          </p:grpSp>
          <p:grpSp>
            <p:nvGrpSpPr>
              <p:cNvPr id="1271" name="Group"/>
              <p:cNvGrpSpPr/>
              <p:nvPr/>
            </p:nvGrpSpPr>
            <p:grpSpPr>
              <a:xfrm>
                <a:off x="1066555" y="0"/>
                <a:ext cx="444399" cy="444399"/>
                <a:chOff x="0" y="0"/>
                <a:chExt cx="444398" cy="444398"/>
              </a:xfrm>
            </p:grpSpPr>
            <p:sp>
              <p:nvSpPr>
                <p:cNvPr id="1269"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1270" name="e"/>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e</a:t>
                  </a:r>
                </a:p>
              </p:txBody>
            </p:sp>
          </p:grpSp>
          <p:grpSp>
            <p:nvGrpSpPr>
              <p:cNvPr id="1274" name="Group"/>
              <p:cNvGrpSpPr/>
              <p:nvPr/>
            </p:nvGrpSpPr>
            <p:grpSpPr>
              <a:xfrm>
                <a:off x="1422074" y="0"/>
                <a:ext cx="444399" cy="444399"/>
                <a:chOff x="0" y="0"/>
                <a:chExt cx="444398" cy="444398"/>
              </a:xfrm>
            </p:grpSpPr>
            <p:sp>
              <p:nvSpPr>
                <p:cNvPr id="1272"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1273" name="r"/>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r</a:t>
                  </a:r>
                </a:p>
              </p:txBody>
            </p:sp>
          </p:grpSp>
          <p:grpSp>
            <p:nvGrpSpPr>
              <p:cNvPr id="1277" name="Group"/>
              <p:cNvGrpSpPr/>
              <p:nvPr/>
            </p:nvGrpSpPr>
            <p:grpSpPr>
              <a:xfrm>
                <a:off x="1777592" y="0"/>
                <a:ext cx="444399" cy="444399"/>
                <a:chOff x="0" y="0"/>
                <a:chExt cx="444398" cy="444398"/>
              </a:xfrm>
            </p:grpSpPr>
            <p:sp>
              <p:nvSpPr>
                <p:cNvPr id="1275"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1276" name="n"/>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n </a:t>
                  </a:r>
                </a:p>
              </p:txBody>
            </p:sp>
          </p:grpSp>
          <p:sp>
            <p:nvSpPr>
              <p:cNvPr id="1278" name="Circle"/>
              <p:cNvSpPr/>
              <p:nvPr/>
            </p:nvSpPr>
            <p:spPr>
              <a:xfrm>
                <a:off x="2133111" y="0"/>
                <a:ext cx="444399" cy="444399"/>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grpSp>
            <p:nvGrpSpPr>
              <p:cNvPr id="1281" name="Group"/>
              <p:cNvGrpSpPr/>
              <p:nvPr/>
            </p:nvGrpSpPr>
            <p:grpSpPr>
              <a:xfrm>
                <a:off x="2488629" y="0"/>
                <a:ext cx="444399" cy="444399"/>
                <a:chOff x="0" y="0"/>
                <a:chExt cx="444398" cy="444398"/>
              </a:xfrm>
            </p:grpSpPr>
            <p:sp>
              <p:nvSpPr>
                <p:cNvPr id="1279"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1280" name="C"/>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C</a:t>
                  </a:r>
                </a:p>
              </p:txBody>
            </p:sp>
          </p:grpSp>
          <p:grpSp>
            <p:nvGrpSpPr>
              <p:cNvPr id="1284" name="Group"/>
              <p:cNvGrpSpPr/>
              <p:nvPr/>
            </p:nvGrpSpPr>
            <p:grpSpPr>
              <a:xfrm>
                <a:off x="2844148" y="0"/>
                <a:ext cx="444399" cy="444399"/>
                <a:chOff x="0" y="0"/>
                <a:chExt cx="444398" cy="444398"/>
              </a:xfrm>
            </p:grpSpPr>
            <p:sp>
              <p:nvSpPr>
                <p:cNvPr id="1282"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1283" name="+"/>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a:t>
                  </a:r>
                </a:p>
              </p:txBody>
            </p:sp>
          </p:grpSp>
          <p:grpSp>
            <p:nvGrpSpPr>
              <p:cNvPr id="1287" name="Group"/>
              <p:cNvGrpSpPr/>
              <p:nvPr/>
            </p:nvGrpSpPr>
            <p:grpSpPr>
              <a:xfrm>
                <a:off x="3199666" y="0"/>
                <a:ext cx="444399" cy="444399"/>
                <a:chOff x="0" y="0"/>
                <a:chExt cx="444398" cy="444398"/>
              </a:xfrm>
            </p:grpSpPr>
            <p:sp>
              <p:nvSpPr>
                <p:cNvPr id="1285"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sp>
              <p:nvSpPr>
                <p:cNvPr id="1286" name="+"/>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a:t>
                  </a:r>
                </a:p>
              </p:txBody>
            </p:sp>
          </p:grpSp>
          <p:grpSp>
            <p:nvGrpSpPr>
              <p:cNvPr id="1290" name="Group"/>
              <p:cNvGrpSpPr/>
              <p:nvPr/>
            </p:nvGrpSpPr>
            <p:grpSpPr>
              <a:xfrm>
                <a:off x="3555185" y="0"/>
                <a:ext cx="444399" cy="444399"/>
                <a:chOff x="0" y="0"/>
                <a:chExt cx="444398" cy="444398"/>
              </a:xfrm>
            </p:grpSpPr>
            <p:sp>
              <p:nvSpPr>
                <p:cNvPr id="1288"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sp>
              <p:nvSpPr>
                <p:cNvPr id="1289" name="14"/>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14</a:t>
                  </a:r>
                </a:p>
              </p:txBody>
            </p:sp>
          </p:grpSp>
        </p:grpSp>
      </p:grpSp>
      <p:sp>
        <p:nvSpPr>
          <p:cNvPr id="1293" name="Rounded Rectangle 8"/>
          <p:cNvSpPr/>
          <p:nvPr/>
        </p:nvSpPr>
        <p:spPr>
          <a:xfrm>
            <a:off x="5774542" y="6401260"/>
            <a:ext cx="3214711" cy="428605"/>
          </a:xfrm>
          <a:prstGeom prst="roundRect">
            <a:avLst>
              <a:gd name="adj" fmla="val 16667"/>
            </a:avLst>
          </a:prstGeom>
          <a:ln w="25400">
            <a:solidFill>
              <a:srgbClr val="FFFFFF"/>
            </a:solidFill>
          </a:ln>
        </p:spPr>
        <p:txBody>
          <a:bodyPr lIns="45719" rIns="45719" anchor="ctr"/>
          <a:lstStyle/>
          <a:p>
            <a:pPr>
              <a:defRPr>
                <a:solidFill>
                  <a:srgbClr val="595959"/>
                </a:solidFill>
              </a:defRPr>
            </a:pP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36" name="Group 23"/>
          <p:cNvGrpSpPr/>
          <p:nvPr/>
        </p:nvGrpSpPr>
        <p:grpSpPr>
          <a:xfrm>
            <a:off x="82363" y="189354"/>
            <a:ext cx="8913720" cy="4917397"/>
            <a:chOff x="0" y="0"/>
            <a:chExt cx="8913718" cy="4917395"/>
          </a:xfrm>
        </p:grpSpPr>
        <p:sp>
          <p:nvSpPr>
            <p:cNvPr id="1295" name="TextBox 3"/>
            <p:cNvSpPr txBox="1"/>
            <p:nvPr/>
          </p:nvSpPr>
          <p:spPr>
            <a:xfrm>
              <a:off x="3118705" y="1009301"/>
              <a:ext cx="3287365"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200">
                  <a:solidFill>
                    <a:srgbClr val="31859C"/>
                  </a:solidFill>
                  <a:latin typeface="Courier New"/>
                  <a:ea typeface="Courier New"/>
                  <a:cs typeface="Courier New"/>
                  <a:sym typeface="Courier New"/>
                </a:defRPr>
              </a:lvl1pPr>
            </a:lstStyle>
            <a:p>
              <a:pPr/>
              <a:r>
                <a:t>unique_ptr&lt;int&gt; p2 = new int(100);</a:t>
              </a:r>
            </a:p>
          </p:txBody>
        </p:sp>
        <p:sp>
          <p:nvSpPr>
            <p:cNvPr id="1296" name="Straight Connector 5"/>
            <p:cNvSpPr/>
            <p:nvPr/>
          </p:nvSpPr>
          <p:spPr>
            <a:xfrm>
              <a:off x="3386977" y="3713652"/>
              <a:ext cx="5526742" cy="1"/>
            </a:xfrm>
            <a:prstGeom prst="line">
              <a:avLst/>
            </a:prstGeom>
            <a:noFill/>
            <a:ln w="57150" cap="flat">
              <a:solidFill>
                <a:srgbClr val="4A7EBB"/>
              </a:solidFill>
              <a:prstDash val="solid"/>
              <a:round/>
            </a:ln>
            <a:effectLst/>
          </p:spPr>
          <p:txBody>
            <a:bodyPr wrap="square" lIns="45719" tIns="45719" rIns="45719" bIns="45719" numCol="1" anchor="t">
              <a:noAutofit/>
            </a:bodyPr>
            <a:lstStyle/>
            <a:p>
              <a:pPr/>
            </a:p>
          </p:txBody>
        </p:sp>
        <p:sp>
          <p:nvSpPr>
            <p:cNvPr id="1297" name="TextBox 6"/>
            <p:cNvSpPr txBox="1"/>
            <p:nvPr/>
          </p:nvSpPr>
          <p:spPr>
            <a:xfrm>
              <a:off x="7986209" y="2618070"/>
              <a:ext cx="755724"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STACK</a:t>
              </a:r>
            </a:p>
          </p:txBody>
        </p:sp>
        <p:sp>
          <p:nvSpPr>
            <p:cNvPr id="1298" name="TextBox 7"/>
            <p:cNvSpPr txBox="1"/>
            <p:nvPr/>
          </p:nvSpPr>
          <p:spPr>
            <a:xfrm>
              <a:off x="8112275" y="4659194"/>
              <a:ext cx="503593"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HEAP</a:t>
              </a:r>
            </a:p>
          </p:txBody>
        </p:sp>
        <p:grpSp>
          <p:nvGrpSpPr>
            <p:cNvPr id="1301" name="Rectangle 8"/>
            <p:cNvGrpSpPr/>
            <p:nvPr/>
          </p:nvGrpSpPr>
          <p:grpSpPr>
            <a:xfrm>
              <a:off x="6364652" y="2150084"/>
              <a:ext cx="776568" cy="365766"/>
              <a:chOff x="0" y="0"/>
              <a:chExt cx="776566" cy="365765"/>
            </a:xfrm>
          </p:grpSpPr>
          <p:sp>
            <p:nvSpPr>
              <p:cNvPr id="1299" name="Rectangle"/>
              <p:cNvSpPr/>
              <p:nvPr/>
            </p:nvSpPr>
            <p:spPr>
              <a:xfrm>
                <a:off x="0" y="-1"/>
                <a:ext cx="776567" cy="365767"/>
              </a:xfrm>
              <a:prstGeom prst="rect">
                <a:avLst/>
              </a:prstGeom>
              <a:solidFill>
                <a:srgbClr val="95B3D7"/>
              </a:solidFill>
              <a:ln w="12700" cap="flat">
                <a:noFill/>
                <a:miter lim="400000"/>
              </a:ln>
              <a:effectLst/>
            </p:spPr>
            <p:txBody>
              <a:bodyPr wrap="square" lIns="45719" tIns="45719" rIns="45719" bIns="45719" numCol="1" anchor="ctr">
                <a:noAutofit/>
              </a:bodyPr>
              <a:lstStyle/>
              <a:p>
                <a:pPr algn="ctr">
                  <a:defRPr sz="1300"/>
                </a:pPr>
              </a:p>
            </p:txBody>
          </p:sp>
          <p:sp>
            <p:nvSpPr>
              <p:cNvPr id="1300" name="int* p1"/>
              <p:cNvSpPr txBox="1"/>
              <p:nvPr/>
            </p:nvSpPr>
            <p:spPr>
              <a:xfrm>
                <a:off x="45720" y="53781"/>
                <a:ext cx="685127" cy="2582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vl1pPr>
              </a:lstStyle>
              <a:p>
                <a:pPr/>
                <a:r>
                  <a:t>int* p1</a:t>
                </a:r>
              </a:p>
            </p:txBody>
          </p:sp>
        </p:grpSp>
        <p:grpSp>
          <p:nvGrpSpPr>
            <p:cNvPr id="1304" name="Rounded Rectangle 9"/>
            <p:cNvGrpSpPr/>
            <p:nvPr/>
          </p:nvGrpSpPr>
          <p:grpSpPr>
            <a:xfrm>
              <a:off x="6253713" y="4300947"/>
              <a:ext cx="998445" cy="404080"/>
              <a:chOff x="0" y="0"/>
              <a:chExt cx="998443" cy="404079"/>
            </a:xfrm>
          </p:grpSpPr>
          <p:sp>
            <p:nvSpPr>
              <p:cNvPr id="1302" name="Rounded Rectangle"/>
              <p:cNvSpPr/>
              <p:nvPr/>
            </p:nvSpPr>
            <p:spPr>
              <a:xfrm>
                <a:off x="0" y="0"/>
                <a:ext cx="998444" cy="404080"/>
              </a:xfrm>
              <a:prstGeom prst="roundRect">
                <a:avLst>
                  <a:gd name="adj" fmla="val 16667"/>
                </a:avLst>
              </a:prstGeom>
              <a:solidFill>
                <a:schemeClr val="accent2"/>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p>
            </p:txBody>
          </p:sp>
          <p:sp>
            <p:nvSpPr>
              <p:cNvPr id="1303" name="100"/>
              <p:cNvSpPr txBox="1"/>
              <p:nvPr/>
            </p:nvSpPr>
            <p:spPr>
              <a:xfrm>
                <a:off x="78145" y="72938"/>
                <a:ext cx="842154" cy="2582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100</a:t>
                </a:r>
              </a:p>
            </p:txBody>
          </p:sp>
        </p:grpSp>
        <p:sp>
          <p:nvSpPr>
            <p:cNvPr id="1305" name="Straight Arrow Connector 11"/>
            <p:cNvSpPr/>
            <p:nvPr/>
          </p:nvSpPr>
          <p:spPr>
            <a:xfrm>
              <a:off x="6752936" y="2515849"/>
              <a:ext cx="1" cy="1785099"/>
            </a:xfrm>
            <a:prstGeom prst="line">
              <a:avLst/>
            </a:prstGeom>
            <a:noFill/>
            <a:ln w="9525" cap="flat">
              <a:solidFill>
                <a:schemeClr val="accent2"/>
              </a:solidFill>
              <a:prstDash val="solid"/>
              <a:round/>
              <a:tailEnd type="triangle" w="med" len="med"/>
            </a:ln>
            <a:effectLst/>
          </p:spPr>
          <p:txBody>
            <a:bodyPr wrap="square" lIns="45719" tIns="45719" rIns="45719" bIns="45719" numCol="1" anchor="t">
              <a:noAutofit/>
            </a:bodyPr>
            <a:lstStyle/>
            <a:p>
              <a:pPr/>
            </a:p>
          </p:txBody>
        </p:sp>
        <p:grpSp>
          <p:nvGrpSpPr>
            <p:cNvPr id="1308" name="Rectangle 12"/>
            <p:cNvGrpSpPr/>
            <p:nvPr/>
          </p:nvGrpSpPr>
          <p:grpSpPr>
            <a:xfrm>
              <a:off x="4530393" y="2107214"/>
              <a:ext cx="776568" cy="451505"/>
              <a:chOff x="0" y="0"/>
              <a:chExt cx="776566" cy="451504"/>
            </a:xfrm>
          </p:grpSpPr>
          <p:sp>
            <p:nvSpPr>
              <p:cNvPr id="1306" name="Rectangle"/>
              <p:cNvSpPr/>
              <p:nvPr/>
            </p:nvSpPr>
            <p:spPr>
              <a:xfrm>
                <a:off x="0" y="42869"/>
                <a:ext cx="776567" cy="365766"/>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200">
                    <a:solidFill>
                      <a:srgbClr val="FFFFFF"/>
                    </a:solidFill>
                  </a:defRPr>
                </a:pPr>
              </a:p>
            </p:txBody>
          </p:sp>
          <p:sp>
            <p:nvSpPr>
              <p:cNvPr id="1307" name="[ ] handlers"/>
              <p:cNvSpPr txBox="1"/>
              <p:nvPr/>
            </p:nvSpPr>
            <p:spPr>
              <a:xfrm>
                <a:off x="58419" y="0"/>
                <a:ext cx="659728" cy="4515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300">
                    <a:solidFill>
                      <a:srgbClr val="FFFFFF"/>
                    </a:solidFill>
                  </a:defRPr>
                </a:pPr>
                <a:r>
                  <a:t>[ ] </a:t>
                </a:r>
                <a:r>
                  <a:rPr sz="1200"/>
                  <a:t>handlers</a:t>
                </a:r>
              </a:p>
            </p:txBody>
          </p:sp>
        </p:grpSp>
        <p:grpSp>
          <p:nvGrpSpPr>
            <p:cNvPr id="1311" name="Rounded Rectangle 13"/>
            <p:cNvGrpSpPr/>
            <p:nvPr/>
          </p:nvGrpSpPr>
          <p:grpSpPr>
            <a:xfrm>
              <a:off x="4419455" y="4300947"/>
              <a:ext cx="998445" cy="404080"/>
              <a:chOff x="0" y="0"/>
              <a:chExt cx="998443" cy="404079"/>
            </a:xfrm>
          </p:grpSpPr>
          <p:sp>
            <p:nvSpPr>
              <p:cNvPr id="1309" name="Rounded Rectangle"/>
              <p:cNvSpPr/>
              <p:nvPr/>
            </p:nvSpPr>
            <p:spPr>
              <a:xfrm>
                <a:off x="0" y="0"/>
                <a:ext cx="998444" cy="404080"/>
              </a:xfrm>
              <a:prstGeom prst="roundRect">
                <a:avLst>
                  <a:gd name="adj" fmla="val 16667"/>
                </a:avLst>
              </a:prstGeom>
              <a:solidFill>
                <a:schemeClr val="accent2"/>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p>
            </p:txBody>
          </p:sp>
          <p:sp>
            <p:nvSpPr>
              <p:cNvPr id="1310" name="100"/>
              <p:cNvSpPr txBox="1"/>
              <p:nvPr/>
            </p:nvSpPr>
            <p:spPr>
              <a:xfrm>
                <a:off x="78145" y="72938"/>
                <a:ext cx="842154" cy="2582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100</a:t>
                </a:r>
              </a:p>
            </p:txBody>
          </p:sp>
        </p:grpSp>
        <p:grpSp>
          <p:nvGrpSpPr>
            <p:cNvPr id="1314" name="Rectangle 15"/>
            <p:cNvGrpSpPr/>
            <p:nvPr/>
          </p:nvGrpSpPr>
          <p:grpSpPr>
            <a:xfrm>
              <a:off x="4530393" y="1784319"/>
              <a:ext cx="776568" cy="365766"/>
              <a:chOff x="0" y="0"/>
              <a:chExt cx="776566" cy="365765"/>
            </a:xfrm>
          </p:grpSpPr>
          <p:sp>
            <p:nvSpPr>
              <p:cNvPr id="1312" name="Rectangle"/>
              <p:cNvSpPr/>
              <p:nvPr/>
            </p:nvSpPr>
            <p:spPr>
              <a:xfrm>
                <a:off x="0" y="-1"/>
                <a:ext cx="776567" cy="365767"/>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p>
            </p:txBody>
          </p:sp>
          <p:sp>
            <p:nvSpPr>
              <p:cNvPr id="1313" name="int* p"/>
              <p:cNvSpPr txBox="1"/>
              <p:nvPr/>
            </p:nvSpPr>
            <p:spPr>
              <a:xfrm>
                <a:off x="58420" y="53781"/>
                <a:ext cx="659727" cy="2582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int* p</a:t>
                </a:r>
              </a:p>
            </p:txBody>
          </p:sp>
        </p:grpSp>
        <p:sp>
          <p:nvSpPr>
            <p:cNvPr id="1315" name="TextBox 16"/>
            <p:cNvSpPr txBox="1"/>
            <p:nvPr/>
          </p:nvSpPr>
          <p:spPr>
            <a:xfrm>
              <a:off x="4613934" y="1487496"/>
              <a:ext cx="589317"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p2</a:t>
              </a:r>
            </a:p>
          </p:txBody>
        </p:sp>
        <p:sp>
          <p:nvSpPr>
            <p:cNvPr id="1316" name="Elbow Connector 18"/>
            <p:cNvSpPr/>
            <p:nvPr/>
          </p:nvSpPr>
          <p:spPr>
            <a:xfrm flipH="1">
              <a:off x="4918677" y="1967202"/>
              <a:ext cx="559734" cy="23337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616" y="0"/>
                  </a:moveTo>
                  <a:lnTo>
                    <a:pt x="0" y="0"/>
                  </a:lnTo>
                  <a:lnTo>
                    <a:pt x="0" y="11646"/>
                  </a:lnTo>
                  <a:lnTo>
                    <a:pt x="21600" y="11646"/>
                  </a:lnTo>
                  <a:lnTo>
                    <a:pt x="21600" y="21600"/>
                  </a:lnTo>
                </a:path>
              </a:pathLst>
            </a:custGeom>
            <a:noFill/>
            <a:ln w="9525" cap="flat">
              <a:solidFill>
                <a:schemeClr val="accent2"/>
              </a:solidFill>
              <a:prstDash val="solid"/>
              <a:round/>
              <a:tailEnd type="triangle" w="med" len="med"/>
            </a:ln>
            <a:effectLst/>
          </p:spPr>
          <p:txBody>
            <a:bodyPr wrap="square" lIns="45719" tIns="45719" rIns="45719" bIns="45719" numCol="1" anchor="ctr">
              <a:noAutofit/>
            </a:bodyPr>
            <a:lstStyle/>
            <a:p>
              <a:pPr/>
            </a:p>
          </p:txBody>
        </p:sp>
        <p:sp>
          <p:nvSpPr>
            <p:cNvPr id="1317" name="TextBox 31"/>
            <p:cNvSpPr txBox="1"/>
            <p:nvPr/>
          </p:nvSpPr>
          <p:spPr>
            <a:xfrm>
              <a:off x="3758166" y="0"/>
              <a:ext cx="1837878" cy="3924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2400"/>
              </a:lvl1pPr>
            </a:lstStyle>
            <a:p>
              <a:pPr/>
              <a:r>
                <a:t>unique_ptr</a:t>
              </a:r>
            </a:p>
          </p:txBody>
        </p:sp>
        <p:grpSp>
          <p:nvGrpSpPr>
            <p:cNvPr id="1322" name="Cloud 19"/>
            <p:cNvGrpSpPr/>
            <p:nvPr/>
          </p:nvGrpSpPr>
          <p:grpSpPr>
            <a:xfrm>
              <a:off x="117431" y="920619"/>
              <a:ext cx="2257054" cy="1549311"/>
              <a:chOff x="0" y="0"/>
              <a:chExt cx="2257053" cy="1549310"/>
            </a:xfrm>
          </p:grpSpPr>
          <p:grpSp>
            <p:nvGrpSpPr>
              <p:cNvPr id="1320" name="Group"/>
              <p:cNvGrpSpPr/>
              <p:nvPr/>
            </p:nvGrpSpPr>
            <p:grpSpPr>
              <a:xfrm>
                <a:off x="0" y="212313"/>
                <a:ext cx="2257054" cy="1189688"/>
                <a:chOff x="0" y="0"/>
                <a:chExt cx="2257053" cy="1189687"/>
              </a:xfrm>
            </p:grpSpPr>
            <p:sp>
              <p:nvSpPr>
                <p:cNvPr id="1318" name="Shape"/>
                <p:cNvSpPr/>
                <p:nvPr/>
              </p:nvSpPr>
              <p:spPr>
                <a:xfrm>
                  <a:off x="0" y="0"/>
                  <a:ext cx="2257054" cy="1189688"/>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noFill/>
                <a:ln w="25400" cap="flat">
                  <a:solidFill>
                    <a:srgbClr val="3A5E8A"/>
                  </a:solidFill>
                  <a:prstDash val="solid"/>
                  <a:round/>
                </a:ln>
                <a:effectLst/>
              </p:spPr>
              <p:txBody>
                <a:bodyPr wrap="square" lIns="45719" tIns="45719" rIns="45719" bIns="45719" numCol="1" anchor="ctr">
                  <a:noAutofit/>
                </a:bodyPr>
                <a:lstStyle/>
                <a:p>
                  <a:pPr algn="ctr">
                    <a:defRPr sz="1000"/>
                  </a:pPr>
                </a:p>
              </p:txBody>
            </p:sp>
            <p:sp>
              <p:nvSpPr>
                <p:cNvPr id="1319" name="Shape"/>
                <p:cNvSpPr/>
                <p:nvPr/>
              </p:nvSpPr>
              <p:spPr>
                <a:xfrm>
                  <a:off x="114608" y="60494"/>
                  <a:ext cx="2068215" cy="10100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sz="1000"/>
                  </a:pPr>
                </a:p>
              </p:txBody>
            </p:sp>
          </p:grpSp>
          <p:sp>
            <p:nvSpPr>
              <p:cNvPr id="1321" name="[ CODE SEGMENT ]…"/>
              <p:cNvSpPr txBox="1"/>
              <p:nvPr/>
            </p:nvSpPr>
            <p:spPr>
              <a:xfrm>
                <a:off x="370995" y="0"/>
                <a:ext cx="1355608" cy="15493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1000"/>
                </a:pPr>
              </a:p>
              <a:p>
                <a:pPr algn="ctr">
                  <a:defRPr b="1" sz="1000"/>
                </a:pPr>
              </a:p>
              <a:p>
                <a:pPr algn="ctr">
                  <a:defRPr b="1" sz="1000"/>
                </a:pPr>
                <a:r>
                  <a:t>[ </a:t>
                </a:r>
                <a:r>
                  <a:rPr i="1">
                    <a:solidFill>
                      <a:srgbClr val="C00000"/>
                    </a:solidFill>
                    <a:effectLst>
                      <a:outerShdw sx="100000" sy="100000" kx="0" ky="0" algn="b" rotWithShape="0" blurRad="38100" dist="38100" dir="2700000">
                        <a:srgbClr val="000000">
                          <a:alpha val="43137"/>
                        </a:srgbClr>
                      </a:outerShdw>
                    </a:effectLst>
                  </a:rPr>
                  <a:t>CODE SEGMENT </a:t>
                </a:r>
                <a:r>
                  <a:t>]</a:t>
                </a:r>
                <a:endParaRPr>
                  <a:solidFill>
                    <a:srgbClr val="FFFFFF"/>
                  </a:solidFill>
                </a:endParaRPr>
              </a:p>
              <a:p>
                <a:pPr algn="ctr">
                  <a:defRPr b="1" sz="1000"/>
                </a:pPr>
                <a:r>
                  <a:t>Default delete_handler to de-allocate heap memory</a:t>
                </a:r>
                <a:endParaRPr>
                  <a:solidFill>
                    <a:srgbClr val="FFFFFF"/>
                  </a:solidFill>
                </a:endParaRPr>
              </a:p>
              <a:p>
                <a:pPr algn="ctr">
                  <a:defRPr b="1" sz="1000"/>
                </a:pPr>
                <a:r>
                  <a:t> </a:t>
                </a:r>
                <a:r>
                  <a:rPr b="0"/>
                  <a:t>-----</a:t>
                </a:r>
                <a:endParaRPr>
                  <a:solidFill>
                    <a:srgbClr val="FFFFFF"/>
                  </a:solidFill>
                </a:endParaRPr>
              </a:p>
              <a:p>
                <a:pPr algn="ctr">
                  <a:defRPr sz="1000"/>
                </a:pPr>
                <a:r>
                  <a:t>------</a:t>
                </a:r>
                <a:endParaRPr>
                  <a:solidFill>
                    <a:srgbClr val="FFFFFF"/>
                  </a:solidFill>
                </a:endParaRPr>
              </a:p>
            </p:txBody>
          </p:sp>
        </p:grpSp>
        <p:grpSp>
          <p:nvGrpSpPr>
            <p:cNvPr id="1327" name="Cloud 21"/>
            <p:cNvGrpSpPr/>
            <p:nvPr/>
          </p:nvGrpSpPr>
          <p:grpSpPr>
            <a:xfrm>
              <a:off x="-1" y="2084277"/>
              <a:ext cx="2481752" cy="1879511"/>
              <a:chOff x="0" y="0"/>
              <a:chExt cx="2481750" cy="1879510"/>
            </a:xfrm>
          </p:grpSpPr>
          <p:grpSp>
            <p:nvGrpSpPr>
              <p:cNvPr id="1325" name="Group"/>
              <p:cNvGrpSpPr/>
              <p:nvPr/>
            </p:nvGrpSpPr>
            <p:grpSpPr>
              <a:xfrm>
                <a:off x="-1" y="305771"/>
                <a:ext cx="2481752" cy="1341252"/>
                <a:chOff x="0" y="0"/>
                <a:chExt cx="2481750" cy="1341250"/>
              </a:xfrm>
            </p:grpSpPr>
            <p:sp>
              <p:nvSpPr>
                <p:cNvPr id="1323" name="Shape"/>
                <p:cNvSpPr/>
                <p:nvPr/>
              </p:nvSpPr>
              <p:spPr>
                <a:xfrm>
                  <a:off x="0" y="0"/>
                  <a:ext cx="2481751" cy="1341251"/>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noFill/>
                <a:ln w="25400" cap="flat">
                  <a:solidFill>
                    <a:srgbClr val="604A7B"/>
                  </a:solidFill>
                  <a:prstDash val="solid"/>
                  <a:round/>
                </a:ln>
                <a:effectLst/>
              </p:spPr>
              <p:txBody>
                <a:bodyPr wrap="square" lIns="45719" tIns="45719" rIns="45719" bIns="45719" numCol="1" anchor="ctr">
                  <a:noAutofit/>
                </a:bodyPr>
                <a:lstStyle/>
                <a:p>
                  <a:pPr algn="ctr">
                    <a:defRPr sz="1000"/>
                  </a:pPr>
                </a:p>
              </p:txBody>
            </p:sp>
            <p:sp>
              <p:nvSpPr>
                <p:cNvPr id="1324" name="Shape"/>
                <p:cNvSpPr/>
                <p:nvPr/>
              </p:nvSpPr>
              <p:spPr>
                <a:xfrm>
                  <a:off x="126018" y="68201"/>
                  <a:ext cx="2274113" cy="1138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604A7B"/>
                  </a:solidFill>
                  <a:prstDash val="solid"/>
                  <a:round/>
                </a:ln>
                <a:effectLst/>
              </p:spPr>
              <p:txBody>
                <a:bodyPr wrap="square" lIns="45719" tIns="45719" rIns="45719" bIns="45719" numCol="1" anchor="ctr">
                  <a:noAutofit/>
                </a:bodyPr>
                <a:lstStyle/>
                <a:p>
                  <a:pPr algn="ctr">
                    <a:defRPr sz="1000"/>
                  </a:pPr>
                </a:p>
              </p:txBody>
            </p:sp>
          </p:grpSp>
          <p:sp>
            <p:nvSpPr>
              <p:cNvPr id="1326" name="[ CODE SEGMENT ]…"/>
              <p:cNvSpPr txBox="1"/>
              <p:nvPr/>
            </p:nvSpPr>
            <p:spPr>
              <a:xfrm>
                <a:off x="402113" y="0"/>
                <a:ext cx="1502195" cy="18795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1000"/>
                </a:pPr>
              </a:p>
              <a:p>
                <a:pPr algn="ctr">
                  <a:defRPr b="1" sz="1000"/>
                </a:pPr>
              </a:p>
              <a:p>
                <a:pPr algn="ctr">
                  <a:defRPr b="1" sz="1000"/>
                </a:pPr>
              </a:p>
              <a:p>
                <a:pPr algn="ctr">
                  <a:defRPr b="1" sz="1000"/>
                </a:pPr>
                <a:r>
                  <a:t>[ </a:t>
                </a:r>
                <a:r>
                  <a:rPr i="1">
                    <a:solidFill>
                      <a:srgbClr val="C00000"/>
                    </a:solidFill>
                    <a:effectLst>
                      <a:outerShdw sx="100000" sy="100000" kx="0" ky="0" algn="b" rotWithShape="0" blurRad="38100" dist="38100" dir="2700000">
                        <a:srgbClr val="000000">
                          <a:alpha val="43137"/>
                        </a:srgbClr>
                      </a:outerShdw>
                    </a:effectLst>
                  </a:rPr>
                  <a:t>CODE SEGMENT </a:t>
                </a:r>
                <a:r>
                  <a:t>]</a:t>
                </a:r>
                <a:endParaRPr>
                  <a:solidFill>
                    <a:srgbClr val="FFFFFF"/>
                  </a:solidFill>
                </a:endParaRPr>
              </a:p>
              <a:p>
                <a:pPr algn="ctr">
                  <a:defRPr b="1" sz="1000"/>
                </a:pPr>
                <a:r>
                  <a:t>CUSTOM delete_handler </a:t>
                </a:r>
                <a:r>
                  <a:rPr>
                    <a:solidFill>
                      <a:srgbClr val="FF0000"/>
                    </a:solidFill>
                  </a:rPr>
                  <a:t>…</a:t>
                </a:r>
              </a:p>
              <a:p>
                <a:pPr algn="ctr">
                  <a:defRPr b="1" sz="1000"/>
                </a:pPr>
                <a:r>
                  <a:t>To de-allocate heap memory</a:t>
                </a:r>
              </a:p>
              <a:p>
                <a:pPr algn="ctr">
                  <a:defRPr sz="1000"/>
                </a:pPr>
                <a:r>
                  <a:t>-----</a:t>
                </a:r>
                <a:endParaRPr>
                  <a:solidFill>
                    <a:srgbClr val="FFFFFF"/>
                  </a:solidFill>
                </a:endParaRPr>
              </a:p>
              <a:p>
                <a:pPr algn="ctr">
                  <a:defRPr sz="1000"/>
                </a:pPr>
                <a:r>
                  <a:t>------</a:t>
                </a:r>
                <a:endParaRPr>
                  <a:solidFill>
                    <a:srgbClr val="FFFFFF"/>
                  </a:solidFill>
                </a:endParaRPr>
              </a:p>
            </p:txBody>
          </p:sp>
        </p:grpSp>
        <p:grpSp>
          <p:nvGrpSpPr>
            <p:cNvPr id="1330" name="Flowchart: Decision 2"/>
            <p:cNvGrpSpPr/>
            <p:nvPr/>
          </p:nvGrpSpPr>
          <p:grpSpPr>
            <a:xfrm>
              <a:off x="3342841" y="2002160"/>
              <a:ext cx="649256" cy="517046"/>
              <a:chOff x="0" y="0"/>
              <a:chExt cx="649254" cy="517044"/>
            </a:xfrm>
          </p:grpSpPr>
          <p:sp>
            <p:nvSpPr>
              <p:cNvPr id="1328" name="Shape"/>
              <p:cNvSpPr/>
              <p:nvPr/>
            </p:nvSpPr>
            <p:spPr>
              <a:xfrm>
                <a:off x="0" y="0"/>
                <a:ext cx="649256" cy="517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rgbClr val="948A54"/>
              </a:solidFill>
              <a:ln w="12700" cap="flat">
                <a:noFill/>
                <a:miter lim="400000"/>
              </a:ln>
              <a:effectLst/>
            </p:spPr>
            <p:txBody>
              <a:bodyPr wrap="square" lIns="45719" tIns="45719" rIns="45719" bIns="45719" numCol="1" anchor="ctr">
                <a:noAutofit/>
              </a:bodyPr>
              <a:lstStyle/>
              <a:p>
                <a:pPr algn="ctr">
                  <a:defRPr sz="800">
                    <a:solidFill>
                      <a:srgbClr val="FFFFFF"/>
                    </a:solidFill>
                  </a:defRPr>
                </a:pPr>
              </a:p>
            </p:txBody>
          </p:sp>
          <p:sp>
            <p:nvSpPr>
              <p:cNvPr id="1329" name="OR"/>
              <p:cNvSpPr txBox="1"/>
              <p:nvPr/>
            </p:nvSpPr>
            <p:spPr>
              <a:xfrm>
                <a:off x="208033" y="160514"/>
                <a:ext cx="233189" cy="1960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800">
                    <a:solidFill>
                      <a:srgbClr val="FFFFFF"/>
                    </a:solidFill>
                  </a:defRPr>
                </a:lvl1pPr>
              </a:lstStyle>
              <a:p>
                <a:pPr/>
                <a:r>
                  <a:t>OR</a:t>
                </a:r>
              </a:p>
            </p:txBody>
          </p:sp>
        </p:grpSp>
        <p:sp>
          <p:nvSpPr>
            <p:cNvPr id="1331" name="Straight Arrow Connector 17"/>
            <p:cNvSpPr/>
            <p:nvPr/>
          </p:nvSpPr>
          <p:spPr>
            <a:xfrm flipH="1">
              <a:off x="3992096" y="2250819"/>
              <a:ext cx="538299" cy="9865"/>
            </a:xfrm>
            <a:prstGeom prst="line">
              <a:avLst/>
            </a:prstGeom>
            <a:noFill/>
            <a:ln w="28575" cap="flat">
              <a:solidFill>
                <a:srgbClr val="4A7EBB"/>
              </a:solidFill>
              <a:prstDash val="solid"/>
              <a:round/>
              <a:tailEnd type="triangle" w="med" len="med"/>
            </a:ln>
            <a:effectLst/>
          </p:spPr>
          <p:txBody>
            <a:bodyPr wrap="square" lIns="45719" tIns="45719" rIns="45719" bIns="45719" numCol="1" anchor="t">
              <a:noAutofit/>
            </a:bodyPr>
            <a:lstStyle/>
            <a:p>
              <a:pPr/>
            </a:p>
          </p:txBody>
        </p:sp>
        <p:sp>
          <p:nvSpPr>
            <p:cNvPr id="1332" name="Elbow Connector 24"/>
            <p:cNvSpPr/>
            <p:nvPr/>
          </p:nvSpPr>
          <p:spPr>
            <a:xfrm flipH="1" rot="5400000">
              <a:off x="2774541" y="1109230"/>
              <a:ext cx="428765" cy="13570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noFill/>
            <a:ln w="28575" cap="flat">
              <a:solidFill>
                <a:srgbClr val="4A7EBB"/>
              </a:solidFill>
              <a:prstDash val="solid"/>
              <a:round/>
              <a:tailEnd type="triangle" w="med" len="med"/>
            </a:ln>
            <a:effectLst/>
          </p:spPr>
          <p:txBody>
            <a:bodyPr wrap="square" lIns="45719" tIns="45719" rIns="45719" bIns="45719" numCol="1" anchor="ctr">
              <a:noAutofit/>
            </a:bodyPr>
            <a:lstStyle/>
            <a:p>
              <a:pPr/>
            </a:p>
          </p:txBody>
        </p:sp>
        <p:sp>
          <p:nvSpPr>
            <p:cNvPr id="1333" name="Elbow Connector 28"/>
            <p:cNvSpPr/>
            <p:nvPr/>
          </p:nvSpPr>
          <p:spPr>
            <a:xfrm rot="5400000">
              <a:off x="2805062" y="2192643"/>
              <a:ext cx="535847" cy="1188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noFill/>
            <a:ln w="28575" cap="flat">
              <a:solidFill>
                <a:srgbClr val="4A7EBB"/>
              </a:solidFill>
              <a:prstDash val="solid"/>
              <a:round/>
              <a:tailEnd type="triangle" w="med" len="med"/>
            </a:ln>
            <a:effectLst/>
          </p:spPr>
          <p:txBody>
            <a:bodyPr wrap="square" lIns="45719" tIns="45719" rIns="45719" bIns="45719" numCol="1" anchor="ctr">
              <a:noAutofit/>
            </a:bodyPr>
            <a:lstStyle/>
            <a:p>
              <a:pPr/>
            </a:p>
          </p:txBody>
        </p:sp>
        <p:sp>
          <p:nvSpPr>
            <p:cNvPr id="1334" name="TextBox 33"/>
            <p:cNvSpPr txBox="1"/>
            <p:nvPr/>
          </p:nvSpPr>
          <p:spPr>
            <a:xfrm>
              <a:off x="2697291" y="1617724"/>
              <a:ext cx="1169218" cy="3456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900"/>
              </a:lvl1pPr>
            </a:lstStyle>
            <a:p>
              <a:pPr/>
              <a:r>
                <a:t>Default  delete Handler</a:t>
              </a:r>
            </a:p>
          </p:txBody>
        </p:sp>
        <p:sp>
          <p:nvSpPr>
            <p:cNvPr id="1335" name="TextBox 34"/>
            <p:cNvSpPr txBox="1"/>
            <p:nvPr/>
          </p:nvSpPr>
          <p:spPr>
            <a:xfrm>
              <a:off x="2697291" y="2659218"/>
              <a:ext cx="1169218" cy="3456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900"/>
              </a:lvl1pPr>
            </a:lstStyle>
            <a:p>
              <a:pPr/>
              <a:r>
                <a:t>Custom delete Handler</a:t>
              </a:r>
            </a:p>
          </p:txBody>
        </p:sp>
      </p:grpSp>
      <p:sp>
        <p:nvSpPr>
          <p:cNvPr id="1337" name="Slide Number Placeholder 44"/>
          <p:cNvSpPr txBox="1"/>
          <p:nvPr>
            <p:ph type="sldNum" sz="quarter" idx="4294967295"/>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38" name="Rectangle 20"/>
          <p:cNvSpPr txBox="1"/>
          <p:nvPr/>
        </p:nvSpPr>
        <p:spPr>
          <a:xfrm>
            <a:off x="5395465" y="1999144"/>
            <a:ext cx="1044685" cy="1960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
            </a:lvl1pPr>
          </a:lstStyle>
          <a:p>
            <a:pPr/>
            <a:r>
              <a:t>Pointer to the memory</a:t>
            </a:r>
          </a:p>
        </p:txBody>
      </p:sp>
      <p:sp>
        <p:nvSpPr>
          <p:cNvPr id="1339" name="Rectangle 22"/>
          <p:cNvSpPr txBox="1"/>
          <p:nvPr/>
        </p:nvSpPr>
        <p:spPr>
          <a:xfrm>
            <a:off x="3897429" y="2722728"/>
            <a:ext cx="1406597" cy="3230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800"/>
            </a:pPr>
            <a:r>
              <a:t>Pointer to the custom_deleters </a:t>
            </a:r>
          </a:p>
          <a:p>
            <a:pPr>
              <a:defRPr sz="800"/>
            </a:pPr>
            <a:r>
              <a:t>or built-in deleters</a:t>
            </a:r>
          </a:p>
        </p:txBody>
      </p:sp>
      <p:sp>
        <p:nvSpPr>
          <p:cNvPr id="1340" name="TextBox 32"/>
          <p:cNvSpPr txBox="1"/>
          <p:nvPr/>
        </p:nvSpPr>
        <p:spPr>
          <a:xfrm>
            <a:off x="6628260" y="1949282"/>
            <a:ext cx="2371176"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200">
                <a:solidFill>
                  <a:srgbClr val="31859C"/>
                </a:solidFill>
                <a:latin typeface="Courier New"/>
                <a:ea typeface="Courier New"/>
                <a:cs typeface="Courier New"/>
                <a:sym typeface="Courier New"/>
              </a:defRPr>
            </a:lvl1pPr>
          </a:lstStyle>
          <a:p>
            <a:pPr/>
            <a:r>
              <a:t>int* p1 = new int(100);</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2" name="Straight Connector 5"/>
          <p:cNvSpPr/>
          <p:nvPr/>
        </p:nvSpPr>
        <p:spPr>
          <a:xfrm flipV="1">
            <a:off x="2991129" y="3284818"/>
            <a:ext cx="6152872" cy="43670"/>
          </a:xfrm>
          <a:prstGeom prst="line">
            <a:avLst/>
          </a:prstGeom>
          <a:ln w="57150">
            <a:solidFill>
              <a:srgbClr val="C00000"/>
            </a:solidFill>
          </a:ln>
        </p:spPr>
        <p:txBody>
          <a:bodyPr lIns="45719" rIns="45719"/>
          <a:lstStyle/>
          <a:p>
            <a:pPr/>
          </a:p>
        </p:txBody>
      </p:sp>
      <p:sp>
        <p:nvSpPr>
          <p:cNvPr id="1343" name="TextBox 6"/>
          <p:cNvSpPr txBox="1"/>
          <p:nvPr/>
        </p:nvSpPr>
        <p:spPr>
          <a:xfrm>
            <a:off x="8095635" y="2465167"/>
            <a:ext cx="560024" cy="2582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300"/>
            </a:lvl1pPr>
          </a:lstStyle>
          <a:p>
            <a:pPr/>
            <a:r>
              <a:t>STACK</a:t>
            </a:r>
          </a:p>
        </p:txBody>
      </p:sp>
      <p:sp>
        <p:nvSpPr>
          <p:cNvPr id="1344" name="TextBox 7"/>
          <p:cNvSpPr txBox="1"/>
          <p:nvPr/>
        </p:nvSpPr>
        <p:spPr>
          <a:xfrm>
            <a:off x="8095637" y="3608904"/>
            <a:ext cx="503593" cy="2582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300"/>
            </a:lvl1pPr>
          </a:lstStyle>
          <a:p>
            <a:pPr/>
            <a:r>
              <a:t>HEAP</a:t>
            </a:r>
          </a:p>
        </p:txBody>
      </p:sp>
      <p:grpSp>
        <p:nvGrpSpPr>
          <p:cNvPr id="1347" name="Rectangle 12"/>
          <p:cNvGrpSpPr/>
          <p:nvPr/>
        </p:nvGrpSpPr>
        <p:grpSpPr>
          <a:xfrm>
            <a:off x="4092107" y="2270658"/>
            <a:ext cx="776568" cy="438805"/>
            <a:chOff x="0" y="0"/>
            <a:chExt cx="776566" cy="438804"/>
          </a:xfrm>
        </p:grpSpPr>
        <p:sp>
          <p:nvSpPr>
            <p:cNvPr id="1345" name="Rectangle"/>
            <p:cNvSpPr/>
            <p:nvPr/>
          </p:nvSpPr>
          <p:spPr>
            <a:xfrm>
              <a:off x="0" y="36519"/>
              <a:ext cx="776567" cy="365766"/>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200">
                  <a:solidFill>
                    <a:srgbClr val="FFFFFF"/>
                  </a:solidFill>
                </a:defRPr>
              </a:pPr>
            </a:p>
          </p:txBody>
        </p:sp>
        <p:sp>
          <p:nvSpPr>
            <p:cNvPr id="1346" name="[ ] handlers"/>
            <p:cNvSpPr txBox="1"/>
            <p:nvPr/>
          </p:nvSpPr>
          <p:spPr>
            <a:xfrm>
              <a:off x="58419" y="0"/>
              <a:ext cx="659728" cy="4388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 handlers</a:t>
              </a:r>
            </a:p>
          </p:txBody>
        </p:sp>
      </p:grpSp>
      <p:grpSp>
        <p:nvGrpSpPr>
          <p:cNvPr id="1350" name="Rounded Rectangle 13"/>
          <p:cNvGrpSpPr/>
          <p:nvPr/>
        </p:nvGrpSpPr>
        <p:grpSpPr>
          <a:xfrm>
            <a:off x="6003566" y="4473056"/>
            <a:ext cx="743792" cy="227229"/>
            <a:chOff x="0" y="0"/>
            <a:chExt cx="743790" cy="227227"/>
          </a:xfrm>
        </p:grpSpPr>
        <p:sp>
          <p:nvSpPr>
            <p:cNvPr id="1348" name="Rounded Rectangle"/>
            <p:cNvSpPr/>
            <p:nvPr/>
          </p:nvSpPr>
          <p:spPr>
            <a:xfrm>
              <a:off x="0" y="0"/>
              <a:ext cx="743791" cy="227228"/>
            </a:xfrm>
            <a:prstGeom prst="roundRect">
              <a:avLst>
                <a:gd name="adj" fmla="val 16667"/>
              </a:avLst>
            </a:prstGeom>
            <a:solidFill>
              <a:schemeClr val="accent2"/>
            </a:solidFill>
            <a:ln w="25400" cap="flat">
              <a:solidFill>
                <a:srgbClr val="3A5E8A"/>
              </a:solidFill>
              <a:prstDash val="solid"/>
              <a:round/>
            </a:ln>
            <a:effectLst/>
          </p:spPr>
          <p:txBody>
            <a:bodyPr wrap="square" lIns="45719" tIns="45719" rIns="45719" bIns="45719" numCol="1" anchor="ctr">
              <a:noAutofit/>
            </a:bodyPr>
            <a:lstStyle/>
            <a:p>
              <a:pPr algn="ctr">
                <a:defRPr sz="900">
                  <a:solidFill>
                    <a:srgbClr val="FFFFFF"/>
                  </a:solidFill>
                </a:defRPr>
              </a:pPr>
            </a:p>
          </p:txBody>
        </p:sp>
        <p:sp>
          <p:nvSpPr>
            <p:cNvPr id="1349" name="Resource1"/>
            <p:cNvSpPr txBox="1"/>
            <p:nvPr/>
          </p:nvSpPr>
          <p:spPr>
            <a:xfrm>
              <a:off x="69511" y="10656"/>
              <a:ext cx="604769" cy="205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solidFill>
                    <a:srgbClr val="FFFFFF"/>
                  </a:solidFill>
                </a:defRPr>
              </a:lvl1pPr>
            </a:lstStyle>
            <a:p>
              <a:pPr/>
              <a:r>
                <a:t>Resource1</a:t>
              </a:r>
            </a:p>
          </p:txBody>
        </p:sp>
      </p:grpSp>
      <p:grpSp>
        <p:nvGrpSpPr>
          <p:cNvPr id="1353" name="Rectangle 15"/>
          <p:cNvGrpSpPr/>
          <p:nvPr/>
        </p:nvGrpSpPr>
        <p:grpSpPr>
          <a:xfrm>
            <a:off x="4092107" y="1941413"/>
            <a:ext cx="776568" cy="365766"/>
            <a:chOff x="0" y="0"/>
            <a:chExt cx="776566" cy="365765"/>
          </a:xfrm>
        </p:grpSpPr>
        <p:sp>
          <p:nvSpPr>
            <p:cNvPr id="1351" name="Rectangle"/>
            <p:cNvSpPr/>
            <p:nvPr/>
          </p:nvSpPr>
          <p:spPr>
            <a:xfrm>
              <a:off x="0" y="-1"/>
              <a:ext cx="776567" cy="365767"/>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p>
          </p:txBody>
        </p:sp>
        <p:sp>
          <p:nvSpPr>
            <p:cNvPr id="1352" name="int* p"/>
            <p:cNvSpPr txBox="1"/>
            <p:nvPr/>
          </p:nvSpPr>
          <p:spPr>
            <a:xfrm>
              <a:off x="58420" y="53781"/>
              <a:ext cx="659727" cy="2582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int* p</a:t>
              </a:r>
            </a:p>
          </p:txBody>
        </p:sp>
      </p:grpSp>
      <p:sp>
        <p:nvSpPr>
          <p:cNvPr id="1354" name="TextBox 16"/>
          <p:cNvSpPr txBox="1"/>
          <p:nvPr/>
        </p:nvSpPr>
        <p:spPr>
          <a:xfrm>
            <a:off x="4157998" y="1644244"/>
            <a:ext cx="589317" cy="2582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300"/>
            </a:lvl1pPr>
          </a:lstStyle>
          <a:p>
            <a:pPr/>
            <a:r>
              <a:t>ptr1</a:t>
            </a:r>
          </a:p>
        </p:txBody>
      </p:sp>
      <p:grpSp>
        <p:nvGrpSpPr>
          <p:cNvPr id="1359" name="Cloud 20"/>
          <p:cNvGrpSpPr/>
          <p:nvPr/>
        </p:nvGrpSpPr>
        <p:grpSpPr>
          <a:xfrm>
            <a:off x="33387" y="1113034"/>
            <a:ext cx="2257055" cy="1549311"/>
            <a:chOff x="0" y="0"/>
            <a:chExt cx="2257053" cy="1549310"/>
          </a:xfrm>
        </p:grpSpPr>
        <p:grpSp>
          <p:nvGrpSpPr>
            <p:cNvPr id="1357" name="Group"/>
            <p:cNvGrpSpPr/>
            <p:nvPr/>
          </p:nvGrpSpPr>
          <p:grpSpPr>
            <a:xfrm>
              <a:off x="0" y="212313"/>
              <a:ext cx="2257054" cy="1189688"/>
              <a:chOff x="0" y="0"/>
              <a:chExt cx="2257053" cy="1189687"/>
            </a:xfrm>
          </p:grpSpPr>
          <p:sp>
            <p:nvSpPr>
              <p:cNvPr id="1355" name="Shape"/>
              <p:cNvSpPr/>
              <p:nvPr/>
            </p:nvSpPr>
            <p:spPr>
              <a:xfrm>
                <a:off x="0" y="0"/>
                <a:ext cx="2257054" cy="1189688"/>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noFill/>
              <a:ln w="25400" cap="flat">
                <a:solidFill>
                  <a:srgbClr val="3A5E8A"/>
                </a:solidFill>
                <a:prstDash val="solid"/>
                <a:round/>
              </a:ln>
              <a:effectLst/>
            </p:spPr>
            <p:txBody>
              <a:bodyPr wrap="square" lIns="45719" tIns="45719" rIns="45719" bIns="45719" numCol="1" anchor="ctr">
                <a:noAutofit/>
              </a:bodyPr>
              <a:lstStyle/>
              <a:p>
                <a:pPr algn="ctr">
                  <a:defRPr sz="1000"/>
                </a:pPr>
              </a:p>
            </p:txBody>
          </p:sp>
          <p:sp>
            <p:nvSpPr>
              <p:cNvPr id="1356" name="Shape"/>
              <p:cNvSpPr/>
              <p:nvPr/>
            </p:nvSpPr>
            <p:spPr>
              <a:xfrm>
                <a:off x="114608" y="60494"/>
                <a:ext cx="2068215" cy="10100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sz="1000"/>
                </a:pPr>
              </a:p>
            </p:txBody>
          </p:sp>
        </p:grpSp>
        <p:sp>
          <p:nvSpPr>
            <p:cNvPr id="1358" name="[ CODE SEGMENT ]…"/>
            <p:cNvSpPr txBox="1"/>
            <p:nvPr/>
          </p:nvSpPr>
          <p:spPr>
            <a:xfrm>
              <a:off x="370995" y="0"/>
              <a:ext cx="1355608" cy="15493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1000"/>
              </a:pPr>
            </a:p>
            <a:p>
              <a:pPr algn="ctr">
                <a:defRPr b="1" sz="1000"/>
              </a:pPr>
            </a:p>
            <a:p>
              <a:pPr algn="ctr">
                <a:defRPr b="1" sz="1000"/>
              </a:pPr>
              <a:r>
                <a:t>[ </a:t>
              </a:r>
              <a:r>
                <a:rPr i="1">
                  <a:solidFill>
                    <a:srgbClr val="C00000"/>
                  </a:solidFill>
                  <a:effectLst>
                    <a:outerShdw sx="100000" sy="100000" kx="0" ky="0" algn="b" rotWithShape="0" blurRad="38100" dist="38100" dir="2700000">
                      <a:srgbClr val="000000">
                        <a:alpha val="43137"/>
                      </a:srgbClr>
                    </a:outerShdw>
                  </a:effectLst>
                </a:rPr>
                <a:t>CODE SEGMENT </a:t>
              </a:r>
              <a:r>
                <a:t>]</a:t>
              </a:r>
              <a:endParaRPr>
                <a:solidFill>
                  <a:srgbClr val="FFFFFF"/>
                </a:solidFill>
              </a:endParaRPr>
            </a:p>
            <a:p>
              <a:pPr algn="ctr">
                <a:defRPr b="1" sz="1000"/>
              </a:pPr>
              <a:r>
                <a:t>Default delete_handler to de-allocate heap memory</a:t>
              </a:r>
              <a:endParaRPr>
                <a:solidFill>
                  <a:srgbClr val="FFFFFF"/>
                </a:solidFill>
              </a:endParaRPr>
            </a:p>
            <a:p>
              <a:pPr algn="ctr">
                <a:defRPr b="1" sz="1000"/>
              </a:pPr>
              <a:r>
                <a:t> </a:t>
              </a:r>
              <a:r>
                <a:rPr b="0"/>
                <a:t>-----</a:t>
              </a:r>
              <a:endParaRPr>
                <a:solidFill>
                  <a:srgbClr val="FFFFFF"/>
                </a:solidFill>
              </a:endParaRPr>
            </a:p>
            <a:p>
              <a:pPr algn="ctr">
                <a:defRPr sz="1000"/>
              </a:pPr>
              <a:r>
                <a:t>------</a:t>
              </a:r>
              <a:endParaRPr>
                <a:solidFill>
                  <a:srgbClr val="FFFFFF"/>
                </a:solidFill>
              </a:endParaRPr>
            </a:p>
          </p:txBody>
        </p:sp>
      </p:grpSp>
      <p:grpSp>
        <p:nvGrpSpPr>
          <p:cNvPr id="1364" name="Cloud 26"/>
          <p:cNvGrpSpPr/>
          <p:nvPr/>
        </p:nvGrpSpPr>
        <p:grpSpPr>
          <a:xfrm>
            <a:off x="62190" y="2462237"/>
            <a:ext cx="2481751" cy="1879511"/>
            <a:chOff x="0" y="0"/>
            <a:chExt cx="2481749" cy="1879510"/>
          </a:xfrm>
        </p:grpSpPr>
        <p:grpSp>
          <p:nvGrpSpPr>
            <p:cNvPr id="1362" name="Group"/>
            <p:cNvGrpSpPr/>
            <p:nvPr/>
          </p:nvGrpSpPr>
          <p:grpSpPr>
            <a:xfrm>
              <a:off x="-1" y="305771"/>
              <a:ext cx="2481751" cy="1341252"/>
              <a:chOff x="0" y="0"/>
              <a:chExt cx="2481749" cy="1341250"/>
            </a:xfrm>
          </p:grpSpPr>
          <p:sp>
            <p:nvSpPr>
              <p:cNvPr id="1360" name="Shape"/>
              <p:cNvSpPr/>
              <p:nvPr/>
            </p:nvSpPr>
            <p:spPr>
              <a:xfrm>
                <a:off x="0" y="0"/>
                <a:ext cx="2481750" cy="1341251"/>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noFill/>
              <a:ln w="25400" cap="flat">
                <a:solidFill>
                  <a:srgbClr val="604A7B"/>
                </a:solidFill>
                <a:prstDash val="solid"/>
                <a:round/>
              </a:ln>
              <a:effectLst/>
            </p:spPr>
            <p:txBody>
              <a:bodyPr wrap="square" lIns="45719" tIns="45719" rIns="45719" bIns="45719" numCol="1" anchor="ctr">
                <a:noAutofit/>
              </a:bodyPr>
              <a:lstStyle/>
              <a:p>
                <a:pPr algn="ctr">
                  <a:defRPr sz="1000"/>
                </a:pPr>
              </a:p>
            </p:txBody>
          </p:sp>
          <p:sp>
            <p:nvSpPr>
              <p:cNvPr id="1361" name="Shape"/>
              <p:cNvSpPr/>
              <p:nvPr/>
            </p:nvSpPr>
            <p:spPr>
              <a:xfrm>
                <a:off x="126018" y="68201"/>
                <a:ext cx="2274112" cy="1138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604A7B"/>
                </a:solidFill>
                <a:prstDash val="solid"/>
                <a:round/>
              </a:ln>
              <a:effectLst/>
            </p:spPr>
            <p:txBody>
              <a:bodyPr wrap="square" lIns="45719" tIns="45719" rIns="45719" bIns="45719" numCol="1" anchor="ctr">
                <a:noAutofit/>
              </a:bodyPr>
              <a:lstStyle/>
              <a:p>
                <a:pPr algn="ctr">
                  <a:defRPr sz="1000"/>
                </a:pPr>
              </a:p>
            </p:txBody>
          </p:sp>
        </p:grpSp>
        <p:sp>
          <p:nvSpPr>
            <p:cNvPr id="1363" name="[ CODE SEGMENT ]…"/>
            <p:cNvSpPr txBox="1"/>
            <p:nvPr/>
          </p:nvSpPr>
          <p:spPr>
            <a:xfrm>
              <a:off x="402113" y="0"/>
              <a:ext cx="1502194" cy="18795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1000"/>
              </a:pPr>
            </a:p>
            <a:p>
              <a:pPr algn="ctr">
                <a:defRPr b="1" sz="1000"/>
              </a:pPr>
            </a:p>
            <a:p>
              <a:pPr algn="ctr">
                <a:defRPr b="1" sz="1000"/>
              </a:pPr>
            </a:p>
            <a:p>
              <a:pPr algn="ctr">
                <a:defRPr b="1" sz="1000"/>
              </a:pPr>
              <a:r>
                <a:t>[ </a:t>
              </a:r>
              <a:r>
                <a:rPr i="1">
                  <a:solidFill>
                    <a:srgbClr val="C00000"/>
                  </a:solidFill>
                  <a:effectLst>
                    <a:outerShdw sx="100000" sy="100000" kx="0" ky="0" algn="b" rotWithShape="0" blurRad="38100" dist="38100" dir="2700000">
                      <a:srgbClr val="000000">
                        <a:alpha val="43137"/>
                      </a:srgbClr>
                    </a:outerShdw>
                  </a:effectLst>
                </a:rPr>
                <a:t>CODE SEGMENT </a:t>
              </a:r>
              <a:r>
                <a:t>]</a:t>
              </a:r>
              <a:endParaRPr>
                <a:solidFill>
                  <a:srgbClr val="FFFFFF"/>
                </a:solidFill>
              </a:endParaRPr>
            </a:p>
            <a:p>
              <a:pPr algn="ctr">
                <a:defRPr b="1" sz="1000"/>
              </a:pPr>
              <a:r>
                <a:t>CUSTOM delete_handler </a:t>
              </a:r>
              <a:r>
                <a:rPr>
                  <a:solidFill>
                    <a:srgbClr val="FF0000"/>
                  </a:solidFill>
                </a:rPr>
                <a:t>Arr_deleter[ ]</a:t>
              </a:r>
              <a:r>
                <a:t> </a:t>
              </a:r>
              <a:endParaRPr>
                <a:solidFill>
                  <a:srgbClr val="FFFFFF"/>
                </a:solidFill>
              </a:endParaRPr>
            </a:p>
            <a:p>
              <a:pPr algn="ctr">
                <a:defRPr b="1" sz="1000"/>
              </a:pPr>
              <a:r>
                <a:t>To de-allocate heap memory</a:t>
              </a:r>
            </a:p>
            <a:p>
              <a:pPr algn="ctr">
                <a:defRPr sz="1000"/>
              </a:pPr>
              <a:r>
                <a:t>-----</a:t>
              </a:r>
              <a:endParaRPr>
                <a:solidFill>
                  <a:srgbClr val="FFFFFF"/>
                </a:solidFill>
              </a:endParaRPr>
            </a:p>
            <a:p>
              <a:pPr algn="ctr">
                <a:defRPr sz="1000"/>
              </a:pPr>
              <a:r>
                <a:t>------</a:t>
              </a:r>
              <a:endParaRPr>
                <a:solidFill>
                  <a:srgbClr val="FFFFFF"/>
                </a:solidFill>
              </a:endParaRPr>
            </a:p>
          </p:txBody>
        </p:sp>
      </p:grpSp>
      <p:grpSp>
        <p:nvGrpSpPr>
          <p:cNvPr id="1367" name="Rounded Rectangle 21"/>
          <p:cNvGrpSpPr/>
          <p:nvPr/>
        </p:nvGrpSpPr>
        <p:grpSpPr>
          <a:xfrm>
            <a:off x="6747356" y="4473056"/>
            <a:ext cx="903896" cy="233311"/>
            <a:chOff x="0" y="0"/>
            <a:chExt cx="903895" cy="233310"/>
          </a:xfrm>
        </p:grpSpPr>
        <p:sp>
          <p:nvSpPr>
            <p:cNvPr id="1365" name="Rounded Rectangle"/>
            <p:cNvSpPr/>
            <p:nvPr/>
          </p:nvSpPr>
          <p:spPr>
            <a:xfrm>
              <a:off x="0" y="0"/>
              <a:ext cx="903896" cy="233311"/>
            </a:xfrm>
            <a:prstGeom prst="roundRect">
              <a:avLst>
                <a:gd name="adj" fmla="val 16667"/>
              </a:avLst>
            </a:prstGeom>
            <a:solidFill>
              <a:schemeClr val="accent2"/>
            </a:solidFill>
            <a:ln w="25400" cap="flat">
              <a:solidFill>
                <a:srgbClr val="3A5E8A"/>
              </a:solidFill>
              <a:prstDash val="solid"/>
              <a:round/>
            </a:ln>
            <a:effectLst/>
          </p:spPr>
          <p:txBody>
            <a:bodyPr wrap="square" lIns="45719" tIns="45719" rIns="45719" bIns="45719" numCol="1" anchor="ctr">
              <a:noAutofit/>
            </a:bodyPr>
            <a:lstStyle/>
            <a:p>
              <a:pPr algn="ctr">
                <a:defRPr sz="900">
                  <a:solidFill>
                    <a:srgbClr val="FFFFFF"/>
                  </a:solidFill>
                </a:defRPr>
              </a:pPr>
            </a:p>
          </p:txBody>
        </p:sp>
        <p:sp>
          <p:nvSpPr>
            <p:cNvPr id="1366" name="Resource2"/>
            <p:cNvSpPr txBox="1"/>
            <p:nvPr/>
          </p:nvSpPr>
          <p:spPr>
            <a:xfrm>
              <a:off x="69808" y="13698"/>
              <a:ext cx="764279"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solidFill>
                    <a:srgbClr val="FFFFFF"/>
                  </a:solidFill>
                </a:defRPr>
              </a:lvl1pPr>
            </a:lstStyle>
            <a:p>
              <a:pPr/>
              <a:r>
                <a:t>Resource2</a:t>
              </a:r>
            </a:p>
          </p:txBody>
        </p:sp>
      </p:grpSp>
      <p:grpSp>
        <p:nvGrpSpPr>
          <p:cNvPr id="1370" name="Rounded Rectangle 23"/>
          <p:cNvGrpSpPr/>
          <p:nvPr/>
        </p:nvGrpSpPr>
        <p:grpSpPr>
          <a:xfrm>
            <a:off x="7899600" y="4448152"/>
            <a:ext cx="743792" cy="252133"/>
            <a:chOff x="0" y="0"/>
            <a:chExt cx="743790" cy="252131"/>
          </a:xfrm>
        </p:grpSpPr>
        <p:sp>
          <p:nvSpPr>
            <p:cNvPr id="1368" name="Rounded Rectangle"/>
            <p:cNvSpPr/>
            <p:nvPr/>
          </p:nvSpPr>
          <p:spPr>
            <a:xfrm>
              <a:off x="0" y="0"/>
              <a:ext cx="743791" cy="252132"/>
            </a:xfrm>
            <a:prstGeom prst="roundRect">
              <a:avLst>
                <a:gd name="adj" fmla="val 16667"/>
              </a:avLst>
            </a:prstGeom>
            <a:solidFill>
              <a:schemeClr val="accent2"/>
            </a:solidFill>
            <a:ln w="25400" cap="flat">
              <a:solidFill>
                <a:srgbClr val="3A5E8A"/>
              </a:solidFill>
              <a:prstDash val="solid"/>
              <a:round/>
            </a:ln>
            <a:effectLst/>
          </p:spPr>
          <p:txBody>
            <a:bodyPr wrap="square" lIns="45719" tIns="45719" rIns="45719" bIns="45719" numCol="1" anchor="ctr">
              <a:noAutofit/>
            </a:bodyPr>
            <a:lstStyle/>
            <a:p>
              <a:pPr algn="ctr">
                <a:defRPr sz="900">
                  <a:solidFill>
                    <a:srgbClr val="FFFFFF"/>
                  </a:solidFill>
                </a:defRPr>
              </a:pPr>
            </a:p>
          </p:txBody>
        </p:sp>
        <p:sp>
          <p:nvSpPr>
            <p:cNvPr id="1369" name="Resource5"/>
            <p:cNvSpPr txBox="1"/>
            <p:nvPr/>
          </p:nvSpPr>
          <p:spPr>
            <a:xfrm>
              <a:off x="70727" y="23109"/>
              <a:ext cx="602337"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solidFill>
                    <a:srgbClr val="FFFFFF"/>
                  </a:solidFill>
                </a:defRPr>
              </a:lvl1pPr>
            </a:lstStyle>
            <a:p>
              <a:pPr/>
              <a:r>
                <a:t>Resource5</a:t>
              </a:r>
            </a:p>
          </p:txBody>
        </p:sp>
      </p:grpSp>
      <p:sp>
        <p:nvSpPr>
          <p:cNvPr id="1371" name="TextBox 4"/>
          <p:cNvSpPr txBox="1"/>
          <p:nvPr/>
        </p:nvSpPr>
        <p:spPr>
          <a:xfrm>
            <a:off x="7670494" y="4423285"/>
            <a:ext cx="153758" cy="2582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300">
                <a:solidFill>
                  <a:srgbClr val="FF0000"/>
                </a:solidFill>
              </a:defRPr>
            </a:lvl1pPr>
          </a:lstStyle>
          <a:p>
            <a:pPr/>
            <a:r>
              <a:t>…</a:t>
            </a:r>
          </a:p>
        </p:txBody>
      </p:sp>
      <p:sp>
        <p:nvSpPr>
          <p:cNvPr id="1397" name="Elbow Connector 14"/>
          <p:cNvSpPr/>
          <p:nvPr/>
        </p:nvSpPr>
        <p:spPr>
          <a:xfrm>
            <a:off x="2302510" y="1887220"/>
            <a:ext cx="1776731" cy="6019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777" y="21600"/>
                </a:lnTo>
                <a:lnTo>
                  <a:pt x="10777" y="0"/>
                </a:lnTo>
                <a:lnTo>
                  <a:pt x="0" y="0"/>
                </a:lnTo>
              </a:path>
            </a:pathLst>
          </a:custGeom>
          <a:ln w="28575">
            <a:solidFill>
              <a:srgbClr val="00B0F0"/>
            </a:solidFill>
            <a:tailEnd type="triangle"/>
          </a:ln>
        </p:spPr>
        <p:txBody>
          <a:bodyPr/>
          <a:lstStyle/>
          <a:p>
            <a:pPr/>
          </a:p>
        </p:txBody>
      </p:sp>
      <p:grpSp>
        <p:nvGrpSpPr>
          <p:cNvPr id="1375" name="Rectangle 28"/>
          <p:cNvGrpSpPr/>
          <p:nvPr/>
        </p:nvGrpSpPr>
        <p:grpSpPr>
          <a:xfrm>
            <a:off x="6747356" y="2284478"/>
            <a:ext cx="776568" cy="451505"/>
            <a:chOff x="0" y="0"/>
            <a:chExt cx="776566" cy="451504"/>
          </a:xfrm>
        </p:grpSpPr>
        <p:sp>
          <p:nvSpPr>
            <p:cNvPr id="1373" name="Rectangle"/>
            <p:cNvSpPr/>
            <p:nvPr/>
          </p:nvSpPr>
          <p:spPr>
            <a:xfrm>
              <a:off x="0" y="42869"/>
              <a:ext cx="776567" cy="365766"/>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200">
                  <a:solidFill>
                    <a:srgbClr val="FFFFFF"/>
                  </a:solidFill>
                </a:defRPr>
              </a:pPr>
            </a:p>
          </p:txBody>
        </p:sp>
        <p:sp>
          <p:nvSpPr>
            <p:cNvPr id="1374" name="[ ]…"/>
            <p:cNvSpPr txBox="1"/>
            <p:nvPr/>
          </p:nvSpPr>
          <p:spPr>
            <a:xfrm>
              <a:off x="58419" y="0"/>
              <a:ext cx="659728" cy="4515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300">
                  <a:solidFill>
                    <a:srgbClr val="FFFFFF"/>
                  </a:solidFill>
                </a:defRPr>
              </a:pPr>
              <a:r>
                <a:t>[ ]</a:t>
              </a:r>
            </a:p>
            <a:p>
              <a:pPr algn="ctr">
                <a:defRPr sz="1200">
                  <a:solidFill>
                    <a:srgbClr val="FFFFFF"/>
                  </a:solidFill>
                </a:defRPr>
              </a:pPr>
              <a:r>
                <a:t>handlers</a:t>
              </a:r>
            </a:p>
          </p:txBody>
        </p:sp>
      </p:grpSp>
      <p:grpSp>
        <p:nvGrpSpPr>
          <p:cNvPr id="1378" name="Rectangle 30"/>
          <p:cNvGrpSpPr/>
          <p:nvPr/>
        </p:nvGrpSpPr>
        <p:grpSpPr>
          <a:xfrm>
            <a:off x="6747356" y="1961582"/>
            <a:ext cx="776568" cy="365766"/>
            <a:chOff x="0" y="0"/>
            <a:chExt cx="776566" cy="365765"/>
          </a:xfrm>
        </p:grpSpPr>
        <p:sp>
          <p:nvSpPr>
            <p:cNvPr id="1376" name="Rectangle"/>
            <p:cNvSpPr/>
            <p:nvPr/>
          </p:nvSpPr>
          <p:spPr>
            <a:xfrm>
              <a:off x="0" y="-1"/>
              <a:ext cx="776567" cy="365767"/>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p>
          </p:txBody>
        </p:sp>
        <p:sp>
          <p:nvSpPr>
            <p:cNvPr id="1377" name="int* p"/>
            <p:cNvSpPr txBox="1"/>
            <p:nvPr/>
          </p:nvSpPr>
          <p:spPr>
            <a:xfrm>
              <a:off x="58420" y="53781"/>
              <a:ext cx="659727" cy="2582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int* p</a:t>
              </a:r>
            </a:p>
          </p:txBody>
        </p:sp>
      </p:grpSp>
      <p:sp>
        <p:nvSpPr>
          <p:cNvPr id="1379" name="TextBox 31"/>
          <p:cNvSpPr txBox="1"/>
          <p:nvPr/>
        </p:nvSpPr>
        <p:spPr>
          <a:xfrm>
            <a:off x="6813245" y="1664413"/>
            <a:ext cx="589317" cy="2582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300"/>
            </a:lvl1pPr>
          </a:lstStyle>
          <a:p>
            <a:pPr/>
            <a:r>
              <a:t>ptr2</a:t>
            </a:r>
          </a:p>
        </p:txBody>
      </p:sp>
      <p:sp>
        <p:nvSpPr>
          <p:cNvPr id="1380" name="Elbow Connector 24"/>
          <p:cNvSpPr/>
          <p:nvPr/>
        </p:nvSpPr>
        <p:spPr>
          <a:xfrm flipV="1" rot="10800000">
            <a:off x="2450727" y="2510229"/>
            <a:ext cx="4296630" cy="5735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767" y="0"/>
                </a:lnTo>
                <a:lnTo>
                  <a:pt x="4767" y="21600"/>
                </a:lnTo>
                <a:lnTo>
                  <a:pt x="21600" y="21600"/>
                </a:lnTo>
              </a:path>
            </a:pathLst>
          </a:custGeom>
          <a:ln w="28575">
            <a:solidFill>
              <a:srgbClr val="00B0F0"/>
            </a:solidFill>
            <a:tailEnd type="triangle"/>
          </a:ln>
        </p:spPr>
        <p:txBody>
          <a:bodyPr lIns="45719" rIns="45719" anchor="ctr"/>
          <a:lstStyle/>
          <a:p>
            <a:pPr/>
          </a:p>
        </p:txBody>
      </p:sp>
      <p:pic>
        <p:nvPicPr>
          <p:cNvPr id="1381" name="Picture 1" descr="Picture 1"/>
          <p:cNvPicPr>
            <a:picLocks noChangeAspect="1"/>
          </p:cNvPicPr>
          <p:nvPr/>
        </p:nvPicPr>
        <p:blipFill>
          <a:blip r:embed="rId2">
            <a:extLst/>
          </a:blip>
          <a:stretch>
            <a:fillRect/>
          </a:stretch>
        </p:blipFill>
        <p:spPr>
          <a:xfrm>
            <a:off x="1763688" y="676089"/>
            <a:ext cx="4490526" cy="629247"/>
          </a:xfrm>
          <a:prstGeom prst="rect">
            <a:avLst/>
          </a:prstGeom>
          <a:ln w="12700">
            <a:miter lim="400000"/>
          </a:ln>
        </p:spPr>
      </p:pic>
      <p:pic>
        <p:nvPicPr>
          <p:cNvPr id="1382" name="Picture 3" descr="Picture 3"/>
          <p:cNvPicPr>
            <a:picLocks noChangeAspect="1"/>
          </p:cNvPicPr>
          <p:nvPr/>
        </p:nvPicPr>
        <p:blipFill>
          <a:blip r:embed="rId3">
            <a:extLst/>
          </a:blip>
          <a:stretch>
            <a:fillRect/>
          </a:stretch>
        </p:blipFill>
        <p:spPr>
          <a:xfrm>
            <a:off x="2286534" y="4878103"/>
            <a:ext cx="6537175" cy="598475"/>
          </a:xfrm>
          <a:prstGeom prst="rect">
            <a:avLst/>
          </a:prstGeom>
          <a:ln w="12700">
            <a:miter lim="400000"/>
          </a:ln>
        </p:spPr>
      </p:pic>
      <p:grpSp>
        <p:nvGrpSpPr>
          <p:cNvPr id="1385" name="Rounded Rectangle 27"/>
          <p:cNvGrpSpPr/>
          <p:nvPr/>
        </p:nvGrpSpPr>
        <p:grpSpPr>
          <a:xfrm>
            <a:off x="2991130" y="3660628"/>
            <a:ext cx="743792" cy="227229"/>
            <a:chOff x="0" y="0"/>
            <a:chExt cx="743790" cy="227227"/>
          </a:xfrm>
        </p:grpSpPr>
        <p:sp>
          <p:nvSpPr>
            <p:cNvPr id="1383" name="Rounded Rectangle"/>
            <p:cNvSpPr/>
            <p:nvPr/>
          </p:nvSpPr>
          <p:spPr>
            <a:xfrm>
              <a:off x="0" y="0"/>
              <a:ext cx="743791" cy="227228"/>
            </a:xfrm>
            <a:prstGeom prst="roundRect">
              <a:avLst>
                <a:gd name="adj" fmla="val 16667"/>
              </a:avLst>
            </a:prstGeom>
            <a:solidFill>
              <a:schemeClr val="accent2"/>
            </a:solidFill>
            <a:ln w="25400" cap="flat">
              <a:solidFill>
                <a:srgbClr val="3A5E8A"/>
              </a:solidFill>
              <a:prstDash val="solid"/>
              <a:round/>
            </a:ln>
            <a:effectLst/>
          </p:spPr>
          <p:txBody>
            <a:bodyPr wrap="square" lIns="45719" tIns="45719" rIns="45719" bIns="45719" numCol="1" anchor="ctr">
              <a:noAutofit/>
            </a:bodyPr>
            <a:lstStyle/>
            <a:p>
              <a:pPr algn="ctr">
                <a:defRPr sz="900">
                  <a:solidFill>
                    <a:srgbClr val="FFFFFF"/>
                  </a:solidFill>
                </a:defRPr>
              </a:pPr>
            </a:p>
          </p:txBody>
        </p:sp>
        <p:sp>
          <p:nvSpPr>
            <p:cNvPr id="1384" name="Resource1"/>
            <p:cNvSpPr txBox="1"/>
            <p:nvPr/>
          </p:nvSpPr>
          <p:spPr>
            <a:xfrm>
              <a:off x="69511" y="10656"/>
              <a:ext cx="604769" cy="205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solidFill>
                    <a:srgbClr val="FFFFFF"/>
                  </a:solidFill>
                </a:defRPr>
              </a:lvl1pPr>
            </a:lstStyle>
            <a:p>
              <a:pPr/>
              <a:r>
                <a:t>Resource1</a:t>
              </a:r>
            </a:p>
          </p:txBody>
        </p:sp>
      </p:grpSp>
      <p:grpSp>
        <p:nvGrpSpPr>
          <p:cNvPr id="1388" name="Rounded Rectangle 29"/>
          <p:cNvGrpSpPr/>
          <p:nvPr/>
        </p:nvGrpSpPr>
        <p:grpSpPr>
          <a:xfrm>
            <a:off x="3734920" y="3660628"/>
            <a:ext cx="903896" cy="233311"/>
            <a:chOff x="0" y="0"/>
            <a:chExt cx="903895" cy="233310"/>
          </a:xfrm>
        </p:grpSpPr>
        <p:sp>
          <p:nvSpPr>
            <p:cNvPr id="1386" name="Rounded Rectangle"/>
            <p:cNvSpPr/>
            <p:nvPr/>
          </p:nvSpPr>
          <p:spPr>
            <a:xfrm>
              <a:off x="0" y="0"/>
              <a:ext cx="903896" cy="233311"/>
            </a:xfrm>
            <a:prstGeom prst="roundRect">
              <a:avLst>
                <a:gd name="adj" fmla="val 16667"/>
              </a:avLst>
            </a:prstGeom>
            <a:solidFill>
              <a:schemeClr val="accent2"/>
            </a:solidFill>
            <a:ln w="25400" cap="flat">
              <a:solidFill>
                <a:srgbClr val="3A5E8A"/>
              </a:solidFill>
              <a:prstDash val="solid"/>
              <a:round/>
            </a:ln>
            <a:effectLst/>
          </p:spPr>
          <p:txBody>
            <a:bodyPr wrap="square" lIns="45719" tIns="45719" rIns="45719" bIns="45719" numCol="1" anchor="ctr">
              <a:noAutofit/>
            </a:bodyPr>
            <a:lstStyle/>
            <a:p>
              <a:pPr algn="ctr">
                <a:defRPr sz="900">
                  <a:solidFill>
                    <a:srgbClr val="FFFFFF"/>
                  </a:solidFill>
                </a:defRPr>
              </a:pPr>
            </a:p>
          </p:txBody>
        </p:sp>
        <p:sp>
          <p:nvSpPr>
            <p:cNvPr id="1387" name="Resource2"/>
            <p:cNvSpPr txBox="1"/>
            <p:nvPr/>
          </p:nvSpPr>
          <p:spPr>
            <a:xfrm>
              <a:off x="69808" y="13698"/>
              <a:ext cx="764279"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solidFill>
                    <a:srgbClr val="FFFFFF"/>
                  </a:solidFill>
                </a:defRPr>
              </a:lvl1pPr>
            </a:lstStyle>
            <a:p>
              <a:pPr/>
              <a:r>
                <a:t>Resource2</a:t>
              </a:r>
            </a:p>
          </p:txBody>
        </p:sp>
      </p:grpSp>
      <p:grpSp>
        <p:nvGrpSpPr>
          <p:cNvPr id="1391" name="Rounded Rectangle 32"/>
          <p:cNvGrpSpPr/>
          <p:nvPr/>
        </p:nvGrpSpPr>
        <p:grpSpPr>
          <a:xfrm>
            <a:off x="4887164" y="3635724"/>
            <a:ext cx="743792" cy="252133"/>
            <a:chOff x="0" y="0"/>
            <a:chExt cx="743790" cy="252131"/>
          </a:xfrm>
        </p:grpSpPr>
        <p:sp>
          <p:nvSpPr>
            <p:cNvPr id="1389" name="Rounded Rectangle"/>
            <p:cNvSpPr/>
            <p:nvPr/>
          </p:nvSpPr>
          <p:spPr>
            <a:xfrm>
              <a:off x="0" y="0"/>
              <a:ext cx="743791" cy="252132"/>
            </a:xfrm>
            <a:prstGeom prst="roundRect">
              <a:avLst>
                <a:gd name="adj" fmla="val 16667"/>
              </a:avLst>
            </a:prstGeom>
            <a:solidFill>
              <a:schemeClr val="accent2"/>
            </a:solidFill>
            <a:ln w="25400" cap="flat">
              <a:solidFill>
                <a:srgbClr val="3A5E8A"/>
              </a:solidFill>
              <a:prstDash val="solid"/>
              <a:round/>
            </a:ln>
            <a:effectLst/>
          </p:spPr>
          <p:txBody>
            <a:bodyPr wrap="square" lIns="45719" tIns="45719" rIns="45719" bIns="45719" numCol="1" anchor="ctr">
              <a:noAutofit/>
            </a:bodyPr>
            <a:lstStyle/>
            <a:p>
              <a:pPr algn="ctr">
                <a:defRPr sz="900">
                  <a:solidFill>
                    <a:srgbClr val="FFFFFF"/>
                  </a:solidFill>
                </a:defRPr>
              </a:pPr>
            </a:p>
          </p:txBody>
        </p:sp>
        <p:sp>
          <p:nvSpPr>
            <p:cNvPr id="1390" name="Resource5"/>
            <p:cNvSpPr txBox="1"/>
            <p:nvPr/>
          </p:nvSpPr>
          <p:spPr>
            <a:xfrm>
              <a:off x="70727" y="23109"/>
              <a:ext cx="602337"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solidFill>
                    <a:srgbClr val="FFFFFF"/>
                  </a:solidFill>
                </a:defRPr>
              </a:lvl1pPr>
            </a:lstStyle>
            <a:p>
              <a:pPr/>
              <a:r>
                <a:t>Resource5</a:t>
              </a:r>
            </a:p>
          </p:txBody>
        </p:sp>
      </p:grpSp>
      <p:sp>
        <p:nvSpPr>
          <p:cNvPr id="1392" name="TextBox 33"/>
          <p:cNvSpPr txBox="1"/>
          <p:nvPr/>
        </p:nvSpPr>
        <p:spPr>
          <a:xfrm>
            <a:off x="4658060" y="3610857"/>
            <a:ext cx="153758" cy="2582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300">
                <a:solidFill>
                  <a:srgbClr val="FF0000"/>
                </a:solidFill>
              </a:defRPr>
            </a:lvl1pPr>
          </a:lstStyle>
          <a:p>
            <a:pPr/>
            <a:r>
              <a:t>…</a:t>
            </a:r>
          </a:p>
        </p:txBody>
      </p:sp>
      <p:sp>
        <p:nvSpPr>
          <p:cNvPr id="1398" name="Elbow Connector 19"/>
          <p:cNvSpPr/>
          <p:nvPr/>
        </p:nvSpPr>
        <p:spPr>
          <a:xfrm>
            <a:off x="3362959" y="2123440"/>
            <a:ext cx="716281" cy="152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path>
            </a:pathLst>
          </a:custGeom>
          <a:ln w="28575">
            <a:solidFill>
              <a:srgbClr val="E46C0A"/>
            </a:solidFill>
            <a:tailEnd type="triangle"/>
          </a:ln>
        </p:spPr>
        <p:txBody>
          <a:bodyPr/>
          <a:lstStyle/>
          <a:p>
            <a:pPr/>
          </a:p>
        </p:txBody>
      </p:sp>
      <p:sp>
        <p:nvSpPr>
          <p:cNvPr id="1399" name="Elbow Connector 25"/>
          <p:cNvSpPr/>
          <p:nvPr/>
        </p:nvSpPr>
        <p:spPr>
          <a:xfrm>
            <a:off x="6375400" y="2143760"/>
            <a:ext cx="358141" cy="23164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path>
            </a:pathLst>
          </a:custGeom>
          <a:ln w="28575">
            <a:solidFill>
              <a:srgbClr val="E46C0A"/>
            </a:solidFill>
            <a:tailEnd type="triangle"/>
          </a:ln>
        </p:spPr>
        <p:txBody>
          <a:bodyPr/>
          <a:lstStyle/>
          <a:p>
            <a:pPr/>
          </a:p>
        </p:txBody>
      </p:sp>
      <p:sp>
        <p:nvSpPr>
          <p:cNvPr id="1395" name="TextBox 38"/>
          <p:cNvSpPr txBox="1"/>
          <p:nvPr/>
        </p:nvSpPr>
        <p:spPr>
          <a:xfrm>
            <a:off x="3596250" y="19654"/>
            <a:ext cx="1617091" cy="3924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400"/>
            </a:lvl1pPr>
          </a:lstStyle>
          <a:p>
            <a:pPr/>
            <a:r>
              <a:t>unique_ptr</a:t>
            </a:r>
          </a:p>
        </p:txBody>
      </p:sp>
      <p:sp>
        <p:nvSpPr>
          <p:cNvPr id="1396" name="Slide Number Placeholder 37"/>
          <p:cNvSpPr txBox="1"/>
          <p:nvPr>
            <p:ph type="sldNum" sz="quarter" idx="4294967295"/>
          </p:nvPr>
        </p:nvSpPr>
        <p:spPr>
          <a:xfrm>
            <a:off x="8428176" y="6324333"/>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50" name="Group 10"/>
          <p:cNvGrpSpPr/>
          <p:nvPr/>
        </p:nvGrpSpPr>
        <p:grpSpPr>
          <a:xfrm>
            <a:off x="29036" y="34724"/>
            <a:ext cx="9057090" cy="2394144"/>
            <a:chOff x="0" y="0"/>
            <a:chExt cx="9057088" cy="2394143"/>
          </a:xfrm>
        </p:grpSpPr>
        <p:sp>
          <p:nvSpPr>
            <p:cNvPr id="313" name="TextBox 3"/>
            <p:cNvSpPr/>
            <p:nvPr/>
          </p:nvSpPr>
          <p:spPr>
            <a:xfrm>
              <a:off x="256682" y="1574699"/>
              <a:ext cx="8572562"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The `</a:t>
              </a:r>
              <a:r>
                <a:rPr b="1" sz="1400">
                  <a:solidFill>
                    <a:srgbClr val="0070C0"/>
                  </a:solidFill>
                  <a:latin typeface="Courier New"/>
                  <a:ea typeface="Courier New"/>
                  <a:cs typeface="Courier New"/>
                  <a:sym typeface="Courier New"/>
                </a:rPr>
                <a:t>decltype(auto)</a:t>
              </a:r>
              <a:r>
                <a:t>` type-specifier also deduces a type like </a:t>
              </a:r>
              <a:r>
                <a:rPr b="1" sz="1400">
                  <a:solidFill>
                    <a:srgbClr val="0070C0"/>
                  </a:solidFill>
                  <a:latin typeface="Courier New"/>
                  <a:ea typeface="Courier New"/>
                  <a:cs typeface="Courier New"/>
                  <a:sym typeface="Courier New"/>
                </a:rPr>
                <a:t>`auto</a:t>
              </a:r>
              <a:r>
                <a:t>` does. However, it deduces return types while keeping their references or constness, while `auto` will not.</a:t>
              </a:r>
            </a:p>
            <a:p>
              <a:pPr algn="just"/>
            </a:p>
            <a:p>
              <a:pPr algn="just">
                <a:defRPr b="1" sz="1400">
                  <a:latin typeface="Courier New"/>
                  <a:ea typeface="Courier New"/>
                  <a:cs typeface="Courier New"/>
                  <a:sym typeface="Courier New"/>
                </a:defRPr>
              </a:pPr>
              <a:r>
                <a:t>const int x = 0;</a:t>
              </a:r>
            </a:p>
            <a:p>
              <a:pPr algn="just">
                <a:defRPr b="1" sz="1400">
                  <a:latin typeface="Courier New"/>
                  <a:ea typeface="Courier New"/>
                  <a:cs typeface="Courier New"/>
                  <a:sym typeface="Courier New"/>
                </a:defRPr>
              </a:pPr>
              <a:r>
                <a:t>auto x1 = x;      </a:t>
              </a:r>
              <a:r>
                <a:rPr>
                  <a:solidFill>
                    <a:srgbClr val="00B050"/>
                  </a:solidFill>
                </a:rPr>
                <a:t>// int</a:t>
              </a:r>
              <a:endParaRPr>
                <a:solidFill>
                  <a:srgbClr val="00B050"/>
                </a:solidFill>
              </a:endParaRPr>
            </a:p>
            <a:p>
              <a:pPr algn="just">
                <a:defRPr b="1" sz="1400">
                  <a:latin typeface="Courier New"/>
                  <a:ea typeface="Courier New"/>
                  <a:cs typeface="Courier New"/>
                  <a:sym typeface="Courier New"/>
                </a:defRPr>
              </a:pPr>
              <a:r>
                <a:t>decltype(auto) x2 = x; </a:t>
              </a:r>
              <a:r>
                <a:rPr>
                  <a:solidFill>
                    <a:srgbClr val="00B050"/>
                  </a:solidFill>
                </a:rPr>
                <a:t>// const int</a:t>
              </a:r>
              <a:endParaRPr>
                <a:solidFill>
                  <a:srgbClr val="00B050"/>
                </a:solidFill>
              </a:endParaRPr>
            </a:p>
            <a:p>
              <a:pPr algn="just">
                <a:defRPr b="1" sz="1400">
                  <a:latin typeface="Courier New"/>
                  <a:ea typeface="Courier New"/>
                  <a:cs typeface="Courier New"/>
                  <a:sym typeface="Courier New"/>
                </a:defRPr>
              </a:pPr>
              <a:r>
                <a:t>int y = 0;</a:t>
              </a:r>
            </a:p>
            <a:p>
              <a:pPr algn="just">
                <a:defRPr b="1" sz="1400">
                  <a:latin typeface="Courier New"/>
                  <a:ea typeface="Courier New"/>
                  <a:cs typeface="Courier New"/>
                  <a:sym typeface="Courier New"/>
                </a:defRPr>
              </a:pPr>
              <a:r>
                <a:t>int&amp; y1 = y;</a:t>
              </a:r>
            </a:p>
            <a:p>
              <a:pPr algn="just">
                <a:defRPr b="1" sz="1400">
                  <a:latin typeface="Courier New"/>
                  <a:ea typeface="Courier New"/>
                  <a:cs typeface="Courier New"/>
                  <a:sym typeface="Courier New"/>
                </a:defRPr>
              </a:pPr>
              <a:r>
                <a:t>auto y2 = y1; </a:t>
              </a:r>
              <a:r>
                <a:rPr>
                  <a:solidFill>
                    <a:srgbClr val="00B050"/>
                  </a:solidFill>
                </a:rPr>
                <a:t>// int</a:t>
              </a:r>
              <a:endParaRPr>
                <a:solidFill>
                  <a:srgbClr val="00B050"/>
                </a:solidFill>
              </a:endParaRPr>
            </a:p>
            <a:p>
              <a:pPr algn="just">
                <a:defRPr b="1" sz="1400">
                  <a:latin typeface="Courier New"/>
                  <a:ea typeface="Courier New"/>
                  <a:cs typeface="Courier New"/>
                  <a:sym typeface="Courier New"/>
                </a:defRPr>
              </a:pPr>
              <a:r>
                <a:t>decltype(auto) y3 = y1; </a:t>
              </a:r>
              <a:r>
                <a:rPr>
                  <a:solidFill>
                    <a:srgbClr val="00B050"/>
                  </a:solidFill>
                </a:rPr>
                <a:t>// int&amp;</a:t>
              </a:r>
              <a:endParaRPr>
                <a:solidFill>
                  <a:srgbClr val="00B050"/>
                </a:solidFill>
              </a:endParaRPr>
            </a:p>
            <a:p>
              <a:pPr algn="just">
                <a:defRPr b="1" sz="1400">
                  <a:latin typeface="Courier New"/>
                  <a:ea typeface="Courier New"/>
                  <a:cs typeface="Courier New"/>
                  <a:sym typeface="Courier New"/>
                </a:defRPr>
              </a:pPr>
              <a:r>
                <a:t>int&amp;&amp; z = 0;</a:t>
              </a:r>
            </a:p>
            <a:p>
              <a:pPr algn="just">
                <a:defRPr b="1" sz="1400">
                  <a:latin typeface="Courier New"/>
                  <a:ea typeface="Courier New"/>
                  <a:cs typeface="Courier New"/>
                  <a:sym typeface="Courier New"/>
                </a:defRPr>
              </a:pPr>
              <a:r>
                <a:t>auto z1 = std::move(z); </a:t>
              </a:r>
              <a:r>
                <a:rPr>
                  <a:solidFill>
                    <a:srgbClr val="00B050"/>
                  </a:solidFill>
                </a:rPr>
                <a:t>// int</a:t>
              </a:r>
              <a:endParaRPr>
                <a:solidFill>
                  <a:srgbClr val="00B050"/>
                </a:solidFill>
              </a:endParaRPr>
            </a:p>
            <a:p>
              <a:pPr algn="just">
                <a:defRPr b="1" sz="1400">
                  <a:latin typeface="Courier New"/>
                  <a:ea typeface="Courier New"/>
                  <a:cs typeface="Courier New"/>
                  <a:sym typeface="Courier New"/>
                </a:defRPr>
              </a:pPr>
              <a:r>
                <a:t>decltype(auto) z2 = std::move(z); </a:t>
              </a:r>
              <a:r>
                <a:rPr>
                  <a:solidFill>
                    <a:srgbClr val="00B050"/>
                  </a:solidFill>
                </a:rPr>
                <a:t>// int&amp;&amp;</a:t>
              </a:r>
              <a:endParaRPr>
                <a:solidFill>
                  <a:srgbClr val="00B050"/>
                </a:solidFill>
              </a:endParaRPr>
            </a:p>
            <a:p>
              <a:pPr algn="just">
                <a:defRPr>
                  <a:solidFill>
                    <a:srgbClr val="00B050"/>
                  </a:solidFill>
                </a:defRPr>
              </a:pPr>
            </a:p>
            <a:p>
              <a:pPr algn="just">
                <a:defRPr>
                  <a:solidFill>
                    <a:srgbClr val="00B050"/>
                  </a:solidFill>
                </a:defRPr>
              </a:pPr>
            </a:p>
            <a:p>
              <a:pPr algn="just">
                <a:defRPr b="1" sz="1400">
                  <a:latin typeface="Courier New"/>
                  <a:ea typeface="Courier New"/>
                  <a:cs typeface="Courier New"/>
                  <a:sym typeface="Courier New"/>
                </a:defRPr>
              </a:pPr>
              <a:r>
                <a:t>int x = 123;</a:t>
              </a:r>
            </a:p>
            <a:p>
              <a:pPr>
                <a:defRPr b="1" sz="1400">
                  <a:latin typeface="Courier New"/>
                  <a:ea typeface="Courier New"/>
                  <a:cs typeface="Courier New"/>
                  <a:sym typeface="Courier New"/>
                </a:defRPr>
              </a:pPr>
              <a:r>
                <a:t>static_assert(std::is_same&lt;const int&amp;, decltype(f(x))&gt;::value == 0);</a:t>
              </a:r>
            </a:p>
            <a:p>
              <a:pPr>
                <a:defRPr b="1" sz="1400">
                  <a:latin typeface="Courier New"/>
                  <a:ea typeface="Courier New"/>
                  <a:cs typeface="Courier New"/>
                  <a:sym typeface="Courier New"/>
                </a:defRPr>
              </a:pPr>
              <a:r>
                <a:t>static_assert(std::is_same&lt;int, decltype(f(x))&gt;::value == 1);</a:t>
              </a:r>
            </a:p>
            <a:p>
              <a:pPr>
                <a:defRPr b="1" sz="1400">
                  <a:latin typeface="Courier New"/>
                  <a:ea typeface="Courier New"/>
                  <a:cs typeface="Courier New"/>
                  <a:sym typeface="Courier New"/>
                </a:defRPr>
              </a:pPr>
              <a:r>
                <a:t>static_assert(std::is_same&lt;const int&amp;, decltype(g(x))&gt;::value == 1);</a:t>
              </a:r>
            </a:p>
          </p:txBody>
        </p:sp>
        <p:sp>
          <p:nvSpPr>
            <p:cNvPr id="314" name="TextBox 4"/>
            <p:cNvSpPr/>
            <p:nvPr/>
          </p:nvSpPr>
          <p:spPr>
            <a:xfrm>
              <a:off x="315151" y="933953"/>
              <a:ext cx="85140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gradFill flip="none" rotWithShape="1">
              <a:gsLst>
                <a:gs pos="0">
                  <a:srgbClr val="2E5E97"/>
                </a:gs>
                <a:gs pos="80000">
                  <a:srgbClr val="3C7BC7"/>
                </a:gs>
                <a:gs pos="100000">
                  <a:srgbClr val="3A7CCA"/>
                </a:gs>
              </a:gsLst>
              <a:lin ang="16200000" scaled="0"/>
            </a:gradFill>
            <a:ln w="12700" cap="flat">
              <a:no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400">
                  <a:solidFill>
                    <a:srgbClr val="FFFFFF"/>
                  </a:solidFill>
                </a:defRPr>
              </a:lvl1pPr>
            </a:lstStyle>
            <a:p>
              <a:pPr/>
              <a:r>
                <a:t>decltype(auto)</a:t>
              </a:r>
            </a:p>
          </p:txBody>
        </p:sp>
        <p:sp>
          <p:nvSpPr>
            <p:cNvPr id="315" name="TextBox 5"/>
            <p:cNvSpPr/>
            <p:nvPr/>
          </p:nvSpPr>
          <p:spPr>
            <a:xfrm>
              <a:off x="5099301" y="2394143"/>
              <a:ext cx="357190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400">
                  <a:solidFill>
                    <a:srgbClr val="FF0000"/>
                  </a:solidFill>
                </a:defRPr>
              </a:pPr>
              <a:r>
                <a:t>Note: Especially useful for generic code!</a:t>
              </a:r>
              <a:endParaRPr>
                <a:solidFill>
                  <a:srgbClr val="00B050"/>
                </a:solidFill>
              </a:endParaRPr>
            </a:p>
            <a:p>
              <a:pPr>
                <a:defRPr b="1" sz="1400">
                  <a:solidFill>
                    <a:srgbClr val="00B050"/>
                  </a:solidFill>
                  <a:latin typeface="Courier New"/>
                  <a:ea typeface="Courier New"/>
                  <a:cs typeface="Courier New"/>
                  <a:sym typeface="Courier New"/>
                </a:defRPr>
              </a:pPr>
              <a:r>
                <a:t>// Return type is `int`.</a:t>
              </a:r>
            </a:p>
            <a:p>
              <a:pPr>
                <a:defRPr b="1" sz="1400">
                  <a:latin typeface="Courier New"/>
                  <a:ea typeface="Courier New"/>
                  <a:cs typeface="Courier New"/>
                  <a:sym typeface="Courier New"/>
                </a:defRPr>
              </a:pPr>
              <a:r>
                <a:t>auto f(const int&amp; i) </a:t>
              </a:r>
            </a:p>
            <a:p>
              <a:pPr>
                <a:defRPr b="1" sz="1400">
                  <a:latin typeface="Courier New"/>
                  <a:ea typeface="Courier New"/>
                  <a:cs typeface="Courier New"/>
                  <a:sym typeface="Courier New"/>
                </a:defRPr>
              </a:pPr>
              <a:r>
                <a:t>{ </a:t>
              </a:r>
            </a:p>
            <a:p>
              <a:pPr>
                <a:defRPr b="1" sz="1400">
                  <a:latin typeface="Courier New"/>
                  <a:ea typeface="Courier New"/>
                  <a:cs typeface="Courier New"/>
                  <a:sym typeface="Courier New"/>
                </a:defRPr>
              </a:pPr>
              <a:r>
                <a:t>   return i;</a:t>
              </a:r>
            </a:p>
            <a:p>
              <a:pPr>
                <a:defRPr b="1" sz="1400">
                  <a:latin typeface="Courier New"/>
                  <a:ea typeface="Courier New"/>
                  <a:cs typeface="Courier New"/>
                  <a:sym typeface="Courier New"/>
                </a:defRPr>
              </a:pPr>
              <a:r>
                <a:t>}</a:t>
              </a:r>
            </a:p>
            <a:p>
              <a:pPr>
                <a:defRPr b="1" sz="1400">
                  <a:latin typeface="Courier New"/>
                  <a:ea typeface="Courier New"/>
                  <a:cs typeface="Courier New"/>
                  <a:sym typeface="Courier New"/>
                </a:defRPr>
              </a:pPr>
            </a:p>
            <a:p>
              <a:pPr>
                <a:defRPr b="1" sz="1400">
                  <a:solidFill>
                    <a:srgbClr val="00B050"/>
                  </a:solidFill>
                  <a:latin typeface="Courier New"/>
                  <a:ea typeface="Courier New"/>
                  <a:cs typeface="Courier New"/>
                  <a:sym typeface="Courier New"/>
                </a:defRPr>
              </a:pPr>
              <a:r>
                <a:t>// Return type is `const int&amp;`.</a:t>
              </a:r>
            </a:p>
            <a:p>
              <a:pPr>
                <a:defRPr b="1" sz="1400">
                  <a:latin typeface="Courier New"/>
                  <a:ea typeface="Courier New"/>
                  <a:cs typeface="Courier New"/>
                  <a:sym typeface="Courier New"/>
                </a:defRPr>
              </a:pPr>
              <a:r>
                <a:t>decltype(auto) g(const int&amp; i)</a:t>
              </a:r>
            </a:p>
            <a:p>
              <a:pPr>
                <a:defRPr b="1" sz="1400">
                  <a:latin typeface="Courier New"/>
                  <a:ea typeface="Courier New"/>
                  <a:cs typeface="Courier New"/>
                  <a:sym typeface="Courier New"/>
                </a:defRPr>
              </a:pPr>
              <a:r>
                <a:t>{</a:t>
              </a:r>
            </a:p>
            <a:p>
              <a:pPr>
                <a:defRPr b="1" sz="1400">
                  <a:latin typeface="Courier New"/>
                  <a:ea typeface="Courier New"/>
                  <a:cs typeface="Courier New"/>
                  <a:sym typeface="Courier New"/>
                </a:defRPr>
              </a:pPr>
              <a:r>
                <a:t>   return i;</a:t>
              </a:r>
            </a:p>
            <a:p>
              <a:pPr>
                <a:defRPr b="1" sz="1400">
                  <a:latin typeface="Courier New"/>
                  <a:ea typeface="Courier New"/>
                  <a:cs typeface="Courier New"/>
                  <a:sym typeface="Courier New"/>
                </a:defRPr>
              </a:pPr>
              <a:r>
                <a:t>}</a:t>
              </a:r>
            </a:p>
          </p:txBody>
        </p:sp>
        <p:grpSp>
          <p:nvGrpSpPr>
            <p:cNvPr id="349" name="Group 6"/>
            <p:cNvGrpSpPr/>
            <p:nvPr/>
          </p:nvGrpSpPr>
          <p:grpSpPr>
            <a:xfrm>
              <a:off x="-1" y="-1"/>
              <a:ext cx="9057090" cy="679632"/>
              <a:chOff x="0" y="0"/>
              <a:chExt cx="9057088" cy="679630"/>
            </a:xfrm>
          </p:grpSpPr>
          <p:sp>
            <p:nvSpPr>
              <p:cNvPr id="316" name="Snip and Round Single Corner Rectangle 7"/>
              <p:cNvSpPr/>
              <p:nvPr/>
            </p:nvSpPr>
            <p:spPr>
              <a:xfrm>
                <a:off x="0" y="0"/>
                <a:ext cx="9057089" cy="679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0" y="0"/>
                    </a:moveTo>
                    <a:lnTo>
                      <a:pt x="21330" y="0"/>
                    </a:lnTo>
                    <a:lnTo>
                      <a:pt x="21600" y="3600"/>
                    </a:lnTo>
                    <a:lnTo>
                      <a:pt x="21600" y="21600"/>
                    </a:lnTo>
                    <a:lnTo>
                      <a:pt x="0" y="21600"/>
                    </a:lnTo>
                    <a:lnTo>
                      <a:pt x="0" y="3600"/>
                    </a:lnTo>
                    <a:cubicBezTo>
                      <a:pt x="0" y="1612"/>
                      <a:pt x="121" y="0"/>
                      <a:pt x="270" y="0"/>
                    </a:cubicBezTo>
                    <a:close/>
                  </a:path>
                </a:pathLst>
              </a:custGeom>
              <a:solidFill>
                <a:srgbClr val="C4BD97"/>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r">
                  <a:defRPr b="1" sz="2800">
                    <a:solidFill>
                      <a:srgbClr val="FFFF00"/>
                    </a:solidFill>
                  </a:defRPr>
                </a:pPr>
              </a:p>
            </p:txBody>
          </p:sp>
          <p:grpSp>
            <p:nvGrpSpPr>
              <p:cNvPr id="348" name="Diagram 8"/>
              <p:cNvGrpSpPr/>
              <p:nvPr/>
            </p:nvGrpSpPr>
            <p:grpSpPr>
              <a:xfrm>
                <a:off x="4960143" y="135984"/>
                <a:ext cx="3999584" cy="444400"/>
                <a:chOff x="0" y="0"/>
                <a:chExt cx="3999583" cy="444398"/>
              </a:xfrm>
            </p:grpSpPr>
            <p:grpSp>
              <p:nvGrpSpPr>
                <p:cNvPr id="319" name="Group"/>
                <p:cNvGrpSpPr/>
                <p:nvPr/>
              </p:nvGrpSpPr>
              <p:grpSpPr>
                <a:xfrm>
                  <a:off x="0" y="0"/>
                  <a:ext cx="444399" cy="444399"/>
                  <a:chOff x="0" y="0"/>
                  <a:chExt cx="444398" cy="444398"/>
                </a:xfrm>
              </p:grpSpPr>
              <p:sp>
                <p:nvSpPr>
                  <p:cNvPr id="317"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18" name="M"/>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M</a:t>
                    </a:r>
                  </a:p>
                </p:txBody>
              </p:sp>
            </p:grpSp>
            <p:grpSp>
              <p:nvGrpSpPr>
                <p:cNvPr id="322" name="Group"/>
                <p:cNvGrpSpPr/>
                <p:nvPr/>
              </p:nvGrpSpPr>
              <p:grpSpPr>
                <a:xfrm>
                  <a:off x="355518" y="0"/>
                  <a:ext cx="444399" cy="444399"/>
                  <a:chOff x="0" y="0"/>
                  <a:chExt cx="444398" cy="444398"/>
                </a:xfrm>
              </p:grpSpPr>
              <p:sp>
                <p:nvSpPr>
                  <p:cNvPr id="320" name="Circle"/>
                  <p:cNvSpPr/>
                  <p:nvPr/>
                </p:nvSpPr>
                <p:spPr>
                  <a:xfrm>
                    <a:off x="-1" y="-1"/>
                    <a:ext cx="444400" cy="444400"/>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21" name="o"/>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o</a:t>
                    </a:r>
                  </a:p>
                </p:txBody>
              </p:sp>
            </p:grpSp>
            <p:grpSp>
              <p:nvGrpSpPr>
                <p:cNvPr id="325" name="Group"/>
                <p:cNvGrpSpPr/>
                <p:nvPr/>
              </p:nvGrpSpPr>
              <p:grpSpPr>
                <a:xfrm>
                  <a:off x="711037" y="0"/>
                  <a:ext cx="444399" cy="444399"/>
                  <a:chOff x="0" y="0"/>
                  <a:chExt cx="444398" cy="444398"/>
                </a:xfrm>
              </p:grpSpPr>
              <p:sp>
                <p:nvSpPr>
                  <p:cNvPr id="323"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24" name="d"/>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d</a:t>
                    </a:r>
                  </a:p>
                </p:txBody>
              </p:sp>
            </p:grpSp>
            <p:grpSp>
              <p:nvGrpSpPr>
                <p:cNvPr id="328" name="Group"/>
                <p:cNvGrpSpPr/>
                <p:nvPr/>
              </p:nvGrpSpPr>
              <p:grpSpPr>
                <a:xfrm>
                  <a:off x="1066555" y="0"/>
                  <a:ext cx="444399" cy="444399"/>
                  <a:chOff x="0" y="0"/>
                  <a:chExt cx="444398" cy="444398"/>
                </a:xfrm>
              </p:grpSpPr>
              <p:sp>
                <p:nvSpPr>
                  <p:cNvPr id="326"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27" name="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e</a:t>
                    </a:r>
                  </a:p>
                </p:txBody>
              </p:sp>
            </p:grpSp>
            <p:grpSp>
              <p:nvGrpSpPr>
                <p:cNvPr id="331" name="Group"/>
                <p:cNvGrpSpPr/>
                <p:nvPr/>
              </p:nvGrpSpPr>
              <p:grpSpPr>
                <a:xfrm>
                  <a:off x="1422074" y="0"/>
                  <a:ext cx="444399" cy="444399"/>
                  <a:chOff x="0" y="0"/>
                  <a:chExt cx="444398" cy="444398"/>
                </a:xfrm>
              </p:grpSpPr>
              <p:sp>
                <p:nvSpPr>
                  <p:cNvPr id="329"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30" name="r"/>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r</a:t>
                    </a:r>
                  </a:p>
                </p:txBody>
              </p:sp>
            </p:grpSp>
            <p:grpSp>
              <p:nvGrpSpPr>
                <p:cNvPr id="334" name="Group"/>
                <p:cNvGrpSpPr/>
                <p:nvPr/>
              </p:nvGrpSpPr>
              <p:grpSpPr>
                <a:xfrm>
                  <a:off x="1777592" y="0"/>
                  <a:ext cx="444399" cy="444399"/>
                  <a:chOff x="0" y="0"/>
                  <a:chExt cx="444398" cy="444398"/>
                </a:xfrm>
              </p:grpSpPr>
              <p:sp>
                <p:nvSpPr>
                  <p:cNvPr id="332"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33" name="n"/>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n </a:t>
                    </a:r>
                  </a:p>
                </p:txBody>
              </p:sp>
            </p:grpSp>
            <p:sp>
              <p:nvSpPr>
                <p:cNvPr id="335" name="Circle"/>
                <p:cNvSpPr/>
                <p:nvPr/>
              </p:nvSpPr>
              <p:spPr>
                <a:xfrm>
                  <a:off x="2133111" y="0"/>
                  <a:ext cx="444399" cy="444399"/>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grpSp>
              <p:nvGrpSpPr>
                <p:cNvPr id="338" name="Group"/>
                <p:cNvGrpSpPr/>
                <p:nvPr/>
              </p:nvGrpSpPr>
              <p:grpSpPr>
                <a:xfrm>
                  <a:off x="2488629" y="0"/>
                  <a:ext cx="444399" cy="444399"/>
                  <a:chOff x="0" y="0"/>
                  <a:chExt cx="444398" cy="444398"/>
                </a:xfrm>
              </p:grpSpPr>
              <p:sp>
                <p:nvSpPr>
                  <p:cNvPr id="336"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37" name="C"/>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C</a:t>
                    </a:r>
                  </a:p>
                </p:txBody>
              </p:sp>
            </p:grpSp>
            <p:grpSp>
              <p:nvGrpSpPr>
                <p:cNvPr id="341" name="Group"/>
                <p:cNvGrpSpPr/>
                <p:nvPr/>
              </p:nvGrpSpPr>
              <p:grpSpPr>
                <a:xfrm>
                  <a:off x="2844148" y="0"/>
                  <a:ext cx="444399" cy="444399"/>
                  <a:chOff x="0" y="0"/>
                  <a:chExt cx="444398" cy="444398"/>
                </a:xfrm>
              </p:grpSpPr>
              <p:sp>
                <p:nvSpPr>
                  <p:cNvPr id="339"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p>
                </p:txBody>
              </p:sp>
              <p:sp>
                <p:nvSpPr>
                  <p:cNvPr id="340"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a:t>
                    </a:r>
                  </a:p>
                </p:txBody>
              </p:sp>
            </p:grpSp>
            <p:grpSp>
              <p:nvGrpSpPr>
                <p:cNvPr id="344" name="Group"/>
                <p:cNvGrpSpPr/>
                <p:nvPr/>
              </p:nvGrpSpPr>
              <p:grpSpPr>
                <a:xfrm>
                  <a:off x="3199666" y="0"/>
                  <a:ext cx="444399" cy="444399"/>
                  <a:chOff x="0" y="0"/>
                  <a:chExt cx="444398" cy="444398"/>
                </a:xfrm>
              </p:grpSpPr>
              <p:sp>
                <p:nvSpPr>
                  <p:cNvPr id="342"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sp>
                <p:nvSpPr>
                  <p:cNvPr id="343"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a:t>
                    </a:r>
                  </a:p>
                </p:txBody>
              </p:sp>
            </p:grpSp>
            <p:grpSp>
              <p:nvGrpSpPr>
                <p:cNvPr id="347" name="Group"/>
                <p:cNvGrpSpPr/>
                <p:nvPr/>
              </p:nvGrpSpPr>
              <p:grpSpPr>
                <a:xfrm>
                  <a:off x="3555185" y="0"/>
                  <a:ext cx="444399" cy="444399"/>
                  <a:chOff x="0" y="0"/>
                  <a:chExt cx="444398" cy="444398"/>
                </a:xfrm>
              </p:grpSpPr>
              <p:sp>
                <p:nvSpPr>
                  <p:cNvPr id="345"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b="1" sz="1900"/>
                    </a:pPr>
                  </a:p>
                </p:txBody>
              </p:sp>
              <p:sp>
                <p:nvSpPr>
                  <p:cNvPr id="346" name="14"/>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129" tIns="24129" rIns="24129" bIns="24129" numCol="1" anchor="ctr">
                    <a:spAutoFit/>
                  </a:bodyPr>
                  <a:lstStyle>
                    <a:lvl1pPr algn="ctr" defTabSz="844550">
                      <a:lnSpc>
                        <a:spcPct val="90000"/>
                      </a:lnSpc>
                      <a:spcBef>
                        <a:spcPts val="700"/>
                      </a:spcBef>
                      <a:defRPr b="1" sz="1900"/>
                    </a:lvl1pPr>
                  </a:lstStyle>
                  <a:p>
                    <a:pPr/>
                    <a:r>
                      <a:t>14</a:t>
                    </a:r>
                  </a:p>
                </p:txBody>
              </p:sp>
            </p:grpSp>
          </p:grpSp>
        </p:grpSp>
      </p:gr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07" name="Group 8"/>
          <p:cNvGrpSpPr/>
          <p:nvPr/>
        </p:nvGrpSpPr>
        <p:grpSpPr>
          <a:xfrm>
            <a:off x="0" y="34725"/>
            <a:ext cx="9144000" cy="6018465"/>
            <a:chOff x="0" y="0"/>
            <a:chExt cx="9144000" cy="6018464"/>
          </a:xfrm>
        </p:grpSpPr>
        <p:sp>
          <p:nvSpPr>
            <p:cNvPr id="1401" name="Rectangle 4"/>
            <p:cNvSpPr txBox="1"/>
            <p:nvPr/>
          </p:nvSpPr>
          <p:spPr>
            <a:xfrm>
              <a:off x="116712" y="1018011"/>
              <a:ext cx="8802057" cy="13998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The following example shows how to create </a:t>
              </a:r>
              <a:r>
                <a:rPr b="1"/>
                <a:t>unique_ptr</a:t>
              </a:r>
              <a:r>
                <a:t> instances and use them in a vector.</a:t>
              </a:r>
            </a:p>
            <a:p>
              <a:pPr algn="just">
                <a:defRPr sz="1200"/>
              </a:pPr>
            </a:p>
            <a:p>
              <a:pPr algn="just"/>
              <a:r>
                <a:t>In the range for loop, notice that the </a:t>
              </a:r>
              <a:r>
                <a:rPr b="1"/>
                <a:t>unique_ptr</a:t>
              </a:r>
              <a:r>
                <a:t> is passed by reference. If you try to pass by value here, the compiler will throw an error because the </a:t>
              </a:r>
              <a:r>
                <a:rPr b="1"/>
                <a:t>unique_ptr</a:t>
              </a:r>
              <a:r>
                <a:t> copy constructor is deleted.</a:t>
              </a:r>
            </a:p>
          </p:txBody>
        </p:sp>
        <p:grpSp>
          <p:nvGrpSpPr>
            <p:cNvPr id="1404" name="Snip and Round Single Corner Rectangle 5"/>
            <p:cNvGrpSpPr/>
            <p:nvPr/>
          </p:nvGrpSpPr>
          <p:grpSpPr>
            <a:xfrm>
              <a:off x="29036" y="0"/>
              <a:ext cx="9057089" cy="448949"/>
              <a:chOff x="0" y="0"/>
              <a:chExt cx="9057088" cy="448948"/>
            </a:xfrm>
          </p:grpSpPr>
          <p:sp>
            <p:nvSpPr>
              <p:cNvPr id="140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40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405"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MEMORY MANAGEMENT unique_ptr</a:t>
              </a:r>
            </a:p>
          </p:txBody>
        </p:sp>
        <p:sp>
          <p:nvSpPr>
            <p:cNvPr id="1406" name="Rectangle 7"/>
            <p:cNvSpPr txBox="1"/>
            <p:nvPr/>
          </p:nvSpPr>
          <p:spPr>
            <a:xfrm>
              <a:off x="225231" y="2472624"/>
              <a:ext cx="8873050" cy="3545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latin typeface="Courier New"/>
                  <a:ea typeface="Courier New"/>
                  <a:cs typeface="Courier New"/>
                  <a:sym typeface="Courier New"/>
                </a:defRPr>
              </a:pPr>
              <a:r>
                <a:t>void SongVector()</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vector&lt;unique_ptr&lt;Song&gt;&gt; songs;</a:t>
              </a:r>
            </a:p>
            <a:p>
              <a:pPr>
                <a:defRPr sz="1400">
                  <a:latin typeface="Courier New"/>
                  <a:ea typeface="Courier New"/>
                  <a:cs typeface="Courier New"/>
                  <a:sym typeface="Courier New"/>
                </a:defRPr>
              </a:pPr>
            </a:p>
            <a:p>
              <a:pPr>
                <a:defRPr sz="1400">
                  <a:latin typeface="Courier New"/>
                  <a:ea typeface="Courier New"/>
                  <a:cs typeface="Courier New"/>
                  <a:sym typeface="Courier New"/>
                </a:defRPr>
              </a:pPr>
              <a:r>
                <a:t>    </a:t>
              </a:r>
              <a:r>
                <a:rPr>
                  <a:solidFill>
                    <a:srgbClr val="00B050"/>
                  </a:solidFill>
                </a:rPr>
                <a:t>// Create a few new unique_ptr&lt;Song&gt; instances </a:t>
              </a:r>
              <a:endParaRPr>
                <a:solidFill>
                  <a:srgbClr val="00B050"/>
                </a:solidFill>
              </a:endParaRPr>
            </a:p>
            <a:p>
              <a:pPr>
                <a:defRPr sz="1400">
                  <a:solidFill>
                    <a:srgbClr val="00B050"/>
                  </a:solidFill>
                  <a:latin typeface="Courier New"/>
                  <a:ea typeface="Courier New"/>
                  <a:cs typeface="Courier New"/>
                  <a:sym typeface="Courier New"/>
                </a:defRPr>
              </a:pPr>
              <a:r>
                <a:t>    // and add them to vector using implicit move semantics.</a:t>
              </a:r>
            </a:p>
            <a:p>
              <a:pPr>
                <a:defRPr sz="1400">
                  <a:latin typeface="Courier New"/>
                  <a:ea typeface="Courier New"/>
                  <a:cs typeface="Courier New"/>
                  <a:sym typeface="Courier New"/>
                </a:defRPr>
              </a:pPr>
              <a:r>
                <a:t>    songs.push_back(make_unique&lt;Song&gt;(L"</a:t>
              </a:r>
              <a:r>
                <a:rPr>
                  <a:solidFill>
                    <a:srgbClr val="C00000"/>
                  </a:solidFill>
                </a:rPr>
                <a:t>B'z</a:t>
              </a:r>
              <a:r>
                <a:t>", L"</a:t>
              </a:r>
              <a:r>
                <a:rPr>
                  <a:solidFill>
                    <a:srgbClr val="C00000"/>
                  </a:solidFill>
                </a:rPr>
                <a:t>Juice</a:t>
              </a:r>
              <a:r>
                <a:t>"));</a:t>
              </a:r>
            </a:p>
            <a:p>
              <a:pPr>
                <a:defRPr sz="1400">
                  <a:latin typeface="Courier New"/>
                  <a:ea typeface="Courier New"/>
                  <a:cs typeface="Courier New"/>
                  <a:sym typeface="Courier New"/>
                </a:defRPr>
              </a:pPr>
              <a:r>
                <a:t>    songs.push_back(make_unique&lt;Song&gt;(L"</a:t>
              </a:r>
              <a:r>
                <a:rPr>
                  <a:solidFill>
                    <a:srgbClr val="C00000"/>
                  </a:solidFill>
                </a:rPr>
                <a:t>Namie Amuro</a:t>
              </a:r>
              <a:r>
                <a:t>", L"</a:t>
              </a:r>
              <a:r>
                <a:rPr>
                  <a:solidFill>
                    <a:srgbClr val="C00000"/>
                  </a:solidFill>
                </a:rPr>
                <a:t>Funky Town</a:t>
              </a:r>
              <a:r>
                <a:t>"));</a:t>
              </a:r>
            </a:p>
            <a:p>
              <a:pPr>
                <a:defRPr sz="1400">
                  <a:latin typeface="Courier New"/>
                  <a:ea typeface="Courier New"/>
                  <a:cs typeface="Courier New"/>
                  <a:sym typeface="Courier New"/>
                </a:defRPr>
              </a:pPr>
              <a:r>
                <a:t>    songs.push_back(make_unique&lt;Song&gt;(L"</a:t>
              </a:r>
              <a:r>
                <a:rPr>
                  <a:solidFill>
                    <a:srgbClr val="C00000"/>
                  </a:solidFill>
                </a:rPr>
                <a:t>Kome Kome Club</a:t>
              </a:r>
              <a:r>
                <a:t>", L"</a:t>
              </a:r>
              <a:r>
                <a:rPr>
                  <a:solidFill>
                    <a:srgbClr val="C00000"/>
                  </a:solidFill>
                </a:rPr>
                <a:t>Kimi ga Iru Dake de</a:t>
              </a:r>
              <a:r>
                <a:t>"));</a:t>
              </a:r>
            </a:p>
            <a:p>
              <a:pPr>
                <a:defRPr sz="1400">
                  <a:latin typeface="Courier New"/>
                  <a:ea typeface="Courier New"/>
                  <a:cs typeface="Courier New"/>
                  <a:sym typeface="Courier New"/>
                </a:defRPr>
              </a:pPr>
              <a:r>
                <a:t>    songs.push_back(make_unique&lt;Song&gt;(L"</a:t>
              </a:r>
              <a:r>
                <a:rPr>
                  <a:solidFill>
                    <a:srgbClr val="C00000"/>
                  </a:solidFill>
                </a:rPr>
                <a:t>Ayumi Hamasaki</a:t>
              </a:r>
              <a:r>
                <a:t>", L"</a:t>
              </a:r>
              <a:r>
                <a:rPr>
                  <a:solidFill>
                    <a:srgbClr val="C00000"/>
                  </a:solidFill>
                </a:rPr>
                <a:t>Poker Face</a:t>
              </a:r>
              <a:r>
                <a:t>"));</a:t>
              </a:r>
            </a:p>
            <a:p>
              <a:pPr>
                <a:defRPr sz="1400">
                  <a:latin typeface="Courier New"/>
                  <a:ea typeface="Courier New"/>
                  <a:cs typeface="Courier New"/>
                  <a:sym typeface="Courier New"/>
                </a:defRPr>
              </a:pPr>
            </a:p>
            <a:p>
              <a:pPr>
                <a:defRPr sz="1400">
                  <a:latin typeface="Courier New"/>
                  <a:ea typeface="Courier New"/>
                  <a:cs typeface="Courier New"/>
                  <a:sym typeface="Courier New"/>
                </a:defRPr>
              </a:pPr>
              <a:r>
                <a:t>    </a:t>
              </a:r>
              <a:r>
                <a:rPr>
                  <a:solidFill>
                    <a:srgbClr val="00B050"/>
                  </a:solidFill>
                </a:rPr>
                <a:t>// Pass by const reference when possible to avoid copying. </a:t>
              </a:r>
              <a:endParaRPr>
                <a:solidFill>
                  <a:srgbClr val="00B050"/>
                </a:solidFill>
              </a:endParaRPr>
            </a:p>
            <a:p>
              <a:pPr>
                <a:defRPr sz="1400">
                  <a:latin typeface="Courier New"/>
                  <a:ea typeface="Courier New"/>
                  <a:cs typeface="Courier New"/>
                  <a:sym typeface="Courier New"/>
                </a:defRPr>
              </a:pPr>
              <a:r>
                <a:t>    </a:t>
              </a:r>
              <a:r>
                <a:rPr>
                  <a:solidFill>
                    <a:srgbClr val="0000FF"/>
                  </a:solidFill>
                </a:rPr>
                <a:t>for</a:t>
              </a:r>
              <a:r>
                <a:t> (</a:t>
              </a:r>
              <a:r>
                <a:rPr>
                  <a:solidFill>
                    <a:srgbClr val="0000FF"/>
                  </a:solidFill>
                </a:rPr>
                <a:t>const auto</a:t>
              </a:r>
              <a:r>
                <a:t>&amp; song : songs)</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a:t>
              </a:r>
              <a:r>
                <a:rPr>
                  <a:solidFill>
                    <a:srgbClr val="0000FF"/>
                  </a:solidFill>
                </a:rPr>
                <a:t>wcout</a:t>
              </a:r>
              <a:r>
                <a:t> &lt;&lt; L"</a:t>
              </a:r>
              <a:r>
                <a:rPr>
                  <a:solidFill>
                    <a:srgbClr val="C00000"/>
                  </a:solidFill>
                </a:rPr>
                <a:t>Artist: </a:t>
              </a:r>
              <a:r>
                <a:t>" &lt;&lt; song-&gt;artist &lt;&lt; L"</a:t>
              </a:r>
              <a:r>
                <a:rPr>
                  <a:solidFill>
                    <a:srgbClr val="C00000"/>
                  </a:solidFill>
                </a:rPr>
                <a:t>   Title: </a:t>
              </a:r>
              <a:r>
                <a:t>" &lt;&lt; song-&gt;title &lt;&lt; endl; </a:t>
              </a:r>
            </a:p>
            <a:p>
              <a:pPr>
                <a:defRPr sz="1400">
                  <a:latin typeface="Courier New"/>
                  <a:ea typeface="Courier New"/>
                  <a:cs typeface="Courier New"/>
                  <a:sym typeface="Courier New"/>
                </a:defRPr>
              </a:pPr>
              <a:r>
                <a:t>    }    </a:t>
              </a:r>
            </a:p>
            <a:p>
              <a:pPr>
                <a:defRPr sz="1400">
                  <a:latin typeface="Courier New"/>
                  <a:ea typeface="Courier New"/>
                  <a:cs typeface="Courier New"/>
                  <a:sym typeface="Courier New"/>
                </a:defRPr>
              </a:pPr>
              <a:r>
                <a:t>}</a:t>
              </a:r>
            </a:p>
          </p:txBody>
        </p:sp>
      </p:gr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48" name="Group 47"/>
          <p:cNvGrpSpPr/>
          <p:nvPr/>
        </p:nvGrpSpPr>
        <p:grpSpPr>
          <a:xfrm>
            <a:off x="0" y="34724"/>
            <a:ext cx="9144000" cy="6692346"/>
            <a:chOff x="0" y="0"/>
            <a:chExt cx="9144000" cy="6692345"/>
          </a:xfrm>
        </p:grpSpPr>
        <p:sp>
          <p:nvSpPr>
            <p:cNvPr id="1409" name="Rectangle 4"/>
            <p:cNvSpPr txBox="1"/>
            <p:nvPr/>
          </p:nvSpPr>
          <p:spPr>
            <a:xfrm>
              <a:off x="441255" y="1378051"/>
              <a:ext cx="8333498" cy="3254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The </a:t>
              </a:r>
              <a:r>
                <a:rPr b="1"/>
                <a:t>shared_ptr</a:t>
              </a:r>
              <a:r>
                <a:t> type is a smart pointer in the C++ standard library that is designed for scenarios in which more than one owner might have to manage the lifetime of the object in memory. After you initialize a </a:t>
              </a:r>
              <a:r>
                <a:rPr b="1"/>
                <a:t>shared_ptr</a:t>
              </a:r>
              <a:r>
                <a:t> you can copy it, pass it by value in function arguments, and assign it to other </a:t>
              </a:r>
              <a:r>
                <a:rPr b="1"/>
                <a:t>shared_ptr</a:t>
              </a:r>
              <a:r>
                <a:t> instances. All the instances point to the same object, and share access to one "control block" that increments and decrements the reference count whenever a new </a:t>
              </a:r>
              <a:r>
                <a:rPr b="1"/>
                <a:t>shared_ptr</a:t>
              </a:r>
              <a:r>
                <a:t> is added, goes out of scope, or is reset. When the reference count reaches zero, the control block deletes the memory resource and itself.</a:t>
              </a:r>
            </a:p>
            <a:p>
              <a:pPr algn="just"/>
            </a:p>
            <a:p>
              <a:pPr algn="just"/>
              <a:r>
                <a:t>The following illustration shows several </a:t>
              </a:r>
              <a:r>
                <a:rPr b="1"/>
                <a:t>shared_ptr</a:t>
              </a:r>
              <a:r>
                <a:t> instances that point to one memory location.</a:t>
              </a:r>
            </a:p>
          </p:txBody>
        </p:sp>
        <p:grpSp>
          <p:nvGrpSpPr>
            <p:cNvPr id="1412" name="Snip and Round Single Corner Rectangle 5"/>
            <p:cNvGrpSpPr/>
            <p:nvPr/>
          </p:nvGrpSpPr>
          <p:grpSpPr>
            <a:xfrm>
              <a:off x="29036" y="-1"/>
              <a:ext cx="9057089" cy="448950"/>
              <a:chOff x="0" y="0"/>
              <a:chExt cx="9057088" cy="448948"/>
            </a:xfrm>
          </p:grpSpPr>
          <p:sp>
            <p:nvSpPr>
              <p:cNvPr id="141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41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413"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MEMORY MANAGEMENT shared_ptr</a:t>
              </a:r>
            </a:p>
          </p:txBody>
        </p:sp>
        <p:grpSp>
          <p:nvGrpSpPr>
            <p:cNvPr id="1447" name="Group 23"/>
            <p:cNvGrpSpPr/>
            <p:nvPr/>
          </p:nvGrpSpPr>
          <p:grpSpPr>
            <a:xfrm>
              <a:off x="1691679" y="4271111"/>
              <a:ext cx="5242869" cy="2421235"/>
              <a:chOff x="0" y="0"/>
              <a:chExt cx="5242867" cy="2421234"/>
            </a:xfrm>
          </p:grpSpPr>
          <p:grpSp>
            <p:nvGrpSpPr>
              <p:cNvPr id="1419" name="Group 12"/>
              <p:cNvGrpSpPr/>
              <p:nvPr/>
            </p:nvGrpSpPr>
            <p:grpSpPr>
              <a:xfrm>
                <a:off x="0" y="333001"/>
                <a:ext cx="1440160" cy="576065"/>
                <a:chOff x="0" y="0"/>
                <a:chExt cx="1440159" cy="576064"/>
              </a:xfrm>
            </p:grpSpPr>
            <p:grpSp>
              <p:nvGrpSpPr>
                <p:cNvPr id="1416" name="Rectangle 44"/>
                <p:cNvGrpSpPr/>
                <p:nvPr/>
              </p:nvGrpSpPr>
              <p:grpSpPr>
                <a:xfrm>
                  <a:off x="0" y="-1"/>
                  <a:ext cx="1012851" cy="576066"/>
                  <a:chOff x="0" y="0"/>
                  <a:chExt cx="1012850" cy="576064"/>
                </a:xfrm>
              </p:grpSpPr>
              <p:sp>
                <p:nvSpPr>
                  <p:cNvPr id="1414" name="Rectangle"/>
                  <p:cNvSpPr/>
                  <p:nvPr/>
                </p:nvSpPr>
                <p:spPr>
                  <a:xfrm>
                    <a:off x="0" y="-1"/>
                    <a:ext cx="1012851" cy="576066"/>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415" name="sp"/>
                  <p:cNvSpPr txBox="1"/>
                  <p:nvPr/>
                </p:nvSpPr>
                <p:spPr>
                  <a:xfrm>
                    <a:off x="50482" y="121488"/>
                    <a:ext cx="911887"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sp</a:t>
                    </a:r>
                  </a:p>
                </p:txBody>
              </p:sp>
            </p:grpSp>
            <p:sp>
              <p:nvSpPr>
                <p:cNvPr id="1417" name="Rectangle 45"/>
                <p:cNvSpPr/>
                <p:nvPr/>
              </p:nvSpPr>
              <p:spPr>
                <a:xfrm>
                  <a:off x="1013696" y="-1"/>
                  <a:ext cx="426464" cy="288034"/>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418" name="Rectangle 46"/>
                <p:cNvSpPr/>
                <p:nvPr/>
              </p:nvSpPr>
              <p:spPr>
                <a:xfrm>
                  <a:off x="1012851" y="288032"/>
                  <a:ext cx="426464" cy="288033"/>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grpSp>
          <p:grpSp>
            <p:nvGrpSpPr>
              <p:cNvPr id="1425" name="Group 16"/>
              <p:cNvGrpSpPr/>
              <p:nvPr/>
            </p:nvGrpSpPr>
            <p:grpSpPr>
              <a:xfrm>
                <a:off x="72008" y="1640191"/>
                <a:ext cx="1440160" cy="576066"/>
                <a:chOff x="0" y="0"/>
                <a:chExt cx="1440159" cy="576064"/>
              </a:xfrm>
            </p:grpSpPr>
            <p:grpSp>
              <p:nvGrpSpPr>
                <p:cNvPr id="1422" name="Rectangle 41"/>
                <p:cNvGrpSpPr/>
                <p:nvPr/>
              </p:nvGrpSpPr>
              <p:grpSpPr>
                <a:xfrm>
                  <a:off x="0" y="-1"/>
                  <a:ext cx="1012851" cy="576066"/>
                  <a:chOff x="0" y="0"/>
                  <a:chExt cx="1012850" cy="576064"/>
                </a:xfrm>
              </p:grpSpPr>
              <p:sp>
                <p:nvSpPr>
                  <p:cNvPr id="1420" name="Rectangle"/>
                  <p:cNvSpPr/>
                  <p:nvPr/>
                </p:nvSpPr>
                <p:spPr>
                  <a:xfrm>
                    <a:off x="0" y="-1"/>
                    <a:ext cx="1012851" cy="576066"/>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421" name="sp"/>
                  <p:cNvSpPr txBox="1"/>
                  <p:nvPr/>
                </p:nvSpPr>
                <p:spPr>
                  <a:xfrm>
                    <a:off x="50482" y="121488"/>
                    <a:ext cx="911887"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sp</a:t>
                    </a:r>
                  </a:p>
                </p:txBody>
              </p:sp>
            </p:grpSp>
            <p:sp>
              <p:nvSpPr>
                <p:cNvPr id="1423" name="Rectangle 42"/>
                <p:cNvSpPr/>
                <p:nvPr/>
              </p:nvSpPr>
              <p:spPr>
                <a:xfrm>
                  <a:off x="1013696" y="-1"/>
                  <a:ext cx="426464" cy="288034"/>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424" name="Rectangle 43"/>
                <p:cNvSpPr/>
                <p:nvPr/>
              </p:nvSpPr>
              <p:spPr>
                <a:xfrm>
                  <a:off x="1012851" y="288032"/>
                  <a:ext cx="426464" cy="288033"/>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grpSp>
          <p:grpSp>
            <p:nvGrpSpPr>
              <p:cNvPr id="1428" name="Rectangle 26"/>
              <p:cNvGrpSpPr/>
              <p:nvPr/>
            </p:nvGrpSpPr>
            <p:grpSpPr>
              <a:xfrm>
                <a:off x="2667167" y="1522798"/>
                <a:ext cx="720081" cy="438806"/>
                <a:chOff x="0" y="0"/>
                <a:chExt cx="720080" cy="438804"/>
              </a:xfrm>
            </p:grpSpPr>
            <p:sp>
              <p:nvSpPr>
                <p:cNvPr id="1426" name="Rectangle"/>
                <p:cNvSpPr/>
                <p:nvPr/>
              </p:nvSpPr>
              <p:spPr>
                <a:xfrm>
                  <a:off x="0" y="3378"/>
                  <a:ext cx="720081" cy="432049"/>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200"/>
                  </a:pPr>
                </a:p>
              </p:txBody>
            </p:sp>
            <p:sp>
              <p:nvSpPr>
                <p:cNvPr id="1427" name="Strong counter"/>
                <p:cNvSpPr txBox="1"/>
                <p:nvPr/>
              </p:nvSpPr>
              <p:spPr>
                <a:xfrm>
                  <a:off x="50482" y="0"/>
                  <a:ext cx="619116" cy="4388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vl1pPr>
                </a:lstStyle>
                <a:p>
                  <a:pPr/>
                  <a:r>
                    <a:t>Strong counter</a:t>
                  </a:r>
                </a:p>
              </p:txBody>
            </p:sp>
          </p:grpSp>
          <p:sp>
            <p:nvSpPr>
              <p:cNvPr id="1429" name="Rectangle 27"/>
              <p:cNvSpPr/>
              <p:nvPr/>
            </p:nvSpPr>
            <p:spPr>
              <a:xfrm>
                <a:off x="2578571" y="864202"/>
                <a:ext cx="2664297" cy="1337193"/>
              </a:xfrm>
              <a:prstGeom prst="rect">
                <a:avLst/>
              </a:prstGeom>
              <a:noFill/>
              <a:ln w="25400" cap="flat">
                <a:solidFill>
                  <a:srgbClr val="FF0000"/>
                </a:solidFill>
                <a:prstDash val="sysDash"/>
                <a:round/>
              </a:ln>
              <a:effectLst/>
            </p:spPr>
            <p:txBody>
              <a:bodyPr wrap="square" lIns="45719" tIns="45719" rIns="45719" bIns="45719" numCol="1" anchor="ctr">
                <a:noAutofit/>
              </a:bodyPr>
              <a:lstStyle/>
              <a:p>
                <a:pPr algn="ctr">
                  <a:defRPr>
                    <a:solidFill>
                      <a:srgbClr val="FFFFFF"/>
                    </a:solidFill>
                  </a:defRPr>
                </a:pPr>
              </a:p>
            </p:txBody>
          </p:sp>
          <p:grpSp>
            <p:nvGrpSpPr>
              <p:cNvPr id="1432" name="Rectangle 28"/>
              <p:cNvGrpSpPr/>
              <p:nvPr/>
            </p:nvGrpSpPr>
            <p:grpSpPr>
              <a:xfrm>
                <a:off x="3658691" y="1526177"/>
                <a:ext cx="1440161" cy="432049"/>
                <a:chOff x="0" y="0"/>
                <a:chExt cx="1440160" cy="432047"/>
              </a:xfrm>
            </p:grpSpPr>
            <p:sp>
              <p:nvSpPr>
                <p:cNvPr id="1430" name="Rectangle"/>
                <p:cNvSpPr/>
                <p:nvPr/>
              </p:nvSpPr>
              <p:spPr>
                <a:xfrm>
                  <a:off x="-1" y="0"/>
                  <a:ext cx="1440162" cy="432048"/>
                </a:xfrm>
                <a:prstGeom prst="rect">
                  <a:avLst/>
                </a:prstGeom>
                <a:gradFill flip="none" rotWithShape="1">
                  <a:gsLst>
                    <a:gs pos="0">
                      <a:schemeClr val="accent2">
                        <a:hueOff val="-39879"/>
                        <a:satOff val="52282"/>
                        <a:lumOff val="29251"/>
                      </a:schemeClr>
                    </a:gs>
                    <a:gs pos="35000">
                      <a:srgbClr val="FFBFBE"/>
                    </a:gs>
                    <a:gs pos="100000">
                      <a:schemeClr val="accent2">
                        <a:hueOff val="-44018"/>
                        <a:satOff val="52282"/>
                        <a:lumOff val="42346"/>
                      </a:schemeClr>
                    </a:gs>
                  </a:gsLst>
                  <a:lin ang="16200000" scaled="0"/>
                </a:gradFill>
                <a:ln w="9525" cap="flat">
                  <a:solidFill>
                    <a:srgbClr val="BE4B4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431" name="Object"/>
                <p:cNvSpPr txBox="1"/>
                <p:nvPr/>
              </p:nvSpPr>
              <p:spPr>
                <a:xfrm>
                  <a:off x="50482" y="49480"/>
                  <a:ext cx="133919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Object</a:t>
                  </a:r>
                </a:p>
              </p:txBody>
            </p:sp>
          </p:grpSp>
          <p:sp>
            <p:nvSpPr>
              <p:cNvPr id="1433" name="Straight Connector 29"/>
              <p:cNvSpPr/>
              <p:nvPr/>
            </p:nvSpPr>
            <p:spPr>
              <a:xfrm>
                <a:off x="1224136" y="477017"/>
                <a:ext cx="936105" cy="1"/>
              </a:xfrm>
              <a:prstGeom prst="line">
                <a:avLst/>
              </a:prstGeom>
              <a:noFill/>
              <a:ln w="19050" cap="flat">
                <a:solidFill>
                  <a:srgbClr val="000000"/>
                </a:solidFill>
                <a:prstDash val="solid"/>
                <a:round/>
              </a:ln>
              <a:effectLst/>
            </p:spPr>
            <p:txBody>
              <a:bodyPr wrap="square" lIns="45719" tIns="45719" rIns="45719" bIns="45719" numCol="1" anchor="t">
                <a:noAutofit/>
              </a:bodyPr>
              <a:lstStyle/>
              <a:p>
                <a:pPr/>
              </a:p>
            </p:txBody>
          </p:sp>
          <p:sp>
            <p:nvSpPr>
              <p:cNvPr id="1434" name="Straight Arrow Connector 30"/>
              <p:cNvSpPr/>
              <p:nvPr/>
            </p:nvSpPr>
            <p:spPr>
              <a:xfrm flipV="1">
                <a:off x="1368152" y="1742201"/>
                <a:ext cx="1299016" cy="3214"/>
              </a:xfrm>
              <a:prstGeom prst="line">
                <a:avLst/>
              </a:prstGeom>
              <a:noFill/>
              <a:ln w="1905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435" name="Straight Connector 31"/>
              <p:cNvSpPr/>
              <p:nvPr/>
            </p:nvSpPr>
            <p:spPr>
              <a:xfrm>
                <a:off x="1224136" y="765049"/>
                <a:ext cx="3024336" cy="1"/>
              </a:xfrm>
              <a:prstGeom prst="line">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1905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1436" name="Straight Connector 32"/>
              <p:cNvSpPr/>
              <p:nvPr/>
            </p:nvSpPr>
            <p:spPr>
              <a:xfrm flipH="1">
                <a:off x="1296144" y="2216256"/>
                <a:ext cx="1949" cy="204979"/>
              </a:xfrm>
              <a:prstGeom prst="line">
                <a:avLst/>
              </a:prstGeom>
              <a:noFill/>
              <a:ln w="19050" cap="flat">
                <a:solidFill>
                  <a:srgbClr val="000000"/>
                </a:solidFill>
                <a:prstDash val="solid"/>
                <a:round/>
              </a:ln>
              <a:effectLst/>
            </p:spPr>
            <p:txBody>
              <a:bodyPr wrap="square" lIns="45719" tIns="45719" rIns="45719" bIns="45719" numCol="1" anchor="t">
                <a:noAutofit/>
              </a:bodyPr>
              <a:lstStyle/>
              <a:p>
                <a:pPr/>
              </a:p>
            </p:txBody>
          </p:sp>
          <p:sp>
            <p:nvSpPr>
              <p:cNvPr id="1437" name="Straight Connector 33"/>
              <p:cNvSpPr/>
              <p:nvPr/>
            </p:nvSpPr>
            <p:spPr>
              <a:xfrm>
                <a:off x="1296144" y="2421234"/>
                <a:ext cx="3096344" cy="1"/>
              </a:xfrm>
              <a:prstGeom prst="line">
                <a:avLst/>
              </a:prstGeom>
              <a:noFill/>
              <a:ln w="19050" cap="flat">
                <a:solidFill>
                  <a:srgbClr val="000000"/>
                </a:solidFill>
                <a:prstDash val="solid"/>
                <a:round/>
              </a:ln>
              <a:effectLst/>
            </p:spPr>
            <p:txBody>
              <a:bodyPr wrap="square" lIns="45719" tIns="45719" rIns="45719" bIns="45719" numCol="1" anchor="t">
                <a:noAutofit/>
              </a:bodyPr>
              <a:lstStyle/>
              <a:p>
                <a:pPr/>
              </a:p>
            </p:txBody>
          </p:sp>
          <p:sp>
            <p:nvSpPr>
              <p:cNvPr id="1438" name="Straight Arrow Connector 34"/>
              <p:cNvSpPr/>
              <p:nvPr/>
            </p:nvSpPr>
            <p:spPr>
              <a:xfrm flipH="1" flipV="1">
                <a:off x="4367687" y="1958225"/>
                <a:ext cx="13718" cy="463010"/>
              </a:xfrm>
              <a:prstGeom prst="line">
                <a:avLst/>
              </a:prstGeom>
              <a:noFill/>
              <a:ln w="19050" cap="flat">
                <a:solidFill>
                  <a:srgbClr val="000000"/>
                </a:solidFill>
                <a:prstDash val="solid"/>
                <a:round/>
                <a:tailEnd type="triangle" w="med" len="med"/>
              </a:ln>
              <a:effectLst/>
            </p:spPr>
            <p:txBody>
              <a:bodyPr wrap="square" lIns="45719" tIns="45719" rIns="45719" bIns="45719" numCol="1" anchor="t">
                <a:noAutofit/>
              </a:bodyPr>
              <a:lstStyle/>
              <a:p>
                <a:pPr/>
              </a:p>
            </p:txBody>
          </p:sp>
          <p:grpSp>
            <p:nvGrpSpPr>
              <p:cNvPr id="1441" name="Rectangle 35"/>
              <p:cNvGrpSpPr/>
              <p:nvPr/>
            </p:nvGrpSpPr>
            <p:grpSpPr>
              <a:xfrm>
                <a:off x="2664296" y="1049703"/>
                <a:ext cx="720081" cy="438806"/>
                <a:chOff x="0" y="0"/>
                <a:chExt cx="720080" cy="438804"/>
              </a:xfrm>
            </p:grpSpPr>
            <p:sp>
              <p:nvSpPr>
                <p:cNvPr id="1439" name="Rectangle"/>
                <p:cNvSpPr/>
                <p:nvPr/>
              </p:nvSpPr>
              <p:spPr>
                <a:xfrm>
                  <a:off x="0" y="3378"/>
                  <a:ext cx="720081" cy="432049"/>
                </a:xfrm>
                <a:prstGeom prst="rect">
                  <a:avLst/>
                </a:pr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200"/>
                  </a:pPr>
                </a:p>
              </p:txBody>
            </p:sp>
            <p:sp>
              <p:nvSpPr>
                <p:cNvPr id="1440" name="Weak counter"/>
                <p:cNvSpPr txBox="1"/>
                <p:nvPr/>
              </p:nvSpPr>
              <p:spPr>
                <a:xfrm>
                  <a:off x="50482" y="0"/>
                  <a:ext cx="619116" cy="4388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vl1pPr>
                </a:lstStyle>
                <a:p>
                  <a:pPr/>
                  <a:r>
                    <a:t>Weak counter</a:t>
                  </a:r>
                </a:p>
              </p:txBody>
            </p:sp>
          </p:grpSp>
          <p:sp>
            <p:nvSpPr>
              <p:cNvPr id="1442" name="Straight Arrow Connector 36"/>
              <p:cNvSpPr/>
              <p:nvPr/>
            </p:nvSpPr>
            <p:spPr>
              <a:xfrm>
                <a:off x="4248472" y="765049"/>
                <a:ext cx="1" cy="720081"/>
              </a:xfrm>
              <a:prstGeom prst="line">
                <a:avLst/>
              </a:prstGeom>
              <a:noFill/>
              <a:ln w="1905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443" name="TextBox 37"/>
              <p:cNvSpPr txBox="1"/>
              <p:nvPr/>
            </p:nvSpPr>
            <p:spPr>
              <a:xfrm>
                <a:off x="186794" y="-1"/>
                <a:ext cx="1207647"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solidFill>
                      <a:srgbClr val="FF0000"/>
                    </a:solidFill>
                  </a:defRPr>
                </a:lvl1pPr>
              </a:lstStyle>
              <a:p>
                <a:pPr/>
                <a:r>
                  <a:t>shared_ptr</a:t>
                </a:r>
              </a:p>
            </p:txBody>
          </p:sp>
          <p:sp>
            <p:nvSpPr>
              <p:cNvPr id="1444" name="TextBox 38"/>
              <p:cNvSpPr txBox="1"/>
              <p:nvPr/>
            </p:nvSpPr>
            <p:spPr>
              <a:xfrm>
                <a:off x="189736" y="1269105"/>
                <a:ext cx="1204705"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solidFill>
                      <a:srgbClr val="FF0000"/>
                    </a:solidFill>
                  </a:defRPr>
                </a:lvl1pPr>
              </a:lstStyle>
              <a:p>
                <a:pPr/>
                <a:r>
                  <a:t>shared_ptr</a:t>
                </a:r>
              </a:p>
            </p:txBody>
          </p:sp>
          <p:sp>
            <p:nvSpPr>
              <p:cNvPr id="1445" name="Straight Connector 39"/>
              <p:cNvSpPr/>
              <p:nvPr/>
            </p:nvSpPr>
            <p:spPr>
              <a:xfrm flipH="1">
                <a:off x="2160240" y="471397"/>
                <a:ext cx="1" cy="1152129"/>
              </a:xfrm>
              <a:prstGeom prst="line">
                <a:avLst/>
              </a:prstGeom>
              <a:noFill/>
              <a:ln w="19050" cap="flat">
                <a:solidFill>
                  <a:srgbClr val="000000"/>
                </a:solidFill>
                <a:prstDash val="solid"/>
                <a:round/>
              </a:ln>
              <a:effectLst/>
            </p:spPr>
            <p:txBody>
              <a:bodyPr wrap="square" lIns="45719" tIns="45719" rIns="45719" bIns="45719" numCol="1" anchor="t">
                <a:noAutofit/>
              </a:bodyPr>
              <a:lstStyle/>
              <a:p>
                <a:pPr/>
              </a:p>
            </p:txBody>
          </p:sp>
          <p:sp>
            <p:nvSpPr>
              <p:cNvPr id="1446" name="Straight Arrow Connector 40"/>
              <p:cNvSpPr/>
              <p:nvPr/>
            </p:nvSpPr>
            <p:spPr>
              <a:xfrm>
                <a:off x="2160240" y="1616258"/>
                <a:ext cx="504057" cy="1"/>
              </a:xfrm>
              <a:prstGeom prst="line">
                <a:avLst/>
              </a:prstGeom>
              <a:noFill/>
              <a:ln w="19050" cap="flat">
                <a:solidFill>
                  <a:srgbClr val="000000"/>
                </a:solidFill>
                <a:prstDash val="solid"/>
                <a:round/>
                <a:tailEnd type="triangle" w="med" len="med"/>
              </a:ln>
              <a:effectLst/>
            </p:spPr>
            <p:txBody>
              <a:bodyPr wrap="square" lIns="45719" tIns="45719" rIns="45719" bIns="45719" numCol="1" anchor="t">
                <a:noAutofit/>
              </a:bodyPr>
              <a:lstStyle/>
              <a:p>
                <a:pPr/>
              </a:p>
            </p:txBody>
          </p:sp>
        </p:grpSp>
      </p:gr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56" name="Group 6"/>
          <p:cNvGrpSpPr/>
          <p:nvPr/>
        </p:nvGrpSpPr>
        <p:grpSpPr>
          <a:xfrm>
            <a:off x="0" y="34725"/>
            <a:ext cx="9144000" cy="6036599"/>
            <a:chOff x="0" y="0"/>
            <a:chExt cx="9144000" cy="6036599"/>
          </a:xfrm>
        </p:grpSpPr>
        <p:grpSp>
          <p:nvGrpSpPr>
            <p:cNvPr id="1452" name="Snip and Round Single Corner Rectangle 3"/>
            <p:cNvGrpSpPr/>
            <p:nvPr/>
          </p:nvGrpSpPr>
          <p:grpSpPr>
            <a:xfrm>
              <a:off x="29036" y="0"/>
              <a:ext cx="9057089" cy="448949"/>
              <a:chOff x="0" y="0"/>
              <a:chExt cx="9057088" cy="448948"/>
            </a:xfrm>
          </p:grpSpPr>
          <p:sp>
            <p:nvSpPr>
              <p:cNvPr id="145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45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453"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MEMORY MANAGEMENT shared_ptr</a:t>
              </a:r>
            </a:p>
          </p:txBody>
        </p:sp>
        <p:sp>
          <p:nvSpPr>
            <p:cNvPr id="1454" name="Rectangle 5"/>
            <p:cNvSpPr txBox="1"/>
            <p:nvPr/>
          </p:nvSpPr>
          <p:spPr>
            <a:xfrm>
              <a:off x="225231" y="1042106"/>
              <a:ext cx="8477513" cy="20856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r>
                <a:t>Whenever possible, use the make_shared (&lt;memory&gt;) function to create a </a:t>
              </a:r>
              <a:r>
                <a:rPr b="1"/>
                <a:t>shared_ptr</a:t>
              </a:r>
              <a:r>
                <a:t> when the memory resource is created for the first time. </a:t>
              </a:r>
              <a:r>
                <a:rPr b="1"/>
                <a:t>make_shared</a:t>
              </a:r>
              <a:r>
                <a:t> is exception-safe. It uses the same call to allocate the memory for the control block and the resource, and thereby reduces the construction overhead. If you do not use </a:t>
              </a:r>
              <a:r>
                <a:rPr b="1"/>
                <a:t>make_shared</a:t>
              </a:r>
              <a:r>
                <a:t>, then you have to use an explicit new expression to create the object before you pass it to the </a:t>
              </a:r>
              <a:r>
                <a:rPr b="1"/>
                <a:t>shared_ptr</a:t>
              </a:r>
              <a:r>
                <a:t> constructor. The following example shows various ways to declare and initialize a </a:t>
              </a:r>
              <a:r>
                <a:rPr b="1"/>
                <a:t>shared_ptr</a:t>
              </a:r>
              <a:r>
                <a:t> together with a new object.</a:t>
              </a:r>
            </a:p>
          </p:txBody>
        </p:sp>
        <p:sp>
          <p:nvSpPr>
            <p:cNvPr id="1455" name="Rectangle 7"/>
            <p:cNvSpPr txBox="1"/>
            <p:nvPr/>
          </p:nvSpPr>
          <p:spPr>
            <a:xfrm>
              <a:off x="213464" y="3100359"/>
              <a:ext cx="8884817" cy="293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solidFill>
                    <a:srgbClr val="00B050"/>
                  </a:solidFill>
                  <a:latin typeface="Courier New"/>
                  <a:ea typeface="Courier New"/>
                  <a:cs typeface="Courier New"/>
                  <a:sym typeface="Courier New"/>
                </a:defRPr>
              </a:pPr>
              <a:r>
                <a:t>// Use make_shared function when possible.</a:t>
              </a:r>
            </a:p>
            <a:p>
              <a:pPr>
                <a:defRPr sz="1400">
                  <a:latin typeface="Courier New"/>
                  <a:ea typeface="Courier New"/>
                  <a:cs typeface="Courier New"/>
                  <a:sym typeface="Courier New"/>
                </a:defRPr>
              </a:pPr>
              <a:r>
                <a:t>auto sp1 = make_shared&lt;Song&gt;(</a:t>
              </a:r>
              <a:r>
                <a:rPr>
                  <a:solidFill>
                    <a:srgbClr val="C00000"/>
                  </a:solidFill>
                </a:rPr>
                <a:t>L"The Beatles</a:t>
              </a:r>
              <a:r>
                <a:t>", L"</a:t>
              </a:r>
              <a:r>
                <a:rPr>
                  <a:solidFill>
                    <a:srgbClr val="C00000"/>
                  </a:solidFill>
                </a:rPr>
                <a:t>Im Happy Just to Dance With You</a:t>
              </a:r>
              <a:r>
                <a:t>");</a:t>
              </a:r>
            </a:p>
            <a:p>
              <a:pPr>
                <a:defRPr sz="1400">
                  <a:latin typeface="Courier New"/>
                  <a:ea typeface="Courier New"/>
                  <a:cs typeface="Courier New"/>
                  <a:sym typeface="Courier New"/>
                </a:defRPr>
              </a:pPr>
            </a:p>
            <a:p>
              <a:pPr>
                <a:defRPr sz="1400">
                  <a:solidFill>
                    <a:srgbClr val="00B050"/>
                  </a:solidFill>
                  <a:latin typeface="Courier New"/>
                  <a:ea typeface="Courier New"/>
                  <a:cs typeface="Courier New"/>
                  <a:sym typeface="Courier New"/>
                </a:defRPr>
              </a:pPr>
              <a:r>
                <a:t>// Ok, but slightly less efficient.  </a:t>
              </a:r>
            </a:p>
            <a:p>
              <a:pPr>
                <a:defRPr sz="1400">
                  <a:solidFill>
                    <a:srgbClr val="00B050"/>
                  </a:solidFill>
                  <a:latin typeface="Courier New"/>
                  <a:ea typeface="Courier New"/>
                  <a:cs typeface="Courier New"/>
                  <a:sym typeface="Courier New"/>
                </a:defRPr>
              </a:pPr>
              <a:r>
                <a:t>// Note: Using new expression as constructor argument </a:t>
              </a:r>
            </a:p>
            <a:p>
              <a:pPr>
                <a:defRPr sz="1400">
                  <a:solidFill>
                    <a:srgbClr val="00B050"/>
                  </a:solidFill>
                  <a:latin typeface="Courier New"/>
                  <a:ea typeface="Courier New"/>
                  <a:cs typeface="Courier New"/>
                  <a:sym typeface="Courier New"/>
                </a:defRPr>
              </a:pPr>
              <a:r>
                <a:t>// creates no named variable for other code to access.</a:t>
              </a:r>
            </a:p>
            <a:p>
              <a:pPr>
                <a:defRPr sz="1400">
                  <a:latin typeface="Courier New"/>
                  <a:ea typeface="Courier New"/>
                  <a:cs typeface="Courier New"/>
                  <a:sym typeface="Courier New"/>
                </a:defRPr>
              </a:pPr>
              <a:r>
                <a:t>shared_ptr&lt;Song&gt; sp2(</a:t>
              </a:r>
              <a:r>
                <a:rPr>
                  <a:solidFill>
                    <a:srgbClr val="0000FF"/>
                  </a:solidFill>
                </a:rPr>
                <a:t>new</a:t>
              </a:r>
              <a:r>
                <a:t> Song(L"</a:t>
              </a:r>
              <a:r>
                <a:rPr>
                  <a:solidFill>
                    <a:srgbClr val="C00000"/>
                  </a:solidFill>
                </a:rPr>
                <a:t>Lady Gaga</a:t>
              </a:r>
              <a:r>
                <a:t>", L"</a:t>
              </a:r>
              <a:r>
                <a:rPr>
                  <a:solidFill>
                    <a:srgbClr val="C00000"/>
                  </a:solidFill>
                </a:rPr>
                <a:t>Just Dance</a:t>
              </a:r>
              <a:r>
                <a:t>"));</a:t>
              </a:r>
            </a:p>
            <a:p>
              <a:pPr>
                <a:defRPr sz="1400">
                  <a:latin typeface="Courier New"/>
                  <a:ea typeface="Courier New"/>
                  <a:cs typeface="Courier New"/>
                  <a:sym typeface="Courier New"/>
                </a:defRPr>
              </a:pPr>
            </a:p>
            <a:p>
              <a:pPr>
                <a:defRPr sz="1400">
                  <a:solidFill>
                    <a:srgbClr val="00B050"/>
                  </a:solidFill>
                  <a:latin typeface="Courier New"/>
                  <a:ea typeface="Courier New"/>
                  <a:cs typeface="Courier New"/>
                  <a:sym typeface="Courier New"/>
                </a:defRPr>
              </a:pPr>
              <a:r>
                <a:t>// When initialization must be separate from declaration, e.g. class members,  </a:t>
              </a:r>
            </a:p>
            <a:p>
              <a:pPr>
                <a:defRPr sz="1400">
                  <a:solidFill>
                    <a:srgbClr val="00B050"/>
                  </a:solidFill>
                  <a:latin typeface="Courier New"/>
                  <a:ea typeface="Courier New"/>
                  <a:cs typeface="Courier New"/>
                  <a:sym typeface="Courier New"/>
                </a:defRPr>
              </a:pPr>
              <a:r>
                <a:t>// initialize with nullptr to make your programming intent explicit.</a:t>
              </a:r>
            </a:p>
            <a:p>
              <a:pPr>
                <a:defRPr sz="1400">
                  <a:latin typeface="Courier New"/>
                  <a:ea typeface="Courier New"/>
                  <a:cs typeface="Courier New"/>
                  <a:sym typeface="Courier New"/>
                </a:defRPr>
              </a:pPr>
              <a:r>
                <a:t>shared_ptr&lt;Song&gt; sp5(nullptr);</a:t>
              </a:r>
            </a:p>
            <a:p>
              <a:pPr>
                <a:defRPr sz="1400">
                  <a:solidFill>
                    <a:srgbClr val="00B050"/>
                  </a:solidFill>
                  <a:latin typeface="Courier New"/>
                  <a:ea typeface="Courier New"/>
                  <a:cs typeface="Courier New"/>
                  <a:sym typeface="Courier New"/>
                </a:defRPr>
              </a:pPr>
              <a:r>
                <a:t>//Equivalent to: shared_ptr&lt;Song&gt; sp5; </a:t>
              </a:r>
            </a:p>
            <a:p>
              <a:pPr>
                <a:defRPr sz="1400">
                  <a:solidFill>
                    <a:srgbClr val="00B050"/>
                  </a:solidFill>
                  <a:latin typeface="Courier New"/>
                  <a:ea typeface="Courier New"/>
                  <a:cs typeface="Courier New"/>
                  <a:sym typeface="Courier New"/>
                </a:defRPr>
              </a:pPr>
              <a:r>
                <a:t>//...</a:t>
              </a:r>
            </a:p>
            <a:p>
              <a:pPr>
                <a:defRPr sz="1400">
                  <a:latin typeface="Courier New"/>
                  <a:ea typeface="Courier New"/>
                  <a:cs typeface="Courier New"/>
                  <a:sym typeface="Courier New"/>
                </a:defRPr>
              </a:pPr>
              <a:r>
                <a:t>sp5 = make_shared&lt;Song&gt;(L"</a:t>
              </a:r>
              <a:r>
                <a:rPr>
                  <a:solidFill>
                    <a:srgbClr val="C00000"/>
                  </a:solidFill>
                </a:rPr>
                <a:t>Elton John</a:t>
              </a:r>
              <a:r>
                <a:t>", L"</a:t>
              </a:r>
              <a:r>
                <a:rPr>
                  <a:solidFill>
                    <a:srgbClr val="C00000"/>
                  </a:solidFill>
                </a:rPr>
                <a:t>I'm Still Standing</a:t>
              </a:r>
              <a:r>
                <a:t>");</a:t>
              </a:r>
            </a:p>
          </p:txBody>
        </p:sp>
      </p:gr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18" name="Group 50"/>
          <p:cNvGrpSpPr/>
          <p:nvPr/>
        </p:nvGrpSpPr>
        <p:grpSpPr>
          <a:xfrm>
            <a:off x="1466622" y="1409581"/>
            <a:ext cx="6369652" cy="4758570"/>
            <a:chOff x="0" y="0"/>
            <a:chExt cx="6369650" cy="4758569"/>
          </a:xfrm>
        </p:grpSpPr>
        <p:grpSp>
          <p:nvGrpSpPr>
            <p:cNvPr id="1468" name="Group 14"/>
            <p:cNvGrpSpPr/>
            <p:nvPr/>
          </p:nvGrpSpPr>
          <p:grpSpPr>
            <a:xfrm>
              <a:off x="4823715" y="331127"/>
              <a:ext cx="1270748" cy="1048871"/>
              <a:chOff x="0" y="0"/>
              <a:chExt cx="1270747" cy="1048869"/>
            </a:xfrm>
          </p:grpSpPr>
          <p:sp>
            <p:nvSpPr>
              <p:cNvPr id="1458" name="Rectangle 4"/>
              <p:cNvSpPr/>
              <p:nvPr/>
            </p:nvSpPr>
            <p:spPr>
              <a:xfrm>
                <a:off x="-1" y="0"/>
                <a:ext cx="1270749" cy="1048870"/>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grpSp>
            <p:nvGrpSpPr>
              <p:cNvPr id="1461" name="Rectangle 5"/>
              <p:cNvGrpSpPr/>
              <p:nvPr/>
            </p:nvGrpSpPr>
            <p:grpSpPr>
              <a:xfrm>
                <a:off x="90767" y="100852"/>
                <a:ext cx="554692" cy="363071"/>
                <a:chOff x="0" y="0"/>
                <a:chExt cx="554690" cy="363070"/>
              </a:xfrm>
            </p:grpSpPr>
            <p:sp>
              <p:nvSpPr>
                <p:cNvPr id="1459" name="Rectangle"/>
                <p:cNvSpPr/>
                <p:nvPr/>
              </p:nvSpPr>
              <p:spPr>
                <a:xfrm>
                  <a:off x="0" y="-1"/>
                  <a:ext cx="554691"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000">
                      <a:solidFill>
                        <a:srgbClr val="FF0000"/>
                      </a:solidFill>
                    </a:defRPr>
                  </a:pPr>
                </a:p>
              </p:txBody>
            </p:sp>
            <p:sp>
              <p:nvSpPr>
                <p:cNvPr id="1460" name="nullptr"/>
                <p:cNvSpPr txBox="1"/>
                <p:nvPr/>
              </p:nvSpPr>
              <p:spPr>
                <a:xfrm>
                  <a:off x="45720" y="67279"/>
                  <a:ext cx="463251" cy="228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0000"/>
                      </a:solidFill>
                    </a:defRPr>
                  </a:lvl1pPr>
                </a:lstStyle>
                <a:p>
                  <a:pPr/>
                  <a:r>
                    <a:t>nullptr</a:t>
                  </a:r>
                </a:p>
              </p:txBody>
            </p:sp>
          </p:grpSp>
          <p:grpSp>
            <p:nvGrpSpPr>
              <p:cNvPr id="1464" name="Rectangle 6"/>
              <p:cNvGrpSpPr/>
              <p:nvPr/>
            </p:nvGrpSpPr>
            <p:grpSpPr>
              <a:xfrm>
                <a:off x="645459" y="100852"/>
                <a:ext cx="554692" cy="363071"/>
                <a:chOff x="0" y="0"/>
                <a:chExt cx="554690" cy="363070"/>
              </a:xfrm>
            </p:grpSpPr>
            <p:sp>
              <p:nvSpPr>
                <p:cNvPr id="1462" name="Rectangle"/>
                <p:cNvSpPr/>
                <p:nvPr/>
              </p:nvSpPr>
              <p:spPr>
                <a:xfrm>
                  <a:off x="0" y="-1"/>
                  <a:ext cx="554691"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sp>
              <p:nvSpPr>
                <p:cNvPr id="1463" name="CA*"/>
                <p:cNvSpPr txBox="1"/>
                <p:nvPr/>
              </p:nvSpPr>
              <p:spPr>
                <a:xfrm>
                  <a:off x="45720" y="52434"/>
                  <a:ext cx="463251"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vl1pPr>
                </a:lstStyle>
                <a:p>
                  <a:pPr/>
                  <a:r>
                    <a:t>CA*</a:t>
                  </a:r>
                </a:p>
              </p:txBody>
            </p:sp>
          </p:grpSp>
          <p:grpSp>
            <p:nvGrpSpPr>
              <p:cNvPr id="1467" name="Rectangle 7"/>
              <p:cNvGrpSpPr/>
              <p:nvPr/>
            </p:nvGrpSpPr>
            <p:grpSpPr>
              <a:xfrm>
                <a:off x="90767" y="524434"/>
                <a:ext cx="1109384" cy="383242"/>
                <a:chOff x="0" y="0"/>
                <a:chExt cx="1109383" cy="383240"/>
              </a:xfrm>
            </p:grpSpPr>
            <p:sp>
              <p:nvSpPr>
                <p:cNvPr id="1465" name="Rectangle"/>
                <p:cNvSpPr/>
                <p:nvPr/>
              </p:nvSpPr>
              <p:spPr>
                <a:xfrm>
                  <a:off x="-1" y="0"/>
                  <a:ext cx="1109385" cy="3832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sz="900"/>
                  </a:pPr>
                </a:p>
              </p:txBody>
            </p:sp>
            <p:sp>
              <p:nvSpPr>
                <p:cNvPr id="1466" name="Pointer to Control Block"/>
                <p:cNvSpPr txBox="1"/>
                <p:nvPr/>
              </p:nvSpPr>
              <p:spPr>
                <a:xfrm>
                  <a:off x="45719" y="18813"/>
                  <a:ext cx="1017945" cy="345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900"/>
                  </a:lvl1pPr>
                </a:lstStyle>
                <a:p>
                  <a:pPr/>
                  <a:r>
                    <a:t>Pointer to Control Block</a:t>
                  </a:r>
                </a:p>
              </p:txBody>
            </p:sp>
          </p:grpSp>
        </p:grpSp>
        <p:grpSp>
          <p:nvGrpSpPr>
            <p:cNvPr id="1479" name="Group 9"/>
            <p:cNvGrpSpPr/>
            <p:nvPr/>
          </p:nvGrpSpPr>
          <p:grpSpPr>
            <a:xfrm>
              <a:off x="1571934" y="331127"/>
              <a:ext cx="1270748" cy="1048871"/>
              <a:chOff x="0" y="0"/>
              <a:chExt cx="1270747" cy="1048869"/>
            </a:xfrm>
          </p:grpSpPr>
          <p:sp>
            <p:nvSpPr>
              <p:cNvPr id="1469" name="Rectangle 10"/>
              <p:cNvSpPr/>
              <p:nvPr/>
            </p:nvSpPr>
            <p:spPr>
              <a:xfrm>
                <a:off x="-1" y="0"/>
                <a:ext cx="1270749" cy="1048870"/>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grpSp>
            <p:nvGrpSpPr>
              <p:cNvPr id="1472" name="Rectangle 11"/>
              <p:cNvGrpSpPr/>
              <p:nvPr/>
            </p:nvGrpSpPr>
            <p:grpSpPr>
              <a:xfrm>
                <a:off x="90767" y="100853"/>
                <a:ext cx="554692" cy="363071"/>
                <a:chOff x="0" y="0"/>
                <a:chExt cx="554690" cy="363070"/>
              </a:xfrm>
            </p:grpSpPr>
            <p:sp>
              <p:nvSpPr>
                <p:cNvPr id="1470" name="Rectangle"/>
                <p:cNvSpPr/>
                <p:nvPr/>
              </p:nvSpPr>
              <p:spPr>
                <a:xfrm>
                  <a:off x="0" y="-1"/>
                  <a:ext cx="554691"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pPr>
                </a:p>
              </p:txBody>
            </p:sp>
            <p:sp>
              <p:nvSpPr>
                <p:cNvPr id="1471" name="CA*"/>
                <p:cNvSpPr txBox="1"/>
                <p:nvPr/>
              </p:nvSpPr>
              <p:spPr>
                <a:xfrm>
                  <a:off x="45720" y="52434"/>
                  <a:ext cx="463251"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vl1pPr>
                </a:lstStyle>
                <a:p>
                  <a:pPr/>
                  <a:r>
                    <a:t>CA* </a:t>
                  </a:r>
                </a:p>
              </p:txBody>
            </p:sp>
          </p:grpSp>
          <p:grpSp>
            <p:nvGrpSpPr>
              <p:cNvPr id="1475" name="Rectangle 12"/>
              <p:cNvGrpSpPr/>
              <p:nvPr/>
            </p:nvGrpSpPr>
            <p:grpSpPr>
              <a:xfrm>
                <a:off x="645459" y="100852"/>
                <a:ext cx="554692" cy="363071"/>
                <a:chOff x="0" y="0"/>
                <a:chExt cx="554690" cy="363070"/>
              </a:xfrm>
            </p:grpSpPr>
            <p:sp>
              <p:nvSpPr>
                <p:cNvPr id="1473" name="Rectangle"/>
                <p:cNvSpPr/>
                <p:nvPr/>
              </p:nvSpPr>
              <p:spPr>
                <a:xfrm>
                  <a:off x="0" y="-1"/>
                  <a:ext cx="554691"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002060"/>
                      </a:solidFill>
                    </a:defRPr>
                  </a:pPr>
                </a:p>
              </p:txBody>
            </p:sp>
            <p:sp>
              <p:nvSpPr>
                <p:cNvPr id="1474" name="###"/>
                <p:cNvSpPr txBox="1"/>
                <p:nvPr/>
              </p:nvSpPr>
              <p:spPr>
                <a:xfrm>
                  <a:off x="45720" y="52434"/>
                  <a:ext cx="463251"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002060"/>
                      </a:solidFill>
                    </a:defRPr>
                  </a:lvl1pPr>
                </a:lstStyle>
                <a:p>
                  <a:pPr/>
                  <a:r>
                    <a:t>###</a:t>
                  </a:r>
                </a:p>
              </p:txBody>
            </p:sp>
          </p:grpSp>
          <p:grpSp>
            <p:nvGrpSpPr>
              <p:cNvPr id="1478" name="Rectangle 13"/>
              <p:cNvGrpSpPr/>
              <p:nvPr/>
            </p:nvGrpSpPr>
            <p:grpSpPr>
              <a:xfrm>
                <a:off x="90767" y="524434"/>
                <a:ext cx="1109384" cy="383242"/>
                <a:chOff x="0" y="0"/>
                <a:chExt cx="1109383" cy="383240"/>
              </a:xfrm>
            </p:grpSpPr>
            <p:sp>
              <p:nvSpPr>
                <p:cNvPr id="1476" name="Rectangle"/>
                <p:cNvSpPr/>
                <p:nvPr/>
              </p:nvSpPr>
              <p:spPr>
                <a:xfrm>
                  <a:off x="-1" y="0"/>
                  <a:ext cx="1109385" cy="3832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sz="900"/>
                  </a:pPr>
                </a:p>
              </p:txBody>
            </p:sp>
            <p:sp>
              <p:nvSpPr>
                <p:cNvPr id="1477" name="Pointer to Control Block"/>
                <p:cNvSpPr txBox="1"/>
                <p:nvPr/>
              </p:nvSpPr>
              <p:spPr>
                <a:xfrm>
                  <a:off x="45719" y="18813"/>
                  <a:ext cx="1017945" cy="345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900"/>
                  </a:lvl1pPr>
                </a:lstStyle>
                <a:p>
                  <a:pPr/>
                  <a:r>
                    <a:t>Pointer to Control Block</a:t>
                  </a:r>
                </a:p>
              </p:txBody>
            </p:sp>
          </p:grpSp>
        </p:grpSp>
        <p:grpSp>
          <p:nvGrpSpPr>
            <p:cNvPr id="1487" name="Bevel 15"/>
            <p:cNvGrpSpPr/>
            <p:nvPr/>
          </p:nvGrpSpPr>
          <p:grpSpPr>
            <a:xfrm>
              <a:off x="3510469" y="1946454"/>
              <a:ext cx="747037" cy="650503"/>
              <a:chOff x="0" y="0"/>
              <a:chExt cx="747035" cy="650502"/>
            </a:xfrm>
          </p:grpSpPr>
          <p:grpSp>
            <p:nvGrpSpPr>
              <p:cNvPr id="1485" name="Group"/>
              <p:cNvGrpSpPr/>
              <p:nvPr/>
            </p:nvGrpSpPr>
            <p:grpSpPr>
              <a:xfrm>
                <a:off x="0" y="-1"/>
                <a:ext cx="747036" cy="650504"/>
                <a:chOff x="0" y="0"/>
                <a:chExt cx="747036" cy="650502"/>
              </a:xfrm>
            </p:grpSpPr>
            <p:sp>
              <p:nvSpPr>
                <p:cNvPr id="1480" name="Rectangle"/>
                <p:cNvSpPr/>
                <p:nvPr/>
              </p:nvSpPr>
              <p:spPr>
                <a:xfrm>
                  <a:off x="0" y="-1"/>
                  <a:ext cx="747036" cy="650504"/>
                </a:xfrm>
                <a:prstGeom prst="rect">
                  <a:avLst/>
                </a:prstGeom>
                <a:solidFill>
                  <a:srgbClr val="D99694"/>
                </a:solidFill>
                <a:ln w="12700" cap="flat">
                  <a:noFill/>
                  <a:miter lim="400000"/>
                </a:ln>
                <a:effectLst/>
              </p:spPr>
              <p:txBody>
                <a:bodyPr wrap="square" lIns="45719" tIns="45719" rIns="45719" bIns="45719" numCol="1" anchor="ctr">
                  <a:noAutofit/>
                </a:bodyPr>
                <a:lstStyle/>
                <a:p>
                  <a:pPr algn="ctr">
                    <a:defRPr sz="900"/>
                  </a:pPr>
                </a:p>
              </p:txBody>
            </p:sp>
            <p:sp>
              <p:nvSpPr>
                <p:cNvPr id="1481" name="Shape"/>
                <p:cNvSpPr/>
                <p:nvPr/>
              </p:nvSpPr>
              <p:spPr>
                <a:xfrm>
                  <a:off x="0" y="-1"/>
                  <a:ext cx="747037" cy="81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9249" y="21600"/>
                      </a:lnTo>
                      <a:lnTo>
                        <a:pt x="23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sz="900"/>
                  </a:pPr>
                </a:p>
              </p:txBody>
            </p:sp>
            <p:sp>
              <p:nvSpPr>
                <p:cNvPr id="1482" name="Shape"/>
                <p:cNvSpPr/>
                <p:nvPr/>
              </p:nvSpPr>
              <p:spPr>
                <a:xfrm>
                  <a:off x="0" y="569189"/>
                  <a:ext cx="747037" cy="81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351" y="0"/>
                      </a:lnTo>
                      <a:lnTo>
                        <a:pt x="19249"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pPr>
                </a:p>
              </p:txBody>
            </p:sp>
            <p:sp>
              <p:nvSpPr>
                <p:cNvPr id="1483" name="Shape"/>
                <p:cNvSpPr/>
                <p:nvPr/>
              </p:nvSpPr>
              <p:spPr>
                <a:xfrm>
                  <a:off x="-1" y="-1"/>
                  <a:ext cx="81314" cy="6505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700"/>
                      </a:lnTo>
                      <a:lnTo>
                        <a:pt x="21600" y="18900"/>
                      </a:lnTo>
                      <a:lnTo>
                        <a:pt x="0"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defRPr sz="900"/>
                  </a:pPr>
                </a:p>
              </p:txBody>
            </p:sp>
            <p:sp>
              <p:nvSpPr>
                <p:cNvPr id="1484" name="Shape"/>
                <p:cNvSpPr/>
                <p:nvPr/>
              </p:nvSpPr>
              <p:spPr>
                <a:xfrm>
                  <a:off x="665723" y="-1"/>
                  <a:ext cx="81314" cy="6505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18900"/>
                      </a:lnTo>
                      <a:lnTo>
                        <a:pt x="0" y="2700"/>
                      </a:lnTo>
                      <a:close/>
                    </a:path>
                  </a:pathLst>
                </a:custGeom>
                <a:solidFill>
                  <a:srgbClr val="000000">
                    <a:alpha val="40000"/>
                  </a:srgbClr>
                </a:solidFill>
                <a:ln w="12700" cap="flat">
                  <a:noFill/>
                  <a:miter lim="400000"/>
                </a:ln>
                <a:effectLst/>
              </p:spPr>
              <p:txBody>
                <a:bodyPr wrap="square" lIns="45719" tIns="45719" rIns="45719" bIns="45719" numCol="1" anchor="ctr">
                  <a:noAutofit/>
                </a:bodyPr>
                <a:lstStyle/>
                <a:p>
                  <a:pPr algn="ctr">
                    <a:defRPr sz="900"/>
                  </a:pPr>
                </a:p>
              </p:txBody>
            </p:sp>
          </p:grpSp>
          <p:sp>
            <p:nvSpPr>
              <p:cNvPr id="1486" name="CA object"/>
              <p:cNvSpPr txBox="1"/>
              <p:nvPr/>
            </p:nvSpPr>
            <p:spPr>
              <a:xfrm>
                <a:off x="127032" y="152444"/>
                <a:ext cx="492972" cy="3456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CA object</a:t>
                </a:r>
              </a:p>
            </p:txBody>
          </p:sp>
        </p:grpSp>
        <p:grpSp>
          <p:nvGrpSpPr>
            <p:cNvPr id="1507" name="Group 23"/>
            <p:cNvGrpSpPr/>
            <p:nvPr/>
          </p:nvGrpSpPr>
          <p:grpSpPr>
            <a:xfrm>
              <a:off x="3223037" y="3060879"/>
              <a:ext cx="1361515" cy="1697691"/>
              <a:chOff x="0" y="0"/>
              <a:chExt cx="1361513" cy="1697689"/>
            </a:xfrm>
          </p:grpSpPr>
          <p:sp>
            <p:nvSpPr>
              <p:cNvPr id="1488" name="Rectangle 22"/>
              <p:cNvSpPr/>
              <p:nvPr/>
            </p:nvSpPr>
            <p:spPr>
              <a:xfrm>
                <a:off x="0" y="0"/>
                <a:ext cx="1361514" cy="169769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p>
            </p:txBody>
          </p:sp>
          <p:grpSp>
            <p:nvGrpSpPr>
              <p:cNvPr id="1491" name="Rectangle 16"/>
              <p:cNvGrpSpPr/>
              <p:nvPr/>
            </p:nvGrpSpPr>
            <p:grpSpPr>
              <a:xfrm>
                <a:off x="90767" y="50426"/>
                <a:ext cx="1187180" cy="373156"/>
                <a:chOff x="0" y="0"/>
                <a:chExt cx="1187178" cy="373154"/>
              </a:xfrm>
            </p:grpSpPr>
            <p:sp>
              <p:nvSpPr>
                <p:cNvPr id="1489" name="Rectangle"/>
                <p:cNvSpPr/>
                <p:nvPr/>
              </p:nvSpPr>
              <p:spPr>
                <a:xfrm>
                  <a:off x="0" y="0"/>
                  <a:ext cx="1187179" cy="373155"/>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490" name="Pointer to CA object"/>
                <p:cNvSpPr txBox="1"/>
                <p:nvPr/>
              </p:nvSpPr>
              <p:spPr>
                <a:xfrm>
                  <a:off x="45720" y="83620"/>
                  <a:ext cx="1095739" cy="205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Pointer to CA object</a:t>
                  </a:r>
                </a:p>
              </p:txBody>
            </p:sp>
          </p:grpSp>
          <p:grpSp>
            <p:nvGrpSpPr>
              <p:cNvPr id="1494" name="Rectangle 17"/>
              <p:cNvGrpSpPr/>
              <p:nvPr/>
            </p:nvGrpSpPr>
            <p:grpSpPr>
              <a:xfrm>
                <a:off x="90767" y="453837"/>
                <a:ext cx="773683" cy="373156"/>
                <a:chOff x="0" y="0"/>
                <a:chExt cx="773681" cy="373154"/>
              </a:xfrm>
            </p:grpSpPr>
            <p:sp>
              <p:nvSpPr>
                <p:cNvPr id="1492" name="Rectangle"/>
                <p:cNvSpPr/>
                <p:nvPr/>
              </p:nvSpPr>
              <p:spPr>
                <a:xfrm>
                  <a:off x="0" y="0"/>
                  <a:ext cx="773682" cy="373155"/>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800"/>
                  </a:pPr>
                </a:p>
              </p:txBody>
            </p:sp>
            <p:sp>
              <p:nvSpPr>
                <p:cNvPr id="1493" name="Strong_count"/>
                <p:cNvSpPr txBox="1"/>
                <p:nvPr/>
              </p:nvSpPr>
              <p:spPr>
                <a:xfrm>
                  <a:off x="45720" y="88569"/>
                  <a:ext cx="682242" cy="1960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800"/>
                  </a:lvl1pPr>
                </a:lstStyle>
                <a:p>
                  <a:pPr/>
                  <a:r>
                    <a:t>Strong_count</a:t>
                  </a:r>
                </a:p>
              </p:txBody>
            </p:sp>
          </p:grpSp>
          <p:grpSp>
            <p:nvGrpSpPr>
              <p:cNvPr id="1497" name="Rectangle 18"/>
              <p:cNvGrpSpPr/>
              <p:nvPr/>
            </p:nvGrpSpPr>
            <p:grpSpPr>
              <a:xfrm>
                <a:off x="860850" y="453837"/>
                <a:ext cx="417097" cy="373156"/>
                <a:chOff x="0" y="0"/>
                <a:chExt cx="417096" cy="373154"/>
              </a:xfrm>
            </p:grpSpPr>
            <p:sp>
              <p:nvSpPr>
                <p:cNvPr id="1495" name="Rectangle"/>
                <p:cNvSpPr/>
                <p:nvPr/>
              </p:nvSpPr>
              <p:spPr>
                <a:xfrm>
                  <a:off x="-1" y="0"/>
                  <a:ext cx="417098" cy="373155"/>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p>
              </p:txBody>
            </p:sp>
            <p:sp>
              <p:nvSpPr>
                <p:cNvPr id="1496" name="1"/>
                <p:cNvSpPr txBox="1"/>
                <p:nvPr/>
              </p:nvSpPr>
              <p:spPr>
                <a:xfrm>
                  <a:off x="45719" y="83620"/>
                  <a:ext cx="325658" cy="205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1</a:t>
                  </a:r>
                </a:p>
              </p:txBody>
            </p:sp>
          </p:grpSp>
          <p:grpSp>
            <p:nvGrpSpPr>
              <p:cNvPr id="1500" name="Rectangle 19"/>
              <p:cNvGrpSpPr/>
              <p:nvPr/>
            </p:nvGrpSpPr>
            <p:grpSpPr>
              <a:xfrm>
                <a:off x="90767" y="857249"/>
                <a:ext cx="773683" cy="373156"/>
                <a:chOff x="0" y="0"/>
                <a:chExt cx="773681" cy="373154"/>
              </a:xfrm>
            </p:grpSpPr>
            <p:sp>
              <p:nvSpPr>
                <p:cNvPr id="1498" name="Rectangle"/>
                <p:cNvSpPr/>
                <p:nvPr/>
              </p:nvSpPr>
              <p:spPr>
                <a:xfrm>
                  <a:off x="0" y="0"/>
                  <a:ext cx="773682" cy="373155"/>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499" name="Weak_count"/>
                <p:cNvSpPr txBox="1"/>
                <p:nvPr/>
              </p:nvSpPr>
              <p:spPr>
                <a:xfrm>
                  <a:off x="45720" y="83620"/>
                  <a:ext cx="682242" cy="205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Weak_count</a:t>
                  </a:r>
                </a:p>
              </p:txBody>
            </p:sp>
          </p:grpSp>
          <p:grpSp>
            <p:nvGrpSpPr>
              <p:cNvPr id="1503" name="Rectangle 20"/>
              <p:cNvGrpSpPr/>
              <p:nvPr/>
            </p:nvGrpSpPr>
            <p:grpSpPr>
              <a:xfrm>
                <a:off x="860850" y="857249"/>
                <a:ext cx="417097" cy="373156"/>
                <a:chOff x="0" y="0"/>
                <a:chExt cx="417096" cy="373154"/>
              </a:xfrm>
            </p:grpSpPr>
            <p:sp>
              <p:nvSpPr>
                <p:cNvPr id="1501" name="Rectangle"/>
                <p:cNvSpPr/>
                <p:nvPr/>
              </p:nvSpPr>
              <p:spPr>
                <a:xfrm>
                  <a:off x="-1" y="0"/>
                  <a:ext cx="417098" cy="373155"/>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p>
              </p:txBody>
            </p:sp>
            <p:sp>
              <p:nvSpPr>
                <p:cNvPr id="1502" name="0"/>
                <p:cNvSpPr txBox="1"/>
                <p:nvPr/>
              </p:nvSpPr>
              <p:spPr>
                <a:xfrm>
                  <a:off x="45719" y="83620"/>
                  <a:ext cx="325658" cy="205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0</a:t>
                  </a:r>
                </a:p>
              </p:txBody>
            </p:sp>
          </p:grpSp>
          <p:grpSp>
            <p:nvGrpSpPr>
              <p:cNvPr id="1506" name="Rectangle 21"/>
              <p:cNvGrpSpPr/>
              <p:nvPr/>
            </p:nvGrpSpPr>
            <p:grpSpPr>
              <a:xfrm>
                <a:off x="90767" y="1260660"/>
                <a:ext cx="1187180" cy="373156"/>
                <a:chOff x="0" y="0"/>
                <a:chExt cx="1187178" cy="373154"/>
              </a:xfrm>
            </p:grpSpPr>
            <p:sp>
              <p:nvSpPr>
                <p:cNvPr id="1504" name="Rectangle"/>
                <p:cNvSpPr/>
                <p:nvPr/>
              </p:nvSpPr>
              <p:spPr>
                <a:xfrm>
                  <a:off x="0" y="0"/>
                  <a:ext cx="1187179" cy="373155"/>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505" name="Handle to deleter…"/>
                <p:cNvSpPr txBox="1"/>
                <p:nvPr/>
              </p:nvSpPr>
              <p:spPr>
                <a:xfrm>
                  <a:off x="45720" y="13770"/>
                  <a:ext cx="1095739" cy="345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900"/>
                  </a:pPr>
                  <a:r>
                    <a:t>Handle to deleter </a:t>
                  </a:r>
                </a:p>
                <a:p>
                  <a:pPr algn="ctr">
                    <a:defRPr sz="900"/>
                  </a:pPr>
                  <a:r>
                    <a:t> and More..</a:t>
                  </a:r>
                </a:p>
              </p:txBody>
            </p:sp>
          </p:grpSp>
        </p:grpSp>
        <p:sp>
          <p:nvSpPr>
            <p:cNvPr id="1508" name="TextBox 24"/>
            <p:cNvSpPr txBox="1"/>
            <p:nvPr/>
          </p:nvSpPr>
          <p:spPr>
            <a:xfrm>
              <a:off x="4721041" y="3489699"/>
              <a:ext cx="899805" cy="4614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CONTROL BLOCK</a:t>
              </a:r>
            </a:p>
          </p:txBody>
        </p:sp>
        <p:sp>
          <p:nvSpPr>
            <p:cNvPr id="1509" name="Straight Connector 26"/>
            <p:cNvSpPr/>
            <p:nvPr/>
          </p:nvSpPr>
          <p:spPr>
            <a:xfrm>
              <a:off x="147023" y="1759877"/>
              <a:ext cx="6222628" cy="1"/>
            </a:xfrm>
            <a:prstGeom prst="line">
              <a:avLst/>
            </a:prstGeom>
            <a:noFill/>
            <a:ln w="38100" cap="flat">
              <a:solidFill>
                <a:srgbClr val="953735"/>
              </a:solidFill>
              <a:prstDash val="solid"/>
              <a:round/>
            </a:ln>
            <a:effectLst/>
          </p:spPr>
          <p:txBody>
            <a:bodyPr wrap="square" lIns="45719" tIns="45719" rIns="45719" bIns="45719" numCol="1" anchor="t">
              <a:noAutofit/>
            </a:bodyPr>
            <a:lstStyle/>
            <a:p>
              <a:pPr/>
            </a:p>
          </p:txBody>
        </p:sp>
        <p:sp>
          <p:nvSpPr>
            <p:cNvPr id="1510" name="TextBox 27"/>
            <p:cNvSpPr txBox="1"/>
            <p:nvPr/>
          </p:nvSpPr>
          <p:spPr>
            <a:xfrm>
              <a:off x="0" y="1137623"/>
              <a:ext cx="896920" cy="4614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Stack memory</a:t>
              </a:r>
            </a:p>
          </p:txBody>
        </p:sp>
        <p:sp>
          <p:nvSpPr>
            <p:cNvPr id="1511" name="TextBox 28"/>
            <p:cNvSpPr txBox="1"/>
            <p:nvPr/>
          </p:nvSpPr>
          <p:spPr>
            <a:xfrm>
              <a:off x="107637" y="2223800"/>
              <a:ext cx="896920" cy="4614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Heap memory</a:t>
              </a:r>
            </a:p>
          </p:txBody>
        </p:sp>
        <p:sp>
          <p:nvSpPr>
            <p:cNvPr id="1512" name="Straight Connector 33"/>
            <p:cNvSpPr/>
            <p:nvPr/>
          </p:nvSpPr>
          <p:spPr>
            <a:xfrm>
              <a:off x="2842682" y="613514"/>
              <a:ext cx="763597" cy="1"/>
            </a:xfrm>
            <a:prstGeom prst="line">
              <a:avLst/>
            </a:prstGeom>
            <a:noFill/>
            <a:ln w="9525" cap="flat">
              <a:solidFill>
                <a:srgbClr val="4A7EBB"/>
              </a:solidFill>
              <a:prstDash val="solid"/>
              <a:round/>
            </a:ln>
            <a:effectLst/>
          </p:spPr>
          <p:txBody>
            <a:bodyPr wrap="square" lIns="45719" tIns="45719" rIns="45719" bIns="45719" numCol="1" anchor="t">
              <a:noAutofit/>
            </a:bodyPr>
            <a:lstStyle/>
            <a:p>
              <a:pPr/>
            </a:p>
          </p:txBody>
        </p:sp>
        <p:sp>
          <p:nvSpPr>
            <p:cNvPr id="1513" name="Straight Connector 35"/>
            <p:cNvSpPr/>
            <p:nvPr/>
          </p:nvSpPr>
          <p:spPr>
            <a:xfrm>
              <a:off x="3606278" y="613514"/>
              <a:ext cx="1" cy="1324327"/>
            </a:xfrm>
            <a:prstGeom prst="line">
              <a:avLst/>
            </a:prstGeom>
            <a:noFill/>
            <a:ln w="9525" cap="flat">
              <a:solidFill>
                <a:srgbClr val="4A7EBB"/>
              </a:solidFill>
              <a:prstDash val="solid"/>
              <a:round/>
              <a:tailEnd type="triangle" w="med" len="med"/>
            </a:ln>
            <a:effectLst/>
          </p:spPr>
          <p:txBody>
            <a:bodyPr wrap="square" lIns="45719" tIns="45719" rIns="45719" bIns="45719" numCol="1" anchor="t">
              <a:noAutofit/>
            </a:bodyPr>
            <a:lstStyle/>
            <a:p>
              <a:pPr/>
            </a:p>
          </p:txBody>
        </p:sp>
        <p:sp>
          <p:nvSpPr>
            <p:cNvPr id="1514" name="Elbow Connector 41"/>
            <p:cNvSpPr/>
            <p:nvPr/>
          </p:nvSpPr>
          <p:spPr>
            <a:xfrm flipH="1" rot="16200000">
              <a:off x="1920116" y="1667190"/>
              <a:ext cx="1680882" cy="11064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noFill/>
            <a:ln w="9525" cap="flat">
              <a:solidFill>
                <a:srgbClr val="E46C0A"/>
              </a:solidFill>
              <a:prstDash val="solid"/>
              <a:round/>
              <a:tailEnd type="triangle" w="med" len="med"/>
            </a:ln>
            <a:effectLst/>
          </p:spPr>
          <p:txBody>
            <a:bodyPr wrap="square" lIns="45719" tIns="45719" rIns="45719" bIns="45719" numCol="1" anchor="ctr">
              <a:noAutofit/>
            </a:bodyPr>
            <a:lstStyle/>
            <a:p>
              <a:pPr/>
            </a:p>
          </p:txBody>
        </p:sp>
        <p:sp>
          <p:nvSpPr>
            <p:cNvPr id="1515" name="Straight Arrow Connector 47"/>
            <p:cNvSpPr/>
            <p:nvPr/>
          </p:nvSpPr>
          <p:spPr>
            <a:xfrm flipV="1">
              <a:off x="3905065" y="2571743"/>
              <a:ext cx="1" cy="489137"/>
            </a:xfrm>
            <a:prstGeom prst="line">
              <a:avLst/>
            </a:prstGeom>
            <a:noFill/>
            <a:ln w="9525" cap="flat">
              <a:solidFill>
                <a:srgbClr val="4A7EBB"/>
              </a:solidFill>
              <a:prstDash val="solid"/>
              <a:round/>
              <a:tailEnd type="triangle" w="med" len="med"/>
            </a:ln>
            <a:effectLst/>
          </p:spPr>
          <p:txBody>
            <a:bodyPr wrap="square" lIns="45719" tIns="45719" rIns="45719" bIns="45719" numCol="1" anchor="t">
              <a:noAutofit/>
            </a:bodyPr>
            <a:lstStyle/>
            <a:p>
              <a:pPr/>
            </a:p>
          </p:txBody>
        </p:sp>
        <p:sp>
          <p:nvSpPr>
            <p:cNvPr id="1516" name="TextBox 48"/>
            <p:cNvSpPr txBox="1"/>
            <p:nvPr/>
          </p:nvSpPr>
          <p:spPr>
            <a:xfrm>
              <a:off x="1985767" y="33956"/>
              <a:ext cx="421788" cy="2582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ptr1</a:t>
              </a:r>
            </a:p>
          </p:txBody>
        </p:sp>
        <p:sp>
          <p:nvSpPr>
            <p:cNvPr id="1517" name="TextBox 49"/>
            <p:cNvSpPr txBox="1"/>
            <p:nvPr/>
          </p:nvSpPr>
          <p:spPr>
            <a:xfrm>
              <a:off x="5248195" y="0"/>
              <a:ext cx="421788"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ptr2</a:t>
              </a:r>
            </a:p>
          </p:txBody>
        </p:sp>
      </p:grpSp>
      <p:sp>
        <p:nvSpPr>
          <p:cNvPr id="1519" name="TextBox 36"/>
          <p:cNvSpPr txBox="1"/>
          <p:nvPr/>
        </p:nvSpPr>
        <p:spPr>
          <a:xfrm>
            <a:off x="3883100" y="164728"/>
            <a:ext cx="1673561" cy="3924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400"/>
            </a:lvl1pPr>
          </a:lstStyle>
          <a:p>
            <a:pPr/>
            <a:r>
              <a:t>shared_ptr</a:t>
            </a:r>
          </a:p>
        </p:txBody>
      </p:sp>
      <p:sp>
        <p:nvSpPr>
          <p:cNvPr id="1520" name="Slide Number Placeholder 25"/>
          <p:cNvSpPr txBox="1"/>
          <p:nvPr>
            <p:ph type="sldNum" sz="quarter" idx="4294967295"/>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21" name="Picture 1" descr="Picture 1"/>
          <p:cNvPicPr>
            <a:picLocks noChangeAspect="1"/>
          </p:cNvPicPr>
          <p:nvPr/>
        </p:nvPicPr>
        <p:blipFill>
          <a:blip r:embed="rId2">
            <a:extLst/>
          </a:blip>
          <a:stretch>
            <a:fillRect/>
          </a:stretch>
        </p:blipFill>
        <p:spPr>
          <a:xfrm>
            <a:off x="389601" y="909453"/>
            <a:ext cx="3266236" cy="232877"/>
          </a:xfrm>
          <a:prstGeom prst="rect">
            <a:avLst/>
          </a:prstGeom>
          <a:ln w="12700">
            <a:miter lim="400000"/>
          </a:ln>
        </p:spPr>
      </p:pic>
      <p:pic>
        <p:nvPicPr>
          <p:cNvPr id="1522" name="Picture 29" descr="Picture 29"/>
          <p:cNvPicPr>
            <a:picLocks noChangeAspect="1"/>
          </p:cNvPicPr>
          <p:nvPr/>
        </p:nvPicPr>
        <p:blipFill>
          <a:blip r:embed="rId3">
            <a:extLst/>
          </a:blip>
          <a:stretch>
            <a:fillRect/>
          </a:stretch>
        </p:blipFill>
        <p:spPr>
          <a:xfrm>
            <a:off x="5945480" y="806033"/>
            <a:ext cx="1823146" cy="203301"/>
          </a:xfrm>
          <a:prstGeom prst="rect">
            <a:avLst/>
          </a:prstGeom>
          <a:ln w="12700">
            <a:miter lim="400000"/>
          </a:ln>
        </p:spPr>
      </p:pic>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34" name="Group 39"/>
          <p:cNvGrpSpPr/>
          <p:nvPr/>
        </p:nvGrpSpPr>
        <p:grpSpPr>
          <a:xfrm>
            <a:off x="6522563" y="1715673"/>
            <a:ext cx="1270749" cy="1048872"/>
            <a:chOff x="0" y="0"/>
            <a:chExt cx="1270748" cy="1048870"/>
          </a:xfrm>
        </p:grpSpPr>
        <p:sp>
          <p:nvSpPr>
            <p:cNvPr id="1524" name="Rectangle 4"/>
            <p:cNvSpPr/>
            <p:nvPr/>
          </p:nvSpPr>
          <p:spPr>
            <a:xfrm>
              <a:off x="-1" y="0"/>
              <a:ext cx="1270750" cy="1048871"/>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grpSp>
          <p:nvGrpSpPr>
            <p:cNvPr id="1527" name="Rectangle 5"/>
            <p:cNvGrpSpPr/>
            <p:nvPr/>
          </p:nvGrpSpPr>
          <p:grpSpPr>
            <a:xfrm>
              <a:off x="90766" y="100852"/>
              <a:ext cx="554694" cy="363072"/>
              <a:chOff x="0" y="0"/>
              <a:chExt cx="554692" cy="363070"/>
            </a:xfrm>
          </p:grpSpPr>
          <p:sp>
            <p:nvSpPr>
              <p:cNvPr id="1525" name="Rectangle"/>
              <p:cNvSpPr/>
              <p:nvPr/>
            </p:nvSpPr>
            <p:spPr>
              <a:xfrm>
                <a:off x="-1" y="-1"/>
                <a:ext cx="554694"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000">
                    <a:solidFill>
                      <a:srgbClr val="FF0000"/>
                    </a:solidFill>
                  </a:defRPr>
                </a:pPr>
              </a:p>
            </p:txBody>
          </p:sp>
          <p:sp>
            <p:nvSpPr>
              <p:cNvPr id="1526" name="nullptr"/>
              <p:cNvSpPr txBox="1"/>
              <p:nvPr/>
            </p:nvSpPr>
            <p:spPr>
              <a:xfrm>
                <a:off x="45719" y="67279"/>
                <a:ext cx="463254" cy="228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0000"/>
                    </a:solidFill>
                  </a:defRPr>
                </a:lvl1pPr>
              </a:lstStyle>
              <a:p>
                <a:pPr/>
                <a:r>
                  <a:t>nullptr</a:t>
                </a:r>
              </a:p>
            </p:txBody>
          </p:sp>
        </p:grpSp>
        <p:grpSp>
          <p:nvGrpSpPr>
            <p:cNvPr id="1530" name="Rectangle 6"/>
            <p:cNvGrpSpPr/>
            <p:nvPr/>
          </p:nvGrpSpPr>
          <p:grpSpPr>
            <a:xfrm>
              <a:off x="645458" y="100852"/>
              <a:ext cx="554694" cy="363072"/>
              <a:chOff x="0" y="0"/>
              <a:chExt cx="554692" cy="363070"/>
            </a:xfrm>
          </p:grpSpPr>
          <p:sp>
            <p:nvSpPr>
              <p:cNvPr id="1528" name="Rectangle"/>
              <p:cNvSpPr/>
              <p:nvPr/>
            </p:nvSpPr>
            <p:spPr>
              <a:xfrm>
                <a:off x="-1" y="-1"/>
                <a:ext cx="554694"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sp>
            <p:nvSpPr>
              <p:cNvPr id="1529" name="CA*"/>
              <p:cNvSpPr txBox="1"/>
              <p:nvPr/>
            </p:nvSpPr>
            <p:spPr>
              <a:xfrm>
                <a:off x="45719" y="52434"/>
                <a:ext cx="463254"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vl1pPr>
              </a:lstStyle>
              <a:p>
                <a:pPr/>
                <a:r>
                  <a:t>CA*</a:t>
                </a:r>
              </a:p>
            </p:txBody>
          </p:sp>
        </p:grpSp>
        <p:grpSp>
          <p:nvGrpSpPr>
            <p:cNvPr id="1533" name="Rectangle 7"/>
            <p:cNvGrpSpPr/>
            <p:nvPr/>
          </p:nvGrpSpPr>
          <p:grpSpPr>
            <a:xfrm>
              <a:off x="90766" y="524434"/>
              <a:ext cx="1109386" cy="383241"/>
              <a:chOff x="0" y="0"/>
              <a:chExt cx="1109384" cy="383240"/>
            </a:xfrm>
          </p:grpSpPr>
          <p:sp>
            <p:nvSpPr>
              <p:cNvPr id="1531" name="Rectangle"/>
              <p:cNvSpPr/>
              <p:nvPr/>
            </p:nvSpPr>
            <p:spPr>
              <a:xfrm>
                <a:off x="-1" y="-1"/>
                <a:ext cx="1109386" cy="38324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sz="900"/>
                </a:pPr>
              </a:p>
            </p:txBody>
          </p:sp>
          <p:sp>
            <p:nvSpPr>
              <p:cNvPr id="1532" name="Pointer to Control Block"/>
              <p:cNvSpPr txBox="1"/>
              <p:nvPr/>
            </p:nvSpPr>
            <p:spPr>
              <a:xfrm>
                <a:off x="45719" y="18813"/>
                <a:ext cx="1017946" cy="3456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900"/>
                </a:lvl1pPr>
              </a:lstStyle>
              <a:p>
                <a:pPr/>
                <a:r>
                  <a:t>Pointer to Control Block</a:t>
                </a:r>
              </a:p>
            </p:txBody>
          </p:sp>
        </p:grpSp>
      </p:grpSp>
      <p:grpSp>
        <p:nvGrpSpPr>
          <p:cNvPr id="1545" name="Group 38"/>
          <p:cNvGrpSpPr/>
          <p:nvPr/>
        </p:nvGrpSpPr>
        <p:grpSpPr>
          <a:xfrm>
            <a:off x="3270782" y="1715673"/>
            <a:ext cx="1270749" cy="1048872"/>
            <a:chOff x="0" y="0"/>
            <a:chExt cx="1270748" cy="1048870"/>
          </a:xfrm>
        </p:grpSpPr>
        <p:sp>
          <p:nvSpPr>
            <p:cNvPr id="1535" name="Rectangle 10"/>
            <p:cNvSpPr/>
            <p:nvPr/>
          </p:nvSpPr>
          <p:spPr>
            <a:xfrm>
              <a:off x="-1" y="0"/>
              <a:ext cx="1270750" cy="1048871"/>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grpSp>
          <p:nvGrpSpPr>
            <p:cNvPr id="1538" name="Rectangle 11"/>
            <p:cNvGrpSpPr/>
            <p:nvPr/>
          </p:nvGrpSpPr>
          <p:grpSpPr>
            <a:xfrm>
              <a:off x="90766" y="100852"/>
              <a:ext cx="554694" cy="363072"/>
              <a:chOff x="0" y="0"/>
              <a:chExt cx="554692" cy="363070"/>
            </a:xfrm>
          </p:grpSpPr>
          <p:sp>
            <p:nvSpPr>
              <p:cNvPr id="1536" name="Rectangle"/>
              <p:cNvSpPr/>
              <p:nvPr/>
            </p:nvSpPr>
            <p:spPr>
              <a:xfrm>
                <a:off x="-1" y="-1"/>
                <a:ext cx="554694"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pPr>
              </a:p>
            </p:txBody>
          </p:sp>
          <p:sp>
            <p:nvSpPr>
              <p:cNvPr id="1537" name="CA*"/>
              <p:cNvSpPr txBox="1"/>
              <p:nvPr/>
            </p:nvSpPr>
            <p:spPr>
              <a:xfrm>
                <a:off x="45719" y="52434"/>
                <a:ext cx="463254"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vl1pPr>
              </a:lstStyle>
              <a:p>
                <a:pPr/>
                <a:r>
                  <a:t>CA* </a:t>
                </a:r>
              </a:p>
            </p:txBody>
          </p:sp>
        </p:grpSp>
        <p:grpSp>
          <p:nvGrpSpPr>
            <p:cNvPr id="1541" name="Rectangle 12"/>
            <p:cNvGrpSpPr/>
            <p:nvPr/>
          </p:nvGrpSpPr>
          <p:grpSpPr>
            <a:xfrm>
              <a:off x="645458" y="100852"/>
              <a:ext cx="554694" cy="363072"/>
              <a:chOff x="0" y="0"/>
              <a:chExt cx="554692" cy="363070"/>
            </a:xfrm>
          </p:grpSpPr>
          <p:sp>
            <p:nvSpPr>
              <p:cNvPr id="1539" name="Rectangle"/>
              <p:cNvSpPr/>
              <p:nvPr/>
            </p:nvSpPr>
            <p:spPr>
              <a:xfrm>
                <a:off x="-1" y="-1"/>
                <a:ext cx="554694"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0000FF"/>
                    </a:solidFill>
                  </a:defRPr>
                </a:pPr>
              </a:p>
            </p:txBody>
          </p:sp>
          <p:sp>
            <p:nvSpPr>
              <p:cNvPr id="1540" name="###"/>
              <p:cNvSpPr txBox="1"/>
              <p:nvPr/>
            </p:nvSpPr>
            <p:spPr>
              <a:xfrm>
                <a:off x="45719" y="52434"/>
                <a:ext cx="463254"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0000FF"/>
                    </a:solidFill>
                  </a:defRPr>
                </a:lvl1pPr>
              </a:lstStyle>
              <a:p>
                <a:pPr/>
                <a:r>
                  <a:t>###</a:t>
                </a:r>
              </a:p>
            </p:txBody>
          </p:sp>
        </p:grpSp>
        <p:grpSp>
          <p:nvGrpSpPr>
            <p:cNvPr id="1544" name="Rectangle 13"/>
            <p:cNvGrpSpPr/>
            <p:nvPr/>
          </p:nvGrpSpPr>
          <p:grpSpPr>
            <a:xfrm>
              <a:off x="90766" y="524434"/>
              <a:ext cx="1109386" cy="383241"/>
              <a:chOff x="0" y="0"/>
              <a:chExt cx="1109384" cy="383240"/>
            </a:xfrm>
          </p:grpSpPr>
          <p:sp>
            <p:nvSpPr>
              <p:cNvPr id="1542" name="Rectangle"/>
              <p:cNvSpPr/>
              <p:nvPr/>
            </p:nvSpPr>
            <p:spPr>
              <a:xfrm>
                <a:off x="-1" y="-1"/>
                <a:ext cx="1109386" cy="38324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sz="900"/>
                </a:pPr>
              </a:p>
            </p:txBody>
          </p:sp>
          <p:sp>
            <p:nvSpPr>
              <p:cNvPr id="1543" name="Pointer to Control Block"/>
              <p:cNvSpPr txBox="1"/>
              <p:nvPr/>
            </p:nvSpPr>
            <p:spPr>
              <a:xfrm>
                <a:off x="45719" y="18813"/>
                <a:ext cx="1017946" cy="3456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900"/>
                </a:lvl1pPr>
              </a:lstStyle>
              <a:p>
                <a:pPr/>
                <a:r>
                  <a:t>Pointer to Control Block</a:t>
                </a:r>
              </a:p>
            </p:txBody>
          </p:sp>
        </p:grpSp>
      </p:grpSp>
      <p:grpSp>
        <p:nvGrpSpPr>
          <p:cNvPr id="1565" name="Group 40"/>
          <p:cNvGrpSpPr/>
          <p:nvPr/>
        </p:nvGrpSpPr>
        <p:grpSpPr>
          <a:xfrm>
            <a:off x="4921884" y="4445427"/>
            <a:ext cx="1361515" cy="1697691"/>
            <a:chOff x="0" y="0"/>
            <a:chExt cx="1361513" cy="1697689"/>
          </a:xfrm>
        </p:grpSpPr>
        <p:sp>
          <p:nvSpPr>
            <p:cNvPr id="1546" name="Rectangle 22"/>
            <p:cNvSpPr/>
            <p:nvPr/>
          </p:nvSpPr>
          <p:spPr>
            <a:xfrm>
              <a:off x="0" y="0"/>
              <a:ext cx="1361515" cy="169769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p>
          </p:txBody>
        </p:sp>
        <p:grpSp>
          <p:nvGrpSpPr>
            <p:cNvPr id="1549" name="Rectangle 16"/>
            <p:cNvGrpSpPr/>
            <p:nvPr/>
          </p:nvGrpSpPr>
          <p:grpSpPr>
            <a:xfrm>
              <a:off x="118085" y="114422"/>
              <a:ext cx="1141459" cy="295937"/>
              <a:chOff x="0" y="0"/>
              <a:chExt cx="1141458" cy="295936"/>
            </a:xfrm>
          </p:grpSpPr>
          <p:sp>
            <p:nvSpPr>
              <p:cNvPr id="1547" name="Rectangle"/>
              <p:cNvSpPr/>
              <p:nvPr/>
            </p:nvSpPr>
            <p:spPr>
              <a:xfrm>
                <a:off x="-1" y="-1"/>
                <a:ext cx="1141460" cy="295938"/>
              </a:xfrm>
              <a:prstGeom prst="rect">
                <a:avLst/>
              </a:prstGeom>
              <a:solidFill>
                <a:srgbClr val="D99694"/>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ctr">
                  <a:defRPr sz="900"/>
                </a:pPr>
              </a:p>
            </p:txBody>
          </p:sp>
          <p:sp>
            <p:nvSpPr>
              <p:cNvPr id="1548" name="CA object"/>
              <p:cNvSpPr txBox="1"/>
              <p:nvPr/>
            </p:nvSpPr>
            <p:spPr>
              <a:xfrm>
                <a:off x="45719" y="45011"/>
                <a:ext cx="1050020"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CA object</a:t>
                </a:r>
              </a:p>
            </p:txBody>
          </p:sp>
        </p:grpSp>
        <p:grpSp>
          <p:nvGrpSpPr>
            <p:cNvPr id="1552" name="Rectangle 17"/>
            <p:cNvGrpSpPr/>
            <p:nvPr/>
          </p:nvGrpSpPr>
          <p:grpSpPr>
            <a:xfrm>
              <a:off x="90768" y="453837"/>
              <a:ext cx="773682" cy="373157"/>
              <a:chOff x="0" y="0"/>
              <a:chExt cx="773681" cy="373156"/>
            </a:xfrm>
          </p:grpSpPr>
          <p:sp>
            <p:nvSpPr>
              <p:cNvPr id="1550" name="Rectangle"/>
              <p:cNvSpPr/>
              <p:nvPr/>
            </p:nvSpPr>
            <p:spPr>
              <a:xfrm>
                <a:off x="-1" y="-1"/>
                <a:ext cx="773683"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800"/>
                </a:pPr>
              </a:p>
            </p:txBody>
          </p:sp>
          <p:sp>
            <p:nvSpPr>
              <p:cNvPr id="1551" name="Strong_count"/>
              <p:cNvSpPr txBox="1"/>
              <p:nvPr/>
            </p:nvSpPr>
            <p:spPr>
              <a:xfrm>
                <a:off x="45719" y="88569"/>
                <a:ext cx="682243" cy="1960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800"/>
                </a:lvl1pPr>
              </a:lstStyle>
              <a:p>
                <a:pPr/>
                <a:r>
                  <a:t>Strong_count</a:t>
                </a:r>
              </a:p>
            </p:txBody>
          </p:sp>
        </p:grpSp>
        <p:grpSp>
          <p:nvGrpSpPr>
            <p:cNvPr id="1555" name="Rectangle 18"/>
            <p:cNvGrpSpPr/>
            <p:nvPr/>
          </p:nvGrpSpPr>
          <p:grpSpPr>
            <a:xfrm>
              <a:off x="860849" y="453837"/>
              <a:ext cx="417097" cy="373157"/>
              <a:chOff x="0" y="0"/>
              <a:chExt cx="417096" cy="373156"/>
            </a:xfrm>
          </p:grpSpPr>
          <p:sp>
            <p:nvSpPr>
              <p:cNvPr id="1553" name="Rectangle"/>
              <p:cNvSpPr/>
              <p:nvPr/>
            </p:nvSpPr>
            <p:spPr>
              <a:xfrm>
                <a:off x="-1" y="-1"/>
                <a:ext cx="417098" cy="37315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p>
            </p:txBody>
          </p:sp>
          <p:sp>
            <p:nvSpPr>
              <p:cNvPr id="1554" name="1"/>
              <p:cNvSpPr txBox="1"/>
              <p:nvPr/>
            </p:nvSpPr>
            <p:spPr>
              <a:xfrm>
                <a:off x="45719" y="83621"/>
                <a:ext cx="325658"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1</a:t>
                </a:r>
              </a:p>
            </p:txBody>
          </p:sp>
        </p:grpSp>
        <p:grpSp>
          <p:nvGrpSpPr>
            <p:cNvPr id="1558" name="Rectangle 19"/>
            <p:cNvGrpSpPr/>
            <p:nvPr/>
          </p:nvGrpSpPr>
          <p:grpSpPr>
            <a:xfrm>
              <a:off x="90768" y="857248"/>
              <a:ext cx="773682" cy="373157"/>
              <a:chOff x="0" y="0"/>
              <a:chExt cx="773681" cy="373156"/>
            </a:xfrm>
          </p:grpSpPr>
          <p:sp>
            <p:nvSpPr>
              <p:cNvPr id="1556" name="Rectangle"/>
              <p:cNvSpPr/>
              <p:nvPr/>
            </p:nvSpPr>
            <p:spPr>
              <a:xfrm>
                <a:off x="-1" y="-1"/>
                <a:ext cx="773683"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557" name="Weak_count"/>
              <p:cNvSpPr txBox="1"/>
              <p:nvPr/>
            </p:nvSpPr>
            <p:spPr>
              <a:xfrm>
                <a:off x="45719" y="83621"/>
                <a:ext cx="682243"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Weak_count</a:t>
                </a:r>
              </a:p>
            </p:txBody>
          </p:sp>
        </p:grpSp>
        <p:grpSp>
          <p:nvGrpSpPr>
            <p:cNvPr id="1561" name="Rectangle 20"/>
            <p:cNvGrpSpPr/>
            <p:nvPr/>
          </p:nvGrpSpPr>
          <p:grpSpPr>
            <a:xfrm>
              <a:off x="860849" y="857248"/>
              <a:ext cx="417097" cy="373157"/>
              <a:chOff x="0" y="0"/>
              <a:chExt cx="417096" cy="373156"/>
            </a:xfrm>
          </p:grpSpPr>
          <p:sp>
            <p:nvSpPr>
              <p:cNvPr id="1559" name="Rectangle"/>
              <p:cNvSpPr/>
              <p:nvPr/>
            </p:nvSpPr>
            <p:spPr>
              <a:xfrm>
                <a:off x="-1" y="-1"/>
                <a:ext cx="417098" cy="37315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p>
            </p:txBody>
          </p:sp>
          <p:sp>
            <p:nvSpPr>
              <p:cNvPr id="1560" name="0"/>
              <p:cNvSpPr txBox="1"/>
              <p:nvPr/>
            </p:nvSpPr>
            <p:spPr>
              <a:xfrm>
                <a:off x="45719" y="83621"/>
                <a:ext cx="325658"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0</a:t>
                </a:r>
              </a:p>
            </p:txBody>
          </p:sp>
        </p:grpSp>
        <p:grpSp>
          <p:nvGrpSpPr>
            <p:cNvPr id="1564" name="Rectangle 21"/>
            <p:cNvGrpSpPr/>
            <p:nvPr/>
          </p:nvGrpSpPr>
          <p:grpSpPr>
            <a:xfrm>
              <a:off x="90767" y="1260660"/>
              <a:ext cx="1187180" cy="373157"/>
              <a:chOff x="0" y="0"/>
              <a:chExt cx="1187178" cy="373156"/>
            </a:xfrm>
          </p:grpSpPr>
          <p:sp>
            <p:nvSpPr>
              <p:cNvPr id="1562" name="Rectangle"/>
              <p:cNvSpPr/>
              <p:nvPr/>
            </p:nvSpPr>
            <p:spPr>
              <a:xfrm>
                <a:off x="0" y="-1"/>
                <a:ext cx="1187179"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563" name="Handle to delete…"/>
              <p:cNvSpPr txBox="1"/>
              <p:nvPr/>
            </p:nvSpPr>
            <p:spPr>
              <a:xfrm>
                <a:off x="45720" y="13771"/>
                <a:ext cx="1095739" cy="3456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900"/>
                </a:pPr>
                <a:r>
                  <a:t>Handle to delete </a:t>
                </a:r>
                <a:endParaRPr>
                  <a:solidFill>
                    <a:srgbClr val="FFFFFF"/>
                  </a:solidFill>
                </a:endParaRPr>
              </a:p>
              <a:p>
                <a:pPr algn="ctr">
                  <a:defRPr sz="900"/>
                </a:pPr>
                <a:r>
                  <a:t> and More..</a:t>
                </a:r>
              </a:p>
            </p:txBody>
          </p:sp>
        </p:grpSp>
      </p:grpSp>
      <p:grpSp>
        <p:nvGrpSpPr>
          <p:cNvPr id="1577" name="Group 37"/>
          <p:cNvGrpSpPr/>
          <p:nvPr/>
        </p:nvGrpSpPr>
        <p:grpSpPr>
          <a:xfrm>
            <a:off x="1698847" y="94360"/>
            <a:ext cx="6532498" cy="5961538"/>
            <a:chOff x="0" y="0"/>
            <a:chExt cx="6532496" cy="5961535"/>
          </a:xfrm>
        </p:grpSpPr>
        <p:sp>
          <p:nvSpPr>
            <p:cNvPr id="1566" name="TextBox 24"/>
            <p:cNvSpPr txBox="1"/>
            <p:nvPr/>
          </p:nvSpPr>
          <p:spPr>
            <a:xfrm>
              <a:off x="2253027" y="5500134"/>
              <a:ext cx="899804" cy="4614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CONTROL BLOCK</a:t>
              </a:r>
            </a:p>
          </p:txBody>
        </p:sp>
        <p:sp>
          <p:nvSpPr>
            <p:cNvPr id="1567" name="Straight Connector 26"/>
            <p:cNvSpPr/>
            <p:nvPr/>
          </p:nvSpPr>
          <p:spPr>
            <a:xfrm>
              <a:off x="147022" y="3050063"/>
              <a:ext cx="6222626" cy="1"/>
            </a:xfrm>
            <a:prstGeom prst="line">
              <a:avLst/>
            </a:prstGeom>
            <a:noFill/>
            <a:ln w="38100" cap="flat">
              <a:solidFill>
                <a:srgbClr val="953735"/>
              </a:solidFill>
              <a:prstDash val="solid"/>
              <a:round/>
            </a:ln>
            <a:effectLst/>
          </p:spPr>
          <p:txBody>
            <a:bodyPr wrap="square" lIns="45719" tIns="45719" rIns="45719" bIns="45719" numCol="1" anchor="t">
              <a:noAutofit/>
            </a:bodyPr>
            <a:lstStyle/>
            <a:p>
              <a:pPr/>
            </a:p>
          </p:txBody>
        </p:sp>
        <p:sp>
          <p:nvSpPr>
            <p:cNvPr id="1568" name="TextBox 27"/>
            <p:cNvSpPr txBox="1"/>
            <p:nvPr/>
          </p:nvSpPr>
          <p:spPr>
            <a:xfrm>
              <a:off x="0" y="2427809"/>
              <a:ext cx="896918" cy="4614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Stack memory</a:t>
              </a:r>
            </a:p>
          </p:txBody>
        </p:sp>
        <p:sp>
          <p:nvSpPr>
            <p:cNvPr id="1569" name="TextBox 28"/>
            <p:cNvSpPr txBox="1"/>
            <p:nvPr/>
          </p:nvSpPr>
          <p:spPr>
            <a:xfrm>
              <a:off x="107636" y="3513986"/>
              <a:ext cx="896919" cy="4614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Heap memory</a:t>
              </a:r>
            </a:p>
          </p:txBody>
        </p:sp>
        <p:sp>
          <p:nvSpPr>
            <p:cNvPr id="1570" name="Straight Connector 33"/>
            <p:cNvSpPr/>
            <p:nvPr/>
          </p:nvSpPr>
          <p:spPr>
            <a:xfrm>
              <a:off x="2842681" y="1903701"/>
              <a:ext cx="763596" cy="1"/>
            </a:xfrm>
            <a:prstGeom prst="line">
              <a:avLst/>
            </a:prstGeom>
            <a:noFill/>
            <a:ln w="9525" cap="flat">
              <a:solidFill>
                <a:srgbClr val="0000FF"/>
              </a:solidFill>
              <a:prstDash val="solid"/>
              <a:round/>
            </a:ln>
            <a:effectLst/>
          </p:spPr>
          <p:txBody>
            <a:bodyPr wrap="square" lIns="45719" tIns="45719" rIns="45719" bIns="45719" numCol="1" anchor="t">
              <a:noAutofit/>
            </a:bodyPr>
            <a:lstStyle/>
            <a:p>
              <a:pPr/>
            </a:p>
          </p:txBody>
        </p:sp>
        <p:sp>
          <p:nvSpPr>
            <p:cNvPr id="1571" name="Straight Connector 35"/>
            <p:cNvSpPr/>
            <p:nvPr/>
          </p:nvSpPr>
          <p:spPr>
            <a:xfrm flipH="1">
              <a:off x="3606277" y="1903701"/>
              <a:ext cx="1" cy="2561789"/>
            </a:xfrm>
            <a:prstGeom prst="line">
              <a:avLst/>
            </a:prstGeom>
            <a:noFill/>
            <a:ln w="9525" cap="flat">
              <a:solidFill>
                <a:srgbClr val="0000FF"/>
              </a:solidFill>
              <a:prstDash val="solid"/>
              <a:round/>
              <a:tailEnd type="triangle" w="med" len="med"/>
            </a:ln>
            <a:effectLst/>
          </p:spPr>
          <p:txBody>
            <a:bodyPr wrap="square" lIns="45719" tIns="45719" rIns="45719" bIns="45719" numCol="1" anchor="t">
              <a:noAutofit/>
            </a:bodyPr>
            <a:lstStyle/>
            <a:p>
              <a:pPr/>
            </a:p>
          </p:txBody>
        </p:sp>
        <p:sp>
          <p:nvSpPr>
            <p:cNvPr id="1572" name="Elbow Connector 41"/>
            <p:cNvSpPr/>
            <p:nvPr/>
          </p:nvSpPr>
          <p:spPr>
            <a:xfrm flipH="1" rot="16200000">
              <a:off x="1803971" y="2841233"/>
              <a:ext cx="1923256" cy="1096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noFill/>
            <a:ln w="9525" cap="flat">
              <a:solidFill>
                <a:srgbClr val="E46C0A"/>
              </a:solidFill>
              <a:prstDash val="solid"/>
              <a:round/>
              <a:tailEnd type="triangle" w="med" len="med"/>
            </a:ln>
            <a:effectLst/>
          </p:spPr>
          <p:txBody>
            <a:bodyPr wrap="square" lIns="45719" tIns="45719" rIns="45719" bIns="45719" numCol="1" anchor="ctr">
              <a:noAutofit/>
            </a:bodyPr>
            <a:lstStyle/>
            <a:p>
              <a:pPr/>
            </a:p>
          </p:txBody>
        </p:sp>
        <p:sp>
          <p:nvSpPr>
            <p:cNvPr id="1573" name="TextBox 48"/>
            <p:cNvSpPr txBox="1"/>
            <p:nvPr/>
          </p:nvSpPr>
          <p:spPr>
            <a:xfrm>
              <a:off x="1985766" y="1324142"/>
              <a:ext cx="421787"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ptr1</a:t>
              </a:r>
            </a:p>
          </p:txBody>
        </p:sp>
        <p:sp>
          <p:nvSpPr>
            <p:cNvPr id="1574" name="TextBox 49"/>
            <p:cNvSpPr txBox="1"/>
            <p:nvPr/>
          </p:nvSpPr>
          <p:spPr>
            <a:xfrm>
              <a:off x="5248193" y="1290186"/>
              <a:ext cx="421787"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ptr2</a:t>
              </a:r>
            </a:p>
          </p:txBody>
        </p:sp>
        <p:sp>
          <p:nvSpPr>
            <p:cNvPr id="1575" name="Rectangle 1"/>
            <p:cNvSpPr txBox="1"/>
            <p:nvPr/>
          </p:nvSpPr>
          <p:spPr>
            <a:xfrm>
              <a:off x="4599258" y="933165"/>
              <a:ext cx="1933239"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1200">
                  <a:solidFill>
                    <a:srgbClr val="31859C"/>
                  </a:solidFill>
                  <a:latin typeface="Courier New"/>
                  <a:ea typeface="Courier New"/>
                  <a:cs typeface="Courier New"/>
                  <a:sym typeface="Courier New"/>
                </a:defRPr>
              </a:lvl1pPr>
            </a:lstStyle>
            <a:p>
              <a:pPr/>
              <a:r>
                <a:t>shared_ptr&lt;CA&gt; ptr2;</a:t>
              </a:r>
            </a:p>
          </p:txBody>
        </p:sp>
        <p:sp>
          <p:nvSpPr>
            <p:cNvPr id="1576" name="TextBox 29"/>
            <p:cNvSpPr txBox="1"/>
            <p:nvPr/>
          </p:nvSpPr>
          <p:spPr>
            <a:xfrm>
              <a:off x="2207856" y="0"/>
              <a:ext cx="1598087" cy="3924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2400"/>
              </a:lvl1pPr>
            </a:lstStyle>
            <a:p>
              <a:pPr/>
              <a:r>
                <a:t>shared_ptr</a:t>
              </a:r>
            </a:p>
          </p:txBody>
        </p:sp>
      </p:grpSp>
      <p:sp>
        <p:nvSpPr>
          <p:cNvPr id="1578" name="Slide Number Placeholder 8"/>
          <p:cNvSpPr txBox="1"/>
          <p:nvPr>
            <p:ph type="sldNum" sz="quarter" idx="4294967295"/>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79" name="Rectangle 15"/>
          <p:cNvSpPr txBox="1"/>
          <p:nvPr/>
        </p:nvSpPr>
        <p:spPr>
          <a:xfrm>
            <a:off x="524013" y="1101016"/>
            <a:ext cx="3971798"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200">
                <a:solidFill>
                  <a:srgbClr val="31859C"/>
                </a:solidFill>
                <a:latin typeface="Courier New"/>
                <a:ea typeface="Courier New"/>
                <a:cs typeface="Courier New"/>
                <a:sym typeface="Courier New"/>
              </a:defRPr>
            </a:lvl1pPr>
          </a:lstStyle>
          <a:p>
            <a:pPr/>
            <a:r>
              <a:t>shared_ptr&lt;CA&gt; ptr1 = make_shared&lt;CA&gt;();</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1" name="Footer Placeholder 3"/>
          <p:cNvSpPr txBox="1"/>
          <p:nvPr/>
        </p:nvSpPr>
        <p:spPr>
          <a:xfrm>
            <a:off x="3169919" y="6414760"/>
            <a:ext cx="2804162" cy="248305"/>
          </a:xfrm>
          <a:prstGeom prst="rect">
            <a:avLst/>
          </a:prstGeom>
          <a:ln w="12700">
            <a:miter lim="400000"/>
          </a:ln>
        </p:spPr>
        <p:txBody>
          <a:bodyPr lIns="45719" rIns="45719" anchor="ctr">
            <a:spAutoFit/>
          </a:bodyPr>
          <a:lstStyle/>
          <a:p>
            <a:pPr algn="ctr">
              <a:defRPr sz="1200">
                <a:solidFill>
                  <a:srgbClr val="888888"/>
                </a:solidFill>
              </a:defRPr>
            </a:pPr>
          </a:p>
        </p:txBody>
      </p:sp>
      <p:grpSp>
        <p:nvGrpSpPr>
          <p:cNvPr id="1592" name="Group 39"/>
          <p:cNvGrpSpPr/>
          <p:nvPr/>
        </p:nvGrpSpPr>
        <p:grpSpPr>
          <a:xfrm>
            <a:off x="6522563" y="1715673"/>
            <a:ext cx="1270749" cy="1048872"/>
            <a:chOff x="0" y="0"/>
            <a:chExt cx="1270748" cy="1048870"/>
          </a:xfrm>
        </p:grpSpPr>
        <p:sp>
          <p:nvSpPr>
            <p:cNvPr id="1582" name="Rectangle 4"/>
            <p:cNvSpPr/>
            <p:nvPr/>
          </p:nvSpPr>
          <p:spPr>
            <a:xfrm>
              <a:off x="-1" y="0"/>
              <a:ext cx="1270750" cy="1048871"/>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grpSp>
          <p:nvGrpSpPr>
            <p:cNvPr id="1585" name="Rectangle 5"/>
            <p:cNvGrpSpPr/>
            <p:nvPr/>
          </p:nvGrpSpPr>
          <p:grpSpPr>
            <a:xfrm>
              <a:off x="90766" y="100852"/>
              <a:ext cx="554694" cy="363072"/>
              <a:chOff x="0" y="0"/>
              <a:chExt cx="554692" cy="363070"/>
            </a:xfrm>
          </p:grpSpPr>
          <p:sp>
            <p:nvSpPr>
              <p:cNvPr id="1583" name="Rectangle"/>
              <p:cNvSpPr/>
              <p:nvPr/>
            </p:nvSpPr>
            <p:spPr>
              <a:xfrm>
                <a:off x="-1" y="-1"/>
                <a:ext cx="554694"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000">
                    <a:solidFill>
                      <a:srgbClr val="0000FF"/>
                    </a:solidFill>
                  </a:defRPr>
                </a:pPr>
              </a:p>
            </p:txBody>
          </p:sp>
          <p:sp>
            <p:nvSpPr>
              <p:cNvPr id="1584" name="###"/>
              <p:cNvSpPr txBox="1"/>
              <p:nvPr/>
            </p:nvSpPr>
            <p:spPr>
              <a:xfrm>
                <a:off x="45719" y="67279"/>
                <a:ext cx="463254" cy="228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0000FF"/>
                    </a:solidFill>
                  </a:defRPr>
                </a:lvl1pPr>
              </a:lstStyle>
              <a:p>
                <a:pPr/>
                <a:r>
                  <a:t>###</a:t>
                </a:r>
              </a:p>
            </p:txBody>
          </p:sp>
        </p:grpSp>
        <p:grpSp>
          <p:nvGrpSpPr>
            <p:cNvPr id="1588" name="Rectangle 6"/>
            <p:cNvGrpSpPr/>
            <p:nvPr/>
          </p:nvGrpSpPr>
          <p:grpSpPr>
            <a:xfrm>
              <a:off x="645458" y="100852"/>
              <a:ext cx="554694" cy="363072"/>
              <a:chOff x="0" y="0"/>
              <a:chExt cx="554692" cy="363070"/>
            </a:xfrm>
          </p:grpSpPr>
          <p:sp>
            <p:nvSpPr>
              <p:cNvPr id="1586" name="Rectangle"/>
              <p:cNvSpPr/>
              <p:nvPr/>
            </p:nvSpPr>
            <p:spPr>
              <a:xfrm>
                <a:off x="-1" y="-1"/>
                <a:ext cx="554694"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sp>
            <p:nvSpPr>
              <p:cNvPr id="1587" name="CA*"/>
              <p:cNvSpPr txBox="1"/>
              <p:nvPr/>
            </p:nvSpPr>
            <p:spPr>
              <a:xfrm>
                <a:off x="45719" y="52434"/>
                <a:ext cx="463254"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vl1pPr>
              </a:lstStyle>
              <a:p>
                <a:pPr/>
                <a:r>
                  <a:t>CA*</a:t>
                </a:r>
              </a:p>
            </p:txBody>
          </p:sp>
        </p:grpSp>
        <p:grpSp>
          <p:nvGrpSpPr>
            <p:cNvPr id="1591" name="Rectangle 7"/>
            <p:cNvGrpSpPr/>
            <p:nvPr/>
          </p:nvGrpSpPr>
          <p:grpSpPr>
            <a:xfrm>
              <a:off x="90766" y="524434"/>
              <a:ext cx="1109386" cy="383241"/>
              <a:chOff x="0" y="0"/>
              <a:chExt cx="1109384" cy="383240"/>
            </a:xfrm>
          </p:grpSpPr>
          <p:sp>
            <p:nvSpPr>
              <p:cNvPr id="1589" name="Rectangle"/>
              <p:cNvSpPr/>
              <p:nvPr/>
            </p:nvSpPr>
            <p:spPr>
              <a:xfrm>
                <a:off x="-1" y="-1"/>
                <a:ext cx="1109386" cy="38324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sz="900"/>
                </a:pPr>
              </a:p>
            </p:txBody>
          </p:sp>
          <p:sp>
            <p:nvSpPr>
              <p:cNvPr id="1590" name="Pointer to Control Block"/>
              <p:cNvSpPr txBox="1"/>
              <p:nvPr/>
            </p:nvSpPr>
            <p:spPr>
              <a:xfrm>
                <a:off x="45719" y="18813"/>
                <a:ext cx="1017946" cy="3456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900"/>
                </a:lvl1pPr>
              </a:lstStyle>
              <a:p>
                <a:pPr/>
                <a:r>
                  <a:t>Pointer to Control Block</a:t>
                </a:r>
              </a:p>
            </p:txBody>
          </p:sp>
        </p:grpSp>
      </p:grpSp>
      <p:grpSp>
        <p:nvGrpSpPr>
          <p:cNvPr id="1603" name="Group 38"/>
          <p:cNvGrpSpPr/>
          <p:nvPr/>
        </p:nvGrpSpPr>
        <p:grpSpPr>
          <a:xfrm>
            <a:off x="3270782" y="1715673"/>
            <a:ext cx="1270749" cy="1048872"/>
            <a:chOff x="0" y="0"/>
            <a:chExt cx="1270748" cy="1048870"/>
          </a:xfrm>
        </p:grpSpPr>
        <p:sp>
          <p:nvSpPr>
            <p:cNvPr id="1593" name="Rectangle 10"/>
            <p:cNvSpPr/>
            <p:nvPr/>
          </p:nvSpPr>
          <p:spPr>
            <a:xfrm>
              <a:off x="-1" y="0"/>
              <a:ext cx="1270750" cy="1048871"/>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grpSp>
          <p:nvGrpSpPr>
            <p:cNvPr id="1596" name="Rectangle 11"/>
            <p:cNvGrpSpPr/>
            <p:nvPr/>
          </p:nvGrpSpPr>
          <p:grpSpPr>
            <a:xfrm>
              <a:off x="90766" y="100852"/>
              <a:ext cx="554694" cy="363072"/>
              <a:chOff x="0" y="0"/>
              <a:chExt cx="554692" cy="363070"/>
            </a:xfrm>
          </p:grpSpPr>
          <p:sp>
            <p:nvSpPr>
              <p:cNvPr id="1594" name="Rectangle"/>
              <p:cNvSpPr/>
              <p:nvPr/>
            </p:nvSpPr>
            <p:spPr>
              <a:xfrm>
                <a:off x="-1" y="-1"/>
                <a:ext cx="554694"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pPr>
              </a:p>
            </p:txBody>
          </p:sp>
          <p:sp>
            <p:nvSpPr>
              <p:cNvPr id="1595" name="CA*"/>
              <p:cNvSpPr txBox="1"/>
              <p:nvPr/>
            </p:nvSpPr>
            <p:spPr>
              <a:xfrm>
                <a:off x="45719" y="52434"/>
                <a:ext cx="463254"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vl1pPr>
              </a:lstStyle>
              <a:p>
                <a:pPr/>
                <a:r>
                  <a:t>CA* </a:t>
                </a:r>
              </a:p>
            </p:txBody>
          </p:sp>
        </p:grpSp>
        <p:grpSp>
          <p:nvGrpSpPr>
            <p:cNvPr id="1599" name="Rectangle 12"/>
            <p:cNvGrpSpPr/>
            <p:nvPr/>
          </p:nvGrpSpPr>
          <p:grpSpPr>
            <a:xfrm>
              <a:off x="645458" y="100852"/>
              <a:ext cx="554694" cy="363072"/>
              <a:chOff x="0" y="0"/>
              <a:chExt cx="554692" cy="363070"/>
            </a:xfrm>
          </p:grpSpPr>
          <p:sp>
            <p:nvSpPr>
              <p:cNvPr id="1597" name="Rectangle"/>
              <p:cNvSpPr/>
              <p:nvPr/>
            </p:nvSpPr>
            <p:spPr>
              <a:xfrm>
                <a:off x="-1" y="-1"/>
                <a:ext cx="554694"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0000FF"/>
                    </a:solidFill>
                  </a:defRPr>
                </a:pPr>
              </a:p>
            </p:txBody>
          </p:sp>
          <p:sp>
            <p:nvSpPr>
              <p:cNvPr id="1598" name="###"/>
              <p:cNvSpPr txBox="1"/>
              <p:nvPr/>
            </p:nvSpPr>
            <p:spPr>
              <a:xfrm>
                <a:off x="45719" y="52434"/>
                <a:ext cx="463254"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0000FF"/>
                    </a:solidFill>
                  </a:defRPr>
                </a:lvl1pPr>
              </a:lstStyle>
              <a:p>
                <a:pPr/>
                <a:r>
                  <a:t>###</a:t>
                </a:r>
              </a:p>
            </p:txBody>
          </p:sp>
        </p:grpSp>
        <p:grpSp>
          <p:nvGrpSpPr>
            <p:cNvPr id="1602" name="Rectangle 13"/>
            <p:cNvGrpSpPr/>
            <p:nvPr/>
          </p:nvGrpSpPr>
          <p:grpSpPr>
            <a:xfrm>
              <a:off x="90766" y="524434"/>
              <a:ext cx="1109386" cy="383241"/>
              <a:chOff x="0" y="0"/>
              <a:chExt cx="1109384" cy="383240"/>
            </a:xfrm>
          </p:grpSpPr>
          <p:sp>
            <p:nvSpPr>
              <p:cNvPr id="1600" name="Rectangle"/>
              <p:cNvSpPr/>
              <p:nvPr/>
            </p:nvSpPr>
            <p:spPr>
              <a:xfrm>
                <a:off x="-1" y="-1"/>
                <a:ext cx="1109386" cy="38324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sz="900"/>
                </a:pPr>
              </a:p>
            </p:txBody>
          </p:sp>
          <p:sp>
            <p:nvSpPr>
              <p:cNvPr id="1601" name="Pointer to Control Block"/>
              <p:cNvSpPr txBox="1"/>
              <p:nvPr/>
            </p:nvSpPr>
            <p:spPr>
              <a:xfrm>
                <a:off x="45719" y="18813"/>
                <a:ext cx="1017946" cy="3456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900"/>
                </a:lvl1pPr>
              </a:lstStyle>
              <a:p>
                <a:pPr/>
                <a:r>
                  <a:t>Pointer to Control Block</a:t>
                </a:r>
              </a:p>
            </p:txBody>
          </p:sp>
        </p:grpSp>
      </p:grpSp>
      <p:grpSp>
        <p:nvGrpSpPr>
          <p:cNvPr id="1623" name="Group 40"/>
          <p:cNvGrpSpPr/>
          <p:nvPr/>
        </p:nvGrpSpPr>
        <p:grpSpPr>
          <a:xfrm>
            <a:off x="4921884" y="4445427"/>
            <a:ext cx="1361515" cy="1697691"/>
            <a:chOff x="0" y="0"/>
            <a:chExt cx="1361513" cy="1697689"/>
          </a:xfrm>
        </p:grpSpPr>
        <p:sp>
          <p:nvSpPr>
            <p:cNvPr id="1604" name="Rectangle 22"/>
            <p:cNvSpPr/>
            <p:nvPr/>
          </p:nvSpPr>
          <p:spPr>
            <a:xfrm>
              <a:off x="0" y="0"/>
              <a:ext cx="1361515" cy="169769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p>
          </p:txBody>
        </p:sp>
        <p:grpSp>
          <p:nvGrpSpPr>
            <p:cNvPr id="1607" name="Rectangle 16"/>
            <p:cNvGrpSpPr/>
            <p:nvPr/>
          </p:nvGrpSpPr>
          <p:grpSpPr>
            <a:xfrm>
              <a:off x="118085" y="114422"/>
              <a:ext cx="1141459" cy="295937"/>
              <a:chOff x="0" y="0"/>
              <a:chExt cx="1141458" cy="295936"/>
            </a:xfrm>
          </p:grpSpPr>
          <p:sp>
            <p:nvSpPr>
              <p:cNvPr id="1605" name="Rectangle"/>
              <p:cNvSpPr/>
              <p:nvPr/>
            </p:nvSpPr>
            <p:spPr>
              <a:xfrm>
                <a:off x="-1" y="-1"/>
                <a:ext cx="1141460" cy="295938"/>
              </a:xfrm>
              <a:prstGeom prst="rect">
                <a:avLst/>
              </a:prstGeom>
              <a:solidFill>
                <a:srgbClr val="D99694"/>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ctr">
                  <a:defRPr sz="900"/>
                </a:pPr>
              </a:p>
            </p:txBody>
          </p:sp>
          <p:sp>
            <p:nvSpPr>
              <p:cNvPr id="1606" name="CA object"/>
              <p:cNvSpPr txBox="1"/>
              <p:nvPr/>
            </p:nvSpPr>
            <p:spPr>
              <a:xfrm>
                <a:off x="45719" y="45011"/>
                <a:ext cx="1050020"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CA object</a:t>
                </a:r>
              </a:p>
            </p:txBody>
          </p:sp>
        </p:grpSp>
        <p:grpSp>
          <p:nvGrpSpPr>
            <p:cNvPr id="1610" name="Rectangle 17"/>
            <p:cNvGrpSpPr/>
            <p:nvPr/>
          </p:nvGrpSpPr>
          <p:grpSpPr>
            <a:xfrm>
              <a:off x="90768" y="453837"/>
              <a:ext cx="773682" cy="373157"/>
              <a:chOff x="0" y="0"/>
              <a:chExt cx="773681" cy="373156"/>
            </a:xfrm>
          </p:grpSpPr>
          <p:sp>
            <p:nvSpPr>
              <p:cNvPr id="1608" name="Rectangle"/>
              <p:cNvSpPr/>
              <p:nvPr/>
            </p:nvSpPr>
            <p:spPr>
              <a:xfrm>
                <a:off x="-1" y="-1"/>
                <a:ext cx="773683"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800"/>
                </a:pPr>
              </a:p>
            </p:txBody>
          </p:sp>
          <p:sp>
            <p:nvSpPr>
              <p:cNvPr id="1609" name="Strong_count"/>
              <p:cNvSpPr txBox="1"/>
              <p:nvPr/>
            </p:nvSpPr>
            <p:spPr>
              <a:xfrm>
                <a:off x="45719" y="88569"/>
                <a:ext cx="682243" cy="1960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800"/>
                </a:lvl1pPr>
              </a:lstStyle>
              <a:p>
                <a:pPr/>
                <a:r>
                  <a:t>Strong_count</a:t>
                </a:r>
              </a:p>
            </p:txBody>
          </p:sp>
        </p:grpSp>
        <p:grpSp>
          <p:nvGrpSpPr>
            <p:cNvPr id="1613" name="Rectangle 18"/>
            <p:cNvGrpSpPr/>
            <p:nvPr/>
          </p:nvGrpSpPr>
          <p:grpSpPr>
            <a:xfrm>
              <a:off x="860849" y="453837"/>
              <a:ext cx="417097" cy="373157"/>
              <a:chOff x="0" y="0"/>
              <a:chExt cx="417096" cy="373156"/>
            </a:xfrm>
          </p:grpSpPr>
          <p:sp>
            <p:nvSpPr>
              <p:cNvPr id="1611" name="Rectangle"/>
              <p:cNvSpPr/>
              <p:nvPr/>
            </p:nvSpPr>
            <p:spPr>
              <a:xfrm>
                <a:off x="-1" y="-1"/>
                <a:ext cx="417098" cy="37315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p>
            </p:txBody>
          </p:sp>
          <p:sp>
            <p:nvSpPr>
              <p:cNvPr id="1612" name="2"/>
              <p:cNvSpPr txBox="1"/>
              <p:nvPr/>
            </p:nvSpPr>
            <p:spPr>
              <a:xfrm>
                <a:off x="45719" y="83621"/>
                <a:ext cx="325658"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2</a:t>
                </a:r>
              </a:p>
            </p:txBody>
          </p:sp>
        </p:grpSp>
        <p:grpSp>
          <p:nvGrpSpPr>
            <p:cNvPr id="1616" name="Rectangle 19"/>
            <p:cNvGrpSpPr/>
            <p:nvPr/>
          </p:nvGrpSpPr>
          <p:grpSpPr>
            <a:xfrm>
              <a:off x="90768" y="857248"/>
              <a:ext cx="773682" cy="373157"/>
              <a:chOff x="0" y="0"/>
              <a:chExt cx="773681" cy="373156"/>
            </a:xfrm>
          </p:grpSpPr>
          <p:sp>
            <p:nvSpPr>
              <p:cNvPr id="1614" name="Rectangle"/>
              <p:cNvSpPr/>
              <p:nvPr/>
            </p:nvSpPr>
            <p:spPr>
              <a:xfrm>
                <a:off x="-1" y="-1"/>
                <a:ext cx="773683"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615" name="Weak_count"/>
              <p:cNvSpPr txBox="1"/>
              <p:nvPr/>
            </p:nvSpPr>
            <p:spPr>
              <a:xfrm>
                <a:off x="45719" y="83621"/>
                <a:ext cx="682243"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Weak_count</a:t>
                </a:r>
              </a:p>
            </p:txBody>
          </p:sp>
        </p:grpSp>
        <p:grpSp>
          <p:nvGrpSpPr>
            <p:cNvPr id="1619" name="Rectangle 20"/>
            <p:cNvGrpSpPr/>
            <p:nvPr/>
          </p:nvGrpSpPr>
          <p:grpSpPr>
            <a:xfrm>
              <a:off x="860849" y="857248"/>
              <a:ext cx="417097" cy="373157"/>
              <a:chOff x="0" y="0"/>
              <a:chExt cx="417096" cy="373156"/>
            </a:xfrm>
          </p:grpSpPr>
          <p:sp>
            <p:nvSpPr>
              <p:cNvPr id="1617" name="Rectangle"/>
              <p:cNvSpPr/>
              <p:nvPr/>
            </p:nvSpPr>
            <p:spPr>
              <a:xfrm>
                <a:off x="-1" y="-1"/>
                <a:ext cx="417098" cy="37315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p>
            </p:txBody>
          </p:sp>
          <p:sp>
            <p:nvSpPr>
              <p:cNvPr id="1618" name="0"/>
              <p:cNvSpPr txBox="1"/>
              <p:nvPr/>
            </p:nvSpPr>
            <p:spPr>
              <a:xfrm>
                <a:off x="45719" y="83621"/>
                <a:ext cx="325658"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0</a:t>
                </a:r>
              </a:p>
            </p:txBody>
          </p:sp>
        </p:grpSp>
        <p:grpSp>
          <p:nvGrpSpPr>
            <p:cNvPr id="1622" name="Rectangle 21"/>
            <p:cNvGrpSpPr/>
            <p:nvPr/>
          </p:nvGrpSpPr>
          <p:grpSpPr>
            <a:xfrm>
              <a:off x="90767" y="1260660"/>
              <a:ext cx="1187180" cy="373157"/>
              <a:chOff x="0" y="0"/>
              <a:chExt cx="1187178" cy="373156"/>
            </a:xfrm>
          </p:grpSpPr>
          <p:sp>
            <p:nvSpPr>
              <p:cNvPr id="1620" name="Rectangle"/>
              <p:cNvSpPr/>
              <p:nvPr/>
            </p:nvSpPr>
            <p:spPr>
              <a:xfrm>
                <a:off x="0" y="-1"/>
                <a:ext cx="1187179"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621" name="Handle to delete…"/>
              <p:cNvSpPr txBox="1"/>
              <p:nvPr/>
            </p:nvSpPr>
            <p:spPr>
              <a:xfrm>
                <a:off x="45720" y="13771"/>
                <a:ext cx="1095739" cy="3456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900"/>
                </a:pPr>
                <a:r>
                  <a:t>Handle to delete </a:t>
                </a:r>
                <a:endParaRPr>
                  <a:solidFill>
                    <a:srgbClr val="FFFFFF"/>
                  </a:solidFill>
                </a:endParaRPr>
              </a:p>
              <a:p>
                <a:pPr algn="ctr">
                  <a:defRPr sz="900"/>
                </a:pPr>
                <a:r>
                  <a:t> and More..</a:t>
                </a:r>
              </a:p>
            </p:txBody>
          </p:sp>
        </p:grpSp>
      </p:grpSp>
      <p:grpSp>
        <p:nvGrpSpPr>
          <p:cNvPr id="1635" name="Group 37"/>
          <p:cNvGrpSpPr/>
          <p:nvPr/>
        </p:nvGrpSpPr>
        <p:grpSpPr>
          <a:xfrm>
            <a:off x="1698847" y="94360"/>
            <a:ext cx="7081227" cy="5961538"/>
            <a:chOff x="0" y="0"/>
            <a:chExt cx="7081225" cy="5961535"/>
          </a:xfrm>
        </p:grpSpPr>
        <p:sp>
          <p:nvSpPr>
            <p:cNvPr id="1624" name="TextBox 24"/>
            <p:cNvSpPr txBox="1"/>
            <p:nvPr/>
          </p:nvSpPr>
          <p:spPr>
            <a:xfrm>
              <a:off x="2253027" y="5500134"/>
              <a:ext cx="899804" cy="4614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CONTROL BLOCK</a:t>
              </a:r>
            </a:p>
          </p:txBody>
        </p:sp>
        <p:sp>
          <p:nvSpPr>
            <p:cNvPr id="1625" name="Straight Connector 26"/>
            <p:cNvSpPr/>
            <p:nvPr/>
          </p:nvSpPr>
          <p:spPr>
            <a:xfrm>
              <a:off x="147022" y="3050063"/>
              <a:ext cx="6222626" cy="1"/>
            </a:xfrm>
            <a:prstGeom prst="line">
              <a:avLst/>
            </a:prstGeom>
            <a:noFill/>
            <a:ln w="38100" cap="flat">
              <a:solidFill>
                <a:srgbClr val="953735"/>
              </a:solidFill>
              <a:prstDash val="solid"/>
              <a:round/>
            </a:ln>
            <a:effectLst/>
          </p:spPr>
          <p:txBody>
            <a:bodyPr wrap="square" lIns="45719" tIns="45719" rIns="45719" bIns="45719" numCol="1" anchor="t">
              <a:noAutofit/>
            </a:bodyPr>
            <a:lstStyle/>
            <a:p>
              <a:pPr/>
            </a:p>
          </p:txBody>
        </p:sp>
        <p:sp>
          <p:nvSpPr>
            <p:cNvPr id="1626" name="TextBox 27"/>
            <p:cNvSpPr txBox="1"/>
            <p:nvPr/>
          </p:nvSpPr>
          <p:spPr>
            <a:xfrm>
              <a:off x="0" y="2427809"/>
              <a:ext cx="896918" cy="4614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Stack memory</a:t>
              </a:r>
            </a:p>
          </p:txBody>
        </p:sp>
        <p:sp>
          <p:nvSpPr>
            <p:cNvPr id="1627" name="TextBox 28"/>
            <p:cNvSpPr txBox="1"/>
            <p:nvPr/>
          </p:nvSpPr>
          <p:spPr>
            <a:xfrm>
              <a:off x="107636" y="3513986"/>
              <a:ext cx="896919" cy="4614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Heap memory</a:t>
              </a:r>
            </a:p>
          </p:txBody>
        </p:sp>
        <p:sp>
          <p:nvSpPr>
            <p:cNvPr id="1628" name="Straight Connector 33"/>
            <p:cNvSpPr/>
            <p:nvPr/>
          </p:nvSpPr>
          <p:spPr>
            <a:xfrm>
              <a:off x="2842681" y="1903701"/>
              <a:ext cx="763596" cy="1"/>
            </a:xfrm>
            <a:prstGeom prst="line">
              <a:avLst/>
            </a:prstGeom>
            <a:noFill/>
            <a:ln w="9525" cap="flat">
              <a:solidFill>
                <a:srgbClr val="0000FF"/>
              </a:solidFill>
              <a:prstDash val="solid"/>
              <a:round/>
            </a:ln>
            <a:effectLst/>
          </p:spPr>
          <p:txBody>
            <a:bodyPr wrap="square" lIns="45719" tIns="45719" rIns="45719" bIns="45719" numCol="1" anchor="t">
              <a:noAutofit/>
            </a:bodyPr>
            <a:lstStyle/>
            <a:p>
              <a:pPr/>
            </a:p>
          </p:txBody>
        </p:sp>
        <p:sp>
          <p:nvSpPr>
            <p:cNvPr id="1629" name="Straight Connector 35"/>
            <p:cNvSpPr/>
            <p:nvPr/>
          </p:nvSpPr>
          <p:spPr>
            <a:xfrm flipH="1">
              <a:off x="3606277" y="1903701"/>
              <a:ext cx="1" cy="2561789"/>
            </a:xfrm>
            <a:prstGeom prst="line">
              <a:avLst/>
            </a:prstGeom>
            <a:noFill/>
            <a:ln w="9525" cap="flat">
              <a:solidFill>
                <a:srgbClr val="0000FF"/>
              </a:solidFill>
              <a:prstDash val="solid"/>
              <a:round/>
              <a:tailEnd type="triangle" w="med" len="med"/>
            </a:ln>
            <a:effectLst/>
          </p:spPr>
          <p:txBody>
            <a:bodyPr wrap="square" lIns="45719" tIns="45719" rIns="45719" bIns="45719" numCol="1" anchor="t">
              <a:noAutofit/>
            </a:bodyPr>
            <a:lstStyle/>
            <a:p>
              <a:pPr/>
            </a:p>
          </p:txBody>
        </p:sp>
        <p:sp>
          <p:nvSpPr>
            <p:cNvPr id="1630" name="Elbow Connector 41"/>
            <p:cNvSpPr/>
            <p:nvPr/>
          </p:nvSpPr>
          <p:spPr>
            <a:xfrm flipH="1" rot="16200000">
              <a:off x="1803971" y="2841233"/>
              <a:ext cx="1923256" cy="1096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noFill/>
            <a:ln w="9525" cap="flat">
              <a:solidFill>
                <a:srgbClr val="E46C0A"/>
              </a:solidFill>
              <a:prstDash val="solid"/>
              <a:round/>
              <a:tailEnd type="triangle" w="med" len="med"/>
            </a:ln>
            <a:effectLst/>
          </p:spPr>
          <p:txBody>
            <a:bodyPr wrap="square" lIns="45719" tIns="45719" rIns="45719" bIns="45719" numCol="1" anchor="ctr">
              <a:noAutofit/>
            </a:bodyPr>
            <a:lstStyle/>
            <a:p>
              <a:pPr/>
            </a:p>
          </p:txBody>
        </p:sp>
        <p:sp>
          <p:nvSpPr>
            <p:cNvPr id="1631" name="TextBox 48"/>
            <p:cNvSpPr txBox="1"/>
            <p:nvPr/>
          </p:nvSpPr>
          <p:spPr>
            <a:xfrm>
              <a:off x="1985766" y="1324142"/>
              <a:ext cx="421787"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ptr1</a:t>
              </a:r>
            </a:p>
          </p:txBody>
        </p:sp>
        <p:sp>
          <p:nvSpPr>
            <p:cNvPr id="1632" name="TextBox 49"/>
            <p:cNvSpPr txBox="1"/>
            <p:nvPr/>
          </p:nvSpPr>
          <p:spPr>
            <a:xfrm>
              <a:off x="5248193" y="1290186"/>
              <a:ext cx="421787"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ptr2</a:t>
              </a:r>
            </a:p>
          </p:txBody>
        </p:sp>
        <p:sp>
          <p:nvSpPr>
            <p:cNvPr id="1633" name="Rectangle 1"/>
            <p:cNvSpPr txBox="1"/>
            <p:nvPr/>
          </p:nvSpPr>
          <p:spPr>
            <a:xfrm>
              <a:off x="4599258" y="933165"/>
              <a:ext cx="2481968"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1200">
                  <a:solidFill>
                    <a:srgbClr val="31859C"/>
                  </a:solidFill>
                  <a:latin typeface="Courier New"/>
                  <a:ea typeface="Courier New"/>
                  <a:cs typeface="Courier New"/>
                  <a:sym typeface="Courier New"/>
                </a:defRPr>
              </a:lvl1pPr>
            </a:lstStyle>
            <a:p>
              <a:pPr/>
              <a:r>
                <a:t>shared_ptr&lt;CA&gt; ptr2(ptr1);</a:t>
              </a:r>
            </a:p>
          </p:txBody>
        </p:sp>
        <p:sp>
          <p:nvSpPr>
            <p:cNvPr id="1634" name="TextBox 29"/>
            <p:cNvSpPr txBox="1"/>
            <p:nvPr/>
          </p:nvSpPr>
          <p:spPr>
            <a:xfrm>
              <a:off x="2207856" y="0"/>
              <a:ext cx="1598087" cy="3924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2400"/>
              </a:lvl1pPr>
            </a:lstStyle>
            <a:p>
              <a:pPr/>
              <a:r>
                <a:t>shared_ptr</a:t>
              </a:r>
            </a:p>
          </p:txBody>
        </p:sp>
      </p:grpSp>
      <p:sp>
        <p:nvSpPr>
          <p:cNvPr id="1636" name="Slide Number Placeholder 8"/>
          <p:cNvSpPr txBox="1"/>
          <p:nvPr>
            <p:ph type="sldNum" sz="quarter" idx="4294967295"/>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37" name="Rectangle 15"/>
          <p:cNvSpPr txBox="1"/>
          <p:nvPr/>
        </p:nvSpPr>
        <p:spPr>
          <a:xfrm>
            <a:off x="524013" y="1101016"/>
            <a:ext cx="3971798"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200">
                <a:solidFill>
                  <a:srgbClr val="31859C"/>
                </a:solidFill>
                <a:latin typeface="Courier New"/>
                <a:ea typeface="Courier New"/>
                <a:cs typeface="Courier New"/>
                <a:sym typeface="Courier New"/>
              </a:defRPr>
            </a:lvl1pPr>
          </a:lstStyle>
          <a:p>
            <a:pPr/>
            <a:r>
              <a:t>shared_ptr&lt;CA&gt; ptr1 = make_shared&lt;CA&gt;();</a:t>
            </a:r>
          </a:p>
        </p:txBody>
      </p:sp>
      <p:sp>
        <p:nvSpPr>
          <p:cNvPr id="1638" name="Elbow Connector 9"/>
          <p:cNvSpPr/>
          <p:nvPr/>
        </p:nvSpPr>
        <p:spPr>
          <a:xfrm rot="5400000">
            <a:off x="4785738" y="2823023"/>
            <a:ext cx="2561789" cy="91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1" y="0"/>
                </a:lnTo>
                <a:lnTo>
                  <a:pt x="31" y="21600"/>
                </a:lnTo>
                <a:lnTo>
                  <a:pt x="21600" y="21600"/>
                </a:lnTo>
              </a:path>
            </a:pathLst>
          </a:custGeom>
          <a:ln>
            <a:solidFill>
              <a:srgbClr val="0000FF"/>
            </a:solidFill>
            <a:tailEnd type="triangle"/>
          </a:ln>
        </p:spPr>
        <p:txBody>
          <a:bodyPr lIns="45719" rIns="45719" anchor="ctr"/>
          <a:lstStyle/>
          <a:p>
            <a:pPr/>
          </a:p>
        </p:txBody>
      </p:sp>
      <p:sp>
        <p:nvSpPr>
          <p:cNvPr id="1639" name="Elbow Connector 34"/>
          <p:cNvSpPr/>
          <p:nvPr/>
        </p:nvSpPr>
        <p:spPr>
          <a:xfrm rot="5400000">
            <a:off x="5672599" y="2960089"/>
            <a:ext cx="1680883" cy="12897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a:solidFill>
              <a:srgbClr val="E46C0A"/>
            </a:solidFill>
            <a:tailEnd type="triangle"/>
          </a:ln>
        </p:spPr>
        <p:txBody>
          <a:bodyPr lIns="45719" rIns="45719" anchor="ctr"/>
          <a:lstStyle/>
          <a:p>
            <a:pP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51" name="Group 14"/>
          <p:cNvGrpSpPr/>
          <p:nvPr/>
        </p:nvGrpSpPr>
        <p:grpSpPr>
          <a:xfrm>
            <a:off x="6653193" y="1947897"/>
            <a:ext cx="1270749" cy="1048872"/>
            <a:chOff x="0" y="0"/>
            <a:chExt cx="1270748" cy="1048870"/>
          </a:xfrm>
        </p:grpSpPr>
        <p:sp>
          <p:nvSpPr>
            <p:cNvPr id="1641" name="Rectangle 4"/>
            <p:cNvSpPr/>
            <p:nvPr/>
          </p:nvSpPr>
          <p:spPr>
            <a:xfrm>
              <a:off x="-1" y="0"/>
              <a:ext cx="1270750" cy="1048871"/>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grpSp>
          <p:nvGrpSpPr>
            <p:cNvPr id="1644" name="Rectangle 5"/>
            <p:cNvGrpSpPr/>
            <p:nvPr/>
          </p:nvGrpSpPr>
          <p:grpSpPr>
            <a:xfrm>
              <a:off x="90767" y="100852"/>
              <a:ext cx="554692" cy="363071"/>
              <a:chOff x="0" y="0"/>
              <a:chExt cx="554690" cy="363069"/>
            </a:xfrm>
          </p:grpSpPr>
          <p:sp>
            <p:nvSpPr>
              <p:cNvPr id="1642" name="Rectangle"/>
              <p:cNvSpPr/>
              <p:nvPr/>
            </p:nvSpPr>
            <p:spPr>
              <a:xfrm>
                <a:off x="0" y="0"/>
                <a:ext cx="554691" cy="3630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000">
                    <a:solidFill>
                      <a:srgbClr val="0000FF"/>
                    </a:solidFill>
                  </a:defRPr>
                </a:pPr>
              </a:p>
            </p:txBody>
          </p:sp>
          <p:sp>
            <p:nvSpPr>
              <p:cNvPr id="1643" name="###"/>
              <p:cNvSpPr txBox="1"/>
              <p:nvPr/>
            </p:nvSpPr>
            <p:spPr>
              <a:xfrm>
                <a:off x="45720" y="67279"/>
                <a:ext cx="463251" cy="228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0000FF"/>
                    </a:solidFill>
                  </a:defRPr>
                </a:lvl1pPr>
              </a:lstStyle>
              <a:p>
                <a:pPr/>
                <a:r>
                  <a:t>###</a:t>
                </a:r>
              </a:p>
            </p:txBody>
          </p:sp>
        </p:grpSp>
        <p:grpSp>
          <p:nvGrpSpPr>
            <p:cNvPr id="1647" name="Rectangle 6"/>
            <p:cNvGrpSpPr/>
            <p:nvPr/>
          </p:nvGrpSpPr>
          <p:grpSpPr>
            <a:xfrm>
              <a:off x="645459" y="100852"/>
              <a:ext cx="554692" cy="363071"/>
              <a:chOff x="0" y="0"/>
              <a:chExt cx="554690" cy="363069"/>
            </a:xfrm>
          </p:grpSpPr>
          <p:sp>
            <p:nvSpPr>
              <p:cNvPr id="1645" name="Rectangle"/>
              <p:cNvSpPr/>
              <p:nvPr/>
            </p:nvSpPr>
            <p:spPr>
              <a:xfrm>
                <a:off x="0" y="0"/>
                <a:ext cx="554691" cy="3630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sp>
            <p:nvSpPr>
              <p:cNvPr id="1646" name="CA*"/>
              <p:cNvSpPr txBox="1"/>
              <p:nvPr/>
            </p:nvSpPr>
            <p:spPr>
              <a:xfrm>
                <a:off x="45720" y="52434"/>
                <a:ext cx="463251"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vl1pPr>
              </a:lstStyle>
              <a:p>
                <a:pPr/>
                <a:r>
                  <a:t>CA*</a:t>
                </a:r>
              </a:p>
            </p:txBody>
          </p:sp>
        </p:grpSp>
        <p:grpSp>
          <p:nvGrpSpPr>
            <p:cNvPr id="1650" name="Rectangle 7"/>
            <p:cNvGrpSpPr/>
            <p:nvPr/>
          </p:nvGrpSpPr>
          <p:grpSpPr>
            <a:xfrm>
              <a:off x="90767" y="524434"/>
              <a:ext cx="1109384" cy="383242"/>
              <a:chOff x="0" y="0"/>
              <a:chExt cx="1109383" cy="383240"/>
            </a:xfrm>
          </p:grpSpPr>
          <p:sp>
            <p:nvSpPr>
              <p:cNvPr id="1648" name="Rectangle"/>
              <p:cNvSpPr/>
              <p:nvPr/>
            </p:nvSpPr>
            <p:spPr>
              <a:xfrm>
                <a:off x="-1" y="0"/>
                <a:ext cx="1109385" cy="3832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sz="900"/>
                </a:pPr>
              </a:p>
            </p:txBody>
          </p:sp>
          <p:sp>
            <p:nvSpPr>
              <p:cNvPr id="1649" name="Pointer to Control Block"/>
              <p:cNvSpPr txBox="1"/>
              <p:nvPr/>
            </p:nvSpPr>
            <p:spPr>
              <a:xfrm>
                <a:off x="45719" y="18813"/>
                <a:ext cx="1017945" cy="345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900"/>
                </a:lvl1pPr>
              </a:lstStyle>
              <a:p>
                <a:pPr/>
                <a:r>
                  <a:t>Pointer to Control Block</a:t>
                </a:r>
              </a:p>
            </p:txBody>
          </p:sp>
        </p:grpSp>
      </p:grpSp>
      <p:grpSp>
        <p:nvGrpSpPr>
          <p:cNvPr id="1662" name="Group 9"/>
          <p:cNvGrpSpPr/>
          <p:nvPr/>
        </p:nvGrpSpPr>
        <p:grpSpPr>
          <a:xfrm>
            <a:off x="3401414" y="1947897"/>
            <a:ext cx="1270749" cy="1048872"/>
            <a:chOff x="0" y="0"/>
            <a:chExt cx="1270748" cy="1048870"/>
          </a:xfrm>
        </p:grpSpPr>
        <p:sp>
          <p:nvSpPr>
            <p:cNvPr id="1652" name="Rectangle 10"/>
            <p:cNvSpPr/>
            <p:nvPr/>
          </p:nvSpPr>
          <p:spPr>
            <a:xfrm>
              <a:off x="-1" y="0"/>
              <a:ext cx="1270750" cy="1048871"/>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grpSp>
          <p:nvGrpSpPr>
            <p:cNvPr id="1655" name="Rectangle 11"/>
            <p:cNvGrpSpPr/>
            <p:nvPr/>
          </p:nvGrpSpPr>
          <p:grpSpPr>
            <a:xfrm>
              <a:off x="90767" y="100852"/>
              <a:ext cx="554692" cy="363071"/>
              <a:chOff x="0" y="0"/>
              <a:chExt cx="554690" cy="363069"/>
            </a:xfrm>
          </p:grpSpPr>
          <p:sp>
            <p:nvSpPr>
              <p:cNvPr id="1653" name="Rectangle"/>
              <p:cNvSpPr/>
              <p:nvPr/>
            </p:nvSpPr>
            <p:spPr>
              <a:xfrm>
                <a:off x="0" y="0"/>
                <a:ext cx="554691" cy="3630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pPr>
              </a:p>
            </p:txBody>
          </p:sp>
          <p:sp>
            <p:nvSpPr>
              <p:cNvPr id="1654" name="CA*"/>
              <p:cNvSpPr txBox="1"/>
              <p:nvPr/>
            </p:nvSpPr>
            <p:spPr>
              <a:xfrm>
                <a:off x="45720" y="52434"/>
                <a:ext cx="463251"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vl1pPr>
              </a:lstStyle>
              <a:p>
                <a:pPr/>
                <a:r>
                  <a:t>CA* </a:t>
                </a:r>
              </a:p>
            </p:txBody>
          </p:sp>
        </p:grpSp>
        <p:grpSp>
          <p:nvGrpSpPr>
            <p:cNvPr id="1658" name="Rectangle 12"/>
            <p:cNvGrpSpPr/>
            <p:nvPr/>
          </p:nvGrpSpPr>
          <p:grpSpPr>
            <a:xfrm>
              <a:off x="645459" y="100852"/>
              <a:ext cx="554692" cy="363071"/>
              <a:chOff x="0" y="0"/>
              <a:chExt cx="554690" cy="363069"/>
            </a:xfrm>
          </p:grpSpPr>
          <p:sp>
            <p:nvSpPr>
              <p:cNvPr id="1656" name="Rectangle"/>
              <p:cNvSpPr/>
              <p:nvPr/>
            </p:nvSpPr>
            <p:spPr>
              <a:xfrm>
                <a:off x="0" y="0"/>
                <a:ext cx="554691" cy="3630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0000FF"/>
                    </a:solidFill>
                  </a:defRPr>
                </a:pPr>
              </a:p>
            </p:txBody>
          </p:sp>
          <p:sp>
            <p:nvSpPr>
              <p:cNvPr id="1657" name="###"/>
              <p:cNvSpPr txBox="1"/>
              <p:nvPr/>
            </p:nvSpPr>
            <p:spPr>
              <a:xfrm>
                <a:off x="45720" y="52434"/>
                <a:ext cx="463251"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0000FF"/>
                    </a:solidFill>
                  </a:defRPr>
                </a:lvl1pPr>
              </a:lstStyle>
              <a:p>
                <a:pPr/>
                <a:r>
                  <a:t>###</a:t>
                </a:r>
              </a:p>
            </p:txBody>
          </p:sp>
        </p:grpSp>
        <p:grpSp>
          <p:nvGrpSpPr>
            <p:cNvPr id="1661" name="Rectangle 13"/>
            <p:cNvGrpSpPr/>
            <p:nvPr/>
          </p:nvGrpSpPr>
          <p:grpSpPr>
            <a:xfrm>
              <a:off x="90767" y="524434"/>
              <a:ext cx="1109384" cy="383242"/>
              <a:chOff x="0" y="0"/>
              <a:chExt cx="1109383" cy="383240"/>
            </a:xfrm>
          </p:grpSpPr>
          <p:sp>
            <p:nvSpPr>
              <p:cNvPr id="1659" name="Rectangle"/>
              <p:cNvSpPr/>
              <p:nvPr/>
            </p:nvSpPr>
            <p:spPr>
              <a:xfrm>
                <a:off x="-1" y="0"/>
                <a:ext cx="1109385" cy="3832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sz="900"/>
                </a:pPr>
              </a:p>
            </p:txBody>
          </p:sp>
          <p:sp>
            <p:nvSpPr>
              <p:cNvPr id="1660" name="Pointer to Control Block"/>
              <p:cNvSpPr txBox="1"/>
              <p:nvPr/>
            </p:nvSpPr>
            <p:spPr>
              <a:xfrm>
                <a:off x="45719" y="18813"/>
                <a:ext cx="1017945" cy="345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900"/>
                </a:lvl1pPr>
              </a:lstStyle>
              <a:p>
                <a:pPr/>
                <a:r>
                  <a:t>Pointer to Control Block</a:t>
                </a:r>
              </a:p>
            </p:txBody>
          </p:sp>
        </p:grpSp>
      </p:grpSp>
      <p:grpSp>
        <p:nvGrpSpPr>
          <p:cNvPr id="1682" name="Group 23"/>
          <p:cNvGrpSpPr/>
          <p:nvPr/>
        </p:nvGrpSpPr>
        <p:grpSpPr>
          <a:xfrm>
            <a:off x="3492181" y="4519648"/>
            <a:ext cx="1361515" cy="1697691"/>
            <a:chOff x="0" y="0"/>
            <a:chExt cx="1361514" cy="1697689"/>
          </a:xfrm>
        </p:grpSpPr>
        <p:sp>
          <p:nvSpPr>
            <p:cNvPr id="1663" name="Rectangle 22"/>
            <p:cNvSpPr/>
            <p:nvPr/>
          </p:nvSpPr>
          <p:spPr>
            <a:xfrm>
              <a:off x="0" y="0"/>
              <a:ext cx="1361515" cy="169769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p>
          </p:txBody>
        </p:sp>
        <p:grpSp>
          <p:nvGrpSpPr>
            <p:cNvPr id="1666" name="Rectangle 16"/>
            <p:cNvGrpSpPr/>
            <p:nvPr/>
          </p:nvGrpSpPr>
          <p:grpSpPr>
            <a:xfrm>
              <a:off x="90768" y="50426"/>
              <a:ext cx="1187180" cy="373156"/>
              <a:chOff x="0" y="0"/>
              <a:chExt cx="1187178" cy="373155"/>
            </a:xfrm>
          </p:grpSpPr>
          <p:sp>
            <p:nvSpPr>
              <p:cNvPr id="1664" name="Rectangle"/>
              <p:cNvSpPr/>
              <p:nvPr/>
            </p:nvSpPr>
            <p:spPr>
              <a:xfrm>
                <a:off x="0" y="-1"/>
                <a:ext cx="1187179"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solidFill>
                      <a:srgbClr val="0000FF"/>
                    </a:solidFill>
                  </a:defRPr>
                </a:pPr>
              </a:p>
            </p:txBody>
          </p:sp>
          <p:sp>
            <p:nvSpPr>
              <p:cNvPr id="1665" name="CA*  ###"/>
              <p:cNvSpPr txBox="1"/>
              <p:nvPr/>
            </p:nvSpPr>
            <p:spPr>
              <a:xfrm>
                <a:off x="45720" y="83620"/>
                <a:ext cx="1095739" cy="205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900"/>
                </a:pPr>
                <a:r>
                  <a:t>CA*  </a:t>
                </a:r>
                <a:r>
                  <a:rPr>
                    <a:solidFill>
                      <a:srgbClr val="0000FF"/>
                    </a:solidFill>
                  </a:rPr>
                  <a:t>###</a:t>
                </a:r>
              </a:p>
            </p:txBody>
          </p:sp>
        </p:grpSp>
        <p:grpSp>
          <p:nvGrpSpPr>
            <p:cNvPr id="1669" name="Rectangle 17"/>
            <p:cNvGrpSpPr/>
            <p:nvPr/>
          </p:nvGrpSpPr>
          <p:grpSpPr>
            <a:xfrm>
              <a:off x="90768" y="453837"/>
              <a:ext cx="773682" cy="373156"/>
              <a:chOff x="0" y="0"/>
              <a:chExt cx="773681" cy="373155"/>
            </a:xfrm>
          </p:grpSpPr>
          <p:sp>
            <p:nvSpPr>
              <p:cNvPr id="1667" name="Rectangle"/>
              <p:cNvSpPr/>
              <p:nvPr/>
            </p:nvSpPr>
            <p:spPr>
              <a:xfrm>
                <a:off x="0" y="-1"/>
                <a:ext cx="773682"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800"/>
                </a:pPr>
              </a:p>
            </p:txBody>
          </p:sp>
          <p:sp>
            <p:nvSpPr>
              <p:cNvPr id="1668" name="Strong_count"/>
              <p:cNvSpPr txBox="1"/>
              <p:nvPr/>
            </p:nvSpPr>
            <p:spPr>
              <a:xfrm>
                <a:off x="45720" y="88569"/>
                <a:ext cx="682242" cy="1960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800"/>
                </a:lvl1pPr>
              </a:lstStyle>
              <a:p>
                <a:pPr/>
                <a:r>
                  <a:t>Strong_count</a:t>
                </a:r>
              </a:p>
            </p:txBody>
          </p:sp>
        </p:grpSp>
        <p:grpSp>
          <p:nvGrpSpPr>
            <p:cNvPr id="1672" name="Rectangle 18"/>
            <p:cNvGrpSpPr/>
            <p:nvPr/>
          </p:nvGrpSpPr>
          <p:grpSpPr>
            <a:xfrm>
              <a:off x="860850" y="453837"/>
              <a:ext cx="417097" cy="373156"/>
              <a:chOff x="0" y="0"/>
              <a:chExt cx="417096" cy="373155"/>
            </a:xfrm>
          </p:grpSpPr>
          <p:sp>
            <p:nvSpPr>
              <p:cNvPr id="1670" name="Rectangle"/>
              <p:cNvSpPr/>
              <p:nvPr/>
            </p:nvSpPr>
            <p:spPr>
              <a:xfrm>
                <a:off x="-1" y="-1"/>
                <a:ext cx="417098" cy="373157"/>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p>
            </p:txBody>
          </p:sp>
          <p:sp>
            <p:nvSpPr>
              <p:cNvPr id="1671" name="1"/>
              <p:cNvSpPr txBox="1"/>
              <p:nvPr/>
            </p:nvSpPr>
            <p:spPr>
              <a:xfrm>
                <a:off x="45719" y="83620"/>
                <a:ext cx="325658" cy="205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1</a:t>
                </a:r>
              </a:p>
            </p:txBody>
          </p:sp>
        </p:grpSp>
        <p:grpSp>
          <p:nvGrpSpPr>
            <p:cNvPr id="1675" name="Rectangle 19"/>
            <p:cNvGrpSpPr/>
            <p:nvPr/>
          </p:nvGrpSpPr>
          <p:grpSpPr>
            <a:xfrm>
              <a:off x="90768" y="857249"/>
              <a:ext cx="773682" cy="373156"/>
              <a:chOff x="0" y="0"/>
              <a:chExt cx="773681" cy="373155"/>
            </a:xfrm>
          </p:grpSpPr>
          <p:sp>
            <p:nvSpPr>
              <p:cNvPr id="1673" name="Rectangle"/>
              <p:cNvSpPr/>
              <p:nvPr/>
            </p:nvSpPr>
            <p:spPr>
              <a:xfrm>
                <a:off x="0" y="-1"/>
                <a:ext cx="773682"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674" name="Weak_count"/>
              <p:cNvSpPr txBox="1"/>
              <p:nvPr/>
            </p:nvSpPr>
            <p:spPr>
              <a:xfrm>
                <a:off x="45720" y="83620"/>
                <a:ext cx="682242" cy="205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Weak_count</a:t>
                </a:r>
              </a:p>
            </p:txBody>
          </p:sp>
        </p:grpSp>
        <p:grpSp>
          <p:nvGrpSpPr>
            <p:cNvPr id="1678" name="Rectangle 20"/>
            <p:cNvGrpSpPr/>
            <p:nvPr/>
          </p:nvGrpSpPr>
          <p:grpSpPr>
            <a:xfrm>
              <a:off x="860850" y="857249"/>
              <a:ext cx="417097" cy="373156"/>
              <a:chOff x="0" y="0"/>
              <a:chExt cx="417096" cy="373155"/>
            </a:xfrm>
          </p:grpSpPr>
          <p:sp>
            <p:nvSpPr>
              <p:cNvPr id="1676" name="Rectangle"/>
              <p:cNvSpPr/>
              <p:nvPr/>
            </p:nvSpPr>
            <p:spPr>
              <a:xfrm>
                <a:off x="-1" y="-1"/>
                <a:ext cx="417098" cy="373157"/>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p>
            </p:txBody>
          </p:sp>
          <p:sp>
            <p:nvSpPr>
              <p:cNvPr id="1677" name="0"/>
              <p:cNvSpPr txBox="1"/>
              <p:nvPr/>
            </p:nvSpPr>
            <p:spPr>
              <a:xfrm>
                <a:off x="45719" y="83620"/>
                <a:ext cx="325658" cy="205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0</a:t>
                </a:r>
              </a:p>
            </p:txBody>
          </p:sp>
        </p:grpSp>
        <p:grpSp>
          <p:nvGrpSpPr>
            <p:cNvPr id="1681" name="Rectangle 21"/>
            <p:cNvGrpSpPr/>
            <p:nvPr/>
          </p:nvGrpSpPr>
          <p:grpSpPr>
            <a:xfrm>
              <a:off x="90767" y="1260660"/>
              <a:ext cx="1187180" cy="373156"/>
              <a:chOff x="0" y="0"/>
              <a:chExt cx="1187178" cy="373155"/>
            </a:xfrm>
          </p:grpSpPr>
          <p:sp>
            <p:nvSpPr>
              <p:cNvPr id="1679" name="Rectangle"/>
              <p:cNvSpPr/>
              <p:nvPr/>
            </p:nvSpPr>
            <p:spPr>
              <a:xfrm>
                <a:off x="0" y="-1"/>
                <a:ext cx="1187179"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680" name="Handle to delete…"/>
              <p:cNvSpPr txBox="1"/>
              <p:nvPr/>
            </p:nvSpPr>
            <p:spPr>
              <a:xfrm>
                <a:off x="45720" y="13770"/>
                <a:ext cx="1095739" cy="345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900"/>
                </a:pPr>
                <a:r>
                  <a:t>Handle to delete </a:t>
                </a:r>
                <a:endParaRPr>
                  <a:solidFill>
                    <a:srgbClr val="FFFFFF"/>
                  </a:solidFill>
                </a:endParaRPr>
              </a:p>
              <a:p>
                <a:pPr algn="ctr">
                  <a:defRPr sz="900"/>
                </a:pPr>
                <a:r>
                  <a:t> and More..</a:t>
                </a:r>
              </a:p>
            </p:txBody>
          </p:sp>
        </p:grpSp>
      </p:grpSp>
      <p:sp>
        <p:nvSpPr>
          <p:cNvPr id="1683" name="TextBox 24"/>
          <p:cNvSpPr txBox="1"/>
          <p:nvPr/>
        </p:nvSpPr>
        <p:spPr>
          <a:xfrm>
            <a:off x="2273276" y="5640140"/>
            <a:ext cx="899804" cy="4614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300"/>
            </a:lvl1pPr>
          </a:lstStyle>
          <a:p>
            <a:pPr/>
            <a:r>
              <a:t>CONTROL BLOCK</a:t>
            </a:r>
          </a:p>
        </p:txBody>
      </p:sp>
      <p:sp>
        <p:nvSpPr>
          <p:cNvPr id="1684" name="Straight Connector 26"/>
          <p:cNvSpPr/>
          <p:nvPr/>
        </p:nvSpPr>
        <p:spPr>
          <a:xfrm>
            <a:off x="1976501" y="3376648"/>
            <a:ext cx="6222629" cy="1"/>
          </a:xfrm>
          <a:prstGeom prst="line">
            <a:avLst/>
          </a:prstGeom>
          <a:ln w="38100">
            <a:solidFill>
              <a:srgbClr val="953735"/>
            </a:solidFill>
          </a:ln>
        </p:spPr>
        <p:txBody>
          <a:bodyPr lIns="45719" rIns="45719"/>
          <a:lstStyle/>
          <a:p>
            <a:pPr/>
          </a:p>
        </p:txBody>
      </p:sp>
      <p:sp>
        <p:nvSpPr>
          <p:cNvPr id="1685" name="TextBox 27"/>
          <p:cNvSpPr txBox="1"/>
          <p:nvPr/>
        </p:nvSpPr>
        <p:spPr>
          <a:xfrm>
            <a:off x="784614" y="2573012"/>
            <a:ext cx="896918" cy="4614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300"/>
            </a:lvl1pPr>
          </a:lstStyle>
          <a:p>
            <a:pPr/>
            <a:r>
              <a:t>Stack memory</a:t>
            </a:r>
          </a:p>
        </p:txBody>
      </p:sp>
      <p:sp>
        <p:nvSpPr>
          <p:cNvPr id="1686" name="TextBox 28"/>
          <p:cNvSpPr txBox="1"/>
          <p:nvPr/>
        </p:nvSpPr>
        <p:spPr>
          <a:xfrm>
            <a:off x="472699" y="4430995"/>
            <a:ext cx="896919" cy="4614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300"/>
            </a:lvl1pPr>
          </a:lstStyle>
          <a:p>
            <a:pPr/>
            <a:r>
              <a:t>Heap memory</a:t>
            </a:r>
          </a:p>
        </p:txBody>
      </p:sp>
      <p:sp>
        <p:nvSpPr>
          <p:cNvPr id="1687" name="TextBox 48"/>
          <p:cNvSpPr txBox="1"/>
          <p:nvPr/>
        </p:nvSpPr>
        <p:spPr>
          <a:xfrm>
            <a:off x="3815246" y="1650726"/>
            <a:ext cx="421788" cy="2582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300"/>
            </a:lvl1pPr>
          </a:lstStyle>
          <a:p>
            <a:pPr/>
            <a:r>
              <a:t>ptr1</a:t>
            </a:r>
          </a:p>
        </p:txBody>
      </p:sp>
      <p:sp>
        <p:nvSpPr>
          <p:cNvPr id="1688" name="TextBox 49"/>
          <p:cNvSpPr txBox="1"/>
          <p:nvPr/>
        </p:nvSpPr>
        <p:spPr>
          <a:xfrm>
            <a:off x="7077673" y="1616770"/>
            <a:ext cx="421788" cy="2582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300"/>
            </a:lvl1pPr>
          </a:lstStyle>
          <a:p>
            <a:pPr/>
            <a:r>
              <a:t>ptr2</a:t>
            </a:r>
          </a:p>
        </p:txBody>
      </p:sp>
      <p:grpSp>
        <p:nvGrpSpPr>
          <p:cNvPr id="1691" name="Rectangle 1"/>
          <p:cNvGrpSpPr/>
          <p:nvPr/>
        </p:nvGrpSpPr>
        <p:grpSpPr>
          <a:xfrm>
            <a:off x="2150836" y="2156328"/>
            <a:ext cx="695886" cy="316006"/>
            <a:chOff x="0" y="0"/>
            <a:chExt cx="695884" cy="316005"/>
          </a:xfrm>
        </p:grpSpPr>
        <p:sp>
          <p:nvSpPr>
            <p:cNvPr id="1689" name="Rectangle"/>
            <p:cNvSpPr/>
            <p:nvPr/>
          </p:nvSpPr>
          <p:spPr>
            <a:xfrm>
              <a:off x="0" y="-1"/>
              <a:ext cx="695885" cy="316007"/>
            </a:xfrm>
            <a:prstGeom prst="rect">
              <a:avLst/>
            </a:prstGeom>
            <a:solidFill>
              <a:schemeClr val="accent2"/>
            </a:solidFill>
            <a:ln w="25400" cap="flat">
              <a:solidFill>
                <a:srgbClr val="FFFFFF"/>
              </a:solidFill>
              <a:prstDash val="solid"/>
              <a:round/>
            </a:ln>
            <a:effectLst/>
          </p:spPr>
          <p:txBody>
            <a:bodyPr wrap="square" lIns="45719" tIns="45719" rIns="45719" bIns="45719" numCol="1" anchor="ctr">
              <a:noAutofit/>
            </a:bodyPr>
            <a:lstStyle/>
            <a:p>
              <a:pPr algn="ctr">
                <a:defRPr sz="1300">
                  <a:solidFill>
                    <a:srgbClr val="FFFFFF"/>
                  </a:solidFill>
                </a:defRPr>
              </a:pPr>
            </a:p>
          </p:txBody>
        </p:sp>
        <p:sp>
          <p:nvSpPr>
            <p:cNvPr id="1690" name="CA* p"/>
            <p:cNvSpPr txBox="1"/>
            <p:nvPr/>
          </p:nvSpPr>
          <p:spPr>
            <a:xfrm>
              <a:off x="58420" y="28901"/>
              <a:ext cx="579045" cy="2582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CA* p</a:t>
              </a:r>
            </a:p>
          </p:txBody>
        </p:sp>
      </p:grpSp>
      <p:grpSp>
        <p:nvGrpSpPr>
          <p:cNvPr id="1699" name="Bevel 34"/>
          <p:cNvGrpSpPr/>
          <p:nvPr/>
        </p:nvGrpSpPr>
        <p:grpSpPr>
          <a:xfrm>
            <a:off x="2086012" y="3862423"/>
            <a:ext cx="735977" cy="625288"/>
            <a:chOff x="0" y="0"/>
            <a:chExt cx="735976" cy="625286"/>
          </a:xfrm>
        </p:grpSpPr>
        <p:grpSp>
          <p:nvGrpSpPr>
            <p:cNvPr id="1697" name="Group"/>
            <p:cNvGrpSpPr/>
            <p:nvPr/>
          </p:nvGrpSpPr>
          <p:grpSpPr>
            <a:xfrm>
              <a:off x="-1" y="0"/>
              <a:ext cx="735978" cy="625287"/>
              <a:chOff x="0" y="0"/>
              <a:chExt cx="735976" cy="625286"/>
            </a:xfrm>
          </p:grpSpPr>
          <p:sp>
            <p:nvSpPr>
              <p:cNvPr id="1692" name="Rectangle"/>
              <p:cNvSpPr/>
              <p:nvPr/>
            </p:nvSpPr>
            <p:spPr>
              <a:xfrm>
                <a:off x="-1" y="0"/>
                <a:ext cx="735978" cy="625287"/>
              </a:xfrm>
              <a:prstGeom prst="rect">
                <a:avLst/>
              </a:prstGeom>
              <a:solidFill>
                <a:srgbClr val="D99694"/>
              </a:solidFill>
              <a:ln w="12700" cap="flat">
                <a:noFill/>
                <a:miter lim="400000"/>
              </a:ln>
              <a:effectLst/>
            </p:spPr>
            <p:txBody>
              <a:bodyPr wrap="square" lIns="45719" tIns="45719" rIns="45719" bIns="45719" numCol="1" anchor="ctr">
                <a:noAutofit/>
              </a:bodyPr>
              <a:lstStyle/>
              <a:p>
                <a:pPr algn="ctr">
                  <a:defRPr sz="900"/>
                </a:pPr>
              </a:p>
            </p:txBody>
          </p:sp>
          <p:sp>
            <p:nvSpPr>
              <p:cNvPr id="1693" name="Shape"/>
              <p:cNvSpPr/>
              <p:nvPr/>
            </p:nvSpPr>
            <p:spPr>
              <a:xfrm>
                <a:off x="-1" y="0"/>
                <a:ext cx="735978" cy="781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9306" y="21600"/>
                    </a:lnTo>
                    <a:lnTo>
                      <a:pt x="229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sz="900"/>
                </a:pPr>
              </a:p>
            </p:txBody>
          </p:sp>
          <p:sp>
            <p:nvSpPr>
              <p:cNvPr id="1694" name="Shape"/>
              <p:cNvSpPr/>
              <p:nvPr/>
            </p:nvSpPr>
            <p:spPr>
              <a:xfrm>
                <a:off x="-1" y="547125"/>
                <a:ext cx="735978" cy="781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294" y="0"/>
                    </a:lnTo>
                    <a:lnTo>
                      <a:pt x="19306"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pPr>
              </a:p>
            </p:txBody>
          </p:sp>
          <p:sp>
            <p:nvSpPr>
              <p:cNvPr id="1695" name="Shape"/>
              <p:cNvSpPr/>
              <p:nvPr/>
            </p:nvSpPr>
            <p:spPr>
              <a:xfrm>
                <a:off x="-1" y="0"/>
                <a:ext cx="78162" cy="6252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700"/>
                    </a:lnTo>
                    <a:lnTo>
                      <a:pt x="21600" y="18900"/>
                    </a:lnTo>
                    <a:lnTo>
                      <a:pt x="0"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defRPr sz="900"/>
                </a:pPr>
              </a:p>
            </p:txBody>
          </p:sp>
          <p:sp>
            <p:nvSpPr>
              <p:cNvPr id="1696" name="Shape"/>
              <p:cNvSpPr/>
              <p:nvPr/>
            </p:nvSpPr>
            <p:spPr>
              <a:xfrm>
                <a:off x="657815" y="0"/>
                <a:ext cx="78162" cy="6252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18900"/>
                    </a:lnTo>
                    <a:lnTo>
                      <a:pt x="0" y="2700"/>
                    </a:lnTo>
                    <a:close/>
                  </a:path>
                </a:pathLst>
              </a:custGeom>
              <a:solidFill>
                <a:srgbClr val="000000">
                  <a:alpha val="40000"/>
                </a:srgbClr>
              </a:solidFill>
              <a:ln w="12700" cap="flat">
                <a:noFill/>
                <a:miter lim="400000"/>
              </a:ln>
              <a:effectLst/>
            </p:spPr>
            <p:txBody>
              <a:bodyPr wrap="square" lIns="45719" tIns="45719" rIns="45719" bIns="45719" numCol="1" anchor="ctr">
                <a:noAutofit/>
              </a:bodyPr>
              <a:lstStyle/>
              <a:p>
                <a:pPr algn="ctr">
                  <a:defRPr sz="900"/>
                </a:pPr>
              </a:p>
            </p:txBody>
          </p:sp>
        </p:grpSp>
        <p:sp>
          <p:nvSpPr>
            <p:cNvPr id="1698" name="CA object"/>
            <p:cNvSpPr txBox="1"/>
            <p:nvPr/>
          </p:nvSpPr>
          <p:spPr>
            <a:xfrm>
              <a:off x="123880" y="139836"/>
              <a:ext cx="488216" cy="345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CA object</a:t>
              </a:r>
            </a:p>
          </p:txBody>
        </p:sp>
      </p:grpSp>
      <p:sp>
        <p:nvSpPr>
          <p:cNvPr id="1732" name="Straight Arrow Connector 8"/>
          <p:cNvSpPr/>
          <p:nvPr/>
        </p:nvSpPr>
        <p:spPr>
          <a:xfrm>
            <a:off x="2461523" y="2484940"/>
            <a:ext cx="33151" cy="13774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a:solidFill>
              <a:srgbClr val="000000"/>
            </a:solidFill>
            <a:tailEnd type="triangle"/>
          </a:ln>
        </p:spPr>
        <p:txBody>
          <a:bodyPr/>
          <a:lstStyle/>
          <a:p>
            <a:pPr/>
          </a:p>
        </p:txBody>
      </p:sp>
      <p:sp>
        <p:nvSpPr>
          <p:cNvPr id="1733" name="Straight Arrow Connector 45"/>
          <p:cNvSpPr/>
          <p:nvPr/>
        </p:nvSpPr>
        <p:spPr>
          <a:xfrm>
            <a:off x="4061445" y="2996838"/>
            <a:ext cx="70992" cy="1510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rgbClr val="FF0000"/>
            </a:solidFill>
            <a:tailEnd type="triangle"/>
          </a:ln>
        </p:spPr>
        <p:txBody>
          <a:bodyPr/>
          <a:lstStyle/>
          <a:p>
            <a:pPr/>
          </a:p>
        </p:txBody>
      </p:sp>
      <p:grpSp>
        <p:nvGrpSpPr>
          <p:cNvPr id="1721" name="Group 51"/>
          <p:cNvGrpSpPr/>
          <p:nvPr/>
        </p:nvGrpSpPr>
        <p:grpSpPr>
          <a:xfrm>
            <a:off x="6607809" y="4528051"/>
            <a:ext cx="1361516" cy="1697691"/>
            <a:chOff x="0" y="0"/>
            <a:chExt cx="1361514" cy="1697689"/>
          </a:xfrm>
        </p:grpSpPr>
        <p:sp>
          <p:nvSpPr>
            <p:cNvPr id="1702" name="Rectangle 52"/>
            <p:cNvSpPr/>
            <p:nvPr/>
          </p:nvSpPr>
          <p:spPr>
            <a:xfrm>
              <a:off x="0" y="0"/>
              <a:ext cx="1361515" cy="169769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p>
          </p:txBody>
        </p:sp>
        <p:grpSp>
          <p:nvGrpSpPr>
            <p:cNvPr id="1705" name="Rectangle 53"/>
            <p:cNvGrpSpPr/>
            <p:nvPr/>
          </p:nvGrpSpPr>
          <p:grpSpPr>
            <a:xfrm>
              <a:off x="90768" y="50426"/>
              <a:ext cx="1187180" cy="373156"/>
              <a:chOff x="0" y="0"/>
              <a:chExt cx="1187178" cy="373155"/>
            </a:xfrm>
          </p:grpSpPr>
          <p:sp>
            <p:nvSpPr>
              <p:cNvPr id="1703" name="Rectangle"/>
              <p:cNvSpPr/>
              <p:nvPr/>
            </p:nvSpPr>
            <p:spPr>
              <a:xfrm>
                <a:off x="0" y="-1"/>
                <a:ext cx="1187179"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solidFill>
                      <a:srgbClr val="0000FF"/>
                    </a:solidFill>
                  </a:defRPr>
                </a:pPr>
              </a:p>
            </p:txBody>
          </p:sp>
          <p:sp>
            <p:nvSpPr>
              <p:cNvPr id="1704" name="CA*  ###"/>
              <p:cNvSpPr txBox="1"/>
              <p:nvPr/>
            </p:nvSpPr>
            <p:spPr>
              <a:xfrm>
                <a:off x="45720" y="83620"/>
                <a:ext cx="1095739" cy="205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900"/>
                </a:pPr>
                <a:r>
                  <a:t>CA*  </a:t>
                </a:r>
                <a:r>
                  <a:rPr>
                    <a:solidFill>
                      <a:srgbClr val="0000FF"/>
                    </a:solidFill>
                  </a:rPr>
                  <a:t>###</a:t>
                </a:r>
              </a:p>
            </p:txBody>
          </p:sp>
        </p:grpSp>
        <p:grpSp>
          <p:nvGrpSpPr>
            <p:cNvPr id="1708" name="Rectangle 54"/>
            <p:cNvGrpSpPr/>
            <p:nvPr/>
          </p:nvGrpSpPr>
          <p:grpSpPr>
            <a:xfrm>
              <a:off x="90768" y="453837"/>
              <a:ext cx="773682" cy="373156"/>
              <a:chOff x="0" y="0"/>
              <a:chExt cx="773681" cy="373155"/>
            </a:xfrm>
          </p:grpSpPr>
          <p:sp>
            <p:nvSpPr>
              <p:cNvPr id="1706" name="Rectangle"/>
              <p:cNvSpPr/>
              <p:nvPr/>
            </p:nvSpPr>
            <p:spPr>
              <a:xfrm>
                <a:off x="0" y="-1"/>
                <a:ext cx="773682"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800"/>
                </a:pPr>
              </a:p>
            </p:txBody>
          </p:sp>
          <p:sp>
            <p:nvSpPr>
              <p:cNvPr id="1707" name="Strong_count"/>
              <p:cNvSpPr txBox="1"/>
              <p:nvPr/>
            </p:nvSpPr>
            <p:spPr>
              <a:xfrm>
                <a:off x="45720" y="88569"/>
                <a:ext cx="682242" cy="1960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800"/>
                </a:lvl1pPr>
              </a:lstStyle>
              <a:p>
                <a:pPr/>
                <a:r>
                  <a:t>Strong_count</a:t>
                </a:r>
              </a:p>
            </p:txBody>
          </p:sp>
        </p:grpSp>
        <p:grpSp>
          <p:nvGrpSpPr>
            <p:cNvPr id="1711" name="Rectangle 55"/>
            <p:cNvGrpSpPr/>
            <p:nvPr/>
          </p:nvGrpSpPr>
          <p:grpSpPr>
            <a:xfrm>
              <a:off x="860850" y="453837"/>
              <a:ext cx="417097" cy="373156"/>
              <a:chOff x="0" y="0"/>
              <a:chExt cx="417096" cy="373155"/>
            </a:xfrm>
          </p:grpSpPr>
          <p:sp>
            <p:nvSpPr>
              <p:cNvPr id="1709" name="Rectangle"/>
              <p:cNvSpPr/>
              <p:nvPr/>
            </p:nvSpPr>
            <p:spPr>
              <a:xfrm>
                <a:off x="-1" y="-1"/>
                <a:ext cx="417098" cy="373157"/>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p>
            </p:txBody>
          </p:sp>
          <p:sp>
            <p:nvSpPr>
              <p:cNvPr id="1710" name="1"/>
              <p:cNvSpPr txBox="1"/>
              <p:nvPr/>
            </p:nvSpPr>
            <p:spPr>
              <a:xfrm>
                <a:off x="45719" y="83620"/>
                <a:ext cx="325658" cy="205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1</a:t>
                </a:r>
              </a:p>
            </p:txBody>
          </p:sp>
        </p:grpSp>
        <p:grpSp>
          <p:nvGrpSpPr>
            <p:cNvPr id="1714" name="Rectangle 56"/>
            <p:cNvGrpSpPr/>
            <p:nvPr/>
          </p:nvGrpSpPr>
          <p:grpSpPr>
            <a:xfrm>
              <a:off x="90768" y="857249"/>
              <a:ext cx="773682" cy="373156"/>
              <a:chOff x="0" y="0"/>
              <a:chExt cx="773681" cy="373155"/>
            </a:xfrm>
          </p:grpSpPr>
          <p:sp>
            <p:nvSpPr>
              <p:cNvPr id="1712" name="Rectangle"/>
              <p:cNvSpPr/>
              <p:nvPr/>
            </p:nvSpPr>
            <p:spPr>
              <a:xfrm>
                <a:off x="0" y="-1"/>
                <a:ext cx="773682"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713" name="Weak_count"/>
              <p:cNvSpPr txBox="1"/>
              <p:nvPr/>
            </p:nvSpPr>
            <p:spPr>
              <a:xfrm>
                <a:off x="45720" y="83620"/>
                <a:ext cx="682242" cy="205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Weak_count</a:t>
                </a:r>
              </a:p>
            </p:txBody>
          </p:sp>
        </p:grpSp>
        <p:grpSp>
          <p:nvGrpSpPr>
            <p:cNvPr id="1717" name="Rectangle 57"/>
            <p:cNvGrpSpPr/>
            <p:nvPr/>
          </p:nvGrpSpPr>
          <p:grpSpPr>
            <a:xfrm>
              <a:off x="860850" y="857249"/>
              <a:ext cx="417097" cy="373156"/>
              <a:chOff x="0" y="0"/>
              <a:chExt cx="417096" cy="373155"/>
            </a:xfrm>
          </p:grpSpPr>
          <p:sp>
            <p:nvSpPr>
              <p:cNvPr id="1715" name="Rectangle"/>
              <p:cNvSpPr/>
              <p:nvPr/>
            </p:nvSpPr>
            <p:spPr>
              <a:xfrm>
                <a:off x="-1" y="-1"/>
                <a:ext cx="417098" cy="373157"/>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p>
            </p:txBody>
          </p:sp>
          <p:sp>
            <p:nvSpPr>
              <p:cNvPr id="1716" name="0"/>
              <p:cNvSpPr txBox="1"/>
              <p:nvPr/>
            </p:nvSpPr>
            <p:spPr>
              <a:xfrm>
                <a:off x="45719" y="83620"/>
                <a:ext cx="325658" cy="205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0</a:t>
                </a:r>
              </a:p>
            </p:txBody>
          </p:sp>
        </p:grpSp>
        <p:grpSp>
          <p:nvGrpSpPr>
            <p:cNvPr id="1720" name="Rectangle 58"/>
            <p:cNvGrpSpPr/>
            <p:nvPr/>
          </p:nvGrpSpPr>
          <p:grpSpPr>
            <a:xfrm>
              <a:off x="90767" y="1260660"/>
              <a:ext cx="1187180" cy="373156"/>
              <a:chOff x="0" y="0"/>
              <a:chExt cx="1187178" cy="373155"/>
            </a:xfrm>
          </p:grpSpPr>
          <p:sp>
            <p:nvSpPr>
              <p:cNvPr id="1718" name="Rectangle"/>
              <p:cNvSpPr/>
              <p:nvPr/>
            </p:nvSpPr>
            <p:spPr>
              <a:xfrm>
                <a:off x="0" y="-1"/>
                <a:ext cx="1187179"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719" name="Handle to delete…"/>
              <p:cNvSpPr txBox="1"/>
              <p:nvPr/>
            </p:nvSpPr>
            <p:spPr>
              <a:xfrm>
                <a:off x="45720" y="13770"/>
                <a:ext cx="1095739" cy="345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900"/>
                </a:pPr>
                <a:r>
                  <a:t>Handle to delete </a:t>
                </a:r>
                <a:endParaRPr>
                  <a:solidFill>
                    <a:srgbClr val="FFFFFF"/>
                  </a:solidFill>
                </a:endParaRPr>
              </a:p>
              <a:p>
                <a:pPr algn="ctr">
                  <a:defRPr sz="900"/>
                </a:pPr>
                <a:r>
                  <a:t> and More..</a:t>
                </a:r>
              </a:p>
            </p:txBody>
          </p:sp>
        </p:grpSp>
      </p:grpSp>
      <p:sp>
        <p:nvSpPr>
          <p:cNvPr id="1722" name="Straight Arrow Connector 62"/>
          <p:cNvSpPr/>
          <p:nvPr/>
        </p:nvSpPr>
        <p:spPr>
          <a:xfrm>
            <a:off x="7288566" y="2855573"/>
            <a:ext cx="2" cy="1672480"/>
          </a:xfrm>
          <a:prstGeom prst="line">
            <a:avLst/>
          </a:prstGeom>
          <a:ln>
            <a:solidFill>
              <a:srgbClr val="FF0000"/>
            </a:solidFill>
            <a:tailEnd type="triangle"/>
          </a:ln>
        </p:spPr>
        <p:txBody>
          <a:bodyPr lIns="45719" rIns="45719"/>
          <a:lstStyle/>
          <a:p>
            <a:pPr/>
          </a:p>
        </p:txBody>
      </p:sp>
      <p:sp>
        <p:nvSpPr>
          <p:cNvPr id="1723" name="Rectangle 65"/>
          <p:cNvSpPr txBox="1"/>
          <p:nvPr/>
        </p:nvSpPr>
        <p:spPr>
          <a:xfrm>
            <a:off x="4696587" y="1162055"/>
            <a:ext cx="2575750"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E46C0A"/>
                </a:solidFill>
                <a:latin typeface="Courier New"/>
                <a:ea typeface="Courier New"/>
                <a:cs typeface="Courier New"/>
                <a:sym typeface="Courier New"/>
              </a:defRPr>
            </a:pPr>
            <a:r>
              <a:t>//A Bad idea</a:t>
            </a:r>
          </a:p>
          <a:p>
            <a:pPr>
              <a:defRPr b="1" sz="1200">
                <a:solidFill>
                  <a:srgbClr val="215968"/>
                </a:solidFill>
                <a:latin typeface="Courier New"/>
                <a:ea typeface="Courier New"/>
                <a:cs typeface="Courier New"/>
                <a:sym typeface="Courier New"/>
              </a:defRPr>
            </a:pPr>
            <a:r>
              <a:t>shared_ptr&lt;CA&gt; ptr1(p);   </a:t>
            </a:r>
          </a:p>
          <a:p>
            <a:pPr>
              <a:defRPr b="1" sz="1200">
                <a:solidFill>
                  <a:srgbClr val="215968"/>
                </a:solidFill>
                <a:latin typeface="Courier New"/>
                <a:ea typeface="Courier New"/>
                <a:cs typeface="Courier New"/>
                <a:sym typeface="Courier New"/>
              </a:defRPr>
            </a:pPr>
            <a:r>
              <a:t>shared_ptr&lt;CA&gt; ptr2(p);</a:t>
            </a:r>
          </a:p>
        </p:txBody>
      </p:sp>
      <p:sp>
        <p:nvSpPr>
          <p:cNvPr id="1724" name="TextBox 66"/>
          <p:cNvSpPr txBox="1"/>
          <p:nvPr/>
        </p:nvSpPr>
        <p:spPr>
          <a:xfrm>
            <a:off x="4007082" y="55747"/>
            <a:ext cx="1671326" cy="3924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400"/>
            </a:lvl1pPr>
          </a:lstStyle>
          <a:p>
            <a:pPr/>
            <a:r>
              <a:t>shared_ptr</a:t>
            </a:r>
          </a:p>
        </p:txBody>
      </p:sp>
      <p:sp>
        <p:nvSpPr>
          <p:cNvPr id="1725" name="Slide Number Placeholder 70"/>
          <p:cNvSpPr txBox="1"/>
          <p:nvPr>
            <p:ph type="sldNum" sz="quarter" idx="4294967295"/>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26" name="TextBox 3"/>
          <p:cNvSpPr txBox="1"/>
          <p:nvPr/>
        </p:nvSpPr>
        <p:spPr>
          <a:xfrm>
            <a:off x="739729" y="486557"/>
            <a:ext cx="7760601" cy="333089"/>
          </a:xfrm>
          <a:prstGeom prst="rect">
            <a:avLst/>
          </a:prstGeom>
          <a:solidFill>
            <a:srgbClr val="BFBFBF"/>
          </a:solidFill>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lvl1pPr>
          </a:lstStyle>
          <a:p>
            <a:pPr/>
            <a:r>
              <a:t>Improper usage of shared_ptr instance, that leads to double delete</a:t>
            </a:r>
          </a:p>
        </p:txBody>
      </p:sp>
      <p:sp>
        <p:nvSpPr>
          <p:cNvPr id="1727" name="Rectangle 15"/>
          <p:cNvSpPr txBox="1"/>
          <p:nvPr/>
        </p:nvSpPr>
        <p:spPr>
          <a:xfrm>
            <a:off x="828858" y="1791986"/>
            <a:ext cx="229905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200">
                <a:solidFill>
                  <a:srgbClr val="215968"/>
                </a:solidFill>
                <a:latin typeface="Courier New"/>
                <a:ea typeface="Courier New"/>
                <a:cs typeface="Courier New"/>
                <a:sym typeface="Courier New"/>
              </a:defRPr>
            </a:lvl1pPr>
          </a:lstStyle>
          <a:p>
            <a:pPr/>
            <a:r>
              <a:t>CA *p = new(nothrow) CA;</a:t>
            </a:r>
          </a:p>
        </p:txBody>
      </p:sp>
      <p:sp>
        <p:nvSpPr>
          <p:cNvPr id="1728" name="Elbow Connector 30"/>
          <p:cNvSpPr/>
          <p:nvPr/>
        </p:nvSpPr>
        <p:spPr>
          <a:xfrm rot="10800000">
            <a:off x="2821988" y="4175068"/>
            <a:ext cx="4199320" cy="5125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321" y="0"/>
                </a:lnTo>
                <a:lnTo>
                  <a:pt x="6321" y="21600"/>
                </a:lnTo>
                <a:lnTo>
                  <a:pt x="21600" y="21600"/>
                </a:lnTo>
              </a:path>
            </a:pathLst>
          </a:custGeom>
          <a:ln>
            <a:solidFill>
              <a:srgbClr val="E46C0A"/>
            </a:solidFill>
            <a:tailEnd type="triangle"/>
          </a:ln>
        </p:spPr>
        <p:txBody>
          <a:bodyPr lIns="45719" rIns="45719" anchor="ctr"/>
          <a:lstStyle/>
          <a:p>
            <a:pPr/>
          </a:p>
        </p:txBody>
      </p:sp>
      <p:sp>
        <p:nvSpPr>
          <p:cNvPr id="1729" name="Elbow Connector 33"/>
          <p:cNvSpPr/>
          <p:nvPr/>
        </p:nvSpPr>
        <p:spPr>
          <a:xfrm rot="10800000">
            <a:off x="2846722" y="4293096"/>
            <a:ext cx="1114642" cy="3944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4456" y="0"/>
                </a:lnTo>
                <a:lnTo>
                  <a:pt x="14456" y="21600"/>
                </a:lnTo>
                <a:lnTo>
                  <a:pt x="21600" y="21600"/>
                </a:lnTo>
              </a:path>
            </a:pathLst>
          </a:custGeom>
          <a:ln>
            <a:solidFill>
              <a:srgbClr val="E46C0A"/>
            </a:solidFill>
            <a:tailEnd type="triangle"/>
          </a:ln>
        </p:spPr>
        <p:txBody>
          <a:bodyPr lIns="45719" rIns="45719" anchor="ctr"/>
          <a:lstStyle/>
          <a:p>
            <a:pPr/>
          </a:p>
        </p:txBody>
      </p:sp>
      <p:sp>
        <p:nvSpPr>
          <p:cNvPr id="1730" name="Elbow Connector 37"/>
          <p:cNvSpPr/>
          <p:nvPr/>
        </p:nvSpPr>
        <p:spPr>
          <a:xfrm flipV="1" rot="10800000">
            <a:off x="2846721" y="2283167"/>
            <a:ext cx="4029535" cy="18095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043" y="0"/>
                </a:lnTo>
                <a:lnTo>
                  <a:pt x="5043" y="21600"/>
                </a:lnTo>
                <a:lnTo>
                  <a:pt x="21600" y="21600"/>
                </a:lnTo>
              </a:path>
            </a:pathLst>
          </a:custGeom>
          <a:ln>
            <a:solidFill>
              <a:srgbClr val="4A7EBB"/>
            </a:solidFill>
            <a:tailEnd type="triangle"/>
          </a:ln>
        </p:spPr>
        <p:txBody>
          <a:bodyPr lIns="45719" rIns="45719" anchor="ctr"/>
          <a:lstStyle/>
          <a:p>
            <a:pPr/>
          </a:p>
        </p:txBody>
      </p:sp>
      <p:sp>
        <p:nvSpPr>
          <p:cNvPr id="1731" name="Elbow Connector 59"/>
          <p:cNvSpPr/>
          <p:nvPr/>
        </p:nvSpPr>
        <p:spPr>
          <a:xfrm flipV="1" rot="10800000">
            <a:off x="2816467" y="2338196"/>
            <a:ext cx="2198831" cy="15502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64" y="0"/>
                </a:moveTo>
                <a:lnTo>
                  <a:pt x="0" y="0"/>
                </a:lnTo>
                <a:lnTo>
                  <a:pt x="0" y="21600"/>
                </a:lnTo>
                <a:lnTo>
                  <a:pt x="21600" y="21600"/>
                </a:lnTo>
              </a:path>
            </a:pathLst>
          </a:custGeom>
          <a:ln>
            <a:solidFill>
              <a:srgbClr val="4A7EBB"/>
            </a:solidFill>
            <a:tailEnd type="triangle"/>
          </a:ln>
        </p:spPr>
        <p:txBody>
          <a:bodyPr lIns="45719" rIns="45719" anchor="ctr"/>
          <a:lstStyle/>
          <a:p>
            <a:pP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5" name="TextBox 24"/>
          <p:cNvSpPr txBox="1"/>
          <p:nvPr/>
        </p:nvSpPr>
        <p:spPr>
          <a:xfrm>
            <a:off x="5212046" y="5747289"/>
            <a:ext cx="899804" cy="4614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300"/>
            </a:lvl1pPr>
          </a:lstStyle>
          <a:p>
            <a:pPr/>
            <a:r>
              <a:t>CONTROL BLOCK</a:t>
            </a:r>
          </a:p>
        </p:txBody>
      </p:sp>
      <p:sp>
        <p:nvSpPr>
          <p:cNvPr id="1736" name="Straight Connector 26"/>
          <p:cNvSpPr/>
          <p:nvPr/>
        </p:nvSpPr>
        <p:spPr>
          <a:xfrm>
            <a:off x="1976501" y="3376648"/>
            <a:ext cx="6222629" cy="1"/>
          </a:xfrm>
          <a:prstGeom prst="line">
            <a:avLst/>
          </a:prstGeom>
          <a:ln w="38100">
            <a:solidFill>
              <a:srgbClr val="953735"/>
            </a:solidFill>
          </a:ln>
        </p:spPr>
        <p:txBody>
          <a:bodyPr lIns="45719" rIns="45719"/>
          <a:lstStyle/>
          <a:p>
            <a:pPr/>
          </a:p>
        </p:txBody>
      </p:sp>
      <p:sp>
        <p:nvSpPr>
          <p:cNvPr id="1737" name="TextBox 48"/>
          <p:cNvSpPr txBox="1"/>
          <p:nvPr/>
        </p:nvSpPr>
        <p:spPr>
          <a:xfrm>
            <a:off x="3815246" y="1650726"/>
            <a:ext cx="421788" cy="2582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300"/>
            </a:lvl1pPr>
          </a:lstStyle>
          <a:p>
            <a:pPr/>
            <a:r>
              <a:t>ptr1</a:t>
            </a:r>
          </a:p>
        </p:txBody>
      </p:sp>
      <p:sp>
        <p:nvSpPr>
          <p:cNvPr id="1738" name="TextBox 49"/>
          <p:cNvSpPr txBox="1"/>
          <p:nvPr/>
        </p:nvSpPr>
        <p:spPr>
          <a:xfrm>
            <a:off x="7077673" y="1616770"/>
            <a:ext cx="421788" cy="2582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300"/>
            </a:lvl1pPr>
          </a:lstStyle>
          <a:p>
            <a:pPr/>
            <a:r>
              <a:t>ptr2</a:t>
            </a:r>
          </a:p>
        </p:txBody>
      </p:sp>
      <p:grpSp>
        <p:nvGrpSpPr>
          <p:cNvPr id="1741" name="Rectangle 1"/>
          <p:cNvGrpSpPr/>
          <p:nvPr/>
        </p:nvGrpSpPr>
        <p:grpSpPr>
          <a:xfrm>
            <a:off x="2150836" y="2156328"/>
            <a:ext cx="695886" cy="316006"/>
            <a:chOff x="0" y="0"/>
            <a:chExt cx="695884" cy="316005"/>
          </a:xfrm>
        </p:grpSpPr>
        <p:sp>
          <p:nvSpPr>
            <p:cNvPr id="1739" name="Rectangle"/>
            <p:cNvSpPr/>
            <p:nvPr/>
          </p:nvSpPr>
          <p:spPr>
            <a:xfrm>
              <a:off x="0" y="-1"/>
              <a:ext cx="695885" cy="316007"/>
            </a:xfrm>
            <a:prstGeom prst="rect">
              <a:avLst/>
            </a:prstGeom>
            <a:solidFill>
              <a:schemeClr val="accent2"/>
            </a:solidFill>
            <a:ln w="25400" cap="flat">
              <a:solidFill>
                <a:srgbClr val="FFFFFF"/>
              </a:solidFill>
              <a:prstDash val="solid"/>
              <a:round/>
            </a:ln>
            <a:effectLst/>
          </p:spPr>
          <p:txBody>
            <a:bodyPr wrap="square" lIns="45719" tIns="45719" rIns="45719" bIns="45719" numCol="1" anchor="ctr">
              <a:noAutofit/>
            </a:bodyPr>
            <a:lstStyle/>
            <a:p>
              <a:pPr algn="ctr">
                <a:defRPr sz="1300">
                  <a:solidFill>
                    <a:srgbClr val="FFFFFF"/>
                  </a:solidFill>
                </a:defRPr>
              </a:pPr>
            </a:p>
          </p:txBody>
        </p:sp>
        <p:sp>
          <p:nvSpPr>
            <p:cNvPr id="1740" name="CA* p"/>
            <p:cNvSpPr txBox="1"/>
            <p:nvPr/>
          </p:nvSpPr>
          <p:spPr>
            <a:xfrm>
              <a:off x="58420" y="28901"/>
              <a:ext cx="579045" cy="2582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CA* p</a:t>
              </a:r>
            </a:p>
          </p:txBody>
        </p:sp>
      </p:grpSp>
      <p:sp>
        <p:nvSpPr>
          <p:cNvPr id="1832" name="Straight Arrow Connector 8"/>
          <p:cNvSpPr/>
          <p:nvPr/>
        </p:nvSpPr>
        <p:spPr>
          <a:xfrm>
            <a:off x="2859258" y="2463376"/>
            <a:ext cx="542313" cy="2242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rgbClr val="000000"/>
            </a:solidFill>
            <a:tailEnd type="triangle"/>
          </a:ln>
        </p:spPr>
        <p:txBody>
          <a:bodyPr/>
          <a:lstStyle/>
          <a:p>
            <a:pPr/>
          </a:p>
        </p:txBody>
      </p:sp>
      <p:sp>
        <p:nvSpPr>
          <p:cNvPr id="1743" name="Straight Arrow Connector 45"/>
          <p:cNvSpPr/>
          <p:nvPr/>
        </p:nvSpPr>
        <p:spPr>
          <a:xfrm>
            <a:off x="4046873" y="2906223"/>
            <a:ext cx="126067" cy="1664075"/>
          </a:xfrm>
          <a:prstGeom prst="line">
            <a:avLst/>
          </a:prstGeom>
          <a:ln>
            <a:solidFill>
              <a:srgbClr val="FF0000"/>
            </a:solidFill>
            <a:tailEnd type="triangle"/>
          </a:ln>
        </p:spPr>
        <p:txBody>
          <a:bodyPr lIns="45719" rIns="45719"/>
          <a:lstStyle/>
          <a:p>
            <a:pPr/>
          </a:p>
        </p:txBody>
      </p:sp>
      <p:sp>
        <p:nvSpPr>
          <p:cNvPr id="1744" name="Straight Arrow Connector 62"/>
          <p:cNvSpPr/>
          <p:nvPr/>
        </p:nvSpPr>
        <p:spPr>
          <a:xfrm>
            <a:off x="7288566" y="2906223"/>
            <a:ext cx="2" cy="1672480"/>
          </a:xfrm>
          <a:prstGeom prst="line">
            <a:avLst/>
          </a:prstGeom>
          <a:ln>
            <a:solidFill>
              <a:srgbClr val="FF0000"/>
            </a:solidFill>
            <a:tailEnd type="triangle"/>
          </a:ln>
        </p:spPr>
        <p:txBody>
          <a:bodyPr lIns="45719" rIns="45719"/>
          <a:lstStyle/>
          <a:p>
            <a:pPr/>
          </a:p>
        </p:txBody>
      </p:sp>
      <p:sp>
        <p:nvSpPr>
          <p:cNvPr id="1745" name="Slide Number Placeholder 70"/>
          <p:cNvSpPr txBox="1"/>
          <p:nvPr>
            <p:ph type="sldNum" sz="quarter" idx="4294967295"/>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46" name="Elbow Connector 30"/>
          <p:cNvSpPr/>
          <p:nvPr/>
        </p:nvSpPr>
        <p:spPr>
          <a:xfrm rot="10800000">
            <a:off x="2816641" y="4219788"/>
            <a:ext cx="4199320" cy="5125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321" y="0"/>
                </a:lnTo>
                <a:lnTo>
                  <a:pt x="6321" y="21600"/>
                </a:lnTo>
                <a:lnTo>
                  <a:pt x="21600" y="21600"/>
                </a:lnTo>
              </a:path>
            </a:pathLst>
          </a:custGeom>
          <a:ln>
            <a:solidFill>
              <a:srgbClr val="E46C0A"/>
            </a:solidFill>
            <a:tailEnd type="triangle"/>
          </a:ln>
        </p:spPr>
        <p:txBody>
          <a:bodyPr lIns="45719" rIns="45719" anchor="ctr"/>
          <a:lstStyle/>
          <a:p>
            <a:pPr/>
          </a:p>
        </p:txBody>
      </p:sp>
      <p:sp>
        <p:nvSpPr>
          <p:cNvPr id="1747" name="Elbow Connector 33"/>
          <p:cNvSpPr/>
          <p:nvPr/>
        </p:nvSpPr>
        <p:spPr>
          <a:xfrm rot="10800000">
            <a:off x="2846722" y="4293096"/>
            <a:ext cx="1114642" cy="3944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4456" y="0"/>
                </a:lnTo>
                <a:lnTo>
                  <a:pt x="14456" y="21600"/>
                </a:lnTo>
                <a:lnTo>
                  <a:pt x="21600" y="21600"/>
                </a:lnTo>
              </a:path>
            </a:pathLst>
          </a:custGeom>
          <a:ln>
            <a:solidFill>
              <a:srgbClr val="E46C0A"/>
            </a:solidFill>
            <a:tailEnd type="triangle"/>
          </a:ln>
        </p:spPr>
        <p:txBody>
          <a:bodyPr lIns="45719" rIns="45719" anchor="ctr"/>
          <a:lstStyle/>
          <a:p>
            <a:pPr/>
          </a:p>
        </p:txBody>
      </p:sp>
      <p:sp>
        <p:nvSpPr>
          <p:cNvPr id="1748" name="Elbow Connector 37"/>
          <p:cNvSpPr/>
          <p:nvPr/>
        </p:nvSpPr>
        <p:spPr>
          <a:xfrm flipV="1" rot="10800000">
            <a:off x="2846721" y="2283167"/>
            <a:ext cx="4029535" cy="18095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043" y="0"/>
                </a:lnTo>
                <a:lnTo>
                  <a:pt x="5043" y="21600"/>
                </a:lnTo>
                <a:lnTo>
                  <a:pt x="21600" y="21600"/>
                </a:lnTo>
              </a:path>
            </a:pathLst>
          </a:custGeom>
          <a:ln>
            <a:solidFill>
              <a:srgbClr val="4A7EBB"/>
            </a:solidFill>
            <a:tailEnd type="triangle"/>
          </a:ln>
        </p:spPr>
        <p:txBody>
          <a:bodyPr lIns="45719" rIns="45719" anchor="ctr"/>
          <a:lstStyle/>
          <a:p>
            <a:pPr/>
          </a:p>
        </p:txBody>
      </p:sp>
      <p:sp>
        <p:nvSpPr>
          <p:cNvPr id="1749" name="Elbow Connector 59"/>
          <p:cNvSpPr/>
          <p:nvPr/>
        </p:nvSpPr>
        <p:spPr>
          <a:xfrm flipV="1" rot="10800000">
            <a:off x="2816467" y="2338196"/>
            <a:ext cx="2198831" cy="15502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64" y="0"/>
                </a:moveTo>
                <a:lnTo>
                  <a:pt x="0" y="0"/>
                </a:lnTo>
                <a:lnTo>
                  <a:pt x="0" y="21600"/>
                </a:lnTo>
                <a:lnTo>
                  <a:pt x="21600" y="21600"/>
                </a:lnTo>
              </a:path>
            </a:pathLst>
          </a:custGeom>
          <a:ln>
            <a:solidFill>
              <a:srgbClr val="4A7EBB"/>
            </a:solidFill>
            <a:tailEnd type="triangle"/>
          </a:ln>
        </p:spPr>
        <p:txBody>
          <a:bodyPr lIns="45719" rIns="45719" anchor="ctr"/>
          <a:lstStyle/>
          <a:p>
            <a:pPr/>
          </a:p>
        </p:txBody>
      </p:sp>
      <p:sp>
        <p:nvSpPr>
          <p:cNvPr id="1750" name="TextBox 25"/>
          <p:cNvSpPr txBox="1"/>
          <p:nvPr/>
        </p:nvSpPr>
        <p:spPr>
          <a:xfrm>
            <a:off x="2681131" y="4860433"/>
            <a:ext cx="628641" cy="4500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800"/>
            </a:lvl1pPr>
          </a:lstStyle>
          <a:p>
            <a:pPr/>
            <a:r>
              <a:t>delete applied by ptr1</a:t>
            </a:r>
          </a:p>
        </p:txBody>
      </p:sp>
      <p:sp>
        <p:nvSpPr>
          <p:cNvPr id="1751" name="TextBox 50"/>
          <p:cNvSpPr txBox="1"/>
          <p:nvPr/>
        </p:nvSpPr>
        <p:spPr>
          <a:xfrm>
            <a:off x="5801567" y="4724112"/>
            <a:ext cx="628641" cy="4500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800"/>
            </a:lvl1pPr>
          </a:lstStyle>
          <a:p>
            <a:pPr/>
            <a:r>
              <a:t>delete applied by ptr2</a:t>
            </a:r>
          </a:p>
        </p:txBody>
      </p:sp>
      <p:sp>
        <p:nvSpPr>
          <p:cNvPr id="1752" name="Multiply 29"/>
          <p:cNvSpPr/>
          <p:nvPr/>
        </p:nvSpPr>
        <p:spPr>
          <a:xfrm>
            <a:off x="5985750" y="4422513"/>
            <a:ext cx="182515" cy="2217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418"/>
                </a:moveTo>
                <a:lnTo>
                  <a:pt x="5814" y="0"/>
                </a:lnTo>
                <a:lnTo>
                  <a:pt x="10800" y="5743"/>
                </a:lnTo>
                <a:lnTo>
                  <a:pt x="15786" y="0"/>
                </a:lnTo>
                <a:lnTo>
                  <a:pt x="21600" y="3418"/>
                </a:lnTo>
                <a:lnTo>
                  <a:pt x="15191" y="10800"/>
                </a:lnTo>
                <a:lnTo>
                  <a:pt x="21600" y="18182"/>
                </a:lnTo>
                <a:lnTo>
                  <a:pt x="15786" y="21600"/>
                </a:lnTo>
                <a:lnTo>
                  <a:pt x="10800" y="15857"/>
                </a:lnTo>
                <a:lnTo>
                  <a:pt x="5814" y="21600"/>
                </a:lnTo>
                <a:lnTo>
                  <a:pt x="0" y="18182"/>
                </a:lnTo>
                <a:lnTo>
                  <a:pt x="6409" y="10800"/>
                </a:lnTo>
                <a:close/>
              </a:path>
            </a:pathLst>
          </a:custGeom>
          <a:solidFill>
            <a:srgbClr val="BFBFBF"/>
          </a:solidFill>
          <a:ln w="25400">
            <a:solidFill>
              <a:srgbClr val="7030A0"/>
            </a:solidFill>
          </a:ln>
        </p:spPr>
        <p:txBody>
          <a:bodyPr lIns="45719" rIns="45719" anchor="ctr"/>
          <a:lstStyle/>
          <a:p>
            <a:pPr algn="ctr">
              <a:defRPr>
                <a:solidFill>
                  <a:srgbClr val="FFFFFF"/>
                </a:solidFill>
              </a:defRPr>
            </a:pPr>
          </a:p>
        </p:txBody>
      </p:sp>
      <p:sp>
        <p:nvSpPr>
          <p:cNvPr id="1753" name="Multiply 60"/>
          <p:cNvSpPr/>
          <p:nvPr/>
        </p:nvSpPr>
        <p:spPr>
          <a:xfrm>
            <a:off x="2937363" y="4602143"/>
            <a:ext cx="182515" cy="2217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418"/>
                </a:moveTo>
                <a:lnTo>
                  <a:pt x="5814" y="0"/>
                </a:lnTo>
                <a:lnTo>
                  <a:pt x="10800" y="5743"/>
                </a:lnTo>
                <a:lnTo>
                  <a:pt x="15786" y="0"/>
                </a:lnTo>
                <a:lnTo>
                  <a:pt x="21600" y="3418"/>
                </a:lnTo>
                <a:lnTo>
                  <a:pt x="15191" y="10800"/>
                </a:lnTo>
                <a:lnTo>
                  <a:pt x="21600" y="18182"/>
                </a:lnTo>
                <a:lnTo>
                  <a:pt x="15786" y="21600"/>
                </a:lnTo>
                <a:lnTo>
                  <a:pt x="10800" y="15857"/>
                </a:lnTo>
                <a:lnTo>
                  <a:pt x="5814" y="21600"/>
                </a:lnTo>
                <a:lnTo>
                  <a:pt x="0" y="18182"/>
                </a:lnTo>
                <a:lnTo>
                  <a:pt x="6409" y="10800"/>
                </a:lnTo>
                <a:close/>
              </a:path>
            </a:pathLst>
          </a:custGeom>
          <a:solidFill>
            <a:srgbClr val="BFBFBF"/>
          </a:solidFill>
          <a:ln w="25400">
            <a:solidFill>
              <a:srgbClr val="7030A0"/>
            </a:solidFill>
          </a:ln>
        </p:spPr>
        <p:txBody>
          <a:bodyPr lIns="45719" rIns="45719" anchor="ctr"/>
          <a:lstStyle/>
          <a:p>
            <a:pPr algn="ctr">
              <a:defRPr>
                <a:solidFill>
                  <a:srgbClr val="FFFFFF"/>
                </a:solidFill>
              </a:defRPr>
            </a:pPr>
          </a:p>
        </p:txBody>
      </p:sp>
      <p:grpSp>
        <p:nvGrpSpPr>
          <p:cNvPr id="1831" name="Group 76"/>
          <p:cNvGrpSpPr/>
          <p:nvPr/>
        </p:nvGrpSpPr>
        <p:grpSpPr>
          <a:xfrm>
            <a:off x="739729" y="106396"/>
            <a:ext cx="7760600" cy="6169997"/>
            <a:chOff x="0" y="0"/>
            <a:chExt cx="7760599" cy="6169994"/>
          </a:xfrm>
        </p:grpSpPr>
        <p:sp>
          <p:nvSpPr>
            <p:cNvPr id="1754" name="TextBox 27"/>
            <p:cNvSpPr txBox="1"/>
            <p:nvPr/>
          </p:nvSpPr>
          <p:spPr>
            <a:xfrm>
              <a:off x="44884" y="2517266"/>
              <a:ext cx="896920" cy="4614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Stack memory</a:t>
              </a:r>
            </a:p>
          </p:txBody>
        </p:sp>
        <p:sp>
          <p:nvSpPr>
            <p:cNvPr id="1755" name="TextBox 28"/>
            <p:cNvSpPr txBox="1"/>
            <p:nvPr/>
          </p:nvSpPr>
          <p:spPr>
            <a:xfrm>
              <a:off x="136133" y="4875493"/>
              <a:ext cx="896920" cy="4614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300"/>
              </a:lvl1pPr>
            </a:lstStyle>
            <a:p>
              <a:pPr/>
              <a:r>
                <a:t>Heap memory</a:t>
              </a:r>
            </a:p>
          </p:txBody>
        </p:sp>
        <p:grpSp>
          <p:nvGrpSpPr>
            <p:cNvPr id="1763" name="Bevel 34"/>
            <p:cNvGrpSpPr/>
            <p:nvPr/>
          </p:nvGrpSpPr>
          <p:grpSpPr>
            <a:xfrm>
              <a:off x="1340935" y="3800748"/>
              <a:ext cx="735977" cy="625288"/>
              <a:chOff x="0" y="0"/>
              <a:chExt cx="735976" cy="625287"/>
            </a:xfrm>
          </p:grpSpPr>
          <p:grpSp>
            <p:nvGrpSpPr>
              <p:cNvPr id="1761" name="Group"/>
              <p:cNvGrpSpPr/>
              <p:nvPr/>
            </p:nvGrpSpPr>
            <p:grpSpPr>
              <a:xfrm>
                <a:off x="-1" y="-1"/>
                <a:ext cx="735978" cy="625289"/>
                <a:chOff x="0" y="0"/>
                <a:chExt cx="735976" cy="625287"/>
              </a:xfrm>
            </p:grpSpPr>
            <p:sp>
              <p:nvSpPr>
                <p:cNvPr id="1756" name="Rectangle"/>
                <p:cNvSpPr/>
                <p:nvPr/>
              </p:nvSpPr>
              <p:spPr>
                <a:xfrm>
                  <a:off x="-1" y="-1"/>
                  <a:ext cx="735978" cy="625289"/>
                </a:xfrm>
                <a:prstGeom prst="rect">
                  <a:avLst/>
                </a:prstGeom>
                <a:solidFill>
                  <a:srgbClr val="D99694"/>
                </a:solidFill>
                <a:ln w="12700" cap="flat">
                  <a:noFill/>
                  <a:miter lim="400000"/>
                </a:ln>
                <a:effectLst/>
              </p:spPr>
              <p:txBody>
                <a:bodyPr wrap="square" lIns="45719" tIns="45719" rIns="45719" bIns="45719" numCol="1" anchor="ctr">
                  <a:noAutofit/>
                </a:bodyPr>
                <a:lstStyle/>
                <a:p>
                  <a:pPr algn="ctr">
                    <a:defRPr sz="900"/>
                  </a:pPr>
                </a:p>
              </p:txBody>
            </p:sp>
            <p:sp>
              <p:nvSpPr>
                <p:cNvPr id="1757" name="Shape"/>
                <p:cNvSpPr/>
                <p:nvPr/>
              </p:nvSpPr>
              <p:spPr>
                <a:xfrm>
                  <a:off x="-1" y="-1"/>
                  <a:ext cx="735978" cy="781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9306" y="21600"/>
                      </a:lnTo>
                      <a:lnTo>
                        <a:pt x="229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sz="900"/>
                  </a:pPr>
                </a:p>
              </p:txBody>
            </p:sp>
            <p:sp>
              <p:nvSpPr>
                <p:cNvPr id="1758" name="Shape"/>
                <p:cNvSpPr/>
                <p:nvPr/>
              </p:nvSpPr>
              <p:spPr>
                <a:xfrm>
                  <a:off x="-1" y="547126"/>
                  <a:ext cx="735978" cy="781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294" y="0"/>
                      </a:lnTo>
                      <a:lnTo>
                        <a:pt x="19306"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pPr>
                </a:p>
              </p:txBody>
            </p:sp>
            <p:sp>
              <p:nvSpPr>
                <p:cNvPr id="1759" name="Shape"/>
                <p:cNvSpPr/>
                <p:nvPr/>
              </p:nvSpPr>
              <p:spPr>
                <a:xfrm>
                  <a:off x="-1" y="-1"/>
                  <a:ext cx="78162" cy="625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700"/>
                      </a:lnTo>
                      <a:lnTo>
                        <a:pt x="21600" y="18900"/>
                      </a:lnTo>
                      <a:lnTo>
                        <a:pt x="0"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defRPr sz="900"/>
                  </a:pPr>
                </a:p>
              </p:txBody>
            </p:sp>
            <p:sp>
              <p:nvSpPr>
                <p:cNvPr id="1760" name="Shape"/>
                <p:cNvSpPr/>
                <p:nvPr/>
              </p:nvSpPr>
              <p:spPr>
                <a:xfrm>
                  <a:off x="657815" y="-1"/>
                  <a:ext cx="78162" cy="625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18900"/>
                      </a:lnTo>
                      <a:lnTo>
                        <a:pt x="0" y="2700"/>
                      </a:lnTo>
                      <a:close/>
                    </a:path>
                  </a:pathLst>
                </a:custGeom>
                <a:solidFill>
                  <a:srgbClr val="000000">
                    <a:alpha val="40000"/>
                  </a:srgbClr>
                </a:solidFill>
                <a:ln w="12700" cap="flat">
                  <a:noFill/>
                  <a:miter lim="400000"/>
                </a:ln>
                <a:effectLst/>
              </p:spPr>
              <p:txBody>
                <a:bodyPr wrap="square" lIns="45719" tIns="45719" rIns="45719" bIns="45719" numCol="1" anchor="ctr">
                  <a:noAutofit/>
                </a:bodyPr>
                <a:lstStyle/>
                <a:p>
                  <a:pPr algn="ctr">
                    <a:defRPr sz="900"/>
                  </a:pPr>
                </a:p>
              </p:txBody>
            </p:sp>
          </p:grpSp>
          <p:sp>
            <p:nvSpPr>
              <p:cNvPr id="1762" name="CA object"/>
              <p:cNvSpPr txBox="1"/>
              <p:nvPr/>
            </p:nvSpPr>
            <p:spPr>
              <a:xfrm>
                <a:off x="123880" y="139836"/>
                <a:ext cx="488216" cy="345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CA object</a:t>
                </a:r>
              </a:p>
            </p:txBody>
          </p:sp>
        </p:grpSp>
        <p:sp>
          <p:nvSpPr>
            <p:cNvPr id="1764" name="TextBox 66"/>
            <p:cNvSpPr txBox="1"/>
            <p:nvPr/>
          </p:nvSpPr>
          <p:spPr>
            <a:xfrm>
              <a:off x="3267353" y="0"/>
              <a:ext cx="1671326" cy="3924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2400"/>
              </a:lvl1pPr>
            </a:lstStyle>
            <a:p>
              <a:pPr/>
              <a:r>
                <a:t>shared_ptr</a:t>
              </a:r>
            </a:p>
          </p:txBody>
        </p:sp>
        <p:sp>
          <p:nvSpPr>
            <p:cNvPr id="1765" name="TextBox 3"/>
            <p:cNvSpPr txBox="1"/>
            <p:nvPr/>
          </p:nvSpPr>
          <p:spPr>
            <a:xfrm>
              <a:off x="0" y="430810"/>
              <a:ext cx="7760600" cy="333089"/>
            </a:xfrm>
            <a:prstGeom prst="rect">
              <a:avLst/>
            </a:prstGeom>
            <a:solidFill>
              <a:srgbClr val="BFBFBF"/>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vl1pPr>
            </a:lstStyle>
            <a:p>
              <a:pPr/>
              <a:r>
                <a:t>Improper usage of shared_ptr instance, that leads to double delete</a:t>
              </a:r>
            </a:p>
          </p:txBody>
        </p:sp>
        <p:sp>
          <p:nvSpPr>
            <p:cNvPr id="1766" name="Rectangle 2"/>
            <p:cNvSpPr txBox="1"/>
            <p:nvPr/>
          </p:nvSpPr>
          <p:spPr>
            <a:xfrm>
              <a:off x="1542227" y="1199865"/>
              <a:ext cx="4768340"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b="1">
                  <a:solidFill>
                    <a:srgbClr val="0000FF"/>
                  </a:solidFill>
                  <a:latin typeface="Courier New"/>
                  <a:ea typeface="Courier New"/>
                  <a:cs typeface="Courier New"/>
                  <a:sym typeface="Courier New"/>
                </a:defRPr>
              </a:pPr>
              <a:r>
                <a:t>When </a:t>
              </a:r>
              <a:r>
                <a:rPr>
                  <a:solidFill>
                    <a:srgbClr val="000000"/>
                  </a:solidFill>
                </a:rPr>
                <a:t>ptr2</a:t>
              </a:r>
              <a:r>
                <a:t> &amp; </a:t>
              </a:r>
              <a:r>
                <a:rPr>
                  <a:solidFill>
                    <a:srgbClr val="000000"/>
                  </a:solidFill>
                </a:rPr>
                <a:t>ptr1</a:t>
              </a:r>
              <a:r>
                <a:t> PERISH from stack</a:t>
              </a:r>
            </a:p>
          </p:txBody>
        </p:sp>
        <p:sp>
          <p:nvSpPr>
            <p:cNvPr id="1767" name="Multiply 63"/>
            <p:cNvSpPr/>
            <p:nvPr/>
          </p:nvSpPr>
          <p:spPr>
            <a:xfrm>
              <a:off x="1066040" y="3875412"/>
              <a:ext cx="182515" cy="2217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418"/>
                  </a:moveTo>
                  <a:lnTo>
                    <a:pt x="5814" y="0"/>
                  </a:lnTo>
                  <a:lnTo>
                    <a:pt x="10800" y="5743"/>
                  </a:lnTo>
                  <a:lnTo>
                    <a:pt x="15786" y="0"/>
                  </a:lnTo>
                  <a:lnTo>
                    <a:pt x="21600" y="3418"/>
                  </a:lnTo>
                  <a:lnTo>
                    <a:pt x="15191" y="10800"/>
                  </a:lnTo>
                  <a:lnTo>
                    <a:pt x="21600" y="18182"/>
                  </a:lnTo>
                  <a:lnTo>
                    <a:pt x="15786" y="21600"/>
                  </a:lnTo>
                  <a:lnTo>
                    <a:pt x="10800" y="15857"/>
                  </a:lnTo>
                  <a:lnTo>
                    <a:pt x="5814" y="21600"/>
                  </a:lnTo>
                  <a:lnTo>
                    <a:pt x="0" y="18182"/>
                  </a:lnTo>
                  <a:lnTo>
                    <a:pt x="6409" y="10800"/>
                  </a:lnTo>
                  <a:close/>
                </a:path>
              </a:pathLst>
            </a:custGeom>
            <a:solidFill>
              <a:srgbClr val="BFBFBF"/>
            </a:solidFill>
            <a:ln w="25400" cap="flat">
              <a:solidFill>
                <a:srgbClr val="7030A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768" name="Multiply 64"/>
            <p:cNvSpPr/>
            <p:nvPr/>
          </p:nvSpPr>
          <p:spPr>
            <a:xfrm>
              <a:off x="1078623" y="4141440"/>
              <a:ext cx="182515" cy="2217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418"/>
                  </a:moveTo>
                  <a:lnTo>
                    <a:pt x="5814" y="0"/>
                  </a:lnTo>
                  <a:lnTo>
                    <a:pt x="10800" y="5743"/>
                  </a:lnTo>
                  <a:lnTo>
                    <a:pt x="15786" y="0"/>
                  </a:lnTo>
                  <a:lnTo>
                    <a:pt x="21600" y="3418"/>
                  </a:lnTo>
                  <a:lnTo>
                    <a:pt x="15191" y="10800"/>
                  </a:lnTo>
                  <a:lnTo>
                    <a:pt x="21600" y="18182"/>
                  </a:lnTo>
                  <a:lnTo>
                    <a:pt x="15786" y="21600"/>
                  </a:lnTo>
                  <a:lnTo>
                    <a:pt x="10800" y="15857"/>
                  </a:lnTo>
                  <a:lnTo>
                    <a:pt x="5814" y="21600"/>
                  </a:lnTo>
                  <a:lnTo>
                    <a:pt x="0" y="18182"/>
                  </a:lnTo>
                  <a:lnTo>
                    <a:pt x="6409" y="10800"/>
                  </a:lnTo>
                  <a:close/>
                </a:path>
              </a:pathLst>
            </a:custGeom>
            <a:solidFill>
              <a:srgbClr val="BFBFBF"/>
            </a:solidFill>
            <a:ln w="25400" cap="flat">
              <a:solidFill>
                <a:srgbClr val="7030A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769" name="TextBox 67"/>
            <p:cNvSpPr txBox="1"/>
            <p:nvPr/>
          </p:nvSpPr>
          <p:spPr>
            <a:xfrm>
              <a:off x="311882" y="3821127"/>
              <a:ext cx="628641" cy="5770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800"/>
              </a:lvl1pPr>
            </a:lstStyle>
            <a:p>
              <a:pPr/>
              <a:r>
                <a:t>A double delete attempt is being made</a:t>
              </a:r>
            </a:p>
          </p:txBody>
        </p:sp>
        <p:grpSp>
          <p:nvGrpSpPr>
            <p:cNvPr id="1830" name="Group 74"/>
            <p:cNvGrpSpPr/>
            <p:nvPr/>
          </p:nvGrpSpPr>
          <p:grpSpPr>
            <a:xfrm>
              <a:off x="1514210" y="1892151"/>
              <a:ext cx="5715386" cy="4277844"/>
              <a:chOff x="0" y="0"/>
              <a:chExt cx="5715385" cy="4277844"/>
            </a:xfrm>
          </p:grpSpPr>
          <p:sp>
            <p:nvSpPr>
              <p:cNvPr id="1770" name="Rectangle 4"/>
              <p:cNvSpPr/>
              <p:nvPr/>
            </p:nvSpPr>
            <p:spPr>
              <a:xfrm>
                <a:off x="4399254" y="-1"/>
                <a:ext cx="1270749" cy="1048872"/>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grpSp>
            <p:nvGrpSpPr>
              <p:cNvPr id="1773" name="Rectangle 5"/>
              <p:cNvGrpSpPr/>
              <p:nvPr/>
            </p:nvGrpSpPr>
            <p:grpSpPr>
              <a:xfrm>
                <a:off x="4490021" y="100852"/>
                <a:ext cx="554693" cy="363072"/>
                <a:chOff x="0" y="0"/>
                <a:chExt cx="554692" cy="363071"/>
              </a:xfrm>
            </p:grpSpPr>
            <p:sp>
              <p:nvSpPr>
                <p:cNvPr id="1771" name="Rectangle"/>
                <p:cNvSpPr/>
                <p:nvPr/>
              </p:nvSpPr>
              <p:spPr>
                <a:xfrm>
                  <a:off x="-1" y="-1"/>
                  <a:ext cx="554694" cy="36307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200">
                      <a:solidFill>
                        <a:srgbClr val="0000FF"/>
                      </a:solidFill>
                    </a:defRPr>
                  </a:pPr>
                </a:p>
              </p:txBody>
            </p:sp>
            <p:sp>
              <p:nvSpPr>
                <p:cNvPr id="1772" name="###"/>
                <p:cNvSpPr txBox="1"/>
                <p:nvPr/>
              </p:nvSpPr>
              <p:spPr>
                <a:xfrm>
                  <a:off x="45719" y="57383"/>
                  <a:ext cx="463254" cy="24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0000FF"/>
                      </a:solidFill>
                    </a:defRPr>
                  </a:lvl1pPr>
                </a:lstStyle>
                <a:p>
                  <a:pPr/>
                  <a:r>
                    <a:t>###</a:t>
                  </a:r>
                </a:p>
              </p:txBody>
            </p:sp>
          </p:grpSp>
          <p:grpSp>
            <p:nvGrpSpPr>
              <p:cNvPr id="1776" name="Rectangle 6"/>
              <p:cNvGrpSpPr/>
              <p:nvPr/>
            </p:nvGrpSpPr>
            <p:grpSpPr>
              <a:xfrm>
                <a:off x="5044713" y="100852"/>
                <a:ext cx="554693" cy="363072"/>
                <a:chOff x="0" y="0"/>
                <a:chExt cx="554692" cy="363071"/>
              </a:xfrm>
            </p:grpSpPr>
            <p:sp>
              <p:nvSpPr>
                <p:cNvPr id="1774" name="Rectangle"/>
                <p:cNvSpPr/>
                <p:nvPr/>
              </p:nvSpPr>
              <p:spPr>
                <a:xfrm>
                  <a:off x="-1" y="-1"/>
                  <a:ext cx="554694" cy="36307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sp>
              <p:nvSpPr>
                <p:cNvPr id="1775" name="CA*"/>
                <p:cNvSpPr txBox="1"/>
                <p:nvPr/>
              </p:nvSpPr>
              <p:spPr>
                <a:xfrm>
                  <a:off x="45719" y="52434"/>
                  <a:ext cx="463254" cy="2582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vl1pPr>
                </a:lstStyle>
                <a:p>
                  <a:pPr/>
                  <a:r>
                    <a:t>CA*</a:t>
                  </a:r>
                </a:p>
              </p:txBody>
            </p:sp>
          </p:grpSp>
          <p:grpSp>
            <p:nvGrpSpPr>
              <p:cNvPr id="1779" name="Rectangle 7"/>
              <p:cNvGrpSpPr/>
              <p:nvPr/>
            </p:nvGrpSpPr>
            <p:grpSpPr>
              <a:xfrm>
                <a:off x="4490021" y="524434"/>
                <a:ext cx="1109385" cy="383242"/>
                <a:chOff x="0" y="0"/>
                <a:chExt cx="1109384" cy="383240"/>
              </a:xfrm>
            </p:grpSpPr>
            <p:sp>
              <p:nvSpPr>
                <p:cNvPr id="1777" name="Rectangle"/>
                <p:cNvSpPr/>
                <p:nvPr/>
              </p:nvSpPr>
              <p:spPr>
                <a:xfrm>
                  <a:off x="-1" y="0"/>
                  <a:ext cx="1109386" cy="3832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sz="900"/>
                  </a:pPr>
                </a:p>
              </p:txBody>
            </p:sp>
            <p:sp>
              <p:nvSpPr>
                <p:cNvPr id="1778" name="Pointer to Control Block"/>
                <p:cNvSpPr txBox="1"/>
                <p:nvPr/>
              </p:nvSpPr>
              <p:spPr>
                <a:xfrm>
                  <a:off x="45719" y="18813"/>
                  <a:ext cx="1017946" cy="345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900"/>
                  </a:lvl1pPr>
                </a:lstStyle>
                <a:p>
                  <a:pPr/>
                  <a:r>
                    <a:t>Pointer to Control Block</a:t>
                  </a:r>
                </a:p>
              </p:txBody>
            </p:sp>
          </p:grpSp>
          <p:sp>
            <p:nvSpPr>
              <p:cNvPr id="1780" name="Rectangle 10"/>
              <p:cNvSpPr/>
              <p:nvPr/>
            </p:nvSpPr>
            <p:spPr>
              <a:xfrm>
                <a:off x="1147474" y="-1"/>
                <a:ext cx="1270749" cy="1048872"/>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grpSp>
            <p:nvGrpSpPr>
              <p:cNvPr id="1783" name="Rectangle 11"/>
              <p:cNvGrpSpPr/>
              <p:nvPr/>
            </p:nvGrpSpPr>
            <p:grpSpPr>
              <a:xfrm>
                <a:off x="1238241" y="100852"/>
                <a:ext cx="554693" cy="363072"/>
                <a:chOff x="0" y="0"/>
                <a:chExt cx="554692" cy="363071"/>
              </a:xfrm>
            </p:grpSpPr>
            <p:sp>
              <p:nvSpPr>
                <p:cNvPr id="1781" name="Rectangle"/>
                <p:cNvSpPr/>
                <p:nvPr/>
              </p:nvSpPr>
              <p:spPr>
                <a:xfrm>
                  <a:off x="-1" y="-1"/>
                  <a:ext cx="554694" cy="36307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pPr>
                </a:p>
              </p:txBody>
            </p:sp>
            <p:sp>
              <p:nvSpPr>
                <p:cNvPr id="1782" name="CA*"/>
                <p:cNvSpPr txBox="1"/>
                <p:nvPr/>
              </p:nvSpPr>
              <p:spPr>
                <a:xfrm>
                  <a:off x="45719" y="52434"/>
                  <a:ext cx="463254" cy="2582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vl1pPr>
                </a:lstStyle>
                <a:p>
                  <a:pPr/>
                  <a:r>
                    <a:t>CA* </a:t>
                  </a:r>
                </a:p>
              </p:txBody>
            </p:sp>
          </p:grpSp>
          <p:grpSp>
            <p:nvGrpSpPr>
              <p:cNvPr id="1786" name="Rectangle 12"/>
              <p:cNvGrpSpPr/>
              <p:nvPr/>
            </p:nvGrpSpPr>
            <p:grpSpPr>
              <a:xfrm>
                <a:off x="1792933" y="100852"/>
                <a:ext cx="554693" cy="363072"/>
                <a:chOff x="0" y="0"/>
                <a:chExt cx="554692" cy="363071"/>
              </a:xfrm>
            </p:grpSpPr>
            <p:sp>
              <p:nvSpPr>
                <p:cNvPr id="1784" name="Rectangle"/>
                <p:cNvSpPr/>
                <p:nvPr/>
              </p:nvSpPr>
              <p:spPr>
                <a:xfrm>
                  <a:off x="-1" y="-1"/>
                  <a:ext cx="554694" cy="36307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200">
                      <a:solidFill>
                        <a:srgbClr val="0000FF"/>
                      </a:solidFill>
                    </a:defRPr>
                  </a:pPr>
                </a:p>
              </p:txBody>
            </p:sp>
            <p:sp>
              <p:nvSpPr>
                <p:cNvPr id="1785" name="###"/>
                <p:cNvSpPr txBox="1"/>
                <p:nvPr/>
              </p:nvSpPr>
              <p:spPr>
                <a:xfrm>
                  <a:off x="45719" y="57383"/>
                  <a:ext cx="463254" cy="24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0000FF"/>
                      </a:solidFill>
                    </a:defRPr>
                  </a:lvl1pPr>
                </a:lstStyle>
                <a:p>
                  <a:pPr/>
                  <a:r>
                    <a:t>###</a:t>
                  </a:r>
                </a:p>
              </p:txBody>
            </p:sp>
          </p:grpSp>
          <p:grpSp>
            <p:nvGrpSpPr>
              <p:cNvPr id="1789" name="Rectangle 13"/>
              <p:cNvGrpSpPr/>
              <p:nvPr/>
            </p:nvGrpSpPr>
            <p:grpSpPr>
              <a:xfrm>
                <a:off x="1238241" y="524434"/>
                <a:ext cx="1109385" cy="383242"/>
                <a:chOff x="0" y="0"/>
                <a:chExt cx="1109384" cy="383240"/>
              </a:xfrm>
            </p:grpSpPr>
            <p:sp>
              <p:nvSpPr>
                <p:cNvPr id="1787" name="Rectangle"/>
                <p:cNvSpPr/>
                <p:nvPr/>
              </p:nvSpPr>
              <p:spPr>
                <a:xfrm>
                  <a:off x="-1" y="0"/>
                  <a:ext cx="1109386" cy="3832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sz="900"/>
                  </a:pPr>
                </a:p>
              </p:txBody>
            </p:sp>
            <p:sp>
              <p:nvSpPr>
                <p:cNvPr id="1788" name="Pointer to Control Block"/>
                <p:cNvSpPr txBox="1"/>
                <p:nvPr/>
              </p:nvSpPr>
              <p:spPr>
                <a:xfrm>
                  <a:off x="45719" y="18813"/>
                  <a:ext cx="1017946" cy="345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900"/>
                  </a:lvl1pPr>
                </a:lstStyle>
                <a:p>
                  <a:pPr/>
                  <a:r>
                    <a:t>Pointer to Control Block</a:t>
                  </a:r>
                </a:p>
              </p:txBody>
            </p:sp>
          </p:grpSp>
          <p:sp>
            <p:nvSpPr>
              <p:cNvPr id="1790" name="Rectangle 22"/>
              <p:cNvSpPr/>
              <p:nvPr/>
            </p:nvSpPr>
            <p:spPr>
              <a:xfrm>
                <a:off x="1238241" y="2571750"/>
                <a:ext cx="1361516" cy="169769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p>
            </p:txBody>
          </p:sp>
          <p:grpSp>
            <p:nvGrpSpPr>
              <p:cNvPr id="1793" name="Rectangle 16"/>
              <p:cNvGrpSpPr/>
              <p:nvPr/>
            </p:nvGrpSpPr>
            <p:grpSpPr>
              <a:xfrm>
                <a:off x="1329009" y="2622175"/>
                <a:ext cx="1187181" cy="373157"/>
                <a:chOff x="0" y="0"/>
                <a:chExt cx="1187180" cy="373156"/>
              </a:xfrm>
            </p:grpSpPr>
            <p:sp>
              <p:nvSpPr>
                <p:cNvPr id="1791" name="Rectangle"/>
                <p:cNvSpPr/>
                <p:nvPr/>
              </p:nvSpPr>
              <p:spPr>
                <a:xfrm>
                  <a:off x="-1" y="-1"/>
                  <a:ext cx="1187182"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solidFill>
                        <a:srgbClr val="0000FF"/>
                      </a:solidFill>
                    </a:defRPr>
                  </a:pPr>
                </a:p>
              </p:txBody>
            </p:sp>
            <p:sp>
              <p:nvSpPr>
                <p:cNvPr id="1792" name="CA*  ###"/>
                <p:cNvSpPr txBox="1"/>
                <p:nvPr/>
              </p:nvSpPr>
              <p:spPr>
                <a:xfrm>
                  <a:off x="45719" y="83621"/>
                  <a:ext cx="1095742"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900"/>
                  </a:pPr>
                  <a:r>
                    <a:t>CA*  </a:t>
                  </a:r>
                  <a:r>
                    <a:rPr>
                      <a:solidFill>
                        <a:srgbClr val="0000FF"/>
                      </a:solidFill>
                    </a:rPr>
                    <a:t>###</a:t>
                  </a:r>
                </a:p>
              </p:txBody>
            </p:sp>
          </p:grpSp>
          <p:grpSp>
            <p:nvGrpSpPr>
              <p:cNvPr id="1796" name="Rectangle 17"/>
              <p:cNvGrpSpPr/>
              <p:nvPr/>
            </p:nvGrpSpPr>
            <p:grpSpPr>
              <a:xfrm>
                <a:off x="1329009" y="3025587"/>
                <a:ext cx="773683" cy="373157"/>
                <a:chOff x="0" y="0"/>
                <a:chExt cx="773681" cy="373156"/>
              </a:xfrm>
            </p:grpSpPr>
            <p:sp>
              <p:nvSpPr>
                <p:cNvPr id="1794" name="Rectangle"/>
                <p:cNvSpPr/>
                <p:nvPr/>
              </p:nvSpPr>
              <p:spPr>
                <a:xfrm>
                  <a:off x="0" y="-1"/>
                  <a:ext cx="773682"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800"/>
                  </a:pPr>
                </a:p>
              </p:txBody>
            </p:sp>
            <p:sp>
              <p:nvSpPr>
                <p:cNvPr id="1795" name="Strong_count"/>
                <p:cNvSpPr txBox="1"/>
                <p:nvPr/>
              </p:nvSpPr>
              <p:spPr>
                <a:xfrm>
                  <a:off x="45720" y="88569"/>
                  <a:ext cx="682242" cy="1960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800"/>
                  </a:lvl1pPr>
                </a:lstStyle>
                <a:p>
                  <a:pPr/>
                  <a:r>
                    <a:t>Strong_count</a:t>
                  </a:r>
                </a:p>
              </p:txBody>
            </p:sp>
          </p:grpSp>
          <p:grpSp>
            <p:nvGrpSpPr>
              <p:cNvPr id="1799" name="Rectangle 18"/>
              <p:cNvGrpSpPr/>
              <p:nvPr/>
            </p:nvGrpSpPr>
            <p:grpSpPr>
              <a:xfrm>
                <a:off x="2099091" y="3025587"/>
                <a:ext cx="417098" cy="373157"/>
                <a:chOff x="0" y="0"/>
                <a:chExt cx="417097" cy="373156"/>
              </a:xfrm>
            </p:grpSpPr>
            <p:sp>
              <p:nvSpPr>
                <p:cNvPr id="1797" name="Rectangle"/>
                <p:cNvSpPr/>
                <p:nvPr/>
              </p:nvSpPr>
              <p:spPr>
                <a:xfrm>
                  <a:off x="-1" y="-1"/>
                  <a:ext cx="417099" cy="37315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p>
              </p:txBody>
            </p:sp>
            <p:sp>
              <p:nvSpPr>
                <p:cNvPr id="1798" name="1"/>
                <p:cNvSpPr txBox="1"/>
                <p:nvPr/>
              </p:nvSpPr>
              <p:spPr>
                <a:xfrm>
                  <a:off x="45719" y="83621"/>
                  <a:ext cx="325659"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1</a:t>
                  </a:r>
                </a:p>
              </p:txBody>
            </p:sp>
          </p:grpSp>
          <p:grpSp>
            <p:nvGrpSpPr>
              <p:cNvPr id="1802" name="Rectangle 19"/>
              <p:cNvGrpSpPr/>
              <p:nvPr/>
            </p:nvGrpSpPr>
            <p:grpSpPr>
              <a:xfrm>
                <a:off x="1329009" y="3428998"/>
                <a:ext cx="773683" cy="373157"/>
                <a:chOff x="0" y="0"/>
                <a:chExt cx="773681" cy="373156"/>
              </a:xfrm>
            </p:grpSpPr>
            <p:sp>
              <p:nvSpPr>
                <p:cNvPr id="1800" name="Rectangle"/>
                <p:cNvSpPr/>
                <p:nvPr/>
              </p:nvSpPr>
              <p:spPr>
                <a:xfrm>
                  <a:off x="0" y="-1"/>
                  <a:ext cx="773682"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801" name="Weak_count"/>
                <p:cNvSpPr txBox="1"/>
                <p:nvPr/>
              </p:nvSpPr>
              <p:spPr>
                <a:xfrm>
                  <a:off x="45720" y="83621"/>
                  <a:ext cx="682242"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Weak_count</a:t>
                  </a:r>
                </a:p>
              </p:txBody>
            </p:sp>
          </p:grpSp>
          <p:grpSp>
            <p:nvGrpSpPr>
              <p:cNvPr id="1805" name="Rectangle 20"/>
              <p:cNvGrpSpPr/>
              <p:nvPr/>
            </p:nvGrpSpPr>
            <p:grpSpPr>
              <a:xfrm>
                <a:off x="2099091" y="3428998"/>
                <a:ext cx="417098" cy="373157"/>
                <a:chOff x="0" y="0"/>
                <a:chExt cx="417097" cy="373156"/>
              </a:xfrm>
            </p:grpSpPr>
            <p:sp>
              <p:nvSpPr>
                <p:cNvPr id="1803" name="Rectangle"/>
                <p:cNvSpPr/>
                <p:nvPr/>
              </p:nvSpPr>
              <p:spPr>
                <a:xfrm>
                  <a:off x="-1" y="-1"/>
                  <a:ext cx="417099" cy="37315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p>
              </p:txBody>
            </p:sp>
            <p:sp>
              <p:nvSpPr>
                <p:cNvPr id="1804" name="0"/>
                <p:cNvSpPr txBox="1"/>
                <p:nvPr/>
              </p:nvSpPr>
              <p:spPr>
                <a:xfrm>
                  <a:off x="45719" y="83621"/>
                  <a:ext cx="325659"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0</a:t>
                  </a:r>
                </a:p>
              </p:txBody>
            </p:sp>
          </p:grpSp>
          <p:grpSp>
            <p:nvGrpSpPr>
              <p:cNvPr id="1808" name="Rectangle 21"/>
              <p:cNvGrpSpPr/>
              <p:nvPr/>
            </p:nvGrpSpPr>
            <p:grpSpPr>
              <a:xfrm>
                <a:off x="1329008" y="3832410"/>
                <a:ext cx="1187181" cy="373157"/>
                <a:chOff x="0" y="0"/>
                <a:chExt cx="1187180" cy="373156"/>
              </a:xfrm>
            </p:grpSpPr>
            <p:sp>
              <p:nvSpPr>
                <p:cNvPr id="1806" name="Rectangle"/>
                <p:cNvSpPr/>
                <p:nvPr/>
              </p:nvSpPr>
              <p:spPr>
                <a:xfrm>
                  <a:off x="-1" y="-1"/>
                  <a:ext cx="1187182"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807" name="Handle to delete…"/>
                <p:cNvSpPr txBox="1"/>
                <p:nvPr/>
              </p:nvSpPr>
              <p:spPr>
                <a:xfrm>
                  <a:off x="45719" y="13771"/>
                  <a:ext cx="1095742" cy="3456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900"/>
                  </a:pPr>
                  <a:r>
                    <a:t>Handle to delete </a:t>
                  </a:r>
                  <a:endParaRPr>
                    <a:solidFill>
                      <a:srgbClr val="FFFFFF"/>
                    </a:solidFill>
                  </a:endParaRPr>
                </a:p>
                <a:p>
                  <a:pPr algn="ctr">
                    <a:defRPr sz="900"/>
                  </a:pPr>
                  <a:r>
                    <a:t> and More..</a:t>
                  </a:r>
                </a:p>
              </p:txBody>
            </p:sp>
          </p:grpSp>
          <p:sp>
            <p:nvSpPr>
              <p:cNvPr id="1809" name="Rectangle 52"/>
              <p:cNvSpPr/>
              <p:nvPr/>
            </p:nvSpPr>
            <p:spPr>
              <a:xfrm>
                <a:off x="4353870" y="2580154"/>
                <a:ext cx="1361516" cy="169769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p>
            </p:txBody>
          </p:sp>
          <p:grpSp>
            <p:nvGrpSpPr>
              <p:cNvPr id="1812" name="Rectangle 53"/>
              <p:cNvGrpSpPr/>
              <p:nvPr/>
            </p:nvGrpSpPr>
            <p:grpSpPr>
              <a:xfrm>
                <a:off x="4444638" y="2630579"/>
                <a:ext cx="1187181" cy="373157"/>
                <a:chOff x="0" y="0"/>
                <a:chExt cx="1187180" cy="373156"/>
              </a:xfrm>
            </p:grpSpPr>
            <p:sp>
              <p:nvSpPr>
                <p:cNvPr id="1810" name="Rectangle"/>
                <p:cNvSpPr/>
                <p:nvPr/>
              </p:nvSpPr>
              <p:spPr>
                <a:xfrm>
                  <a:off x="-1" y="-1"/>
                  <a:ext cx="1187182"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solidFill>
                        <a:srgbClr val="0000FF"/>
                      </a:solidFill>
                    </a:defRPr>
                  </a:pPr>
                </a:p>
              </p:txBody>
            </p:sp>
            <p:sp>
              <p:nvSpPr>
                <p:cNvPr id="1811" name="CA*  ###"/>
                <p:cNvSpPr txBox="1"/>
                <p:nvPr/>
              </p:nvSpPr>
              <p:spPr>
                <a:xfrm>
                  <a:off x="45719" y="83621"/>
                  <a:ext cx="1095742"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900"/>
                  </a:pPr>
                  <a:r>
                    <a:t>CA*  </a:t>
                  </a:r>
                  <a:r>
                    <a:rPr>
                      <a:solidFill>
                        <a:srgbClr val="0000FF"/>
                      </a:solidFill>
                    </a:rPr>
                    <a:t>###</a:t>
                  </a:r>
                </a:p>
              </p:txBody>
            </p:sp>
          </p:grpSp>
          <p:grpSp>
            <p:nvGrpSpPr>
              <p:cNvPr id="1815" name="Rectangle 54"/>
              <p:cNvGrpSpPr/>
              <p:nvPr/>
            </p:nvGrpSpPr>
            <p:grpSpPr>
              <a:xfrm>
                <a:off x="4444638" y="3033991"/>
                <a:ext cx="773683" cy="373157"/>
                <a:chOff x="0" y="0"/>
                <a:chExt cx="773681" cy="373156"/>
              </a:xfrm>
            </p:grpSpPr>
            <p:sp>
              <p:nvSpPr>
                <p:cNvPr id="1813" name="Rectangle"/>
                <p:cNvSpPr/>
                <p:nvPr/>
              </p:nvSpPr>
              <p:spPr>
                <a:xfrm>
                  <a:off x="0" y="-1"/>
                  <a:ext cx="773682"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800"/>
                  </a:pPr>
                </a:p>
              </p:txBody>
            </p:sp>
            <p:sp>
              <p:nvSpPr>
                <p:cNvPr id="1814" name="Strong_count"/>
                <p:cNvSpPr txBox="1"/>
                <p:nvPr/>
              </p:nvSpPr>
              <p:spPr>
                <a:xfrm>
                  <a:off x="45720" y="88569"/>
                  <a:ext cx="682242" cy="1960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800"/>
                  </a:lvl1pPr>
                </a:lstStyle>
                <a:p>
                  <a:pPr/>
                  <a:r>
                    <a:t>Strong_count</a:t>
                  </a:r>
                </a:p>
              </p:txBody>
            </p:sp>
          </p:grpSp>
          <p:grpSp>
            <p:nvGrpSpPr>
              <p:cNvPr id="1818" name="Rectangle 55"/>
              <p:cNvGrpSpPr/>
              <p:nvPr/>
            </p:nvGrpSpPr>
            <p:grpSpPr>
              <a:xfrm>
                <a:off x="5214720" y="3033991"/>
                <a:ext cx="417098" cy="373157"/>
                <a:chOff x="0" y="0"/>
                <a:chExt cx="417097" cy="373156"/>
              </a:xfrm>
            </p:grpSpPr>
            <p:sp>
              <p:nvSpPr>
                <p:cNvPr id="1816" name="Rectangle"/>
                <p:cNvSpPr/>
                <p:nvPr/>
              </p:nvSpPr>
              <p:spPr>
                <a:xfrm>
                  <a:off x="-1" y="-1"/>
                  <a:ext cx="417099" cy="37315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p>
              </p:txBody>
            </p:sp>
            <p:sp>
              <p:nvSpPr>
                <p:cNvPr id="1817" name="1"/>
                <p:cNvSpPr txBox="1"/>
                <p:nvPr/>
              </p:nvSpPr>
              <p:spPr>
                <a:xfrm>
                  <a:off x="45719" y="83621"/>
                  <a:ext cx="325659"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1</a:t>
                  </a:r>
                </a:p>
              </p:txBody>
            </p:sp>
          </p:grpSp>
          <p:grpSp>
            <p:nvGrpSpPr>
              <p:cNvPr id="1821" name="Rectangle 56"/>
              <p:cNvGrpSpPr/>
              <p:nvPr/>
            </p:nvGrpSpPr>
            <p:grpSpPr>
              <a:xfrm>
                <a:off x="4444638" y="3437402"/>
                <a:ext cx="773683" cy="373157"/>
                <a:chOff x="0" y="0"/>
                <a:chExt cx="773681" cy="373156"/>
              </a:xfrm>
            </p:grpSpPr>
            <p:sp>
              <p:nvSpPr>
                <p:cNvPr id="1819" name="Rectangle"/>
                <p:cNvSpPr/>
                <p:nvPr/>
              </p:nvSpPr>
              <p:spPr>
                <a:xfrm>
                  <a:off x="0" y="-1"/>
                  <a:ext cx="773682"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820" name="Weak_count"/>
                <p:cNvSpPr txBox="1"/>
                <p:nvPr/>
              </p:nvSpPr>
              <p:spPr>
                <a:xfrm>
                  <a:off x="45720" y="83621"/>
                  <a:ext cx="682242"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Weak_count</a:t>
                  </a:r>
                </a:p>
              </p:txBody>
            </p:sp>
          </p:grpSp>
          <p:grpSp>
            <p:nvGrpSpPr>
              <p:cNvPr id="1824" name="Rectangle 57"/>
              <p:cNvGrpSpPr/>
              <p:nvPr/>
            </p:nvGrpSpPr>
            <p:grpSpPr>
              <a:xfrm>
                <a:off x="5214720" y="3437402"/>
                <a:ext cx="417098" cy="373157"/>
                <a:chOff x="0" y="0"/>
                <a:chExt cx="417097" cy="373156"/>
              </a:xfrm>
            </p:grpSpPr>
            <p:sp>
              <p:nvSpPr>
                <p:cNvPr id="1822" name="Rectangle"/>
                <p:cNvSpPr/>
                <p:nvPr/>
              </p:nvSpPr>
              <p:spPr>
                <a:xfrm>
                  <a:off x="-1" y="-1"/>
                  <a:ext cx="417099" cy="37315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p>
              </p:txBody>
            </p:sp>
            <p:sp>
              <p:nvSpPr>
                <p:cNvPr id="1823" name="0"/>
                <p:cNvSpPr txBox="1"/>
                <p:nvPr/>
              </p:nvSpPr>
              <p:spPr>
                <a:xfrm>
                  <a:off x="45719" y="83621"/>
                  <a:ext cx="325659" cy="205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0</a:t>
                  </a:r>
                </a:p>
              </p:txBody>
            </p:sp>
          </p:grpSp>
          <p:grpSp>
            <p:nvGrpSpPr>
              <p:cNvPr id="1827" name="Rectangle 58"/>
              <p:cNvGrpSpPr/>
              <p:nvPr/>
            </p:nvGrpSpPr>
            <p:grpSpPr>
              <a:xfrm>
                <a:off x="4444637" y="3840814"/>
                <a:ext cx="1187181" cy="373157"/>
                <a:chOff x="0" y="0"/>
                <a:chExt cx="1187180" cy="373156"/>
              </a:xfrm>
            </p:grpSpPr>
            <p:sp>
              <p:nvSpPr>
                <p:cNvPr id="1825" name="Rectangle"/>
                <p:cNvSpPr/>
                <p:nvPr/>
              </p:nvSpPr>
              <p:spPr>
                <a:xfrm>
                  <a:off x="-1" y="-1"/>
                  <a:ext cx="1187182"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826" name="Handle to delete…"/>
                <p:cNvSpPr txBox="1"/>
                <p:nvPr/>
              </p:nvSpPr>
              <p:spPr>
                <a:xfrm>
                  <a:off x="45719" y="13771"/>
                  <a:ext cx="1095742" cy="3456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900"/>
                  </a:pPr>
                  <a:r>
                    <a:t>Handle to delete </a:t>
                  </a:r>
                  <a:endParaRPr>
                    <a:solidFill>
                      <a:srgbClr val="FFFFFF"/>
                    </a:solidFill>
                  </a:endParaRPr>
                </a:p>
                <a:p>
                  <a:pPr algn="ctr">
                    <a:defRPr sz="900"/>
                  </a:pPr>
                  <a:r>
                    <a:t> and More..</a:t>
                  </a:r>
                </a:p>
              </p:txBody>
            </p:sp>
          </p:grpSp>
          <p:sp>
            <p:nvSpPr>
              <p:cNvPr id="1828" name="Straight Connector 32"/>
              <p:cNvSpPr/>
              <p:nvPr/>
            </p:nvSpPr>
            <p:spPr>
              <a:xfrm flipH="1">
                <a:off x="0" y="1998504"/>
                <a:ext cx="375684" cy="428355"/>
              </a:xfrm>
              <a:prstGeom prst="line">
                <a:avLst/>
              </a:prstGeom>
              <a:noFill/>
              <a:ln w="9525" cap="flat">
                <a:solidFill>
                  <a:srgbClr val="948A54"/>
                </a:solidFill>
                <a:prstDash val="solid"/>
                <a:round/>
              </a:ln>
              <a:effectLst/>
            </p:spPr>
            <p:txBody>
              <a:bodyPr wrap="square" lIns="45719" tIns="45719" rIns="45719" bIns="45719" numCol="1" anchor="t">
                <a:noAutofit/>
              </a:bodyPr>
              <a:lstStyle/>
              <a:p>
                <a:pPr/>
              </a:p>
            </p:txBody>
          </p:sp>
          <p:sp>
            <p:nvSpPr>
              <p:cNvPr id="1829" name="Straight Connector 36"/>
              <p:cNvSpPr/>
              <p:nvPr/>
            </p:nvSpPr>
            <p:spPr>
              <a:xfrm>
                <a:off x="1758" y="1998504"/>
                <a:ext cx="359903" cy="428355"/>
              </a:xfrm>
              <a:prstGeom prst="line">
                <a:avLst/>
              </a:prstGeom>
              <a:noFill/>
              <a:ln w="9525" cap="flat">
                <a:solidFill>
                  <a:srgbClr val="948A54"/>
                </a:solidFill>
                <a:prstDash val="solid"/>
                <a:round/>
              </a:ln>
              <a:effectLst/>
            </p:spPr>
            <p:txBody>
              <a:bodyPr wrap="square" lIns="45719" tIns="45719" rIns="45719" bIns="45719" numCol="1" anchor="t">
                <a:noAutofit/>
              </a:bodyPr>
              <a:lstStyle/>
              <a:p>
                <a:pPr/>
              </a:p>
            </p:txBody>
          </p:sp>
        </p:grpSp>
      </p:gr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42" name="Group 14"/>
          <p:cNvGrpSpPr/>
          <p:nvPr/>
        </p:nvGrpSpPr>
        <p:grpSpPr>
          <a:xfrm>
            <a:off x="6339733" y="1893345"/>
            <a:ext cx="1270749" cy="1048872"/>
            <a:chOff x="0" y="0"/>
            <a:chExt cx="1270748" cy="1048870"/>
          </a:xfrm>
        </p:grpSpPr>
        <p:sp>
          <p:nvSpPr>
            <p:cNvPr id="1834" name="Rectangle 4"/>
            <p:cNvSpPr/>
            <p:nvPr/>
          </p:nvSpPr>
          <p:spPr>
            <a:xfrm>
              <a:off x="-1" y="0"/>
              <a:ext cx="1270750" cy="1048871"/>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sp>
          <p:nvSpPr>
            <p:cNvPr id="1835" name="Rectangle 5"/>
            <p:cNvSpPr/>
            <p:nvPr/>
          </p:nvSpPr>
          <p:spPr>
            <a:xfrm>
              <a:off x="90767" y="100852"/>
              <a:ext cx="554692" cy="36307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000"/>
              </a:pPr>
            </a:p>
          </p:txBody>
        </p:sp>
        <p:grpSp>
          <p:nvGrpSpPr>
            <p:cNvPr id="1838" name="Rectangle 6"/>
            <p:cNvGrpSpPr/>
            <p:nvPr/>
          </p:nvGrpSpPr>
          <p:grpSpPr>
            <a:xfrm>
              <a:off x="645459" y="100852"/>
              <a:ext cx="554692" cy="363071"/>
              <a:chOff x="0" y="0"/>
              <a:chExt cx="554690" cy="363069"/>
            </a:xfrm>
          </p:grpSpPr>
          <p:sp>
            <p:nvSpPr>
              <p:cNvPr id="1836" name="Rectangle"/>
              <p:cNvSpPr/>
              <p:nvPr/>
            </p:nvSpPr>
            <p:spPr>
              <a:xfrm>
                <a:off x="0" y="0"/>
                <a:ext cx="554691" cy="3630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sp>
            <p:nvSpPr>
              <p:cNvPr id="1837" name="CA*"/>
              <p:cNvSpPr txBox="1"/>
              <p:nvPr/>
            </p:nvSpPr>
            <p:spPr>
              <a:xfrm>
                <a:off x="45720" y="52434"/>
                <a:ext cx="463251"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vl1pPr>
              </a:lstStyle>
              <a:p>
                <a:pPr/>
                <a:r>
                  <a:t>CA*</a:t>
                </a:r>
              </a:p>
            </p:txBody>
          </p:sp>
        </p:grpSp>
        <p:grpSp>
          <p:nvGrpSpPr>
            <p:cNvPr id="1841" name="Rectangle 7"/>
            <p:cNvGrpSpPr/>
            <p:nvPr/>
          </p:nvGrpSpPr>
          <p:grpSpPr>
            <a:xfrm>
              <a:off x="90767" y="524434"/>
              <a:ext cx="1109384" cy="383242"/>
              <a:chOff x="0" y="0"/>
              <a:chExt cx="1109383" cy="383240"/>
            </a:xfrm>
          </p:grpSpPr>
          <p:sp>
            <p:nvSpPr>
              <p:cNvPr id="1839" name="Rectangle"/>
              <p:cNvSpPr/>
              <p:nvPr/>
            </p:nvSpPr>
            <p:spPr>
              <a:xfrm>
                <a:off x="-1" y="0"/>
                <a:ext cx="1109385" cy="3832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sz="900"/>
                </a:pPr>
              </a:p>
            </p:txBody>
          </p:sp>
          <p:sp>
            <p:nvSpPr>
              <p:cNvPr id="1840" name="Pointer to Control Block"/>
              <p:cNvSpPr txBox="1"/>
              <p:nvPr/>
            </p:nvSpPr>
            <p:spPr>
              <a:xfrm>
                <a:off x="45719" y="18813"/>
                <a:ext cx="1017945" cy="345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900"/>
                </a:lvl1pPr>
              </a:lstStyle>
              <a:p>
                <a:pPr/>
                <a:r>
                  <a:t>Pointer to Control Block</a:t>
                </a:r>
              </a:p>
            </p:txBody>
          </p:sp>
        </p:grpSp>
      </p:grpSp>
      <p:grpSp>
        <p:nvGrpSpPr>
          <p:cNvPr id="1853" name="Group 9"/>
          <p:cNvGrpSpPr/>
          <p:nvPr/>
        </p:nvGrpSpPr>
        <p:grpSpPr>
          <a:xfrm>
            <a:off x="3087953" y="1893345"/>
            <a:ext cx="1270749" cy="1048872"/>
            <a:chOff x="0" y="0"/>
            <a:chExt cx="1270748" cy="1048870"/>
          </a:xfrm>
        </p:grpSpPr>
        <p:sp>
          <p:nvSpPr>
            <p:cNvPr id="1843" name="Rectangle 10"/>
            <p:cNvSpPr/>
            <p:nvPr/>
          </p:nvSpPr>
          <p:spPr>
            <a:xfrm>
              <a:off x="-1" y="0"/>
              <a:ext cx="1270750" cy="1048871"/>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grpSp>
          <p:nvGrpSpPr>
            <p:cNvPr id="1846" name="Rectangle 11"/>
            <p:cNvGrpSpPr/>
            <p:nvPr/>
          </p:nvGrpSpPr>
          <p:grpSpPr>
            <a:xfrm>
              <a:off x="90767" y="100852"/>
              <a:ext cx="554692" cy="363071"/>
              <a:chOff x="0" y="0"/>
              <a:chExt cx="554690" cy="363069"/>
            </a:xfrm>
          </p:grpSpPr>
          <p:sp>
            <p:nvSpPr>
              <p:cNvPr id="1844" name="Rectangle"/>
              <p:cNvSpPr/>
              <p:nvPr/>
            </p:nvSpPr>
            <p:spPr>
              <a:xfrm>
                <a:off x="0" y="0"/>
                <a:ext cx="554691" cy="3630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pPr>
              </a:p>
            </p:txBody>
          </p:sp>
          <p:sp>
            <p:nvSpPr>
              <p:cNvPr id="1845" name="CA*"/>
              <p:cNvSpPr txBox="1"/>
              <p:nvPr/>
            </p:nvSpPr>
            <p:spPr>
              <a:xfrm>
                <a:off x="45720" y="52434"/>
                <a:ext cx="463251"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vl1pPr>
              </a:lstStyle>
              <a:p>
                <a:pPr/>
                <a:r>
                  <a:t>CA* </a:t>
                </a:r>
              </a:p>
            </p:txBody>
          </p:sp>
        </p:grpSp>
        <p:grpSp>
          <p:nvGrpSpPr>
            <p:cNvPr id="1849" name="Rectangle 12"/>
            <p:cNvGrpSpPr/>
            <p:nvPr/>
          </p:nvGrpSpPr>
          <p:grpSpPr>
            <a:xfrm>
              <a:off x="645459" y="100852"/>
              <a:ext cx="554692" cy="363071"/>
              <a:chOff x="0" y="0"/>
              <a:chExt cx="554690" cy="363069"/>
            </a:xfrm>
          </p:grpSpPr>
          <p:sp>
            <p:nvSpPr>
              <p:cNvPr id="1847" name="Rectangle"/>
              <p:cNvSpPr/>
              <p:nvPr/>
            </p:nvSpPr>
            <p:spPr>
              <a:xfrm>
                <a:off x="0" y="0"/>
                <a:ext cx="554691" cy="3630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sp>
            <p:nvSpPr>
              <p:cNvPr id="1848" name="Text"/>
              <p:cNvSpPr txBox="1"/>
              <p:nvPr/>
            </p:nvSpPr>
            <p:spPr>
              <a:xfrm>
                <a:off x="45720" y="52434"/>
                <a:ext cx="463251" cy="258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 </a:t>
                </a:r>
              </a:p>
            </p:txBody>
          </p:sp>
        </p:grpSp>
        <p:grpSp>
          <p:nvGrpSpPr>
            <p:cNvPr id="1852" name="Rectangle 13"/>
            <p:cNvGrpSpPr/>
            <p:nvPr/>
          </p:nvGrpSpPr>
          <p:grpSpPr>
            <a:xfrm>
              <a:off x="90767" y="524434"/>
              <a:ext cx="1109384" cy="383242"/>
              <a:chOff x="0" y="0"/>
              <a:chExt cx="1109383" cy="383240"/>
            </a:xfrm>
          </p:grpSpPr>
          <p:sp>
            <p:nvSpPr>
              <p:cNvPr id="1850" name="Rectangle"/>
              <p:cNvSpPr/>
              <p:nvPr/>
            </p:nvSpPr>
            <p:spPr>
              <a:xfrm>
                <a:off x="-1" y="0"/>
                <a:ext cx="1109385" cy="3832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sz="900"/>
                </a:pPr>
              </a:p>
            </p:txBody>
          </p:sp>
          <p:sp>
            <p:nvSpPr>
              <p:cNvPr id="1851" name="Pointer to Control Block"/>
              <p:cNvSpPr txBox="1"/>
              <p:nvPr/>
            </p:nvSpPr>
            <p:spPr>
              <a:xfrm>
                <a:off x="45719" y="18813"/>
                <a:ext cx="1017945" cy="345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900"/>
                </a:lvl1pPr>
              </a:lstStyle>
              <a:p>
                <a:pPr/>
                <a:r>
                  <a:t>Pointer to Control Block</a:t>
                </a:r>
              </a:p>
            </p:txBody>
          </p:sp>
        </p:grpSp>
      </p:grpSp>
      <p:grpSp>
        <p:nvGrpSpPr>
          <p:cNvPr id="1861" name="Bevel 15"/>
          <p:cNvGrpSpPr/>
          <p:nvPr/>
        </p:nvGrpSpPr>
        <p:grpSpPr>
          <a:xfrm>
            <a:off x="4953811" y="3508673"/>
            <a:ext cx="754239" cy="680759"/>
            <a:chOff x="0" y="0"/>
            <a:chExt cx="754238" cy="680758"/>
          </a:xfrm>
        </p:grpSpPr>
        <p:grpSp>
          <p:nvGrpSpPr>
            <p:cNvPr id="1859" name="Group"/>
            <p:cNvGrpSpPr/>
            <p:nvPr/>
          </p:nvGrpSpPr>
          <p:grpSpPr>
            <a:xfrm>
              <a:off x="-1" y="-1"/>
              <a:ext cx="754240" cy="680760"/>
              <a:chOff x="0" y="0"/>
              <a:chExt cx="754238" cy="680758"/>
            </a:xfrm>
          </p:grpSpPr>
          <p:sp>
            <p:nvSpPr>
              <p:cNvPr id="1854" name="Rectangle"/>
              <p:cNvSpPr/>
              <p:nvPr/>
            </p:nvSpPr>
            <p:spPr>
              <a:xfrm>
                <a:off x="-1" y="-1"/>
                <a:ext cx="754240" cy="680760"/>
              </a:xfrm>
              <a:prstGeom prst="rect">
                <a:avLst/>
              </a:prstGeom>
              <a:solidFill>
                <a:srgbClr val="D99694"/>
              </a:solidFill>
              <a:ln w="12700" cap="flat">
                <a:noFill/>
                <a:miter lim="400000"/>
              </a:ln>
              <a:effectLst/>
            </p:spPr>
            <p:txBody>
              <a:bodyPr wrap="square" lIns="45719" tIns="45719" rIns="45719" bIns="45719" numCol="1" anchor="ctr">
                <a:noAutofit/>
              </a:bodyPr>
              <a:lstStyle/>
              <a:p>
                <a:pPr algn="ctr">
                  <a:defRPr sz="900"/>
                </a:pPr>
              </a:p>
            </p:txBody>
          </p:sp>
          <p:sp>
            <p:nvSpPr>
              <p:cNvPr id="1855" name="Shape"/>
              <p:cNvSpPr/>
              <p:nvPr/>
            </p:nvSpPr>
            <p:spPr>
              <a:xfrm>
                <a:off x="-1" y="-1"/>
                <a:ext cx="754240" cy="85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9163" y="21600"/>
                    </a:lnTo>
                    <a:lnTo>
                      <a:pt x="243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sz="900"/>
                </a:pPr>
              </a:p>
            </p:txBody>
          </p:sp>
          <p:sp>
            <p:nvSpPr>
              <p:cNvPr id="1856" name="Shape"/>
              <p:cNvSpPr/>
              <p:nvPr/>
            </p:nvSpPr>
            <p:spPr>
              <a:xfrm>
                <a:off x="-1" y="595663"/>
                <a:ext cx="754240" cy="85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437" y="0"/>
                    </a:lnTo>
                    <a:lnTo>
                      <a:pt x="19163"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pPr>
              </a:p>
            </p:txBody>
          </p:sp>
          <p:sp>
            <p:nvSpPr>
              <p:cNvPr id="1857" name="Shape"/>
              <p:cNvSpPr/>
              <p:nvPr/>
            </p:nvSpPr>
            <p:spPr>
              <a:xfrm>
                <a:off x="-1" y="-1"/>
                <a:ext cx="85096" cy="680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700"/>
                    </a:lnTo>
                    <a:lnTo>
                      <a:pt x="21600" y="18900"/>
                    </a:lnTo>
                    <a:lnTo>
                      <a:pt x="0"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defRPr sz="900"/>
                </a:pPr>
              </a:p>
            </p:txBody>
          </p:sp>
          <p:sp>
            <p:nvSpPr>
              <p:cNvPr id="1858" name="Shape"/>
              <p:cNvSpPr/>
              <p:nvPr/>
            </p:nvSpPr>
            <p:spPr>
              <a:xfrm>
                <a:off x="669143" y="-1"/>
                <a:ext cx="85096" cy="680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18900"/>
                    </a:lnTo>
                    <a:lnTo>
                      <a:pt x="0" y="2700"/>
                    </a:lnTo>
                    <a:close/>
                  </a:path>
                </a:pathLst>
              </a:custGeom>
              <a:solidFill>
                <a:srgbClr val="000000">
                  <a:alpha val="40000"/>
                </a:srgbClr>
              </a:solidFill>
              <a:ln w="12700" cap="flat">
                <a:noFill/>
                <a:miter lim="400000"/>
              </a:ln>
              <a:effectLst/>
            </p:spPr>
            <p:txBody>
              <a:bodyPr wrap="square" lIns="45719" tIns="45719" rIns="45719" bIns="45719" numCol="1" anchor="ctr">
                <a:noAutofit/>
              </a:bodyPr>
              <a:lstStyle/>
              <a:p>
                <a:pPr algn="ctr">
                  <a:defRPr sz="900"/>
                </a:pPr>
              </a:p>
            </p:txBody>
          </p:sp>
        </p:grpSp>
        <p:sp>
          <p:nvSpPr>
            <p:cNvPr id="1860" name="CA object"/>
            <p:cNvSpPr txBox="1"/>
            <p:nvPr/>
          </p:nvSpPr>
          <p:spPr>
            <a:xfrm>
              <a:off x="130814" y="167572"/>
              <a:ext cx="492610" cy="3456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CA object</a:t>
              </a:r>
            </a:p>
          </p:txBody>
        </p:sp>
      </p:grpSp>
      <p:grpSp>
        <p:nvGrpSpPr>
          <p:cNvPr id="1881" name="Group 23"/>
          <p:cNvGrpSpPr/>
          <p:nvPr/>
        </p:nvGrpSpPr>
        <p:grpSpPr>
          <a:xfrm>
            <a:off x="4739056" y="4623098"/>
            <a:ext cx="1361516" cy="1697691"/>
            <a:chOff x="0" y="0"/>
            <a:chExt cx="1361514" cy="1697689"/>
          </a:xfrm>
        </p:grpSpPr>
        <p:sp>
          <p:nvSpPr>
            <p:cNvPr id="1862" name="Rectangle 22"/>
            <p:cNvSpPr/>
            <p:nvPr/>
          </p:nvSpPr>
          <p:spPr>
            <a:xfrm>
              <a:off x="0" y="0"/>
              <a:ext cx="1361515" cy="169769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p>
          </p:txBody>
        </p:sp>
        <p:grpSp>
          <p:nvGrpSpPr>
            <p:cNvPr id="1865" name="Rectangle 16"/>
            <p:cNvGrpSpPr/>
            <p:nvPr/>
          </p:nvGrpSpPr>
          <p:grpSpPr>
            <a:xfrm>
              <a:off x="90768" y="50426"/>
              <a:ext cx="1187180" cy="373156"/>
              <a:chOff x="0" y="0"/>
              <a:chExt cx="1187178" cy="373155"/>
            </a:xfrm>
          </p:grpSpPr>
          <p:sp>
            <p:nvSpPr>
              <p:cNvPr id="1863" name="Rectangle"/>
              <p:cNvSpPr/>
              <p:nvPr/>
            </p:nvSpPr>
            <p:spPr>
              <a:xfrm>
                <a:off x="0" y="-1"/>
                <a:ext cx="1187179"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864" name="Pointer to CA object"/>
              <p:cNvSpPr txBox="1"/>
              <p:nvPr/>
            </p:nvSpPr>
            <p:spPr>
              <a:xfrm>
                <a:off x="45720" y="83620"/>
                <a:ext cx="1095739" cy="205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Pointer to CA object</a:t>
                </a:r>
              </a:p>
            </p:txBody>
          </p:sp>
        </p:grpSp>
        <p:grpSp>
          <p:nvGrpSpPr>
            <p:cNvPr id="1868" name="Rectangle 17"/>
            <p:cNvGrpSpPr/>
            <p:nvPr/>
          </p:nvGrpSpPr>
          <p:grpSpPr>
            <a:xfrm>
              <a:off x="90768" y="453837"/>
              <a:ext cx="773682" cy="373156"/>
              <a:chOff x="0" y="0"/>
              <a:chExt cx="773681" cy="373155"/>
            </a:xfrm>
          </p:grpSpPr>
          <p:sp>
            <p:nvSpPr>
              <p:cNvPr id="1866" name="Rectangle"/>
              <p:cNvSpPr/>
              <p:nvPr/>
            </p:nvSpPr>
            <p:spPr>
              <a:xfrm>
                <a:off x="0" y="-1"/>
                <a:ext cx="773682"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800"/>
                </a:pPr>
              </a:p>
            </p:txBody>
          </p:sp>
          <p:sp>
            <p:nvSpPr>
              <p:cNvPr id="1867" name="Strong_count"/>
              <p:cNvSpPr txBox="1"/>
              <p:nvPr/>
            </p:nvSpPr>
            <p:spPr>
              <a:xfrm>
                <a:off x="45720" y="88569"/>
                <a:ext cx="682242" cy="1960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800"/>
                </a:lvl1pPr>
              </a:lstStyle>
              <a:p>
                <a:pPr/>
                <a:r>
                  <a:t>Strong_count</a:t>
                </a:r>
              </a:p>
            </p:txBody>
          </p:sp>
        </p:grpSp>
        <p:grpSp>
          <p:nvGrpSpPr>
            <p:cNvPr id="1871" name="Rectangle 18"/>
            <p:cNvGrpSpPr/>
            <p:nvPr/>
          </p:nvGrpSpPr>
          <p:grpSpPr>
            <a:xfrm>
              <a:off x="860850" y="453837"/>
              <a:ext cx="417097" cy="373156"/>
              <a:chOff x="0" y="0"/>
              <a:chExt cx="417096" cy="373155"/>
            </a:xfrm>
          </p:grpSpPr>
          <p:sp>
            <p:nvSpPr>
              <p:cNvPr id="1869" name="Rectangle"/>
              <p:cNvSpPr/>
              <p:nvPr/>
            </p:nvSpPr>
            <p:spPr>
              <a:xfrm>
                <a:off x="-1" y="-1"/>
                <a:ext cx="417098" cy="373157"/>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p>
            </p:txBody>
          </p:sp>
          <p:sp>
            <p:nvSpPr>
              <p:cNvPr id="1870" name="2"/>
              <p:cNvSpPr txBox="1"/>
              <p:nvPr/>
            </p:nvSpPr>
            <p:spPr>
              <a:xfrm>
                <a:off x="45719" y="83620"/>
                <a:ext cx="325658" cy="205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2</a:t>
                </a:r>
              </a:p>
            </p:txBody>
          </p:sp>
        </p:grpSp>
        <p:grpSp>
          <p:nvGrpSpPr>
            <p:cNvPr id="1874" name="Rectangle 19"/>
            <p:cNvGrpSpPr/>
            <p:nvPr/>
          </p:nvGrpSpPr>
          <p:grpSpPr>
            <a:xfrm>
              <a:off x="90768" y="857249"/>
              <a:ext cx="773682" cy="373156"/>
              <a:chOff x="0" y="0"/>
              <a:chExt cx="773681" cy="373155"/>
            </a:xfrm>
          </p:grpSpPr>
          <p:sp>
            <p:nvSpPr>
              <p:cNvPr id="1872" name="Rectangle"/>
              <p:cNvSpPr/>
              <p:nvPr/>
            </p:nvSpPr>
            <p:spPr>
              <a:xfrm>
                <a:off x="0" y="-1"/>
                <a:ext cx="773682"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873" name="Weak_count"/>
              <p:cNvSpPr txBox="1"/>
              <p:nvPr/>
            </p:nvSpPr>
            <p:spPr>
              <a:xfrm>
                <a:off x="45720" y="83620"/>
                <a:ext cx="682242" cy="205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Weak_count</a:t>
                </a:r>
              </a:p>
            </p:txBody>
          </p:sp>
        </p:grpSp>
        <p:grpSp>
          <p:nvGrpSpPr>
            <p:cNvPr id="1877" name="Rectangle 20"/>
            <p:cNvGrpSpPr/>
            <p:nvPr/>
          </p:nvGrpSpPr>
          <p:grpSpPr>
            <a:xfrm>
              <a:off x="860850" y="857249"/>
              <a:ext cx="417097" cy="373156"/>
              <a:chOff x="0" y="0"/>
              <a:chExt cx="417096" cy="373155"/>
            </a:xfrm>
          </p:grpSpPr>
          <p:sp>
            <p:nvSpPr>
              <p:cNvPr id="1875" name="Rectangle"/>
              <p:cNvSpPr/>
              <p:nvPr/>
            </p:nvSpPr>
            <p:spPr>
              <a:xfrm>
                <a:off x="-1" y="-1"/>
                <a:ext cx="417098" cy="373157"/>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p>
            </p:txBody>
          </p:sp>
          <p:sp>
            <p:nvSpPr>
              <p:cNvPr id="1876" name="0"/>
              <p:cNvSpPr txBox="1"/>
              <p:nvPr/>
            </p:nvSpPr>
            <p:spPr>
              <a:xfrm>
                <a:off x="45719" y="83620"/>
                <a:ext cx="325658" cy="205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vl1pPr>
              </a:lstStyle>
              <a:p>
                <a:pPr/>
                <a:r>
                  <a:t>0</a:t>
                </a:r>
              </a:p>
            </p:txBody>
          </p:sp>
        </p:grpSp>
        <p:grpSp>
          <p:nvGrpSpPr>
            <p:cNvPr id="1880" name="Rectangle 21"/>
            <p:cNvGrpSpPr/>
            <p:nvPr/>
          </p:nvGrpSpPr>
          <p:grpSpPr>
            <a:xfrm>
              <a:off x="90767" y="1260660"/>
              <a:ext cx="1187180" cy="373156"/>
              <a:chOff x="0" y="0"/>
              <a:chExt cx="1187178" cy="373155"/>
            </a:xfrm>
          </p:grpSpPr>
          <p:sp>
            <p:nvSpPr>
              <p:cNvPr id="1878" name="Rectangle"/>
              <p:cNvSpPr/>
              <p:nvPr/>
            </p:nvSpPr>
            <p:spPr>
              <a:xfrm>
                <a:off x="0" y="-1"/>
                <a:ext cx="1187179"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p>
            </p:txBody>
          </p:sp>
          <p:sp>
            <p:nvSpPr>
              <p:cNvPr id="1879" name="Handle to delete…"/>
              <p:cNvSpPr txBox="1"/>
              <p:nvPr/>
            </p:nvSpPr>
            <p:spPr>
              <a:xfrm>
                <a:off x="45720" y="13770"/>
                <a:ext cx="1095739" cy="345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900"/>
                </a:pPr>
                <a:r>
                  <a:t>Handle to delete </a:t>
                </a:r>
                <a:endParaRPr>
                  <a:solidFill>
                    <a:srgbClr val="FFFFFF"/>
                  </a:solidFill>
                </a:endParaRPr>
              </a:p>
              <a:p>
                <a:pPr algn="ctr">
                  <a:defRPr sz="900"/>
                </a:pPr>
                <a:r>
                  <a:t> and More..</a:t>
                </a:r>
              </a:p>
            </p:txBody>
          </p:sp>
        </p:grpSp>
      </p:grpSp>
      <p:sp>
        <p:nvSpPr>
          <p:cNvPr id="1882" name="TextBox 24"/>
          <p:cNvSpPr txBox="1"/>
          <p:nvPr/>
        </p:nvSpPr>
        <p:spPr>
          <a:xfrm>
            <a:off x="6370326" y="5409584"/>
            <a:ext cx="899804" cy="4614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300"/>
            </a:lvl1pPr>
          </a:lstStyle>
          <a:p>
            <a:pPr/>
            <a:r>
              <a:t>CONTROL BLOCK</a:t>
            </a:r>
          </a:p>
        </p:txBody>
      </p:sp>
      <p:sp>
        <p:nvSpPr>
          <p:cNvPr id="1883" name="Straight Connector 26"/>
          <p:cNvSpPr/>
          <p:nvPr/>
        </p:nvSpPr>
        <p:spPr>
          <a:xfrm>
            <a:off x="1663043" y="3322094"/>
            <a:ext cx="6222627" cy="1"/>
          </a:xfrm>
          <a:prstGeom prst="line">
            <a:avLst/>
          </a:prstGeom>
          <a:ln w="38100">
            <a:solidFill>
              <a:srgbClr val="953735"/>
            </a:solidFill>
          </a:ln>
        </p:spPr>
        <p:txBody>
          <a:bodyPr lIns="45719" rIns="45719"/>
          <a:lstStyle/>
          <a:p>
            <a:pPr/>
          </a:p>
        </p:txBody>
      </p:sp>
      <p:sp>
        <p:nvSpPr>
          <p:cNvPr id="1884" name="TextBox 27"/>
          <p:cNvSpPr txBox="1"/>
          <p:nvPr/>
        </p:nvSpPr>
        <p:spPr>
          <a:xfrm>
            <a:off x="1542595" y="2159954"/>
            <a:ext cx="896919" cy="4614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300"/>
            </a:lvl1pPr>
          </a:lstStyle>
          <a:p>
            <a:pPr/>
            <a:r>
              <a:t>Stack memory</a:t>
            </a:r>
          </a:p>
        </p:txBody>
      </p:sp>
      <p:sp>
        <p:nvSpPr>
          <p:cNvPr id="1885" name="TextBox 28"/>
          <p:cNvSpPr txBox="1"/>
          <p:nvPr/>
        </p:nvSpPr>
        <p:spPr>
          <a:xfrm>
            <a:off x="1542595" y="4089606"/>
            <a:ext cx="896919" cy="4614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300"/>
            </a:lvl1pPr>
          </a:lstStyle>
          <a:p>
            <a:pPr/>
            <a:r>
              <a:t>Heap memory</a:t>
            </a:r>
          </a:p>
        </p:txBody>
      </p:sp>
      <p:sp>
        <p:nvSpPr>
          <p:cNvPr id="1886" name="Straight Connector 33"/>
          <p:cNvSpPr/>
          <p:nvPr/>
        </p:nvSpPr>
        <p:spPr>
          <a:xfrm>
            <a:off x="4358702" y="2175733"/>
            <a:ext cx="763597" cy="1"/>
          </a:xfrm>
          <a:prstGeom prst="line">
            <a:avLst/>
          </a:prstGeom>
          <a:ln>
            <a:solidFill>
              <a:srgbClr val="FF0000"/>
            </a:solidFill>
          </a:ln>
        </p:spPr>
        <p:txBody>
          <a:bodyPr lIns="45719" rIns="45719"/>
          <a:lstStyle/>
          <a:p>
            <a:pPr/>
          </a:p>
        </p:txBody>
      </p:sp>
      <p:sp>
        <p:nvSpPr>
          <p:cNvPr id="1887" name="Straight Connector 35"/>
          <p:cNvSpPr/>
          <p:nvPr/>
        </p:nvSpPr>
        <p:spPr>
          <a:xfrm>
            <a:off x="5122298" y="2175733"/>
            <a:ext cx="1" cy="1324326"/>
          </a:xfrm>
          <a:prstGeom prst="line">
            <a:avLst/>
          </a:prstGeom>
          <a:ln>
            <a:solidFill>
              <a:srgbClr val="FF0000"/>
            </a:solidFill>
            <a:tailEnd type="triangle"/>
          </a:ln>
        </p:spPr>
        <p:txBody>
          <a:bodyPr lIns="45719" rIns="45719"/>
          <a:lstStyle/>
          <a:p>
            <a:pPr/>
          </a:p>
        </p:txBody>
      </p:sp>
      <p:sp>
        <p:nvSpPr>
          <p:cNvPr id="1888" name="Elbow Connector 41"/>
          <p:cNvSpPr/>
          <p:nvPr/>
        </p:nvSpPr>
        <p:spPr>
          <a:xfrm flipH="1" rot="16200000">
            <a:off x="3436134" y="3229409"/>
            <a:ext cx="1680883" cy="11064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a:solidFill>
              <a:srgbClr val="4A7EBB"/>
            </a:solidFill>
            <a:tailEnd type="triangle"/>
          </a:ln>
        </p:spPr>
        <p:txBody>
          <a:bodyPr lIns="45719" rIns="45719" anchor="ctr"/>
          <a:lstStyle/>
          <a:p>
            <a:pPr/>
          </a:p>
        </p:txBody>
      </p:sp>
      <p:sp>
        <p:nvSpPr>
          <p:cNvPr id="1889" name="Straight Arrow Connector 47"/>
          <p:cNvSpPr/>
          <p:nvPr/>
        </p:nvSpPr>
        <p:spPr>
          <a:xfrm flipH="1" flipV="1">
            <a:off x="5419814" y="4133960"/>
            <a:ext cx="2" cy="489138"/>
          </a:xfrm>
          <a:prstGeom prst="line">
            <a:avLst/>
          </a:prstGeom>
          <a:ln>
            <a:solidFill>
              <a:srgbClr val="4A7EBB"/>
            </a:solidFill>
            <a:tailEnd type="triangle"/>
          </a:ln>
        </p:spPr>
        <p:txBody>
          <a:bodyPr lIns="45719" rIns="45719"/>
          <a:lstStyle/>
          <a:p>
            <a:pPr/>
          </a:p>
        </p:txBody>
      </p:sp>
      <p:sp>
        <p:nvSpPr>
          <p:cNvPr id="1890" name="TextBox 32"/>
          <p:cNvSpPr txBox="1"/>
          <p:nvPr/>
        </p:nvSpPr>
        <p:spPr>
          <a:xfrm>
            <a:off x="3501786" y="1596173"/>
            <a:ext cx="421788" cy="2582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300"/>
            </a:lvl1pPr>
          </a:lstStyle>
          <a:p>
            <a:pPr/>
            <a:r>
              <a:t>ptr1</a:t>
            </a:r>
          </a:p>
        </p:txBody>
      </p:sp>
      <p:sp>
        <p:nvSpPr>
          <p:cNvPr id="1891" name="TextBox 34"/>
          <p:cNvSpPr txBox="1"/>
          <p:nvPr/>
        </p:nvSpPr>
        <p:spPr>
          <a:xfrm>
            <a:off x="6764213" y="1562218"/>
            <a:ext cx="421788" cy="2582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300"/>
            </a:lvl1pPr>
          </a:lstStyle>
          <a:p>
            <a:pPr/>
            <a:r>
              <a:t>ptr2</a:t>
            </a:r>
          </a:p>
        </p:txBody>
      </p:sp>
      <p:sp>
        <p:nvSpPr>
          <p:cNvPr id="1892" name="Elbow Connector 8"/>
          <p:cNvSpPr/>
          <p:nvPr/>
        </p:nvSpPr>
        <p:spPr>
          <a:xfrm rot="5400000">
            <a:off x="5551163" y="3199151"/>
            <a:ext cx="1680883" cy="1167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a:solidFill>
              <a:srgbClr val="4A7EBB"/>
            </a:solidFill>
            <a:tailEnd type="triangle"/>
          </a:ln>
        </p:spPr>
        <p:txBody>
          <a:bodyPr lIns="45719" rIns="45719" anchor="ctr"/>
          <a:lstStyle/>
          <a:p>
            <a:pPr/>
          </a:p>
        </p:txBody>
      </p:sp>
      <p:sp>
        <p:nvSpPr>
          <p:cNvPr id="1893" name="Straight Connector 37"/>
          <p:cNvSpPr/>
          <p:nvPr/>
        </p:nvSpPr>
        <p:spPr>
          <a:xfrm flipH="1">
            <a:off x="5525711" y="2175733"/>
            <a:ext cx="865894" cy="1"/>
          </a:xfrm>
          <a:prstGeom prst="line">
            <a:avLst/>
          </a:prstGeom>
          <a:ln>
            <a:solidFill>
              <a:srgbClr val="FF0000"/>
            </a:solidFill>
          </a:ln>
        </p:spPr>
        <p:txBody>
          <a:bodyPr lIns="45719" rIns="45719"/>
          <a:lstStyle/>
          <a:p>
            <a:pPr/>
          </a:p>
        </p:txBody>
      </p:sp>
      <p:sp>
        <p:nvSpPr>
          <p:cNvPr id="1894" name="Straight Arrow Connector 39"/>
          <p:cNvSpPr/>
          <p:nvPr/>
        </p:nvSpPr>
        <p:spPr>
          <a:xfrm>
            <a:off x="5525711" y="2175733"/>
            <a:ext cx="1" cy="1324326"/>
          </a:xfrm>
          <a:prstGeom prst="line">
            <a:avLst/>
          </a:prstGeom>
          <a:ln>
            <a:solidFill>
              <a:srgbClr val="FF0000"/>
            </a:solidFill>
            <a:tailEnd type="triangle"/>
          </a:ln>
        </p:spPr>
        <p:txBody>
          <a:bodyPr lIns="45719" rIns="45719"/>
          <a:lstStyle/>
          <a:p>
            <a:pPr/>
          </a:p>
        </p:txBody>
      </p:sp>
      <p:grpSp>
        <p:nvGrpSpPr>
          <p:cNvPr id="1897" name="Group 31"/>
          <p:cNvGrpSpPr/>
          <p:nvPr/>
        </p:nvGrpSpPr>
        <p:grpSpPr>
          <a:xfrm>
            <a:off x="5330930" y="567617"/>
            <a:ext cx="3471863" cy="1082164"/>
            <a:chOff x="0" y="0"/>
            <a:chExt cx="3471862" cy="1082162"/>
          </a:xfrm>
        </p:grpSpPr>
        <p:pic>
          <p:nvPicPr>
            <p:cNvPr id="1895" name="Picture 1" descr="Picture 1"/>
            <p:cNvPicPr>
              <a:picLocks noChangeAspect="1"/>
            </p:cNvPicPr>
            <p:nvPr/>
          </p:nvPicPr>
          <p:blipFill>
            <a:blip r:embed="rId2">
              <a:extLst/>
            </a:blip>
            <a:stretch>
              <a:fillRect/>
            </a:stretch>
          </p:blipFill>
          <p:spPr>
            <a:xfrm>
              <a:off x="0" y="0"/>
              <a:ext cx="3471863" cy="1042988"/>
            </a:xfrm>
            <a:prstGeom prst="rect">
              <a:avLst/>
            </a:prstGeom>
            <a:ln w="9525" cap="flat">
              <a:solidFill>
                <a:srgbClr val="953735"/>
              </a:solidFill>
              <a:prstDash val="solid"/>
              <a:round/>
            </a:ln>
            <a:effectLst/>
          </p:spPr>
        </p:pic>
        <p:sp>
          <p:nvSpPr>
            <p:cNvPr id="1896" name="Freeform 42"/>
            <p:cNvSpPr/>
            <p:nvPr/>
          </p:nvSpPr>
          <p:spPr>
            <a:xfrm>
              <a:off x="0" y="709007"/>
              <a:ext cx="1150481" cy="373156"/>
            </a:xfrm>
            <a:custGeom>
              <a:avLst/>
              <a:gdLst/>
              <a:ahLst/>
              <a:cxnLst>
                <a:cxn ang="0">
                  <a:pos x="wd2" y="hd2"/>
                </a:cxn>
                <a:cxn ang="5400000">
                  <a:pos x="wd2" y="hd2"/>
                </a:cxn>
                <a:cxn ang="10800000">
                  <a:pos x="wd2" y="hd2"/>
                </a:cxn>
                <a:cxn ang="16200000">
                  <a:pos x="wd2" y="hd2"/>
                </a:cxn>
              </a:cxnLst>
              <a:rect l="0" t="0" r="r" b="b"/>
              <a:pathLst>
                <a:path w="21439" h="21600" fill="norm" stroke="1" extrusionOk="0">
                  <a:moveTo>
                    <a:pt x="376" y="7589"/>
                  </a:moveTo>
                  <a:cubicBezTo>
                    <a:pt x="3285" y="4577"/>
                    <a:pt x="280" y="8029"/>
                    <a:pt x="2067" y="5254"/>
                  </a:cubicBezTo>
                  <a:cubicBezTo>
                    <a:pt x="2369" y="4785"/>
                    <a:pt x="2705" y="4555"/>
                    <a:pt x="3007" y="4086"/>
                  </a:cubicBezTo>
                  <a:cubicBezTo>
                    <a:pt x="3209" y="3773"/>
                    <a:pt x="3363" y="3195"/>
                    <a:pt x="3571" y="2919"/>
                  </a:cubicBezTo>
                  <a:cubicBezTo>
                    <a:pt x="3808" y="2603"/>
                    <a:pt x="4081" y="2617"/>
                    <a:pt x="4322" y="2335"/>
                  </a:cubicBezTo>
                  <a:cubicBezTo>
                    <a:pt x="4585" y="2030"/>
                    <a:pt x="4814" y="1491"/>
                    <a:pt x="5074" y="1168"/>
                  </a:cubicBezTo>
                  <a:cubicBezTo>
                    <a:pt x="5442" y="711"/>
                    <a:pt x="6202" y="0"/>
                    <a:pt x="6202" y="0"/>
                  </a:cubicBezTo>
                  <a:lnTo>
                    <a:pt x="18042" y="584"/>
                  </a:lnTo>
                  <a:cubicBezTo>
                    <a:pt x="18361" y="613"/>
                    <a:pt x="18671" y="927"/>
                    <a:pt x="18981" y="1168"/>
                  </a:cubicBezTo>
                  <a:cubicBezTo>
                    <a:pt x="19173" y="1317"/>
                    <a:pt x="19357" y="1557"/>
                    <a:pt x="19545" y="1751"/>
                  </a:cubicBezTo>
                  <a:cubicBezTo>
                    <a:pt x="19733" y="2335"/>
                    <a:pt x="19962" y="2816"/>
                    <a:pt x="20109" y="3503"/>
                  </a:cubicBezTo>
                  <a:cubicBezTo>
                    <a:pt x="20219" y="4015"/>
                    <a:pt x="20199" y="4720"/>
                    <a:pt x="20297" y="5254"/>
                  </a:cubicBezTo>
                  <a:cubicBezTo>
                    <a:pt x="20452" y="6099"/>
                    <a:pt x="20673" y="6811"/>
                    <a:pt x="20861" y="7589"/>
                  </a:cubicBezTo>
                  <a:cubicBezTo>
                    <a:pt x="20923" y="8173"/>
                    <a:pt x="20960" y="8790"/>
                    <a:pt x="21049" y="9341"/>
                  </a:cubicBezTo>
                  <a:cubicBezTo>
                    <a:pt x="21150" y="9968"/>
                    <a:pt x="21402" y="10394"/>
                    <a:pt x="21424" y="11092"/>
                  </a:cubicBezTo>
                  <a:cubicBezTo>
                    <a:pt x="21489" y="13096"/>
                    <a:pt x="21337" y="15449"/>
                    <a:pt x="20861" y="16930"/>
                  </a:cubicBezTo>
                  <a:cubicBezTo>
                    <a:pt x="20701" y="17426"/>
                    <a:pt x="20503" y="17812"/>
                    <a:pt x="20297" y="18097"/>
                  </a:cubicBezTo>
                  <a:cubicBezTo>
                    <a:pt x="19935" y="18597"/>
                    <a:pt x="19545" y="18876"/>
                    <a:pt x="19169" y="19265"/>
                  </a:cubicBezTo>
                  <a:lnTo>
                    <a:pt x="18605" y="19849"/>
                  </a:lnTo>
                  <a:cubicBezTo>
                    <a:pt x="18418" y="20043"/>
                    <a:pt x="18234" y="20283"/>
                    <a:pt x="18042" y="20432"/>
                  </a:cubicBezTo>
                  <a:cubicBezTo>
                    <a:pt x="17098" y="21165"/>
                    <a:pt x="17535" y="20763"/>
                    <a:pt x="16726" y="21600"/>
                  </a:cubicBezTo>
                  <a:cubicBezTo>
                    <a:pt x="13844" y="21405"/>
                    <a:pt x="10959" y="21532"/>
                    <a:pt x="8081" y="21016"/>
                  </a:cubicBezTo>
                  <a:cubicBezTo>
                    <a:pt x="7686" y="20945"/>
                    <a:pt x="7338" y="20147"/>
                    <a:pt x="6953" y="19849"/>
                  </a:cubicBezTo>
                  <a:cubicBezTo>
                    <a:pt x="6703" y="19654"/>
                    <a:pt x="6454" y="19439"/>
                    <a:pt x="6202" y="19265"/>
                  </a:cubicBezTo>
                  <a:cubicBezTo>
                    <a:pt x="5512" y="18789"/>
                    <a:pt x="5165" y="18707"/>
                    <a:pt x="4510" y="18097"/>
                  </a:cubicBezTo>
                  <a:cubicBezTo>
                    <a:pt x="4131" y="17744"/>
                    <a:pt x="3759" y="17319"/>
                    <a:pt x="3383" y="16930"/>
                  </a:cubicBezTo>
                  <a:lnTo>
                    <a:pt x="2819" y="16346"/>
                  </a:lnTo>
                  <a:cubicBezTo>
                    <a:pt x="2631" y="16151"/>
                    <a:pt x="2447" y="15911"/>
                    <a:pt x="2255" y="15762"/>
                  </a:cubicBezTo>
                  <a:cubicBezTo>
                    <a:pt x="2014" y="15575"/>
                    <a:pt x="1209" y="15013"/>
                    <a:pt x="940" y="14595"/>
                  </a:cubicBezTo>
                  <a:cubicBezTo>
                    <a:pt x="465" y="13858"/>
                    <a:pt x="350" y="13345"/>
                    <a:pt x="0" y="12259"/>
                  </a:cubicBezTo>
                  <a:cubicBezTo>
                    <a:pt x="225" y="8766"/>
                    <a:pt x="-111" y="9409"/>
                    <a:pt x="940" y="8757"/>
                  </a:cubicBezTo>
                  <a:cubicBezTo>
                    <a:pt x="1001" y="8719"/>
                    <a:pt x="1065" y="8757"/>
                    <a:pt x="1128" y="8757"/>
                  </a:cubicBezTo>
                </a:path>
              </a:pathLst>
            </a:custGeom>
            <a:noFill/>
            <a:ln w="28575" cap="flat">
              <a:solidFill>
                <a:srgbClr val="FF0000"/>
              </a:solidFill>
              <a:prstDash val="solid"/>
              <a:round/>
            </a:ln>
            <a:effectLst/>
          </p:spPr>
          <p:txBody>
            <a:bodyPr wrap="square" lIns="45719" tIns="45719" rIns="45719" bIns="45719" numCol="1" anchor="ctr">
              <a:noAutofit/>
            </a:bodyPr>
            <a:lstStyle/>
            <a:p>
              <a:pPr algn="ctr">
                <a:defRPr sz="1300">
                  <a:solidFill>
                    <a:srgbClr val="FFFFFF"/>
                  </a:solidFill>
                </a:defRPr>
              </a:pPr>
            </a:p>
          </p:txBody>
        </p:sp>
      </p:grpSp>
      <p:sp>
        <p:nvSpPr>
          <p:cNvPr id="1898" name="TextBox 2"/>
          <p:cNvSpPr txBox="1"/>
          <p:nvPr/>
        </p:nvSpPr>
        <p:spPr>
          <a:xfrm>
            <a:off x="470946" y="1355603"/>
            <a:ext cx="282086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31859C"/>
                </a:solidFill>
                <a:latin typeface="Courier New"/>
                <a:ea typeface="Courier New"/>
                <a:cs typeface="Courier New"/>
                <a:sym typeface="Courier New"/>
              </a:defRPr>
            </a:pPr>
            <a:r>
              <a:t>shared_ptr&lt;CA&gt; ptr2(ptr1);</a:t>
            </a:r>
            <a:r>
              <a:rPr sz="1300">
                <a:latin typeface="+mj-lt"/>
                <a:ea typeface="+mj-ea"/>
                <a:cs typeface="+mj-cs"/>
                <a:sym typeface="Calibri"/>
              </a:rPr>
              <a:t>        </a:t>
            </a:r>
          </a:p>
        </p:txBody>
      </p:sp>
      <p:sp>
        <p:nvSpPr>
          <p:cNvPr id="1899" name="TextBox 38"/>
          <p:cNvSpPr txBox="1"/>
          <p:nvPr/>
        </p:nvSpPr>
        <p:spPr>
          <a:xfrm>
            <a:off x="4038487" y="43704"/>
            <a:ext cx="1651440" cy="3924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400"/>
            </a:lvl1pPr>
          </a:lstStyle>
          <a:p>
            <a:pPr/>
            <a:r>
              <a:t>shared_ptr</a:t>
            </a:r>
          </a:p>
        </p:txBody>
      </p:sp>
      <p:sp>
        <p:nvSpPr>
          <p:cNvPr id="1900" name="Slide Number Placeholder 29"/>
          <p:cNvSpPr txBox="1"/>
          <p:nvPr>
            <p:ph type="sldNum" sz="quarter" idx="4294967295"/>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01" name="Rectangle 36"/>
          <p:cNvSpPr txBox="1"/>
          <p:nvPr/>
        </p:nvSpPr>
        <p:spPr>
          <a:xfrm>
            <a:off x="1542594" y="881545"/>
            <a:ext cx="3768651"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lvl1pPr>
          </a:lstStyle>
          <a:p>
            <a:pPr/>
            <a:r>
              <a:t>Either [copy construct]   (or)   [assign]</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09" name="Group 8"/>
          <p:cNvGrpSpPr/>
          <p:nvPr/>
        </p:nvGrpSpPr>
        <p:grpSpPr>
          <a:xfrm>
            <a:off x="0" y="34724"/>
            <a:ext cx="9144000" cy="5364820"/>
            <a:chOff x="0" y="0"/>
            <a:chExt cx="9144000" cy="5364818"/>
          </a:xfrm>
        </p:grpSpPr>
        <p:sp>
          <p:nvSpPr>
            <p:cNvPr id="1903" name="Rectangle 3"/>
            <p:cNvSpPr txBox="1"/>
            <p:nvPr/>
          </p:nvSpPr>
          <p:spPr>
            <a:xfrm>
              <a:off x="441255" y="1162027"/>
              <a:ext cx="8189482" cy="9172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The following example shows how to declare and initialize </a:t>
              </a:r>
              <a:r>
                <a:rPr b="1"/>
                <a:t>shared_ptr</a:t>
              </a:r>
              <a:r>
                <a:t> instances that take on shared ownership of an object that has already been allocated by another </a:t>
              </a:r>
              <a:r>
                <a:rPr b="1"/>
                <a:t>shared_ptr</a:t>
              </a:r>
              <a:r>
                <a:t>. Assume that sp2 is an initialized </a:t>
              </a:r>
              <a:r>
                <a:rPr b="1"/>
                <a:t>shared_ptr</a:t>
              </a:r>
              <a:r>
                <a:t>. </a:t>
              </a:r>
            </a:p>
          </p:txBody>
        </p:sp>
        <p:sp>
          <p:nvSpPr>
            <p:cNvPr id="1904" name="Rectangle 5"/>
            <p:cNvSpPr txBox="1"/>
            <p:nvPr/>
          </p:nvSpPr>
          <p:spPr>
            <a:xfrm>
              <a:off x="441255" y="2530179"/>
              <a:ext cx="8117474" cy="283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600">
                  <a:solidFill>
                    <a:srgbClr val="00B050"/>
                  </a:solidFill>
                  <a:latin typeface="Courier New"/>
                  <a:ea typeface="Courier New"/>
                  <a:cs typeface="Courier New"/>
                  <a:sym typeface="Courier New"/>
                </a:defRPr>
              </a:pPr>
              <a:r>
                <a:t>//Initialize with copy constructor. Increments ref count.</a:t>
              </a:r>
            </a:p>
            <a:p>
              <a:pPr>
                <a:defRPr sz="1600">
                  <a:solidFill>
                    <a:srgbClr val="0000FF"/>
                  </a:solidFill>
                  <a:latin typeface="Courier New"/>
                  <a:ea typeface="Courier New"/>
                  <a:cs typeface="Courier New"/>
                  <a:sym typeface="Courier New"/>
                </a:defRPr>
              </a:pPr>
              <a:r>
                <a:t>auto</a:t>
              </a:r>
              <a:r>
                <a:rPr>
                  <a:solidFill>
                    <a:srgbClr val="000000"/>
                  </a:solidFill>
                </a:rPr>
                <a:t> sp3(sp2);</a:t>
              </a:r>
              <a:endParaRPr>
                <a:solidFill>
                  <a:srgbClr val="000000"/>
                </a:solidFill>
              </a:endParaRPr>
            </a:p>
            <a:p>
              <a:pPr>
                <a:defRPr sz="1600">
                  <a:latin typeface="Courier New"/>
                  <a:ea typeface="Courier New"/>
                  <a:cs typeface="Courier New"/>
                  <a:sym typeface="Courier New"/>
                </a:defRPr>
              </a:pPr>
            </a:p>
            <a:p>
              <a:pPr>
                <a:defRPr sz="1600">
                  <a:solidFill>
                    <a:srgbClr val="00B050"/>
                  </a:solidFill>
                  <a:latin typeface="Courier New"/>
                  <a:ea typeface="Courier New"/>
                  <a:cs typeface="Courier New"/>
                  <a:sym typeface="Courier New"/>
                </a:defRPr>
              </a:pPr>
              <a:r>
                <a:t>//Initialize via assignment. Increments ref count.</a:t>
              </a:r>
            </a:p>
            <a:p>
              <a:pPr>
                <a:defRPr sz="1600">
                  <a:solidFill>
                    <a:srgbClr val="0000FF"/>
                  </a:solidFill>
                  <a:latin typeface="Courier New"/>
                  <a:ea typeface="Courier New"/>
                  <a:cs typeface="Courier New"/>
                  <a:sym typeface="Courier New"/>
                </a:defRPr>
              </a:pPr>
              <a:r>
                <a:t>auto</a:t>
              </a:r>
              <a:r>
                <a:rPr>
                  <a:solidFill>
                    <a:srgbClr val="000000"/>
                  </a:solidFill>
                </a:rPr>
                <a:t> sp4 = sp2;</a:t>
              </a:r>
              <a:endParaRPr>
                <a:solidFill>
                  <a:srgbClr val="000000"/>
                </a:solidFill>
              </a:endParaRPr>
            </a:p>
            <a:p>
              <a:pPr>
                <a:defRPr sz="1600">
                  <a:latin typeface="Courier New"/>
                  <a:ea typeface="Courier New"/>
                  <a:cs typeface="Courier New"/>
                  <a:sym typeface="Courier New"/>
                </a:defRPr>
              </a:pPr>
            </a:p>
            <a:p>
              <a:pPr>
                <a:defRPr sz="1600">
                  <a:solidFill>
                    <a:srgbClr val="00B050"/>
                  </a:solidFill>
                  <a:latin typeface="Courier New"/>
                  <a:ea typeface="Courier New"/>
                  <a:cs typeface="Courier New"/>
                  <a:sym typeface="Courier New"/>
                </a:defRPr>
              </a:pPr>
              <a:r>
                <a:t>//Initialize with nullptr. sp7 is empty.</a:t>
              </a:r>
            </a:p>
            <a:p>
              <a:pPr>
                <a:defRPr sz="1600">
                  <a:latin typeface="Courier New"/>
                  <a:ea typeface="Courier New"/>
                  <a:cs typeface="Courier New"/>
                  <a:sym typeface="Courier New"/>
                </a:defRPr>
              </a:pPr>
              <a:r>
                <a:t>shared_ptr&lt;Song&gt; sp7(nullptr);</a:t>
              </a:r>
            </a:p>
            <a:p>
              <a:pPr>
                <a:defRPr sz="1600">
                  <a:latin typeface="Courier New"/>
                  <a:ea typeface="Courier New"/>
                  <a:cs typeface="Courier New"/>
                  <a:sym typeface="Courier New"/>
                </a:defRPr>
              </a:pPr>
            </a:p>
            <a:p>
              <a:pPr>
                <a:defRPr sz="1600">
                  <a:solidFill>
                    <a:srgbClr val="00B050"/>
                  </a:solidFill>
                  <a:latin typeface="Courier New"/>
                  <a:ea typeface="Courier New"/>
                  <a:cs typeface="Courier New"/>
                  <a:sym typeface="Courier New"/>
                </a:defRPr>
              </a:pPr>
              <a:r>
                <a:t>// Initialize with another shared_ptr. sp1 and sp2 </a:t>
              </a:r>
            </a:p>
            <a:p>
              <a:pPr>
                <a:defRPr sz="1600">
                  <a:solidFill>
                    <a:srgbClr val="00B050"/>
                  </a:solidFill>
                  <a:latin typeface="Courier New"/>
                  <a:ea typeface="Courier New"/>
                  <a:cs typeface="Courier New"/>
                  <a:sym typeface="Courier New"/>
                </a:defRPr>
              </a:pPr>
              <a:r>
                <a:t>// swap pointers as well as ref counts.</a:t>
              </a:r>
            </a:p>
            <a:p>
              <a:pPr>
                <a:defRPr sz="1600">
                  <a:latin typeface="Courier New"/>
                  <a:ea typeface="Courier New"/>
                  <a:cs typeface="Courier New"/>
                  <a:sym typeface="Courier New"/>
                </a:defRPr>
              </a:pPr>
              <a:r>
                <a:t>sp1.swap(sp2);</a:t>
              </a:r>
            </a:p>
          </p:txBody>
        </p:sp>
        <p:grpSp>
          <p:nvGrpSpPr>
            <p:cNvPr id="1907" name="Snip and Round Single Corner Rectangle 6"/>
            <p:cNvGrpSpPr/>
            <p:nvPr/>
          </p:nvGrpSpPr>
          <p:grpSpPr>
            <a:xfrm>
              <a:off x="29036" y="0"/>
              <a:ext cx="9057089" cy="448949"/>
              <a:chOff x="0" y="0"/>
              <a:chExt cx="9057088" cy="448948"/>
            </a:xfrm>
          </p:grpSpPr>
          <p:sp>
            <p:nvSpPr>
              <p:cNvPr id="1905"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b="1" sz="2800">
                    <a:solidFill>
                      <a:srgbClr val="E46C0A"/>
                    </a:solidFill>
                  </a:defRPr>
                </a:pPr>
              </a:p>
            </p:txBody>
          </p:sp>
          <p:sp>
            <p:nvSpPr>
              <p:cNvPr id="1906"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b="1" sz="2800">
                    <a:solidFill>
                      <a:srgbClr val="E46C0A"/>
                    </a:solidFill>
                  </a:defRPr>
                </a:lvl1pPr>
              </a:lstStyle>
              <a:p>
                <a:pPr/>
                <a:r>
                  <a:t>C++ 11</a:t>
                </a:r>
              </a:p>
            </p:txBody>
          </p:sp>
        </p:grpSp>
        <p:sp>
          <p:nvSpPr>
            <p:cNvPr id="1908"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b="1"/>
              </a:lvl1pPr>
            </a:lstStyle>
            <a:p>
              <a:pPr/>
              <a:r>
                <a:t>MEMORY MANAGEMENT shared_ptr</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