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5"/>
  </p:notesMasterIdLst>
  <p:sldIdLst>
    <p:sldId id="256" r:id="rId2"/>
    <p:sldId id="257" r:id="rId3"/>
    <p:sldId id="258" r:id="rId4"/>
    <p:sldId id="361" r:id="rId5"/>
    <p:sldId id="259" r:id="rId6"/>
    <p:sldId id="260" r:id="rId7"/>
    <p:sldId id="330" r:id="rId8"/>
    <p:sldId id="329" r:id="rId9"/>
    <p:sldId id="331" r:id="rId10"/>
    <p:sldId id="332" r:id="rId11"/>
    <p:sldId id="362" r:id="rId12"/>
    <p:sldId id="333" r:id="rId13"/>
    <p:sldId id="355" r:id="rId14"/>
    <p:sldId id="359" r:id="rId15"/>
    <p:sldId id="356" r:id="rId16"/>
    <p:sldId id="357" r:id="rId17"/>
    <p:sldId id="360" r:id="rId18"/>
    <p:sldId id="334" r:id="rId19"/>
    <p:sldId id="335" r:id="rId20"/>
    <p:sldId id="336" r:id="rId21"/>
    <p:sldId id="337" r:id="rId22"/>
    <p:sldId id="338" r:id="rId23"/>
    <p:sldId id="339" r:id="rId24"/>
    <p:sldId id="354" r:id="rId25"/>
    <p:sldId id="353" r:id="rId26"/>
    <p:sldId id="368" r:id="rId27"/>
    <p:sldId id="340" r:id="rId28"/>
    <p:sldId id="369" r:id="rId29"/>
    <p:sldId id="370" r:id="rId30"/>
    <p:sldId id="371" r:id="rId31"/>
    <p:sldId id="372" r:id="rId32"/>
    <p:sldId id="373" r:id="rId33"/>
    <p:sldId id="374" r:id="rId34"/>
    <p:sldId id="375" r:id="rId35"/>
    <p:sldId id="341" r:id="rId36"/>
    <p:sldId id="342" r:id="rId37"/>
    <p:sldId id="343" r:id="rId38"/>
    <p:sldId id="344" r:id="rId39"/>
    <p:sldId id="345" r:id="rId40"/>
    <p:sldId id="346" r:id="rId41"/>
    <p:sldId id="376" r:id="rId42"/>
    <p:sldId id="377" r:id="rId43"/>
    <p:sldId id="347" r:id="rId44"/>
    <p:sldId id="348" r:id="rId45"/>
    <p:sldId id="349" r:id="rId46"/>
    <p:sldId id="350" r:id="rId47"/>
    <p:sldId id="351" r:id="rId48"/>
    <p:sldId id="352" r:id="rId49"/>
    <p:sldId id="363" r:id="rId50"/>
    <p:sldId id="364" r:id="rId51"/>
    <p:sldId id="365" r:id="rId52"/>
    <p:sldId id="366" r:id="rId53"/>
    <p:sldId id="367"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71985" autoAdjust="0"/>
  </p:normalViewPr>
  <p:slideViewPr>
    <p:cSldViewPr snapToGrid="0">
      <p:cViewPr varScale="1">
        <p:scale>
          <a:sx n="52" d="100"/>
          <a:sy n="52" d="100"/>
        </p:scale>
        <p:origin x="147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DFFB6B-6505-4325-8E98-DCE95D2C725A}" type="doc">
      <dgm:prSet loTypeId="urn:microsoft.com/office/officeart/2016/7/layout/RepeatingBendingProcessNew" loCatId="process" qsTypeId="urn:microsoft.com/office/officeart/2005/8/quickstyle/simple2" qsCatId="simple" csTypeId="urn:microsoft.com/office/officeart/2005/8/colors/colorful1" csCatId="colorful"/>
      <dgm:spPr/>
      <dgm:t>
        <a:bodyPr/>
        <a:lstStyle/>
        <a:p>
          <a:endParaRPr lang="en-US"/>
        </a:p>
      </dgm:t>
    </dgm:pt>
    <dgm:pt modelId="{15C809AE-3882-4D10-A91A-A3D7BE7D3BE9}">
      <dgm:prSet/>
      <dgm:spPr/>
      <dgm:t>
        <a:bodyPr/>
        <a:lstStyle/>
        <a:p>
          <a:r>
            <a:rPr lang="en-US"/>
            <a:t>The application is split in such a way that each instance is responsible for only a portion of the whole data</a:t>
          </a:r>
        </a:p>
      </dgm:t>
    </dgm:pt>
    <dgm:pt modelId="{C884DBC4-70AD-4D63-A0F5-1E12CFB1E783}" type="parTrans" cxnId="{009DF8A6-5D2B-42B5-976D-A1471B25EAA0}">
      <dgm:prSet/>
      <dgm:spPr/>
      <dgm:t>
        <a:bodyPr/>
        <a:lstStyle/>
        <a:p>
          <a:endParaRPr lang="en-US"/>
        </a:p>
      </dgm:t>
    </dgm:pt>
    <dgm:pt modelId="{66552700-A427-4369-BCE4-47499EAB18FA}" type="sibTrans" cxnId="{009DF8A6-5D2B-42B5-976D-A1471B25EAA0}">
      <dgm:prSet/>
      <dgm:spPr/>
      <dgm:t>
        <a:bodyPr/>
        <a:lstStyle/>
        <a:p>
          <a:endParaRPr lang="en-US"/>
        </a:p>
      </dgm:t>
    </dgm:pt>
    <dgm:pt modelId="{950BD9FE-F53A-4E80-88A7-31EC0E0CD150}">
      <dgm:prSet/>
      <dgm:spPr/>
      <dgm:t>
        <a:bodyPr/>
        <a:lstStyle/>
        <a:p>
          <a:r>
            <a:rPr lang="en-US"/>
            <a:t>Multiple instances of the same application, each of them operating on a partition of the data</a:t>
          </a:r>
        </a:p>
      </dgm:t>
    </dgm:pt>
    <dgm:pt modelId="{4F97A0B3-7E77-4FB4-9C8C-0A7A598E1A01}" type="parTrans" cxnId="{6A93F131-1A04-4B6D-A0DF-EE9DAE447575}">
      <dgm:prSet/>
      <dgm:spPr/>
      <dgm:t>
        <a:bodyPr/>
        <a:lstStyle/>
        <a:p>
          <a:endParaRPr lang="en-US"/>
        </a:p>
      </dgm:t>
    </dgm:pt>
    <dgm:pt modelId="{600939E3-D4EA-4214-A12E-678BD5052F6B}" type="sibTrans" cxnId="{6A93F131-1A04-4B6D-A0DF-EE9DAE447575}">
      <dgm:prSet/>
      <dgm:spPr/>
      <dgm:t>
        <a:bodyPr/>
        <a:lstStyle/>
        <a:p>
          <a:endParaRPr lang="en-US"/>
        </a:p>
      </dgm:t>
    </dgm:pt>
    <dgm:pt modelId="{F8793EAB-5B00-4681-8F4F-12DA7BF43043}">
      <dgm:prSet/>
      <dgm:spPr/>
      <dgm:t>
        <a:bodyPr/>
        <a:lstStyle/>
        <a:p>
          <a:r>
            <a:rPr lang="en-US"/>
            <a:t>This is commonly used to scale databases where data is partitioned(a.k.a sharded)</a:t>
          </a:r>
        </a:p>
      </dgm:t>
    </dgm:pt>
    <dgm:pt modelId="{395C460B-C8C2-4B16-AD23-2E3314018F4D}" type="parTrans" cxnId="{D5F82C76-2EB4-4349-A431-DBC1366108C6}">
      <dgm:prSet/>
      <dgm:spPr/>
      <dgm:t>
        <a:bodyPr/>
        <a:lstStyle/>
        <a:p>
          <a:endParaRPr lang="en-US"/>
        </a:p>
      </dgm:t>
    </dgm:pt>
    <dgm:pt modelId="{6AEAEDF0-C453-436D-9BD3-46D1E6ED31DA}" type="sibTrans" cxnId="{D5F82C76-2EB4-4349-A431-DBC1366108C6}">
      <dgm:prSet/>
      <dgm:spPr/>
      <dgm:t>
        <a:bodyPr/>
        <a:lstStyle/>
        <a:p>
          <a:endParaRPr lang="en-US"/>
        </a:p>
      </dgm:t>
    </dgm:pt>
    <dgm:pt modelId="{9BD3B8B9-5FEC-4FFF-AF7F-E29DCF250E34}">
      <dgm:prSet/>
      <dgm:spPr/>
      <dgm:t>
        <a:bodyPr/>
        <a:lstStyle/>
        <a:p>
          <a:r>
            <a:rPr lang="en-US"/>
            <a:t>Each server deals with a subset of data</a:t>
          </a:r>
        </a:p>
      </dgm:t>
    </dgm:pt>
    <dgm:pt modelId="{88036C87-186B-42CA-8747-6B6C1DD8CA31}" type="parTrans" cxnId="{3F2CC175-B3C5-466E-B533-318A65BE4576}">
      <dgm:prSet/>
      <dgm:spPr/>
      <dgm:t>
        <a:bodyPr/>
        <a:lstStyle/>
        <a:p>
          <a:endParaRPr lang="en-US"/>
        </a:p>
      </dgm:t>
    </dgm:pt>
    <dgm:pt modelId="{41580F63-3BE4-4395-ACB6-BF822BB4C263}" type="sibTrans" cxnId="{3F2CC175-B3C5-466E-B533-318A65BE4576}">
      <dgm:prSet/>
      <dgm:spPr/>
      <dgm:t>
        <a:bodyPr/>
        <a:lstStyle/>
        <a:p>
          <a:endParaRPr lang="en-US"/>
        </a:p>
      </dgm:t>
    </dgm:pt>
    <dgm:pt modelId="{B9BE1E45-EE96-4E0E-9CDB-25E68145552C}">
      <dgm:prSet/>
      <dgm:spPr/>
      <dgm:t>
        <a:bodyPr/>
        <a:lstStyle/>
        <a:p>
          <a:r>
            <a:rPr lang="en-US"/>
            <a:t>Partitioned schema is tricky to repartition data</a:t>
          </a:r>
        </a:p>
      </dgm:t>
    </dgm:pt>
    <dgm:pt modelId="{367237C8-D6A0-4208-A260-33A2AD0AA7C0}" type="parTrans" cxnId="{8AAD70F7-B9F4-4579-9D4C-0C18468CF04D}">
      <dgm:prSet/>
      <dgm:spPr/>
      <dgm:t>
        <a:bodyPr/>
        <a:lstStyle/>
        <a:p>
          <a:endParaRPr lang="en-US"/>
        </a:p>
      </dgm:t>
    </dgm:pt>
    <dgm:pt modelId="{EBE85BBA-65E4-4B6D-9084-6A617A343F15}" type="sibTrans" cxnId="{8AAD70F7-B9F4-4579-9D4C-0C18468CF04D}">
      <dgm:prSet/>
      <dgm:spPr/>
      <dgm:t>
        <a:bodyPr/>
        <a:lstStyle/>
        <a:p>
          <a:endParaRPr lang="en-US"/>
        </a:p>
      </dgm:t>
    </dgm:pt>
    <dgm:pt modelId="{343CE426-374C-4AC7-9FD0-F1D109AB252E}" type="pres">
      <dgm:prSet presAssocID="{E7DFFB6B-6505-4325-8E98-DCE95D2C725A}" presName="Name0" presStyleCnt="0">
        <dgm:presLayoutVars>
          <dgm:dir/>
          <dgm:resizeHandles val="exact"/>
        </dgm:presLayoutVars>
      </dgm:prSet>
      <dgm:spPr/>
    </dgm:pt>
    <dgm:pt modelId="{F5F93629-338A-4841-8940-073614762C82}" type="pres">
      <dgm:prSet presAssocID="{15C809AE-3882-4D10-A91A-A3D7BE7D3BE9}" presName="node" presStyleLbl="node1" presStyleIdx="0" presStyleCnt="5">
        <dgm:presLayoutVars>
          <dgm:bulletEnabled val="1"/>
        </dgm:presLayoutVars>
      </dgm:prSet>
      <dgm:spPr/>
    </dgm:pt>
    <dgm:pt modelId="{7D46430F-C334-4231-AA74-8FED38AE2501}" type="pres">
      <dgm:prSet presAssocID="{66552700-A427-4369-BCE4-47499EAB18FA}" presName="sibTrans" presStyleLbl="sibTrans1D1" presStyleIdx="0" presStyleCnt="4"/>
      <dgm:spPr/>
    </dgm:pt>
    <dgm:pt modelId="{13B8A55E-57D1-4056-8BDA-744CBEB42113}" type="pres">
      <dgm:prSet presAssocID="{66552700-A427-4369-BCE4-47499EAB18FA}" presName="connectorText" presStyleLbl="sibTrans1D1" presStyleIdx="0" presStyleCnt="4"/>
      <dgm:spPr/>
    </dgm:pt>
    <dgm:pt modelId="{17122068-738E-4D3F-A747-15F73B2933AE}" type="pres">
      <dgm:prSet presAssocID="{950BD9FE-F53A-4E80-88A7-31EC0E0CD150}" presName="node" presStyleLbl="node1" presStyleIdx="1" presStyleCnt="5">
        <dgm:presLayoutVars>
          <dgm:bulletEnabled val="1"/>
        </dgm:presLayoutVars>
      </dgm:prSet>
      <dgm:spPr/>
    </dgm:pt>
    <dgm:pt modelId="{E39EC012-1453-4EA2-A1CB-B1D953BA7EA7}" type="pres">
      <dgm:prSet presAssocID="{600939E3-D4EA-4214-A12E-678BD5052F6B}" presName="sibTrans" presStyleLbl="sibTrans1D1" presStyleIdx="1" presStyleCnt="4"/>
      <dgm:spPr/>
    </dgm:pt>
    <dgm:pt modelId="{4AD5E02C-8A8B-439C-AB3C-E031409B68DA}" type="pres">
      <dgm:prSet presAssocID="{600939E3-D4EA-4214-A12E-678BD5052F6B}" presName="connectorText" presStyleLbl="sibTrans1D1" presStyleIdx="1" presStyleCnt="4"/>
      <dgm:spPr/>
    </dgm:pt>
    <dgm:pt modelId="{3B25D6EF-E842-4B5C-AA1A-DF3FEE6B3DAA}" type="pres">
      <dgm:prSet presAssocID="{F8793EAB-5B00-4681-8F4F-12DA7BF43043}" presName="node" presStyleLbl="node1" presStyleIdx="2" presStyleCnt="5">
        <dgm:presLayoutVars>
          <dgm:bulletEnabled val="1"/>
        </dgm:presLayoutVars>
      </dgm:prSet>
      <dgm:spPr/>
    </dgm:pt>
    <dgm:pt modelId="{CFCBEF2D-2B0D-48B8-BF3D-66D1593C92E9}" type="pres">
      <dgm:prSet presAssocID="{6AEAEDF0-C453-436D-9BD3-46D1E6ED31DA}" presName="sibTrans" presStyleLbl="sibTrans1D1" presStyleIdx="2" presStyleCnt="4"/>
      <dgm:spPr/>
    </dgm:pt>
    <dgm:pt modelId="{7E079120-8064-46C0-9BF7-EC745B7B6642}" type="pres">
      <dgm:prSet presAssocID="{6AEAEDF0-C453-436D-9BD3-46D1E6ED31DA}" presName="connectorText" presStyleLbl="sibTrans1D1" presStyleIdx="2" presStyleCnt="4"/>
      <dgm:spPr/>
    </dgm:pt>
    <dgm:pt modelId="{3F7B2A4E-DBBA-4E62-996F-7D2553725DB3}" type="pres">
      <dgm:prSet presAssocID="{9BD3B8B9-5FEC-4FFF-AF7F-E29DCF250E34}" presName="node" presStyleLbl="node1" presStyleIdx="3" presStyleCnt="5">
        <dgm:presLayoutVars>
          <dgm:bulletEnabled val="1"/>
        </dgm:presLayoutVars>
      </dgm:prSet>
      <dgm:spPr/>
    </dgm:pt>
    <dgm:pt modelId="{5ACCA7AE-79F1-4D76-BAA2-E330B4C7CDA4}" type="pres">
      <dgm:prSet presAssocID="{41580F63-3BE4-4395-ACB6-BF822BB4C263}" presName="sibTrans" presStyleLbl="sibTrans1D1" presStyleIdx="3" presStyleCnt="4"/>
      <dgm:spPr/>
    </dgm:pt>
    <dgm:pt modelId="{E39D7CFA-7C6D-492E-AC5C-62D5819D7BF7}" type="pres">
      <dgm:prSet presAssocID="{41580F63-3BE4-4395-ACB6-BF822BB4C263}" presName="connectorText" presStyleLbl="sibTrans1D1" presStyleIdx="3" presStyleCnt="4"/>
      <dgm:spPr/>
    </dgm:pt>
    <dgm:pt modelId="{7A47D847-61F0-497E-B480-E5343174881A}" type="pres">
      <dgm:prSet presAssocID="{B9BE1E45-EE96-4E0E-9CDB-25E68145552C}" presName="node" presStyleLbl="node1" presStyleIdx="4" presStyleCnt="5">
        <dgm:presLayoutVars>
          <dgm:bulletEnabled val="1"/>
        </dgm:presLayoutVars>
      </dgm:prSet>
      <dgm:spPr/>
    </dgm:pt>
  </dgm:ptLst>
  <dgm:cxnLst>
    <dgm:cxn modelId="{718B530D-9FE2-46B1-B4A6-BF5CE4FCFE7C}" type="presOf" srcId="{41580F63-3BE4-4395-ACB6-BF822BB4C263}" destId="{E39D7CFA-7C6D-492E-AC5C-62D5819D7BF7}" srcOrd="1" destOrd="0" presId="urn:microsoft.com/office/officeart/2016/7/layout/RepeatingBendingProcessNew"/>
    <dgm:cxn modelId="{C5667D18-43F0-409D-BE9B-6371544AF4E8}" type="presOf" srcId="{B9BE1E45-EE96-4E0E-9CDB-25E68145552C}" destId="{7A47D847-61F0-497E-B480-E5343174881A}" srcOrd="0" destOrd="0" presId="urn:microsoft.com/office/officeart/2016/7/layout/RepeatingBendingProcessNew"/>
    <dgm:cxn modelId="{EF82A12B-BDEC-438B-B895-235B652524F9}" type="presOf" srcId="{600939E3-D4EA-4214-A12E-678BD5052F6B}" destId="{E39EC012-1453-4EA2-A1CB-B1D953BA7EA7}" srcOrd="0" destOrd="0" presId="urn:microsoft.com/office/officeart/2016/7/layout/RepeatingBendingProcessNew"/>
    <dgm:cxn modelId="{B8F01231-7CCD-43F2-8C23-5006C76699D9}" type="presOf" srcId="{41580F63-3BE4-4395-ACB6-BF822BB4C263}" destId="{5ACCA7AE-79F1-4D76-BAA2-E330B4C7CDA4}" srcOrd="0" destOrd="0" presId="urn:microsoft.com/office/officeart/2016/7/layout/RepeatingBendingProcessNew"/>
    <dgm:cxn modelId="{6A93F131-1A04-4B6D-A0DF-EE9DAE447575}" srcId="{E7DFFB6B-6505-4325-8E98-DCE95D2C725A}" destId="{950BD9FE-F53A-4E80-88A7-31EC0E0CD150}" srcOrd="1" destOrd="0" parTransId="{4F97A0B3-7E77-4FB4-9C8C-0A7A598E1A01}" sibTransId="{600939E3-D4EA-4214-A12E-678BD5052F6B}"/>
    <dgm:cxn modelId="{D0F9D85F-31CD-4820-8110-CC56706D851D}" type="presOf" srcId="{15C809AE-3882-4D10-A91A-A3D7BE7D3BE9}" destId="{F5F93629-338A-4841-8940-073614762C82}" srcOrd="0" destOrd="0" presId="urn:microsoft.com/office/officeart/2016/7/layout/RepeatingBendingProcessNew"/>
    <dgm:cxn modelId="{3F701342-66DB-4991-AEB1-3D4A93616214}" type="presOf" srcId="{9BD3B8B9-5FEC-4FFF-AF7F-E29DCF250E34}" destId="{3F7B2A4E-DBBA-4E62-996F-7D2553725DB3}" srcOrd="0" destOrd="0" presId="urn:microsoft.com/office/officeart/2016/7/layout/RepeatingBendingProcessNew"/>
    <dgm:cxn modelId="{C9553344-3FC9-443E-8820-7B4D6BC96613}" type="presOf" srcId="{600939E3-D4EA-4214-A12E-678BD5052F6B}" destId="{4AD5E02C-8A8B-439C-AB3C-E031409B68DA}" srcOrd="1" destOrd="0" presId="urn:microsoft.com/office/officeart/2016/7/layout/RepeatingBendingProcessNew"/>
    <dgm:cxn modelId="{3F2CC175-B3C5-466E-B533-318A65BE4576}" srcId="{E7DFFB6B-6505-4325-8E98-DCE95D2C725A}" destId="{9BD3B8B9-5FEC-4FFF-AF7F-E29DCF250E34}" srcOrd="3" destOrd="0" parTransId="{88036C87-186B-42CA-8747-6B6C1DD8CA31}" sibTransId="{41580F63-3BE4-4395-ACB6-BF822BB4C263}"/>
    <dgm:cxn modelId="{D5F82C76-2EB4-4349-A431-DBC1366108C6}" srcId="{E7DFFB6B-6505-4325-8E98-DCE95D2C725A}" destId="{F8793EAB-5B00-4681-8F4F-12DA7BF43043}" srcOrd="2" destOrd="0" parTransId="{395C460B-C8C2-4B16-AD23-2E3314018F4D}" sibTransId="{6AEAEDF0-C453-436D-9BD3-46D1E6ED31DA}"/>
    <dgm:cxn modelId="{CD750683-A1F2-4D91-BE88-B5D6A69E9C96}" type="presOf" srcId="{66552700-A427-4369-BCE4-47499EAB18FA}" destId="{7D46430F-C334-4231-AA74-8FED38AE2501}" srcOrd="0" destOrd="0" presId="urn:microsoft.com/office/officeart/2016/7/layout/RepeatingBendingProcessNew"/>
    <dgm:cxn modelId="{009DF8A6-5D2B-42B5-976D-A1471B25EAA0}" srcId="{E7DFFB6B-6505-4325-8E98-DCE95D2C725A}" destId="{15C809AE-3882-4D10-A91A-A3D7BE7D3BE9}" srcOrd="0" destOrd="0" parTransId="{C884DBC4-70AD-4D63-A0F5-1E12CFB1E783}" sibTransId="{66552700-A427-4369-BCE4-47499EAB18FA}"/>
    <dgm:cxn modelId="{254FD7B6-36C5-427C-B7B2-F8AB1D89C8EB}" type="presOf" srcId="{E7DFFB6B-6505-4325-8E98-DCE95D2C725A}" destId="{343CE426-374C-4AC7-9FD0-F1D109AB252E}" srcOrd="0" destOrd="0" presId="urn:microsoft.com/office/officeart/2016/7/layout/RepeatingBendingProcessNew"/>
    <dgm:cxn modelId="{163B4DC4-EF5A-4E50-8E06-FFDD668AC636}" type="presOf" srcId="{6AEAEDF0-C453-436D-9BD3-46D1E6ED31DA}" destId="{7E079120-8064-46C0-9BF7-EC745B7B6642}" srcOrd="1" destOrd="0" presId="urn:microsoft.com/office/officeart/2016/7/layout/RepeatingBendingProcessNew"/>
    <dgm:cxn modelId="{139C36CB-66B8-4A10-9381-420D09325119}" type="presOf" srcId="{F8793EAB-5B00-4681-8F4F-12DA7BF43043}" destId="{3B25D6EF-E842-4B5C-AA1A-DF3FEE6B3DAA}" srcOrd="0" destOrd="0" presId="urn:microsoft.com/office/officeart/2016/7/layout/RepeatingBendingProcessNew"/>
    <dgm:cxn modelId="{E53572E5-3C3C-4437-8122-75F6AFCE31B0}" type="presOf" srcId="{6AEAEDF0-C453-436D-9BD3-46D1E6ED31DA}" destId="{CFCBEF2D-2B0D-48B8-BF3D-66D1593C92E9}" srcOrd="0" destOrd="0" presId="urn:microsoft.com/office/officeart/2016/7/layout/RepeatingBendingProcessNew"/>
    <dgm:cxn modelId="{2E7544E8-8CC9-4BD8-AD0D-A6B0AA109D62}" type="presOf" srcId="{66552700-A427-4369-BCE4-47499EAB18FA}" destId="{13B8A55E-57D1-4056-8BDA-744CBEB42113}" srcOrd="1" destOrd="0" presId="urn:microsoft.com/office/officeart/2016/7/layout/RepeatingBendingProcessNew"/>
    <dgm:cxn modelId="{8AAD70F7-B9F4-4579-9D4C-0C18468CF04D}" srcId="{E7DFFB6B-6505-4325-8E98-DCE95D2C725A}" destId="{B9BE1E45-EE96-4E0E-9CDB-25E68145552C}" srcOrd="4" destOrd="0" parTransId="{367237C8-D6A0-4208-A260-33A2AD0AA7C0}" sibTransId="{EBE85BBA-65E4-4B6D-9084-6A617A343F15}"/>
    <dgm:cxn modelId="{687B88FB-2423-44C9-A731-014B57E64B61}" type="presOf" srcId="{950BD9FE-F53A-4E80-88A7-31EC0E0CD150}" destId="{17122068-738E-4D3F-A747-15F73B2933AE}" srcOrd="0" destOrd="0" presId="urn:microsoft.com/office/officeart/2016/7/layout/RepeatingBendingProcessNew"/>
    <dgm:cxn modelId="{4AE957EC-2471-4B22-89F9-A65316F766DC}" type="presParOf" srcId="{343CE426-374C-4AC7-9FD0-F1D109AB252E}" destId="{F5F93629-338A-4841-8940-073614762C82}" srcOrd="0" destOrd="0" presId="urn:microsoft.com/office/officeart/2016/7/layout/RepeatingBendingProcessNew"/>
    <dgm:cxn modelId="{4A1BBA05-0A4C-443F-B911-B47A12E5AEB8}" type="presParOf" srcId="{343CE426-374C-4AC7-9FD0-F1D109AB252E}" destId="{7D46430F-C334-4231-AA74-8FED38AE2501}" srcOrd="1" destOrd="0" presId="urn:microsoft.com/office/officeart/2016/7/layout/RepeatingBendingProcessNew"/>
    <dgm:cxn modelId="{08088189-3252-4F63-8A79-AE68186E4545}" type="presParOf" srcId="{7D46430F-C334-4231-AA74-8FED38AE2501}" destId="{13B8A55E-57D1-4056-8BDA-744CBEB42113}" srcOrd="0" destOrd="0" presId="urn:microsoft.com/office/officeart/2016/7/layout/RepeatingBendingProcessNew"/>
    <dgm:cxn modelId="{833224E4-25ED-4EBC-8A7B-3C29B2782277}" type="presParOf" srcId="{343CE426-374C-4AC7-9FD0-F1D109AB252E}" destId="{17122068-738E-4D3F-A747-15F73B2933AE}" srcOrd="2" destOrd="0" presId="urn:microsoft.com/office/officeart/2016/7/layout/RepeatingBendingProcessNew"/>
    <dgm:cxn modelId="{60D09999-6407-496B-B883-F3AF43F566A2}" type="presParOf" srcId="{343CE426-374C-4AC7-9FD0-F1D109AB252E}" destId="{E39EC012-1453-4EA2-A1CB-B1D953BA7EA7}" srcOrd="3" destOrd="0" presId="urn:microsoft.com/office/officeart/2016/7/layout/RepeatingBendingProcessNew"/>
    <dgm:cxn modelId="{AD10D27A-686A-4377-87E5-3D269F0E52C4}" type="presParOf" srcId="{E39EC012-1453-4EA2-A1CB-B1D953BA7EA7}" destId="{4AD5E02C-8A8B-439C-AB3C-E031409B68DA}" srcOrd="0" destOrd="0" presId="urn:microsoft.com/office/officeart/2016/7/layout/RepeatingBendingProcessNew"/>
    <dgm:cxn modelId="{DF059961-0B92-4130-865F-E0B94B8AB195}" type="presParOf" srcId="{343CE426-374C-4AC7-9FD0-F1D109AB252E}" destId="{3B25D6EF-E842-4B5C-AA1A-DF3FEE6B3DAA}" srcOrd="4" destOrd="0" presId="urn:microsoft.com/office/officeart/2016/7/layout/RepeatingBendingProcessNew"/>
    <dgm:cxn modelId="{78DD1712-502E-4770-B84A-FCAF6E539E95}" type="presParOf" srcId="{343CE426-374C-4AC7-9FD0-F1D109AB252E}" destId="{CFCBEF2D-2B0D-48B8-BF3D-66D1593C92E9}" srcOrd="5" destOrd="0" presId="urn:microsoft.com/office/officeart/2016/7/layout/RepeatingBendingProcessNew"/>
    <dgm:cxn modelId="{40E87C7D-F8DD-4B20-839B-F62235BFFA75}" type="presParOf" srcId="{CFCBEF2D-2B0D-48B8-BF3D-66D1593C92E9}" destId="{7E079120-8064-46C0-9BF7-EC745B7B6642}" srcOrd="0" destOrd="0" presId="urn:microsoft.com/office/officeart/2016/7/layout/RepeatingBendingProcessNew"/>
    <dgm:cxn modelId="{9CDA00F9-C3BF-43F7-A2E8-F3F8D3CDB460}" type="presParOf" srcId="{343CE426-374C-4AC7-9FD0-F1D109AB252E}" destId="{3F7B2A4E-DBBA-4E62-996F-7D2553725DB3}" srcOrd="6" destOrd="0" presId="urn:microsoft.com/office/officeart/2016/7/layout/RepeatingBendingProcessNew"/>
    <dgm:cxn modelId="{BECCCEBE-3AAC-4112-B27B-6F733BD7DE08}" type="presParOf" srcId="{343CE426-374C-4AC7-9FD0-F1D109AB252E}" destId="{5ACCA7AE-79F1-4D76-BAA2-E330B4C7CDA4}" srcOrd="7" destOrd="0" presId="urn:microsoft.com/office/officeart/2016/7/layout/RepeatingBendingProcessNew"/>
    <dgm:cxn modelId="{CCDAF05A-FF5F-411C-B077-DF35D92D7CAC}" type="presParOf" srcId="{5ACCA7AE-79F1-4D76-BAA2-E330B4C7CDA4}" destId="{E39D7CFA-7C6D-492E-AC5C-62D5819D7BF7}" srcOrd="0" destOrd="0" presId="urn:microsoft.com/office/officeart/2016/7/layout/RepeatingBendingProcessNew"/>
    <dgm:cxn modelId="{DACEF299-32BB-44AD-A81F-1E5B0F7A8112}" type="presParOf" srcId="{343CE426-374C-4AC7-9FD0-F1D109AB252E}" destId="{7A47D847-61F0-497E-B480-E5343174881A}"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CE17B7-1FFA-4A03-A36B-388C97C9A60B}"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B367BFE7-AFFC-4C70-BB7A-A0DA30EB7D9A}">
      <dgm:prSet/>
      <dgm:spPr/>
      <dgm:t>
        <a:bodyPr/>
        <a:lstStyle/>
        <a:p>
          <a:r>
            <a:rPr lang="en-US" b="0" i="0"/>
            <a:t>Ubiquitous Language term should have exactly one meaning</a:t>
          </a:r>
          <a:endParaRPr lang="en-US"/>
        </a:p>
      </dgm:t>
    </dgm:pt>
    <dgm:pt modelId="{69F9138C-B14C-4A01-B9D2-6DA931554A6B}" type="parTrans" cxnId="{324874F9-443F-4A2F-8779-089AEF68F002}">
      <dgm:prSet/>
      <dgm:spPr/>
      <dgm:t>
        <a:bodyPr/>
        <a:lstStyle/>
        <a:p>
          <a:endParaRPr lang="en-US"/>
        </a:p>
      </dgm:t>
    </dgm:pt>
    <dgm:pt modelId="{3048C9B5-0026-45F2-B405-CBC87026D173}" type="sibTrans" cxnId="{324874F9-443F-4A2F-8779-089AEF68F002}">
      <dgm:prSet/>
      <dgm:spPr/>
      <dgm:t>
        <a:bodyPr/>
        <a:lstStyle/>
        <a:p>
          <a:endParaRPr lang="en-US"/>
        </a:p>
      </dgm:t>
    </dgm:pt>
    <dgm:pt modelId="{D740F87B-62EC-4F25-97BD-E31284703906}">
      <dgm:prSet/>
      <dgm:spPr/>
      <dgm:t>
        <a:bodyPr/>
        <a:lstStyle/>
        <a:p>
          <a:r>
            <a:rPr lang="en-US" b="0" i="0"/>
            <a:t>Words often have different meanings in different contexts</a:t>
          </a:r>
          <a:endParaRPr lang="en-US"/>
        </a:p>
      </dgm:t>
    </dgm:pt>
    <dgm:pt modelId="{06CFD631-236C-48E0-BA26-18B761037283}" type="parTrans" cxnId="{193757C0-9D82-4541-AD2C-3BFD77B246FB}">
      <dgm:prSet/>
      <dgm:spPr/>
      <dgm:t>
        <a:bodyPr/>
        <a:lstStyle/>
        <a:p>
          <a:endParaRPr lang="en-US"/>
        </a:p>
      </dgm:t>
    </dgm:pt>
    <dgm:pt modelId="{D273C616-ABFB-40A3-BC45-BB4E5327AA12}" type="sibTrans" cxnId="{193757C0-9D82-4541-AD2C-3BFD77B246FB}">
      <dgm:prSet/>
      <dgm:spPr/>
      <dgm:t>
        <a:bodyPr/>
        <a:lstStyle/>
        <a:p>
          <a:endParaRPr lang="en-US"/>
        </a:p>
      </dgm:t>
    </dgm:pt>
    <dgm:pt modelId="{8F0047ED-816A-4FD1-BDB4-4865D089B6D5}">
      <dgm:prSet/>
      <dgm:spPr/>
      <dgm:t>
        <a:bodyPr/>
        <a:lstStyle/>
        <a:p>
          <a:r>
            <a:rPr lang="en-US" b="0" i="0"/>
            <a:t>How to overcome this hurdle ?</a:t>
          </a:r>
          <a:endParaRPr lang="en-US"/>
        </a:p>
      </dgm:t>
    </dgm:pt>
    <dgm:pt modelId="{F8A7B865-ECDF-4394-AE0A-EDC722FB1251}" type="parTrans" cxnId="{4250E3E5-0519-4D84-B6BB-6D7D74213DA8}">
      <dgm:prSet/>
      <dgm:spPr/>
      <dgm:t>
        <a:bodyPr/>
        <a:lstStyle/>
        <a:p>
          <a:endParaRPr lang="en-US"/>
        </a:p>
      </dgm:t>
    </dgm:pt>
    <dgm:pt modelId="{F508DBF7-82D6-40A3-AC3E-9C847EEBB375}" type="sibTrans" cxnId="{4250E3E5-0519-4D84-B6BB-6D7D74213DA8}">
      <dgm:prSet/>
      <dgm:spPr/>
      <dgm:t>
        <a:bodyPr/>
        <a:lstStyle/>
        <a:p>
          <a:endParaRPr lang="en-US"/>
        </a:p>
      </dgm:t>
    </dgm:pt>
    <dgm:pt modelId="{F3164559-03DC-4C74-AC3F-3611F812ECAE}">
      <dgm:prSet/>
      <dgm:spPr/>
      <dgm:t>
        <a:bodyPr/>
        <a:lstStyle/>
        <a:p>
          <a:r>
            <a:rPr lang="en-US" b="0" i="0"/>
            <a:t>DDD requires each language to have a strict applicability context</a:t>
          </a:r>
          <a:endParaRPr lang="en-US"/>
        </a:p>
      </dgm:t>
    </dgm:pt>
    <dgm:pt modelId="{73290CA3-07F5-4707-8C2B-B45F3CE7588C}" type="parTrans" cxnId="{AD3B13A8-F415-4604-AF59-FD7F8D19F8CC}">
      <dgm:prSet/>
      <dgm:spPr/>
      <dgm:t>
        <a:bodyPr/>
        <a:lstStyle/>
        <a:p>
          <a:endParaRPr lang="en-US"/>
        </a:p>
      </dgm:t>
    </dgm:pt>
    <dgm:pt modelId="{B33DC246-CD68-4FB1-9E45-F0957EA836FB}" type="sibTrans" cxnId="{AD3B13A8-F415-4604-AF59-FD7F8D19F8CC}">
      <dgm:prSet/>
      <dgm:spPr/>
      <dgm:t>
        <a:bodyPr/>
        <a:lstStyle/>
        <a:p>
          <a:endParaRPr lang="en-US"/>
        </a:p>
      </dgm:t>
    </dgm:pt>
    <dgm:pt modelId="{E7ECDEDA-0F1B-4030-A938-01B81ECD94D8}">
      <dgm:prSet/>
      <dgm:spPr/>
      <dgm:t>
        <a:bodyPr/>
        <a:lstStyle/>
        <a:p>
          <a:r>
            <a:rPr lang="en-US" b="0" i="0"/>
            <a:t>Bounded Context</a:t>
          </a:r>
          <a:endParaRPr lang="en-US"/>
        </a:p>
      </dgm:t>
    </dgm:pt>
    <dgm:pt modelId="{331FD75B-E97B-4D90-B40A-CF4C54F6CEFD}" type="parTrans" cxnId="{5366DB9B-B5D2-4270-B6C1-5872EF776E8E}">
      <dgm:prSet/>
      <dgm:spPr/>
      <dgm:t>
        <a:bodyPr/>
        <a:lstStyle/>
        <a:p>
          <a:endParaRPr lang="en-US"/>
        </a:p>
      </dgm:t>
    </dgm:pt>
    <dgm:pt modelId="{CF4B127B-E6E2-42AE-A30F-5A77C98F6674}" type="sibTrans" cxnId="{5366DB9B-B5D2-4270-B6C1-5872EF776E8E}">
      <dgm:prSet/>
      <dgm:spPr/>
      <dgm:t>
        <a:bodyPr/>
        <a:lstStyle/>
        <a:p>
          <a:endParaRPr lang="en-US"/>
        </a:p>
      </dgm:t>
    </dgm:pt>
    <dgm:pt modelId="{958CDF67-5CEB-4824-858B-8C3FE28972AA}">
      <dgm:prSet/>
      <dgm:spPr/>
      <dgm:t>
        <a:bodyPr/>
        <a:lstStyle/>
        <a:p>
          <a:r>
            <a:rPr lang="en-US" b="0" i="0"/>
            <a:t>Bounded Context</a:t>
          </a:r>
          <a:endParaRPr lang="en-US"/>
        </a:p>
      </dgm:t>
    </dgm:pt>
    <dgm:pt modelId="{E1C99C9C-9053-477D-B728-DEAAB10696D1}" type="parTrans" cxnId="{2E28C164-5AA5-4C77-8A03-4CAE23678FFB}">
      <dgm:prSet/>
      <dgm:spPr/>
      <dgm:t>
        <a:bodyPr/>
        <a:lstStyle/>
        <a:p>
          <a:endParaRPr lang="en-US"/>
        </a:p>
      </dgm:t>
    </dgm:pt>
    <dgm:pt modelId="{E6D8ECD2-0437-4186-914B-ECFE551B2F09}" type="sibTrans" cxnId="{2E28C164-5AA5-4C77-8A03-4CAE23678FFB}">
      <dgm:prSet/>
      <dgm:spPr/>
      <dgm:t>
        <a:bodyPr/>
        <a:lstStyle/>
        <a:p>
          <a:endParaRPr lang="en-US"/>
        </a:p>
      </dgm:t>
    </dgm:pt>
    <dgm:pt modelId="{DD1EC47F-569F-4731-9B79-9DD08197D4BF}">
      <dgm:prSet/>
      <dgm:spPr/>
      <dgm:t>
        <a:bodyPr/>
        <a:lstStyle/>
        <a:p>
          <a:r>
            <a:rPr lang="en-US" b="0" i="0" dirty="0"/>
            <a:t>Defines a boundary, inside of which a Ubiquitous Language can be used freely, Outside of it, the language’s terms may have different meanings</a:t>
          </a:r>
          <a:endParaRPr lang="en-US" dirty="0"/>
        </a:p>
      </dgm:t>
    </dgm:pt>
    <dgm:pt modelId="{F6654AF1-6D8D-4092-84F4-CCC1E04EC6A1}" type="parTrans" cxnId="{AC72FC73-2095-49D6-B788-4E9462820388}">
      <dgm:prSet/>
      <dgm:spPr/>
      <dgm:t>
        <a:bodyPr/>
        <a:lstStyle/>
        <a:p>
          <a:endParaRPr lang="en-US"/>
        </a:p>
      </dgm:t>
    </dgm:pt>
    <dgm:pt modelId="{4927A2EA-9EDA-403A-BED0-8BD4EBDB5838}" type="sibTrans" cxnId="{AC72FC73-2095-49D6-B788-4E9462820388}">
      <dgm:prSet/>
      <dgm:spPr/>
      <dgm:t>
        <a:bodyPr/>
        <a:lstStyle/>
        <a:p>
          <a:endParaRPr lang="en-US"/>
        </a:p>
      </dgm:t>
    </dgm:pt>
    <dgm:pt modelId="{94E8FF1D-6525-489B-8C95-4C561D2634F0}">
      <dgm:prSet/>
      <dgm:spPr/>
      <dgm:t>
        <a:bodyPr/>
        <a:lstStyle/>
        <a:p>
          <a:r>
            <a:rPr lang="en-US" b="0" i="0" dirty="0"/>
            <a:t>Each Bounded Context defines the applicability context of a specific model.</a:t>
          </a:r>
          <a:endParaRPr lang="en-US" dirty="0"/>
        </a:p>
      </dgm:t>
    </dgm:pt>
    <dgm:pt modelId="{B293E847-CC0A-4966-A5DF-9F8BA75CAA70}" type="parTrans" cxnId="{EC91BD5C-5195-4770-B753-D74F74FA2BFE}">
      <dgm:prSet/>
      <dgm:spPr/>
      <dgm:t>
        <a:bodyPr/>
        <a:lstStyle/>
        <a:p>
          <a:endParaRPr lang="en-US"/>
        </a:p>
      </dgm:t>
    </dgm:pt>
    <dgm:pt modelId="{8087CEC9-4E73-4ACB-8944-AA5EA5702887}" type="sibTrans" cxnId="{EC91BD5C-5195-4770-B753-D74F74FA2BFE}">
      <dgm:prSet/>
      <dgm:spPr/>
    </dgm:pt>
    <dgm:pt modelId="{A17F922A-19D2-4C15-B281-362829FD4320}">
      <dgm:prSet/>
      <dgm:spPr/>
      <dgm:t>
        <a:bodyPr/>
        <a:lstStyle/>
        <a:p>
          <a:r>
            <a:rPr lang="en-US" b="0" i="0" dirty="0"/>
            <a:t>A model is only valid in its Bounded Context</a:t>
          </a:r>
          <a:endParaRPr lang="en-US" dirty="0"/>
        </a:p>
      </dgm:t>
    </dgm:pt>
    <dgm:pt modelId="{B257D821-4C05-4A0E-BA7A-AB8B6F25827A}" type="parTrans" cxnId="{592CD3FE-2AE5-4F13-9085-2C3894DA698F}">
      <dgm:prSet/>
      <dgm:spPr/>
      <dgm:t>
        <a:bodyPr/>
        <a:lstStyle/>
        <a:p>
          <a:endParaRPr lang="en-US"/>
        </a:p>
      </dgm:t>
    </dgm:pt>
    <dgm:pt modelId="{0FFA987B-ABD8-4981-A732-3D4FB31FBDAA}" type="sibTrans" cxnId="{592CD3FE-2AE5-4F13-9085-2C3894DA698F}">
      <dgm:prSet/>
      <dgm:spPr/>
    </dgm:pt>
    <dgm:pt modelId="{76896768-F21B-4D8D-9B04-5992F2604FF6}" type="pres">
      <dgm:prSet presAssocID="{70CE17B7-1FFA-4A03-A36B-388C97C9A60B}" presName="linear" presStyleCnt="0">
        <dgm:presLayoutVars>
          <dgm:animLvl val="lvl"/>
          <dgm:resizeHandles val="exact"/>
        </dgm:presLayoutVars>
      </dgm:prSet>
      <dgm:spPr/>
    </dgm:pt>
    <dgm:pt modelId="{A26BB16C-69DC-4628-8AA6-A6E7FD993D40}" type="pres">
      <dgm:prSet presAssocID="{B367BFE7-AFFC-4C70-BB7A-A0DA30EB7D9A}" presName="parentText" presStyleLbl="node1" presStyleIdx="0" presStyleCnt="3">
        <dgm:presLayoutVars>
          <dgm:chMax val="0"/>
          <dgm:bulletEnabled val="1"/>
        </dgm:presLayoutVars>
      </dgm:prSet>
      <dgm:spPr/>
    </dgm:pt>
    <dgm:pt modelId="{50BA2462-442A-4144-801F-B5D4D4CADD9C}" type="pres">
      <dgm:prSet presAssocID="{B367BFE7-AFFC-4C70-BB7A-A0DA30EB7D9A}" presName="childText" presStyleLbl="revTx" presStyleIdx="0" presStyleCnt="3">
        <dgm:presLayoutVars>
          <dgm:bulletEnabled val="1"/>
        </dgm:presLayoutVars>
      </dgm:prSet>
      <dgm:spPr/>
    </dgm:pt>
    <dgm:pt modelId="{99E17B88-ED1C-4E51-8E5F-5B2FE41C1ECD}" type="pres">
      <dgm:prSet presAssocID="{8F0047ED-816A-4FD1-BDB4-4865D089B6D5}" presName="parentText" presStyleLbl="node1" presStyleIdx="1" presStyleCnt="3">
        <dgm:presLayoutVars>
          <dgm:chMax val="0"/>
          <dgm:bulletEnabled val="1"/>
        </dgm:presLayoutVars>
      </dgm:prSet>
      <dgm:spPr/>
    </dgm:pt>
    <dgm:pt modelId="{486FA35E-B721-45C7-B954-E06A05A1D98C}" type="pres">
      <dgm:prSet presAssocID="{8F0047ED-816A-4FD1-BDB4-4865D089B6D5}" presName="childText" presStyleLbl="revTx" presStyleIdx="1" presStyleCnt="3">
        <dgm:presLayoutVars>
          <dgm:bulletEnabled val="1"/>
        </dgm:presLayoutVars>
      </dgm:prSet>
      <dgm:spPr/>
    </dgm:pt>
    <dgm:pt modelId="{9951D4BC-7512-4130-B4FE-0A9F102C9AF3}" type="pres">
      <dgm:prSet presAssocID="{958CDF67-5CEB-4824-858B-8C3FE28972AA}" presName="parentText" presStyleLbl="node1" presStyleIdx="2" presStyleCnt="3">
        <dgm:presLayoutVars>
          <dgm:chMax val="0"/>
          <dgm:bulletEnabled val="1"/>
        </dgm:presLayoutVars>
      </dgm:prSet>
      <dgm:spPr/>
    </dgm:pt>
    <dgm:pt modelId="{10EBB2A3-769A-491D-8CE6-91525264C1D9}" type="pres">
      <dgm:prSet presAssocID="{958CDF67-5CEB-4824-858B-8C3FE28972AA}" presName="childText" presStyleLbl="revTx" presStyleIdx="2" presStyleCnt="3">
        <dgm:presLayoutVars>
          <dgm:bulletEnabled val="1"/>
        </dgm:presLayoutVars>
      </dgm:prSet>
      <dgm:spPr/>
    </dgm:pt>
  </dgm:ptLst>
  <dgm:cxnLst>
    <dgm:cxn modelId="{DE6AF50B-D7B0-4CA7-A397-F0423831EAD8}" type="presOf" srcId="{8F0047ED-816A-4FD1-BDB4-4865D089B6D5}" destId="{99E17B88-ED1C-4E51-8E5F-5B2FE41C1ECD}" srcOrd="0" destOrd="0" presId="urn:microsoft.com/office/officeart/2005/8/layout/vList2"/>
    <dgm:cxn modelId="{45B8EE17-5339-4586-82D2-BEAE43C51123}" type="presOf" srcId="{D740F87B-62EC-4F25-97BD-E31284703906}" destId="{50BA2462-442A-4144-801F-B5D4D4CADD9C}" srcOrd="0" destOrd="0" presId="urn:microsoft.com/office/officeart/2005/8/layout/vList2"/>
    <dgm:cxn modelId="{856C1A29-B623-4F4F-81E1-6801EFAAD00B}" type="presOf" srcId="{F3164559-03DC-4C74-AC3F-3611F812ECAE}" destId="{486FA35E-B721-45C7-B954-E06A05A1D98C}" srcOrd="0" destOrd="0" presId="urn:microsoft.com/office/officeart/2005/8/layout/vList2"/>
    <dgm:cxn modelId="{1A91A83F-8823-4A07-A69A-FAE036898EF8}" type="presOf" srcId="{E7ECDEDA-0F1B-4030-A938-01B81ECD94D8}" destId="{486FA35E-B721-45C7-B954-E06A05A1D98C}" srcOrd="0" destOrd="1" presId="urn:microsoft.com/office/officeart/2005/8/layout/vList2"/>
    <dgm:cxn modelId="{FFFB385C-3095-4576-AAAF-52D20032E5D5}" type="presOf" srcId="{A17F922A-19D2-4C15-B281-362829FD4320}" destId="{10EBB2A3-769A-491D-8CE6-91525264C1D9}" srcOrd="0" destOrd="2" presId="urn:microsoft.com/office/officeart/2005/8/layout/vList2"/>
    <dgm:cxn modelId="{EC91BD5C-5195-4770-B753-D74F74FA2BFE}" srcId="{958CDF67-5CEB-4824-858B-8C3FE28972AA}" destId="{94E8FF1D-6525-489B-8C95-4C561D2634F0}" srcOrd="1" destOrd="0" parTransId="{B293E847-CC0A-4966-A5DF-9F8BA75CAA70}" sibTransId="{8087CEC9-4E73-4ACB-8944-AA5EA5702887}"/>
    <dgm:cxn modelId="{2E28C164-5AA5-4C77-8A03-4CAE23678FFB}" srcId="{70CE17B7-1FFA-4A03-A36B-388C97C9A60B}" destId="{958CDF67-5CEB-4824-858B-8C3FE28972AA}" srcOrd="2" destOrd="0" parTransId="{E1C99C9C-9053-477D-B728-DEAAB10696D1}" sibTransId="{E6D8ECD2-0437-4186-914B-ECFE551B2F09}"/>
    <dgm:cxn modelId="{77C3D268-0768-412E-BE67-DE493A57CAAB}" type="presOf" srcId="{958CDF67-5CEB-4824-858B-8C3FE28972AA}" destId="{9951D4BC-7512-4130-B4FE-0A9F102C9AF3}" srcOrd="0" destOrd="0" presId="urn:microsoft.com/office/officeart/2005/8/layout/vList2"/>
    <dgm:cxn modelId="{1944146E-3CD6-4A93-B784-C3CF876F308C}" type="presOf" srcId="{B367BFE7-AFFC-4C70-BB7A-A0DA30EB7D9A}" destId="{A26BB16C-69DC-4628-8AA6-A6E7FD993D40}" srcOrd="0" destOrd="0" presId="urn:microsoft.com/office/officeart/2005/8/layout/vList2"/>
    <dgm:cxn modelId="{AC72FC73-2095-49D6-B788-4E9462820388}" srcId="{958CDF67-5CEB-4824-858B-8C3FE28972AA}" destId="{DD1EC47F-569F-4731-9B79-9DD08197D4BF}" srcOrd="0" destOrd="0" parTransId="{F6654AF1-6D8D-4092-84F4-CCC1E04EC6A1}" sibTransId="{4927A2EA-9EDA-403A-BED0-8BD4EBDB5838}"/>
    <dgm:cxn modelId="{38513392-1016-4ADE-82A7-CEC2DEFFCAB3}" type="presOf" srcId="{DD1EC47F-569F-4731-9B79-9DD08197D4BF}" destId="{10EBB2A3-769A-491D-8CE6-91525264C1D9}" srcOrd="0" destOrd="0" presId="urn:microsoft.com/office/officeart/2005/8/layout/vList2"/>
    <dgm:cxn modelId="{5366DB9B-B5D2-4270-B6C1-5872EF776E8E}" srcId="{F3164559-03DC-4C74-AC3F-3611F812ECAE}" destId="{E7ECDEDA-0F1B-4030-A938-01B81ECD94D8}" srcOrd="0" destOrd="0" parTransId="{331FD75B-E97B-4D90-B40A-CF4C54F6CEFD}" sibTransId="{CF4B127B-E6E2-42AE-A30F-5A77C98F6674}"/>
    <dgm:cxn modelId="{AD3B13A8-F415-4604-AF59-FD7F8D19F8CC}" srcId="{8F0047ED-816A-4FD1-BDB4-4865D089B6D5}" destId="{F3164559-03DC-4C74-AC3F-3611F812ECAE}" srcOrd="0" destOrd="0" parTransId="{73290CA3-07F5-4707-8C2B-B45F3CE7588C}" sibTransId="{B33DC246-CD68-4FB1-9E45-F0957EA836FB}"/>
    <dgm:cxn modelId="{7DA1F6A8-2426-46D9-AD8D-29E22FEC1095}" type="presOf" srcId="{94E8FF1D-6525-489B-8C95-4C561D2634F0}" destId="{10EBB2A3-769A-491D-8CE6-91525264C1D9}" srcOrd="0" destOrd="1" presId="urn:microsoft.com/office/officeart/2005/8/layout/vList2"/>
    <dgm:cxn modelId="{193757C0-9D82-4541-AD2C-3BFD77B246FB}" srcId="{B367BFE7-AFFC-4C70-BB7A-A0DA30EB7D9A}" destId="{D740F87B-62EC-4F25-97BD-E31284703906}" srcOrd="0" destOrd="0" parTransId="{06CFD631-236C-48E0-BA26-18B761037283}" sibTransId="{D273C616-ABFB-40A3-BC45-BB4E5327AA12}"/>
    <dgm:cxn modelId="{68901DD1-12D4-4131-8941-FC24892623A6}" type="presOf" srcId="{70CE17B7-1FFA-4A03-A36B-388C97C9A60B}" destId="{76896768-F21B-4D8D-9B04-5992F2604FF6}" srcOrd="0" destOrd="0" presId="urn:microsoft.com/office/officeart/2005/8/layout/vList2"/>
    <dgm:cxn modelId="{4250E3E5-0519-4D84-B6BB-6D7D74213DA8}" srcId="{70CE17B7-1FFA-4A03-A36B-388C97C9A60B}" destId="{8F0047ED-816A-4FD1-BDB4-4865D089B6D5}" srcOrd="1" destOrd="0" parTransId="{F8A7B865-ECDF-4394-AE0A-EDC722FB1251}" sibTransId="{F508DBF7-82D6-40A3-AC3E-9C847EEBB375}"/>
    <dgm:cxn modelId="{324874F9-443F-4A2F-8779-089AEF68F002}" srcId="{70CE17B7-1FFA-4A03-A36B-388C97C9A60B}" destId="{B367BFE7-AFFC-4C70-BB7A-A0DA30EB7D9A}" srcOrd="0" destOrd="0" parTransId="{69F9138C-B14C-4A01-B9D2-6DA931554A6B}" sibTransId="{3048C9B5-0026-45F2-B405-CBC87026D173}"/>
    <dgm:cxn modelId="{592CD3FE-2AE5-4F13-9085-2C3894DA698F}" srcId="{958CDF67-5CEB-4824-858B-8C3FE28972AA}" destId="{A17F922A-19D2-4C15-B281-362829FD4320}" srcOrd="2" destOrd="0" parTransId="{B257D821-4C05-4A0E-BA7A-AB8B6F25827A}" sibTransId="{0FFA987B-ABD8-4981-A732-3D4FB31FBDAA}"/>
    <dgm:cxn modelId="{91ED0F3B-2573-446C-911E-7729EE1A0CBD}" type="presParOf" srcId="{76896768-F21B-4D8D-9B04-5992F2604FF6}" destId="{A26BB16C-69DC-4628-8AA6-A6E7FD993D40}" srcOrd="0" destOrd="0" presId="urn:microsoft.com/office/officeart/2005/8/layout/vList2"/>
    <dgm:cxn modelId="{90BBF44E-018F-4C49-BA40-2CCD775D2068}" type="presParOf" srcId="{76896768-F21B-4D8D-9B04-5992F2604FF6}" destId="{50BA2462-442A-4144-801F-B5D4D4CADD9C}" srcOrd="1" destOrd="0" presId="urn:microsoft.com/office/officeart/2005/8/layout/vList2"/>
    <dgm:cxn modelId="{77926711-A0F3-468A-8B0C-66C078C253A0}" type="presParOf" srcId="{76896768-F21B-4D8D-9B04-5992F2604FF6}" destId="{99E17B88-ED1C-4E51-8E5F-5B2FE41C1ECD}" srcOrd="2" destOrd="0" presId="urn:microsoft.com/office/officeart/2005/8/layout/vList2"/>
    <dgm:cxn modelId="{62CAFE83-3A6A-472F-895F-A9FF0A991071}" type="presParOf" srcId="{76896768-F21B-4D8D-9B04-5992F2604FF6}" destId="{486FA35E-B721-45C7-B954-E06A05A1D98C}" srcOrd="3" destOrd="0" presId="urn:microsoft.com/office/officeart/2005/8/layout/vList2"/>
    <dgm:cxn modelId="{AF50EF27-58D9-4CA6-BE7F-F057ED434B12}" type="presParOf" srcId="{76896768-F21B-4D8D-9B04-5992F2604FF6}" destId="{9951D4BC-7512-4130-B4FE-0A9F102C9AF3}" srcOrd="4" destOrd="0" presId="urn:microsoft.com/office/officeart/2005/8/layout/vList2"/>
    <dgm:cxn modelId="{77A6C46E-B702-4156-8971-A542A4A238D2}" type="presParOf" srcId="{76896768-F21B-4D8D-9B04-5992F2604FF6}" destId="{10EBB2A3-769A-491D-8CE6-91525264C1D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A20A74-126C-442D-8BC9-CDE037A7691C}"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05F7BC9E-50D3-49F3-A936-DE4E814D677E}">
      <dgm:prSet/>
      <dgm:spPr/>
      <dgm:t>
        <a:bodyPr/>
        <a:lstStyle/>
        <a:p>
          <a:r>
            <a:rPr lang="en-US" b="0" i="0"/>
            <a:t>Self Registration Pattern</a:t>
          </a:r>
          <a:endParaRPr lang="en-US"/>
        </a:p>
      </dgm:t>
    </dgm:pt>
    <dgm:pt modelId="{933A4567-0A93-4D75-8155-9189BE7E6382}" type="parTrans" cxnId="{98AD42DA-4F0A-43D1-9A5B-8FC2ACAE0317}">
      <dgm:prSet/>
      <dgm:spPr/>
      <dgm:t>
        <a:bodyPr/>
        <a:lstStyle/>
        <a:p>
          <a:endParaRPr lang="en-US"/>
        </a:p>
      </dgm:t>
    </dgm:pt>
    <dgm:pt modelId="{D6D37902-6C30-40EB-AAD7-1310AD284204}" type="sibTrans" cxnId="{98AD42DA-4F0A-43D1-9A5B-8FC2ACAE0317}">
      <dgm:prSet/>
      <dgm:spPr/>
      <dgm:t>
        <a:bodyPr/>
        <a:lstStyle/>
        <a:p>
          <a:endParaRPr lang="en-US"/>
        </a:p>
      </dgm:t>
    </dgm:pt>
    <dgm:pt modelId="{819CF17B-0BBC-4593-A373-94C07E1F190F}">
      <dgm:prSet/>
      <dgm:spPr/>
      <dgm:t>
        <a:bodyPr/>
        <a:lstStyle/>
        <a:p>
          <a:r>
            <a:rPr lang="en-US" b="0" i="0"/>
            <a:t>Third Party Registration Pattern</a:t>
          </a:r>
          <a:endParaRPr lang="en-US"/>
        </a:p>
      </dgm:t>
    </dgm:pt>
    <dgm:pt modelId="{840CC01F-9815-4ECC-B3B0-3C6EE8B3A536}" type="parTrans" cxnId="{6FEACA44-9C25-47D2-BBB5-00EACA5435CB}">
      <dgm:prSet/>
      <dgm:spPr/>
      <dgm:t>
        <a:bodyPr/>
        <a:lstStyle/>
        <a:p>
          <a:endParaRPr lang="en-US"/>
        </a:p>
      </dgm:t>
    </dgm:pt>
    <dgm:pt modelId="{C3DB1649-52C9-4923-898D-76A388695713}" type="sibTrans" cxnId="{6FEACA44-9C25-47D2-BBB5-00EACA5435CB}">
      <dgm:prSet/>
      <dgm:spPr/>
      <dgm:t>
        <a:bodyPr/>
        <a:lstStyle/>
        <a:p>
          <a:endParaRPr lang="en-US"/>
        </a:p>
      </dgm:t>
    </dgm:pt>
    <dgm:pt modelId="{3C96FC0A-6D25-4137-A192-8F5E64E24C1D}" type="pres">
      <dgm:prSet presAssocID="{F5A20A74-126C-442D-8BC9-CDE037A7691C}" presName="diagram" presStyleCnt="0">
        <dgm:presLayoutVars>
          <dgm:dir/>
          <dgm:resizeHandles val="exact"/>
        </dgm:presLayoutVars>
      </dgm:prSet>
      <dgm:spPr/>
    </dgm:pt>
    <dgm:pt modelId="{D8E5B391-6EBB-4E19-A72B-D7CFC17E72C1}" type="pres">
      <dgm:prSet presAssocID="{05F7BC9E-50D3-49F3-A936-DE4E814D677E}" presName="node" presStyleLbl="node1" presStyleIdx="0" presStyleCnt="2">
        <dgm:presLayoutVars>
          <dgm:bulletEnabled val="1"/>
        </dgm:presLayoutVars>
      </dgm:prSet>
      <dgm:spPr/>
    </dgm:pt>
    <dgm:pt modelId="{4A019E7D-A657-45AB-9501-B73582258974}" type="pres">
      <dgm:prSet presAssocID="{D6D37902-6C30-40EB-AAD7-1310AD284204}" presName="sibTrans" presStyleCnt="0"/>
      <dgm:spPr/>
    </dgm:pt>
    <dgm:pt modelId="{2BE124F1-2E9A-44D3-8F88-E12AFF27C5DB}" type="pres">
      <dgm:prSet presAssocID="{819CF17B-0BBC-4593-A373-94C07E1F190F}" presName="node" presStyleLbl="node1" presStyleIdx="1" presStyleCnt="2">
        <dgm:presLayoutVars>
          <dgm:bulletEnabled val="1"/>
        </dgm:presLayoutVars>
      </dgm:prSet>
      <dgm:spPr/>
    </dgm:pt>
  </dgm:ptLst>
  <dgm:cxnLst>
    <dgm:cxn modelId="{A07F1224-5DBE-4B4C-8827-9EB01586243B}" type="presOf" srcId="{F5A20A74-126C-442D-8BC9-CDE037A7691C}" destId="{3C96FC0A-6D25-4137-A192-8F5E64E24C1D}" srcOrd="0" destOrd="0" presId="urn:microsoft.com/office/officeart/2005/8/layout/default"/>
    <dgm:cxn modelId="{96C4CC63-5FDC-4AB1-BE9D-4FC1243C0623}" type="presOf" srcId="{819CF17B-0BBC-4593-A373-94C07E1F190F}" destId="{2BE124F1-2E9A-44D3-8F88-E12AFF27C5DB}" srcOrd="0" destOrd="0" presId="urn:microsoft.com/office/officeart/2005/8/layout/default"/>
    <dgm:cxn modelId="{6FEACA44-9C25-47D2-BBB5-00EACA5435CB}" srcId="{F5A20A74-126C-442D-8BC9-CDE037A7691C}" destId="{819CF17B-0BBC-4593-A373-94C07E1F190F}" srcOrd="1" destOrd="0" parTransId="{840CC01F-9815-4ECC-B3B0-3C6EE8B3A536}" sibTransId="{C3DB1649-52C9-4923-898D-76A388695713}"/>
    <dgm:cxn modelId="{C3379A5A-F569-454B-85CD-8D5731B31BB7}" type="presOf" srcId="{05F7BC9E-50D3-49F3-A936-DE4E814D677E}" destId="{D8E5B391-6EBB-4E19-A72B-D7CFC17E72C1}" srcOrd="0" destOrd="0" presId="urn:microsoft.com/office/officeart/2005/8/layout/default"/>
    <dgm:cxn modelId="{98AD42DA-4F0A-43D1-9A5B-8FC2ACAE0317}" srcId="{F5A20A74-126C-442D-8BC9-CDE037A7691C}" destId="{05F7BC9E-50D3-49F3-A936-DE4E814D677E}" srcOrd="0" destOrd="0" parTransId="{933A4567-0A93-4D75-8155-9189BE7E6382}" sibTransId="{D6D37902-6C30-40EB-AAD7-1310AD284204}"/>
    <dgm:cxn modelId="{497A9912-E798-4F65-B534-3E8874488947}" type="presParOf" srcId="{3C96FC0A-6D25-4137-A192-8F5E64E24C1D}" destId="{D8E5B391-6EBB-4E19-A72B-D7CFC17E72C1}" srcOrd="0" destOrd="0" presId="urn:microsoft.com/office/officeart/2005/8/layout/default"/>
    <dgm:cxn modelId="{A1CA3C81-BEBF-4A1C-A6BE-D740C03E4559}" type="presParOf" srcId="{3C96FC0A-6D25-4137-A192-8F5E64E24C1D}" destId="{4A019E7D-A657-45AB-9501-B73582258974}" srcOrd="1" destOrd="0" presId="urn:microsoft.com/office/officeart/2005/8/layout/default"/>
    <dgm:cxn modelId="{34745980-8CE0-427D-A07A-45A599C7C1EA}" type="presParOf" srcId="{3C96FC0A-6D25-4137-A192-8F5E64E24C1D}" destId="{2BE124F1-2E9A-44D3-8F88-E12AFF27C5DB}"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46430F-C334-4231-AA74-8FED38AE2501}">
      <dsp:nvSpPr>
        <dsp:cNvPr id="0" name=""/>
        <dsp:cNvSpPr/>
      </dsp:nvSpPr>
      <dsp:spPr>
        <a:xfrm>
          <a:off x="3240515" y="599446"/>
          <a:ext cx="463033" cy="91440"/>
        </a:xfrm>
        <a:custGeom>
          <a:avLst/>
          <a:gdLst/>
          <a:ahLst/>
          <a:cxnLst/>
          <a:rect l="0" t="0" r="0" b="0"/>
          <a:pathLst>
            <a:path>
              <a:moveTo>
                <a:pt x="0" y="45720"/>
              </a:moveTo>
              <a:lnTo>
                <a:pt x="463033"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59691" y="642697"/>
        <a:ext cx="24681" cy="4936"/>
      </dsp:txXfrm>
    </dsp:sp>
    <dsp:sp modelId="{F5F93629-338A-4841-8940-073614762C82}">
      <dsp:nvSpPr>
        <dsp:cNvPr id="0" name=""/>
        <dsp:cNvSpPr/>
      </dsp:nvSpPr>
      <dsp:spPr>
        <a:xfrm>
          <a:off x="1096081" y="1296"/>
          <a:ext cx="2146233" cy="1287740"/>
        </a:xfrm>
        <a:prstGeom prst="rect">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5167" tIns="110392" rIns="105167" bIns="110392" numCol="1" spcCol="1270" anchor="ctr" anchorCtr="0">
          <a:noAutofit/>
        </a:bodyPr>
        <a:lstStyle/>
        <a:p>
          <a:pPr marL="0" lvl="0" indent="0" algn="ctr" defTabSz="577850">
            <a:lnSpc>
              <a:spcPct val="90000"/>
            </a:lnSpc>
            <a:spcBef>
              <a:spcPct val="0"/>
            </a:spcBef>
            <a:spcAft>
              <a:spcPct val="35000"/>
            </a:spcAft>
            <a:buNone/>
          </a:pPr>
          <a:r>
            <a:rPr lang="en-US" sz="1300" kern="1200"/>
            <a:t>The application is split in such a way that each instance is responsible for only a portion of the whole data</a:t>
          </a:r>
        </a:p>
      </dsp:txBody>
      <dsp:txXfrm>
        <a:off x="1096081" y="1296"/>
        <a:ext cx="2146233" cy="1287740"/>
      </dsp:txXfrm>
    </dsp:sp>
    <dsp:sp modelId="{E39EC012-1453-4EA2-A1CB-B1D953BA7EA7}">
      <dsp:nvSpPr>
        <dsp:cNvPr id="0" name=""/>
        <dsp:cNvSpPr/>
      </dsp:nvSpPr>
      <dsp:spPr>
        <a:xfrm>
          <a:off x="5880382" y="599446"/>
          <a:ext cx="463033" cy="91440"/>
        </a:xfrm>
        <a:custGeom>
          <a:avLst/>
          <a:gdLst/>
          <a:ahLst/>
          <a:cxnLst/>
          <a:rect l="0" t="0" r="0" b="0"/>
          <a:pathLst>
            <a:path>
              <a:moveTo>
                <a:pt x="0" y="45720"/>
              </a:moveTo>
              <a:lnTo>
                <a:pt x="463033"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99558" y="642697"/>
        <a:ext cx="24681" cy="4936"/>
      </dsp:txXfrm>
    </dsp:sp>
    <dsp:sp modelId="{17122068-738E-4D3F-A747-15F73B2933AE}">
      <dsp:nvSpPr>
        <dsp:cNvPr id="0" name=""/>
        <dsp:cNvSpPr/>
      </dsp:nvSpPr>
      <dsp:spPr>
        <a:xfrm>
          <a:off x="3735949" y="1296"/>
          <a:ext cx="2146233" cy="1287740"/>
        </a:xfrm>
        <a:prstGeom prst="rect">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5167" tIns="110392" rIns="105167" bIns="110392" numCol="1" spcCol="1270" anchor="ctr" anchorCtr="0">
          <a:noAutofit/>
        </a:bodyPr>
        <a:lstStyle/>
        <a:p>
          <a:pPr marL="0" lvl="0" indent="0" algn="ctr" defTabSz="577850">
            <a:lnSpc>
              <a:spcPct val="90000"/>
            </a:lnSpc>
            <a:spcBef>
              <a:spcPct val="0"/>
            </a:spcBef>
            <a:spcAft>
              <a:spcPct val="35000"/>
            </a:spcAft>
            <a:buNone/>
          </a:pPr>
          <a:r>
            <a:rPr lang="en-US" sz="1300" kern="1200"/>
            <a:t>Multiple instances of the same application, each of them operating on a partition of the data</a:t>
          </a:r>
        </a:p>
      </dsp:txBody>
      <dsp:txXfrm>
        <a:off x="3735949" y="1296"/>
        <a:ext cx="2146233" cy="1287740"/>
      </dsp:txXfrm>
    </dsp:sp>
    <dsp:sp modelId="{CFCBEF2D-2B0D-48B8-BF3D-66D1593C92E9}">
      <dsp:nvSpPr>
        <dsp:cNvPr id="0" name=""/>
        <dsp:cNvSpPr/>
      </dsp:nvSpPr>
      <dsp:spPr>
        <a:xfrm>
          <a:off x="2169198" y="1287236"/>
          <a:ext cx="5279734" cy="463033"/>
        </a:xfrm>
        <a:custGeom>
          <a:avLst/>
          <a:gdLst/>
          <a:ahLst/>
          <a:cxnLst/>
          <a:rect l="0" t="0" r="0" b="0"/>
          <a:pathLst>
            <a:path>
              <a:moveTo>
                <a:pt x="5279734" y="0"/>
              </a:moveTo>
              <a:lnTo>
                <a:pt x="5279734" y="248616"/>
              </a:lnTo>
              <a:lnTo>
                <a:pt x="0" y="248616"/>
              </a:lnTo>
              <a:lnTo>
                <a:pt x="0" y="463033"/>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76496" y="1516284"/>
        <a:ext cx="265138" cy="4936"/>
      </dsp:txXfrm>
    </dsp:sp>
    <dsp:sp modelId="{3B25D6EF-E842-4B5C-AA1A-DF3FEE6B3DAA}">
      <dsp:nvSpPr>
        <dsp:cNvPr id="0" name=""/>
        <dsp:cNvSpPr/>
      </dsp:nvSpPr>
      <dsp:spPr>
        <a:xfrm>
          <a:off x="6375816" y="1296"/>
          <a:ext cx="2146233" cy="1287740"/>
        </a:xfrm>
        <a:prstGeom prst="rect">
          <a:avLst/>
        </a:prstGeom>
        <a:solidFill>
          <a:schemeClr val="accent4">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5167" tIns="110392" rIns="105167" bIns="110392" numCol="1" spcCol="1270" anchor="ctr" anchorCtr="0">
          <a:noAutofit/>
        </a:bodyPr>
        <a:lstStyle/>
        <a:p>
          <a:pPr marL="0" lvl="0" indent="0" algn="ctr" defTabSz="577850">
            <a:lnSpc>
              <a:spcPct val="90000"/>
            </a:lnSpc>
            <a:spcBef>
              <a:spcPct val="0"/>
            </a:spcBef>
            <a:spcAft>
              <a:spcPct val="35000"/>
            </a:spcAft>
            <a:buNone/>
          </a:pPr>
          <a:r>
            <a:rPr lang="en-US" sz="1300" kern="1200"/>
            <a:t>This is commonly used to scale databases where data is partitioned(a.k.a sharded)</a:t>
          </a:r>
        </a:p>
      </dsp:txBody>
      <dsp:txXfrm>
        <a:off x="6375816" y="1296"/>
        <a:ext cx="2146233" cy="1287740"/>
      </dsp:txXfrm>
    </dsp:sp>
    <dsp:sp modelId="{5ACCA7AE-79F1-4D76-BAA2-E330B4C7CDA4}">
      <dsp:nvSpPr>
        <dsp:cNvPr id="0" name=""/>
        <dsp:cNvSpPr/>
      </dsp:nvSpPr>
      <dsp:spPr>
        <a:xfrm>
          <a:off x="3240515" y="2380819"/>
          <a:ext cx="463033" cy="91440"/>
        </a:xfrm>
        <a:custGeom>
          <a:avLst/>
          <a:gdLst/>
          <a:ahLst/>
          <a:cxnLst/>
          <a:rect l="0" t="0" r="0" b="0"/>
          <a:pathLst>
            <a:path>
              <a:moveTo>
                <a:pt x="0" y="45720"/>
              </a:moveTo>
              <a:lnTo>
                <a:pt x="463033" y="45720"/>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59691" y="2424071"/>
        <a:ext cx="24681" cy="4936"/>
      </dsp:txXfrm>
    </dsp:sp>
    <dsp:sp modelId="{3F7B2A4E-DBBA-4E62-996F-7D2553725DB3}">
      <dsp:nvSpPr>
        <dsp:cNvPr id="0" name=""/>
        <dsp:cNvSpPr/>
      </dsp:nvSpPr>
      <dsp:spPr>
        <a:xfrm>
          <a:off x="1096081" y="1782669"/>
          <a:ext cx="2146233" cy="1287740"/>
        </a:xfrm>
        <a:prstGeom prst="rect">
          <a:avLst/>
        </a:prstGeom>
        <a:solidFill>
          <a:schemeClr val="accent5">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5167" tIns="110392" rIns="105167" bIns="110392" numCol="1" spcCol="1270" anchor="ctr" anchorCtr="0">
          <a:noAutofit/>
        </a:bodyPr>
        <a:lstStyle/>
        <a:p>
          <a:pPr marL="0" lvl="0" indent="0" algn="ctr" defTabSz="577850">
            <a:lnSpc>
              <a:spcPct val="90000"/>
            </a:lnSpc>
            <a:spcBef>
              <a:spcPct val="0"/>
            </a:spcBef>
            <a:spcAft>
              <a:spcPct val="35000"/>
            </a:spcAft>
            <a:buNone/>
          </a:pPr>
          <a:r>
            <a:rPr lang="en-US" sz="1300" kern="1200"/>
            <a:t>Each server deals with a subset of data</a:t>
          </a:r>
        </a:p>
      </dsp:txBody>
      <dsp:txXfrm>
        <a:off x="1096081" y="1782669"/>
        <a:ext cx="2146233" cy="1287740"/>
      </dsp:txXfrm>
    </dsp:sp>
    <dsp:sp modelId="{7A47D847-61F0-497E-B480-E5343174881A}">
      <dsp:nvSpPr>
        <dsp:cNvPr id="0" name=""/>
        <dsp:cNvSpPr/>
      </dsp:nvSpPr>
      <dsp:spPr>
        <a:xfrm>
          <a:off x="3735949" y="1782669"/>
          <a:ext cx="2146233" cy="1287740"/>
        </a:xfrm>
        <a:prstGeom prst="rect">
          <a:avLst/>
        </a:prstGeom>
        <a:solidFill>
          <a:schemeClr val="accent6">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5167" tIns="110392" rIns="105167" bIns="110392" numCol="1" spcCol="1270" anchor="ctr" anchorCtr="0">
          <a:noAutofit/>
        </a:bodyPr>
        <a:lstStyle/>
        <a:p>
          <a:pPr marL="0" lvl="0" indent="0" algn="ctr" defTabSz="577850">
            <a:lnSpc>
              <a:spcPct val="90000"/>
            </a:lnSpc>
            <a:spcBef>
              <a:spcPct val="0"/>
            </a:spcBef>
            <a:spcAft>
              <a:spcPct val="35000"/>
            </a:spcAft>
            <a:buNone/>
          </a:pPr>
          <a:r>
            <a:rPr lang="en-US" sz="1300" kern="1200"/>
            <a:t>Partitioned schema is tricky to repartition data</a:t>
          </a:r>
        </a:p>
      </dsp:txBody>
      <dsp:txXfrm>
        <a:off x="3735949" y="1782669"/>
        <a:ext cx="2146233" cy="12877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6BB16C-69DC-4628-8AA6-A6E7FD993D40}">
      <dsp:nvSpPr>
        <dsp:cNvPr id="0" name=""/>
        <dsp:cNvSpPr/>
      </dsp:nvSpPr>
      <dsp:spPr>
        <a:xfrm>
          <a:off x="0" y="98571"/>
          <a:ext cx="10901362" cy="455715"/>
        </a:xfrm>
        <a:prstGeom prst="round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Ubiquitous Language term should have exactly one meaning</a:t>
          </a:r>
          <a:endParaRPr lang="en-US" sz="1900" kern="1200"/>
        </a:p>
      </dsp:txBody>
      <dsp:txXfrm>
        <a:off x="22246" y="120817"/>
        <a:ext cx="10856870" cy="411223"/>
      </dsp:txXfrm>
    </dsp:sp>
    <dsp:sp modelId="{50BA2462-442A-4144-801F-B5D4D4CADD9C}">
      <dsp:nvSpPr>
        <dsp:cNvPr id="0" name=""/>
        <dsp:cNvSpPr/>
      </dsp:nvSpPr>
      <dsp:spPr>
        <a:xfrm>
          <a:off x="0" y="554286"/>
          <a:ext cx="10901362"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11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a:t>Words often have different meanings in different contexts</a:t>
          </a:r>
          <a:endParaRPr lang="en-US" sz="1500" kern="1200"/>
        </a:p>
      </dsp:txBody>
      <dsp:txXfrm>
        <a:off x="0" y="554286"/>
        <a:ext cx="10901362" cy="314640"/>
      </dsp:txXfrm>
    </dsp:sp>
    <dsp:sp modelId="{99E17B88-ED1C-4E51-8E5F-5B2FE41C1ECD}">
      <dsp:nvSpPr>
        <dsp:cNvPr id="0" name=""/>
        <dsp:cNvSpPr/>
      </dsp:nvSpPr>
      <dsp:spPr>
        <a:xfrm>
          <a:off x="0" y="868926"/>
          <a:ext cx="10901362" cy="455715"/>
        </a:xfrm>
        <a:prstGeom prst="round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How to overcome this hurdle ?</a:t>
          </a:r>
          <a:endParaRPr lang="en-US" sz="1900" kern="1200"/>
        </a:p>
      </dsp:txBody>
      <dsp:txXfrm>
        <a:off x="22246" y="891172"/>
        <a:ext cx="10856870" cy="411223"/>
      </dsp:txXfrm>
    </dsp:sp>
    <dsp:sp modelId="{486FA35E-B721-45C7-B954-E06A05A1D98C}">
      <dsp:nvSpPr>
        <dsp:cNvPr id="0" name=""/>
        <dsp:cNvSpPr/>
      </dsp:nvSpPr>
      <dsp:spPr>
        <a:xfrm>
          <a:off x="0" y="1324641"/>
          <a:ext cx="1090136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11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a:t>DDD requires each language to have a strict applicability context</a:t>
          </a:r>
          <a:endParaRPr lang="en-US" sz="1500" kern="1200"/>
        </a:p>
        <a:p>
          <a:pPr marL="228600" lvl="2" indent="-114300" algn="l" defTabSz="666750">
            <a:lnSpc>
              <a:spcPct val="90000"/>
            </a:lnSpc>
            <a:spcBef>
              <a:spcPct val="0"/>
            </a:spcBef>
            <a:spcAft>
              <a:spcPct val="20000"/>
            </a:spcAft>
            <a:buChar char="•"/>
          </a:pPr>
          <a:r>
            <a:rPr lang="en-US" sz="1500" b="0" i="0" kern="1200"/>
            <a:t>Bounded Context</a:t>
          </a:r>
          <a:endParaRPr lang="en-US" sz="1500" kern="1200"/>
        </a:p>
      </dsp:txBody>
      <dsp:txXfrm>
        <a:off x="0" y="1324641"/>
        <a:ext cx="10901362" cy="521122"/>
      </dsp:txXfrm>
    </dsp:sp>
    <dsp:sp modelId="{9951D4BC-7512-4130-B4FE-0A9F102C9AF3}">
      <dsp:nvSpPr>
        <dsp:cNvPr id="0" name=""/>
        <dsp:cNvSpPr/>
      </dsp:nvSpPr>
      <dsp:spPr>
        <a:xfrm>
          <a:off x="0" y="1845764"/>
          <a:ext cx="10901362" cy="455715"/>
        </a:xfrm>
        <a:prstGeom prst="round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Bounded Context</a:t>
          </a:r>
          <a:endParaRPr lang="en-US" sz="1900" kern="1200"/>
        </a:p>
      </dsp:txBody>
      <dsp:txXfrm>
        <a:off x="22246" y="1868010"/>
        <a:ext cx="10856870" cy="411223"/>
      </dsp:txXfrm>
    </dsp:sp>
    <dsp:sp modelId="{10EBB2A3-769A-491D-8CE6-91525264C1D9}">
      <dsp:nvSpPr>
        <dsp:cNvPr id="0" name=""/>
        <dsp:cNvSpPr/>
      </dsp:nvSpPr>
      <dsp:spPr>
        <a:xfrm>
          <a:off x="0" y="2301479"/>
          <a:ext cx="10901362" cy="983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11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dirty="0"/>
            <a:t>Defines a boundary, inside of which a Ubiquitous Language can be used freely, Outside of it, the language’s terms may have different meanings</a:t>
          </a:r>
          <a:endParaRPr lang="en-US" sz="1500" kern="1200" dirty="0"/>
        </a:p>
        <a:p>
          <a:pPr marL="114300" lvl="1" indent="-114300" algn="l" defTabSz="666750">
            <a:lnSpc>
              <a:spcPct val="90000"/>
            </a:lnSpc>
            <a:spcBef>
              <a:spcPct val="0"/>
            </a:spcBef>
            <a:spcAft>
              <a:spcPct val="20000"/>
            </a:spcAft>
            <a:buChar char="•"/>
          </a:pPr>
          <a:r>
            <a:rPr lang="en-US" sz="1500" b="0" i="0" kern="1200" dirty="0"/>
            <a:t>Each Bounded Context defines the applicability context of a specific model.</a:t>
          </a:r>
          <a:endParaRPr lang="en-US" sz="1500" kern="1200" dirty="0"/>
        </a:p>
        <a:p>
          <a:pPr marL="114300" lvl="1" indent="-114300" algn="l" defTabSz="666750">
            <a:lnSpc>
              <a:spcPct val="90000"/>
            </a:lnSpc>
            <a:spcBef>
              <a:spcPct val="0"/>
            </a:spcBef>
            <a:spcAft>
              <a:spcPct val="20000"/>
            </a:spcAft>
            <a:buChar char="•"/>
          </a:pPr>
          <a:r>
            <a:rPr lang="en-US" sz="1500" b="0" i="0" kern="1200" dirty="0"/>
            <a:t>A model is only valid in its Bounded Context</a:t>
          </a:r>
          <a:endParaRPr lang="en-US" sz="1500" kern="1200" dirty="0"/>
        </a:p>
      </dsp:txBody>
      <dsp:txXfrm>
        <a:off x="0" y="2301479"/>
        <a:ext cx="10901362" cy="9832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E5B391-6EBB-4E19-A72B-D7CFC17E72C1}">
      <dsp:nvSpPr>
        <dsp:cNvPr id="0" name=""/>
        <dsp:cNvSpPr/>
      </dsp:nvSpPr>
      <dsp:spPr>
        <a:xfrm>
          <a:off x="1147" y="685066"/>
          <a:ext cx="4477169" cy="2686301"/>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b="0" i="0" kern="1200"/>
            <a:t>Self Registration Pattern</a:t>
          </a:r>
          <a:endParaRPr lang="en-US" sz="5400" kern="1200"/>
        </a:p>
      </dsp:txBody>
      <dsp:txXfrm>
        <a:off x="1147" y="685066"/>
        <a:ext cx="4477169" cy="2686301"/>
      </dsp:txXfrm>
    </dsp:sp>
    <dsp:sp modelId="{2BE124F1-2E9A-44D3-8F88-E12AFF27C5DB}">
      <dsp:nvSpPr>
        <dsp:cNvPr id="0" name=""/>
        <dsp:cNvSpPr/>
      </dsp:nvSpPr>
      <dsp:spPr>
        <a:xfrm>
          <a:off x="4926034" y="685066"/>
          <a:ext cx="4477169" cy="2686301"/>
        </a:xfrm>
        <a:prstGeom prst="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b="0" i="0" kern="1200"/>
            <a:t>Third Party Registration Pattern</a:t>
          </a:r>
          <a:endParaRPr lang="en-US" sz="5400" kern="1200"/>
        </a:p>
      </dsp:txBody>
      <dsp:txXfrm>
        <a:off x="4926034" y="685066"/>
        <a:ext cx="4477169" cy="268630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D81C73-6432-48D1-A048-EB3E2D72D2B4}" type="datetimeFigureOut">
              <a:rPr lang="en-US" smtClean="0"/>
              <a:t>4/1/2019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6D5913-6397-4D3B-9A3E-4A393F42A80B}" type="slidenum">
              <a:rPr lang="en-US" smtClean="0"/>
              <a:t>‹#›</a:t>
            </a:fld>
            <a:endParaRPr lang="en-US"/>
          </a:p>
        </p:txBody>
      </p:sp>
    </p:spTree>
    <p:extLst>
      <p:ext uri="{BB962C8B-B14F-4D97-AF65-F5344CB8AC3E}">
        <p14:creationId xmlns:p14="http://schemas.microsoft.com/office/powerpoint/2010/main" val="2875999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omainlanguage.com/ddd/whirlpool/"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www.amazon.com/Analysis-Patterns-Reusable-Object-Models/dp/020189542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consul.io/intro/vs/index.html"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www.nuget.org/packages/Consu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myget.org/feed/refit/package/nuget/Refit" TargetMode="External"/><Relationship Id="rId2" Type="http://schemas.openxmlformats.org/officeDocument/2006/relationships/slide" Target="../slides/slide42.xml"/><Relationship Id="rId1" Type="http://schemas.openxmlformats.org/officeDocument/2006/relationships/notesMaster" Target="../notesMasters/notesMaster1.xml"/><Relationship Id="rId5" Type="http://schemas.openxmlformats.org/officeDocument/2006/relationships/hyperlink" Target="https://github.com/App-vNext/Polly/wiki/Polly-and-HttpClientFactory" TargetMode="External"/><Relationship Id="rId4" Type="http://schemas.openxmlformats.org/officeDocument/2006/relationships/hyperlink" Target="https://docs.microsoft.com/en-us/aspnet/core/fundamentals/http-requests?view=aspnetcore-2.1#logging"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https://hackernoon.com/microservices-bounded-context-cohesion-what-do-they-have-in-common-1107b70342b3</a:t>
            </a:r>
          </a:p>
          <a:p>
            <a:r>
              <a:rPr lang="en-US" dirty="0"/>
              <a:t>https://vladikk.com/2016/04/05/tackling-complexity-ddd/</a:t>
            </a:r>
          </a:p>
          <a:p>
            <a:endParaRPr lang="en-US" dirty="0"/>
          </a:p>
          <a:p>
            <a:r>
              <a:rPr lang="en-US" dirty="0"/>
              <a:t>https://hackernoon.com/microservices-bounded-context-cohesion-what-do-they-have-in-common-1107b70342b3</a:t>
            </a:r>
          </a:p>
          <a:p>
            <a:endParaRPr lang="en-US" dirty="0"/>
          </a:p>
          <a:p>
            <a:r>
              <a:rPr lang="en-US" dirty="0"/>
              <a:t>https://blog.carbonfive.com/2016/10/04/ubiquitous-language-the-joy-of-naming/</a:t>
            </a:r>
          </a:p>
          <a:p>
            <a:r>
              <a:rPr lang="en-US" dirty="0"/>
              <a:t>https://blog.carbonfive.com/2016/11/01/bring-clarity-to-your-monolith-with-bounded-contexts/</a:t>
            </a:r>
          </a:p>
        </p:txBody>
      </p:sp>
      <p:sp>
        <p:nvSpPr>
          <p:cNvPr id="4" name="Slide Number Placeholder 3"/>
          <p:cNvSpPr>
            <a:spLocks noGrp="1"/>
          </p:cNvSpPr>
          <p:nvPr>
            <p:ph type="sldNum" sz="quarter" idx="5"/>
          </p:nvPr>
        </p:nvSpPr>
        <p:spPr/>
        <p:txBody>
          <a:bodyPr/>
          <a:lstStyle/>
          <a:p>
            <a:fld id="{206D5913-6397-4D3B-9A3E-4A393F42A80B}" type="slidenum">
              <a:rPr lang="en-US" smtClean="0"/>
              <a:t>14</a:t>
            </a:fld>
            <a:endParaRPr lang="en-US"/>
          </a:p>
        </p:txBody>
      </p:sp>
    </p:spTree>
    <p:extLst>
      <p:ext uri="{BB962C8B-B14F-4D97-AF65-F5344CB8AC3E}">
        <p14:creationId xmlns:p14="http://schemas.microsoft.com/office/powerpoint/2010/main" val="2270870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http://domainlanguage.com/ddd/whirlpool/</a:t>
            </a:r>
            <a:endParaRPr lang="en-US" dirty="0"/>
          </a:p>
          <a:p>
            <a:r>
              <a:rPr lang="en-US" dirty="0">
                <a:hlinkClick r:id="rId4"/>
              </a:rPr>
              <a:t>https://www.amazon.com/Analysis-Patterns-Reusable-Object-Models/dp/0201895420</a:t>
            </a:r>
            <a:endParaRPr lang="en-US" dirty="0"/>
          </a:p>
        </p:txBody>
      </p:sp>
      <p:sp>
        <p:nvSpPr>
          <p:cNvPr id="4" name="Slide Number Placeholder 3"/>
          <p:cNvSpPr>
            <a:spLocks noGrp="1"/>
          </p:cNvSpPr>
          <p:nvPr>
            <p:ph type="sldNum" sz="quarter" idx="5"/>
          </p:nvPr>
        </p:nvSpPr>
        <p:spPr/>
        <p:txBody>
          <a:bodyPr/>
          <a:lstStyle/>
          <a:p>
            <a:fld id="{206D5913-6397-4D3B-9A3E-4A393F42A80B}" type="slidenum">
              <a:rPr lang="en-US" smtClean="0"/>
              <a:t>15</a:t>
            </a:fld>
            <a:endParaRPr lang="en-US"/>
          </a:p>
        </p:txBody>
      </p:sp>
    </p:spTree>
    <p:extLst>
      <p:ext uri="{BB962C8B-B14F-4D97-AF65-F5344CB8AC3E}">
        <p14:creationId xmlns:p14="http://schemas.microsoft.com/office/powerpoint/2010/main" val="3604425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The word “meter” had different meanings in different parts of the organization. In one department, it referred to the connection between the grid and a location. Others understood “meter” as the connection between the grid and the customer, or, of course, a physical meter attached to a house to measure electrical consumption.</a:t>
            </a:r>
          </a:p>
          <a:p>
            <a:endParaRPr lang="en-US" sz="1600" b="0" i="0" kern="1200" dirty="0">
              <a:solidFill>
                <a:schemeClr val="tx1"/>
              </a:solidFill>
              <a:effectLst/>
              <a:latin typeface="+mn-lt"/>
              <a:ea typeface="+mn-ea"/>
              <a:cs typeface="+mn-cs"/>
            </a:endParaRPr>
          </a:p>
          <a:p>
            <a:r>
              <a:rPr lang="en-US" sz="1600" b="0" i="0" kern="1200" dirty="0">
                <a:solidFill>
                  <a:schemeClr val="tx1"/>
                </a:solidFill>
                <a:effectLst/>
                <a:latin typeface="+mn-lt"/>
                <a:ea typeface="+mn-ea"/>
                <a:cs typeface="+mn-cs"/>
              </a:rPr>
              <a:t>Different stakeholders might represent the same business entity in different models. For example, an Advertising Campaign is a complex entity with many rules and invariants for campaign managers; but for sales agents, an Advertising Campaign is merely a data structure that describes a subset of its metadata. Those are two different models, and thus belong to two different Bounded Contexts.</a:t>
            </a:r>
            <a:endParaRPr lang="en-US" sz="1600" dirty="0"/>
          </a:p>
        </p:txBody>
      </p:sp>
      <p:sp>
        <p:nvSpPr>
          <p:cNvPr id="4" name="Slide Number Placeholder 3"/>
          <p:cNvSpPr>
            <a:spLocks noGrp="1"/>
          </p:cNvSpPr>
          <p:nvPr>
            <p:ph type="sldNum" sz="quarter" idx="5"/>
          </p:nvPr>
        </p:nvSpPr>
        <p:spPr/>
        <p:txBody>
          <a:bodyPr/>
          <a:lstStyle/>
          <a:p>
            <a:fld id="{206D5913-6397-4D3B-9A3E-4A393F42A80B}" type="slidenum">
              <a:rPr lang="en-US" smtClean="0"/>
              <a:t>16</a:t>
            </a:fld>
            <a:endParaRPr lang="en-US"/>
          </a:p>
        </p:txBody>
      </p:sp>
    </p:spTree>
    <p:extLst>
      <p:ext uri="{BB962C8B-B14F-4D97-AF65-F5344CB8AC3E}">
        <p14:creationId xmlns:p14="http://schemas.microsoft.com/office/powerpoint/2010/main" val="2958456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6D5913-6397-4D3B-9A3E-4A393F42A80B}" type="slidenum">
              <a:rPr lang="en-US" smtClean="0"/>
              <a:t>20</a:t>
            </a:fld>
            <a:endParaRPr lang="en-US"/>
          </a:p>
        </p:txBody>
      </p:sp>
    </p:spTree>
    <p:extLst>
      <p:ext uri="{BB962C8B-B14F-4D97-AF65-F5344CB8AC3E}">
        <p14:creationId xmlns:p14="http://schemas.microsoft.com/office/powerpoint/2010/main" val="4004833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https://www.consul.io/intro/vs/index.html</a:t>
            </a:r>
            <a:endParaRPr lang="en-US" dirty="0"/>
          </a:p>
          <a:p>
            <a:r>
              <a:rPr lang="en-US" dirty="0">
                <a:hlinkClick r:id="rId4"/>
              </a:rPr>
              <a:t>https://www.nuget.org/packages/Consul</a:t>
            </a:r>
            <a:endParaRPr lang="en-US" dirty="0"/>
          </a:p>
        </p:txBody>
      </p:sp>
      <p:sp>
        <p:nvSpPr>
          <p:cNvPr id="4" name="Slide Number Placeholder 3"/>
          <p:cNvSpPr>
            <a:spLocks noGrp="1"/>
          </p:cNvSpPr>
          <p:nvPr>
            <p:ph type="sldNum" sz="quarter" idx="5"/>
          </p:nvPr>
        </p:nvSpPr>
        <p:spPr/>
        <p:txBody>
          <a:bodyPr/>
          <a:lstStyle/>
          <a:p>
            <a:fld id="{206D5913-6397-4D3B-9A3E-4A393F42A80B}" type="slidenum">
              <a:rPr lang="en-US" smtClean="0"/>
              <a:t>31</a:t>
            </a:fld>
            <a:endParaRPr lang="en-US"/>
          </a:p>
        </p:txBody>
      </p:sp>
    </p:spTree>
    <p:extLst>
      <p:ext uri="{BB962C8B-B14F-4D97-AF65-F5344CB8AC3E}">
        <p14:creationId xmlns:p14="http://schemas.microsoft.com/office/powerpoint/2010/main" val="2149264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https://github.com/gliderlabs/registrator</a:t>
            </a:r>
          </a:p>
          <a:p>
            <a:r>
              <a:rPr lang="en-US" dirty="0"/>
              <a:t>https://github.com/Netflix/Prana</a:t>
            </a:r>
          </a:p>
          <a:p>
            <a:r>
              <a:rPr lang="en-US" sz="1200" b="0" i="0" u="none" strike="noStrike" kern="1200" baseline="0" dirty="0">
                <a:solidFill>
                  <a:schemeClr val="tx1"/>
                </a:solidFill>
                <a:latin typeface="+mn-lt"/>
                <a:ea typeface="+mn-ea"/>
                <a:cs typeface="+mn-cs"/>
              </a:rPr>
              <a:t>Kubernetes services are automatically registered and made available for discovery</a:t>
            </a:r>
            <a:endParaRPr lang="en-US" dirty="0"/>
          </a:p>
        </p:txBody>
      </p:sp>
      <p:sp>
        <p:nvSpPr>
          <p:cNvPr id="4" name="Slide Number Placeholder 3"/>
          <p:cNvSpPr>
            <a:spLocks noGrp="1"/>
          </p:cNvSpPr>
          <p:nvPr>
            <p:ph type="sldNum" sz="quarter" idx="5"/>
          </p:nvPr>
        </p:nvSpPr>
        <p:spPr/>
        <p:txBody>
          <a:bodyPr/>
          <a:lstStyle/>
          <a:p>
            <a:fld id="{206D5913-6397-4D3B-9A3E-4A393F42A80B}" type="slidenum">
              <a:rPr lang="en-US" smtClean="0"/>
              <a:t>34</a:t>
            </a:fld>
            <a:endParaRPr lang="en-US"/>
          </a:p>
        </p:txBody>
      </p:sp>
    </p:spTree>
    <p:extLst>
      <p:ext uri="{BB962C8B-B14F-4D97-AF65-F5344CB8AC3E}">
        <p14:creationId xmlns:p14="http://schemas.microsoft.com/office/powerpoint/2010/main" val="341687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https://www.myget.org/feed/refit/package/nuget/Refit</a:t>
            </a:r>
            <a:endParaRPr lang="en-US" dirty="0"/>
          </a:p>
          <a:p>
            <a:r>
              <a:rPr lang="en-US" dirty="0">
                <a:hlinkClick r:id="rId4"/>
              </a:rPr>
              <a:t>https://docs.microsoft.com/en-us/aspnet/core/fundamentals/http-requests?view=aspnetcore-2.1#logging</a:t>
            </a:r>
            <a:endParaRPr lang="en-US" dirty="0"/>
          </a:p>
          <a:p>
            <a:r>
              <a:rPr lang="en-US" dirty="0">
                <a:hlinkClick r:id="rId5"/>
              </a:rPr>
              <a:t>https://github.com/App-vNext/Polly/wiki/Polly-and-HttpClientFactory</a:t>
            </a:r>
            <a:endParaRPr lang="en-US" dirty="0"/>
          </a:p>
        </p:txBody>
      </p:sp>
      <p:sp>
        <p:nvSpPr>
          <p:cNvPr id="4" name="Slide Number Placeholder 3"/>
          <p:cNvSpPr>
            <a:spLocks noGrp="1"/>
          </p:cNvSpPr>
          <p:nvPr>
            <p:ph type="sldNum" sz="quarter" idx="5"/>
          </p:nvPr>
        </p:nvSpPr>
        <p:spPr/>
        <p:txBody>
          <a:bodyPr/>
          <a:lstStyle/>
          <a:p>
            <a:fld id="{206D5913-6397-4D3B-9A3E-4A393F42A80B}" type="slidenum">
              <a:rPr lang="en-US" smtClean="0"/>
              <a:t>42</a:t>
            </a:fld>
            <a:endParaRPr lang="en-US"/>
          </a:p>
        </p:txBody>
      </p:sp>
    </p:spTree>
    <p:extLst>
      <p:ext uri="{BB962C8B-B14F-4D97-AF65-F5344CB8AC3E}">
        <p14:creationId xmlns:p14="http://schemas.microsoft.com/office/powerpoint/2010/main" val="3234486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https://martinfowler.com/articles/richardsonMaturityModel.html</a:t>
            </a:r>
          </a:p>
        </p:txBody>
      </p:sp>
      <p:sp>
        <p:nvSpPr>
          <p:cNvPr id="4" name="Slide Number Placeholder 3"/>
          <p:cNvSpPr>
            <a:spLocks noGrp="1"/>
          </p:cNvSpPr>
          <p:nvPr>
            <p:ph type="sldNum" sz="quarter" idx="5"/>
          </p:nvPr>
        </p:nvSpPr>
        <p:spPr/>
        <p:txBody>
          <a:bodyPr/>
          <a:lstStyle/>
          <a:p>
            <a:fld id="{206D5913-6397-4D3B-9A3E-4A393F42A80B}" type="slidenum">
              <a:rPr lang="en-US" smtClean="0"/>
              <a:t>48</a:t>
            </a:fld>
            <a:endParaRPr lang="en-US"/>
          </a:p>
        </p:txBody>
      </p:sp>
    </p:spTree>
    <p:extLst>
      <p:ext uri="{BB962C8B-B14F-4D97-AF65-F5344CB8AC3E}">
        <p14:creationId xmlns:p14="http://schemas.microsoft.com/office/powerpoint/2010/main" val="1001770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700203-F71D-4723-B22F-E2A72ED02D96}" type="datetimeFigureOut">
              <a:rPr lang="en-IN" smtClean="0"/>
              <a:t>01-04-2019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747AC4-F712-4E5E-9E6E-2C625AC9DDB3}" type="slidenum">
              <a:rPr lang="en-IN" smtClean="0"/>
              <a:t>‹#›</a:t>
            </a:fld>
            <a:endParaRPr lang="en-IN"/>
          </a:p>
        </p:txBody>
      </p:sp>
    </p:spTree>
    <p:extLst>
      <p:ext uri="{BB962C8B-B14F-4D97-AF65-F5344CB8AC3E}">
        <p14:creationId xmlns:p14="http://schemas.microsoft.com/office/powerpoint/2010/main" val="4103156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 id="2147483671"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log.carbonfive.com/2016/10/04/ubiquitous-language-the-joy-of-nam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microservices.io/patterns/server-side-discovery.html" TargetMode="External"/><Relationship Id="rId2" Type="http://schemas.openxmlformats.org/officeDocument/2006/relationships/hyperlink" Target="https://microservices.io/patterns/client-side-discovery.html" TargetMode="External"/><Relationship Id="rId1" Type="http://schemas.openxmlformats.org/officeDocument/2006/relationships/slideLayout" Target="../slideLayouts/slideLayout2.xml"/><Relationship Id="rId5" Type="http://schemas.openxmlformats.org/officeDocument/2006/relationships/hyperlink" Target="https://microservices.io/patterns/data/api-composition.html" TargetMode="External"/><Relationship Id="rId4" Type="http://schemas.openxmlformats.org/officeDocument/2006/relationships/hyperlink" Target="https://microservices.io/patterns/reliability/circuit-breaker.html"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CB6F0-8A9C-4596-8323-4B5E7B68E3C4}"/>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9DDE3044-B152-49FA-93B6-B10A219D3BA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58180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B2888-8B04-48D3-A7A8-E49DC9DBD6A9}"/>
              </a:ext>
            </a:extLst>
          </p:cNvPr>
          <p:cNvSpPr>
            <a:spLocks noGrp="1"/>
          </p:cNvSpPr>
          <p:nvPr>
            <p:ph type="title"/>
          </p:nvPr>
        </p:nvSpPr>
        <p:spPr>
          <a:xfrm>
            <a:off x="648930" y="629266"/>
            <a:ext cx="9252154" cy="1223983"/>
          </a:xfrm>
        </p:spPr>
        <p:txBody>
          <a:bodyPr>
            <a:normAutofit/>
          </a:bodyPr>
          <a:lstStyle/>
          <a:p>
            <a:r>
              <a:rPr lang="en-US" dirty="0"/>
              <a:t>Data Architecture (Z-axis)</a:t>
            </a:r>
          </a:p>
        </p:txBody>
      </p:sp>
      <p:sp>
        <p:nvSpPr>
          <p:cNvPr id="3" name="Content Placeholder 2">
            <a:extLst>
              <a:ext uri="{FF2B5EF4-FFF2-40B4-BE49-F238E27FC236}">
                <a16:creationId xmlns:a16="http://schemas.microsoft.com/office/drawing/2014/main" id="{ABFCCDB7-9E69-49E0-9DEC-82DC30DE7828}"/>
              </a:ext>
            </a:extLst>
          </p:cNvPr>
          <p:cNvSpPr>
            <a:spLocks noGrp="1"/>
          </p:cNvSpPr>
          <p:nvPr>
            <p:ph sz="quarter" idx="13"/>
          </p:nvPr>
        </p:nvSpPr>
        <p:spPr>
          <a:xfrm>
            <a:off x="1103311" y="2052214"/>
            <a:ext cx="4338409" cy="4196185"/>
          </a:xfrm>
        </p:spPr>
        <p:txBody>
          <a:bodyPr>
            <a:normAutofit/>
          </a:bodyPr>
          <a:lstStyle/>
          <a:p>
            <a:r>
              <a:rPr lang="en-US" dirty="0"/>
              <a:t>Each of the services has its own database.</a:t>
            </a:r>
          </a:p>
          <a:p>
            <a:r>
              <a:rPr lang="en-US" dirty="0"/>
              <a:t>polyglot persistence architecture</a:t>
            </a:r>
          </a:p>
          <a:p>
            <a:pPr lvl="1"/>
            <a:r>
              <a:rPr lang="en-US" dirty="0"/>
              <a:t>A service can use a type of database that is best suited to its needs</a:t>
            </a:r>
          </a:p>
        </p:txBody>
      </p:sp>
      <p:pic>
        <p:nvPicPr>
          <p:cNvPr id="4" name="Picture 3">
            <a:extLst>
              <a:ext uri="{FF2B5EF4-FFF2-40B4-BE49-F238E27FC236}">
                <a16:creationId xmlns:a16="http://schemas.microsoft.com/office/drawing/2014/main" id="{2B494535-112C-4D7F-A87C-411A812743FF}"/>
              </a:ext>
            </a:extLst>
          </p:cNvPr>
          <p:cNvPicPr>
            <a:picLocks noChangeAspect="1"/>
          </p:cNvPicPr>
          <p:nvPr/>
        </p:nvPicPr>
        <p:blipFill>
          <a:blip r:embed="rId3"/>
          <a:stretch>
            <a:fillRect/>
          </a:stretch>
        </p:blipFill>
        <p:spPr>
          <a:xfrm>
            <a:off x="6091443" y="1853249"/>
            <a:ext cx="5451627" cy="329823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120530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483BD-5676-484F-94C4-73C66B0F2318}"/>
              </a:ext>
            </a:extLst>
          </p:cNvPr>
          <p:cNvSpPr>
            <a:spLocks noGrp="1"/>
          </p:cNvSpPr>
          <p:nvPr>
            <p:ph type="title"/>
          </p:nvPr>
        </p:nvSpPr>
        <p:spPr/>
        <p:txBody>
          <a:bodyPr/>
          <a:lstStyle/>
          <a:p>
            <a:r>
              <a:rPr lang="en-US" dirty="0"/>
              <a:t>Microservices Capability Model</a:t>
            </a:r>
          </a:p>
        </p:txBody>
      </p:sp>
      <p:sp>
        <p:nvSpPr>
          <p:cNvPr id="3" name="Content Placeholder 2">
            <a:extLst>
              <a:ext uri="{FF2B5EF4-FFF2-40B4-BE49-F238E27FC236}">
                <a16:creationId xmlns:a16="http://schemas.microsoft.com/office/drawing/2014/main" id="{CCE2F0F9-85C4-4DC5-8C4A-37135A2DB692}"/>
              </a:ext>
            </a:extLst>
          </p:cNvPr>
          <p:cNvSpPr>
            <a:spLocks noGrp="1"/>
          </p:cNvSpPr>
          <p:nvPr>
            <p:ph sz="quarter" idx="13"/>
          </p:nvPr>
        </p:nvSpPr>
        <p:spPr/>
        <p:txBody>
          <a:bodyPr/>
          <a:lstStyle/>
          <a:p>
            <a:endParaRPr lang="en-US" dirty="0"/>
          </a:p>
        </p:txBody>
      </p:sp>
      <p:pic>
        <p:nvPicPr>
          <p:cNvPr id="5" name="Picture 4">
            <a:extLst>
              <a:ext uri="{FF2B5EF4-FFF2-40B4-BE49-F238E27FC236}">
                <a16:creationId xmlns:a16="http://schemas.microsoft.com/office/drawing/2014/main" id="{B698110D-B869-454C-B9BC-E95EE7A8F5D9}"/>
              </a:ext>
            </a:extLst>
          </p:cNvPr>
          <p:cNvPicPr>
            <a:picLocks noChangeAspect="1"/>
          </p:cNvPicPr>
          <p:nvPr/>
        </p:nvPicPr>
        <p:blipFill>
          <a:blip r:embed="rId2"/>
          <a:stretch>
            <a:fillRect/>
          </a:stretch>
        </p:blipFill>
        <p:spPr>
          <a:xfrm>
            <a:off x="1273655" y="1152983"/>
            <a:ext cx="9644063" cy="5457824"/>
          </a:xfrm>
          <a:prstGeom prst="rect">
            <a:avLst/>
          </a:prstGeom>
        </p:spPr>
      </p:pic>
    </p:spTree>
    <p:extLst>
      <p:ext uri="{BB962C8B-B14F-4D97-AF65-F5344CB8AC3E}">
        <p14:creationId xmlns:p14="http://schemas.microsoft.com/office/powerpoint/2010/main" val="982483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77E91-48EC-42BE-ACFB-0DE4441794A2}"/>
              </a:ext>
            </a:extLst>
          </p:cNvPr>
          <p:cNvSpPr>
            <a:spLocks noGrp="1"/>
          </p:cNvSpPr>
          <p:nvPr>
            <p:ph type="title"/>
          </p:nvPr>
        </p:nvSpPr>
        <p:spPr/>
        <p:txBody>
          <a:bodyPr/>
          <a:lstStyle/>
          <a:p>
            <a:r>
              <a:rPr lang="en-US" dirty="0"/>
              <a:t>API Gateway Pattern</a:t>
            </a:r>
          </a:p>
        </p:txBody>
      </p:sp>
      <p:sp>
        <p:nvSpPr>
          <p:cNvPr id="7" name="Text Placeholder 6">
            <a:extLst>
              <a:ext uri="{FF2B5EF4-FFF2-40B4-BE49-F238E27FC236}">
                <a16:creationId xmlns:a16="http://schemas.microsoft.com/office/drawing/2014/main" id="{B1DC0B60-4CAB-4092-895D-A91CF034F97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84103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545393E-C588-44D1-A41F-9B6D5554198D}"/>
              </a:ext>
            </a:extLst>
          </p:cNvPr>
          <p:cNvSpPr>
            <a:spLocks noGrp="1"/>
          </p:cNvSpPr>
          <p:nvPr>
            <p:ph type="title"/>
          </p:nvPr>
        </p:nvSpPr>
        <p:spPr>
          <a:xfrm>
            <a:off x="648930" y="629266"/>
            <a:ext cx="5616217" cy="1622321"/>
          </a:xfrm>
        </p:spPr>
        <p:txBody>
          <a:bodyPr>
            <a:normAutofit/>
          </a:bodyPr>
          <a:lstStyle/>
          <a:p>
            <a:r>
              <a:rPr lang="en-US" dirty="0">
                <a:solidFill>
                  <a:srgbClr val="EBEBEB"/>
                </a:solidFill>
              </a:rPr>
              <a:t>Death Star Pitfall</a:t>
            </a:r>
          </a:p>
        </p:txBody>
      </p:sp>
      <p:sp>
        <p:nvSpPr>
          <p:cNvPr id="5" name="Content Placeholder 4">
            <a:extLst>
              <a:ext uri="{FF2B5EF4-FFF2-40B4-BE49-F238E27FC236}">
                <a16:creationId xmlns:a16="http://schemas.microsoft.com/office/drawing/2014/main" id="{16CA30B1-7FF3-44C2-B206-49740212F6EA}"/>
              </a:ext>
            </a:extLst>
          </p:cNvPr>
          <p:cNvSpPr>
            <a:spLocks noGrp="1"/>
          </p:cNvSpPr>
          <p:nvPr>
            <p:ph idx="1"/>
          </p:nvPr>
        </p:nvSpPr>
        <p:spPr>
          <a:xfrm>
            <a:off x="648931" y="2438400"/>
            <a:ext cx="5616216" cy="3785419"/>
          </a:xfrm>
        </p:spPr>
        <p:txBody>
          <a:bodyPr>
            <a:normAutofit/>
          </a:bodyPr>
          <a:lstStyle/>
          <a:p>
            <a:r>
              <a:rPr lang="en-US">
                <a:solidFill>
                  <a:srgbClr val="FFFFFF"/>
                </a:solidFill>
              </a:rPr>
              <a:t>An architectural anti-pattern that occurs if services are highly coupled with each other</a:t>
            </a:r>
          </a:p>
          <a:p>
            <a:pPr lvl="1"/>
            <a:r>
              <a:rPr lang="en-US">
                <a:solidFill>
                  <a:srgbClr val="FFFFFF"/>
                </a:solidFill>
              </a:rPr>
              <a:t>Intense Coupling</a:t>
            </a:r>
          </a:p>
          <a:p>
            <a:pPr lvl="1"/>
            <a:r>
              <a:rPr lang="en-US">
                <a:solidFill>
                  <a:srgbClr val="FFFFFF"/>
                </a:solidFill>
              </a:rPr>
              <a:t>Hard To Make Changes</a:t>
            </a:r>
          </a:p>
          <a:p>
            <a:pPr lvl="1"/>
            <a:r>
              <a:rPr lang="en-US">
                <a:solidFill>
                  <a:srgbClr val="FFFFFF"/>
                </a:solidFill>
              </a:rPr>
              <a:t>Maintenance Issues</a:t>
            </a:r>
          </a:p>
        </p:txBody>
      </p:sp>
      <p:sp>
        <p:nvSpPr>
          <p:cNvPr id="22"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23" name="Freeform: Shape 14">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6" name="Picture 5">
            <a:extLst>
              <a:ext uri="{FF2B5EF4-FFF2-40B4-BE49-F238E27FC236}">
                <a16:creationId xmlns:a16="http://schemas.microsoft.com/office/drawing/2014/main" id="{535C04D1-93C5-43B8-9095-41EC88158BDB}"/>
              </a:ext>
            </a:extLst>
          </p:cNvPr>
          <p:cNvPicPr>
            <a:picLocks noChangeAspect="1"/>
          </p:cNvPicPr>
          <p:nvPr/>
        </p:nvPicPr>
        <p:blipFill>
          <a:blip r:embed="rId2"/>
          <a:stretch>
            <a:fillRect/>
          </a:stretch>
        </p:blipFill>
        <p:spPr>
          <a:xfrm>
            <a:off x="7563742" y="1382799"/>
            <a:ext cx="3980139" cy="4092399"/>
          </a:xfrm>
          <a:prstGeom prst="rect">
            <a:avLst/>
          </a:prstGeom>
          <a:effectLst/>
        </p:spPr>
      </p:pic>
      <p:sp>
        <p:nvSpPr>
          <p:cNvPr id="24" name="Rectangle 16">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2588348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80E6-6CBF-49FD-9AF2-1A168A0E11E3}"/>
              </a:ext>
            </a:extLst>
          </p:cNvPr>
          <p:cNvSpPr>
            <a:spLocks noGrp="1"/>
          </p:cNvSpPr>
          <p:nvPr>
            <p:ph type="title"/>
          </p:nvPr>
        </p:nvSpPr>
        <p:spPr/>
        <p:txBody>
          <a:bodyPr/>
          <a:lstStyle/>
          <a:p>
            <a:r>
              <a:rPr lang="en-US" dirty="0"/>
              <a:t>How to Address Death Star Problem</a:t>
            </a:r>
          </a:p>
        </p:txBody>
      </p:sp>
      <p:sp>
        <p:nvSpPr>
          <p:cNvPr id="3" name="Content Placeholder 2">
            <a:extLst>
              <a:ext uri="{FF2B5EF4-FFF2-40B4-BE49-F238E27FC236}">
                <a16:creationId xmlns:a16="http://schemas.microsoft.com/office/drawing/2014/main" id="{A21EFF4D-E5DC-4700-B9AC-E77ACCE12F9D}"/>
              </a:ext>
            </a:extLst>
          </p:cNvPr>
          <p:cNvSpPr>
            <a:spLocks noGrp="1"/>
          </p:cNvSpPr>
          <p:nvPr>
            <p:ph idx="1"/>
          </p:nvPr>
        </p:nvSpPr>
        <p:spPr/>
        <p:txBody>
          <a:bodyPr>
            <a:normAutofit fontScale="92500" lnSpcReduction="10000"/>
          </a:bodyPr>
          <a:lstStyle/>
          <a:p>
            <a:r>
              <a:rPr lang="en-US" dirty="0"/>
              <a:t>Bounded Context</a:t>
            </a:r>
          </a:p>
          <a:p>
            <a:pPr lvl="1"/>
            <a:r>
              <a:rPr lang="en-US" dirty="0"/>
              <a:t> A bounded context is a set of tiny services (API, Background Jobs, Serverless Functions, </a:t>
            </a:r>
            <a:r>
              <a:rPr lang="en-US" dirty="0" err="1"/>
              <a:t>etc</a:t>
            </a:r>
            <a:r>
              <a:rPr lang="en-US" dirty="0"/>
              <a:t>) that work together to deliver requirements related to a sub-domain of a large software</a:t>
            </a:r>
          </a:p>
          <a:p>
            <a:pPr lvl="1"/>
            <a:r>
              <a:rPr lang="en-US" dirty="0"/>
              <a:t>Technically speaking, the </a:t>
            </a:r>
            <a:r>
              <a:rPr lang="en-US" b="1" dirty="0"/>
              <a:t>Bounded Context</a:t>
            </a:r>
            <a:r>
              <a:rPr lang="en-US" dirty="0"/>
              <a:t> in DDD-speak is a specific boundary within your domain that your </a:t>
            </a:r>
            <a:r>
              <a:rPr lang="en-US" dirty="0">
                <a:hlinkClick r:id="rId3"/>
              </a:rPr>
              <a:t>Glossary from your </a:t>
            </a:r>
            <a:r>
              <a:rPr lang="en-US" b="1" dirty="0">
                <a:hlinkClick r:id="rId3"/>
              </a:rPr>
              <a:t>Ubiquitous Language</a:t>
            </a:r>
            <a:r>
              <a:rPr lang="en-US" dirty="0"/>
              <a:t> can only apply – the idea being that different </a:t>
            </a:r>
            <a:r>
              <a:rPr lang="en-US" b="1" dirty="0"/>
              <a:t>Subdomains</a:t>
            </a:r>
            <a:r>
              <a:rPr lang="en-US" dirty="0"/>
              <a:t> may have competing or conflicting definitions of terms</a:t>
            </a:r>
          </a:p>
          <a:p>
            <a:pPr lvl="1"/>
            <a:r>
              <a:rPr lang="en-US" i="1" dirty="0"/>
              <a:t>A </a:t>
            </a:r>
            <a:r>
              <a:rPr lang="en-US" b="1" i="1" dirty="0"/>
              <a:t>Bounded Context</a:t>
            </a:r>
            <a:r>
              <a:rPr lang="en-US" i="1" dirty="0"/>
              <a:t> is a system that fulfills the goals of the business in the real world.</a:t>
            </a:r>
          </a:p>
          <a:p>
            <a:pPr lvl="1"/>
            <a:r>
              <a:rPr lang="en-US" dirty="0"/>
              <a:t>Any of our software systems (like a web service or web app) that operate as concrete instances in the Real World are considered </a:t>
            </a:r>
            <a:r>
              <a:rPr lang="en-US" b="1" dirty="0"/>
              <a:t>Bounded Contexts</a:t>
            </a:r>
          </a:p>
          <a:p>
            <a:pPr lvl="1"/>
            <a:r>
              <a:rPr lang="en-US" i="1" dirty="0"/>
              <a:t>one of the goals of Domain-Driven Designs is to have a one-to-one mapping from a </a:t>
            </a:r>
            <a:r>
              <a:rPr lang="en-US" b="1" i="1" dirty="0"/>
              <a:t>Subdomain</a:t>
            </a:r>
            <a:r>
              <a:rPr lang="en-US" i="1" dirty="0"/>
              <a:t> to a </a:t>
            </a:r>
            <a:r>
              <a:rPr lang="en-US" b="1" i="1" dirty="0"/>
              <a:t>Bounded Context</a:t>
            </a:r>
            <a:r>
              <a:rPr lang="en-US" i="1" dirty="0"/>
              <a:t>.</a:t>
            </a:r>
            <a:endParaRPr lang="en-US" dirty="0"/>
          </a:p>
        </p:txBody>
      </p:sp>
    </p:spTree>
    <p:extLst>
      <p:ext uri="{BB962C8B-B14F-4D97-AF65-F5344CB8AC3E}">
        <p14:creationId xmlns:p14="http://schemas.microsoft.com/office/powerpoint/2010/main" val="1800048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C2D079E-8A86-460F-8ED2-2FEA23489DA0}"/>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DDD in Minute</a:t>
            </a:r>
          </a:p>
        </p:txBody>
      </p:sp>
      <p:sp>
        <p:nvSpPr>
          <p:cNvPr id="3" name="Content Placeholder 2">
            <a:extLst>
              <a:ext uri="{FF2B5EF4-FFF2-40B4-BE49-F238E27FC236}">
                <a16:creationId xmlns:a16="http://schemas.microsoft.com/office/drawing/2014/main" id="{8B3F15AC-8EB6-4E3C-8B43-8A24B23325EF}"/>
              </a:ext>
            </a:extLst>
          </p:cNvPr>
          <p:cNvSpPr>
            <a:spLocks noGrp="1"/>
          </p:cNvSpPr>
          <p:nvPr>
            <p:ph idx="1"/>
          </p:nvPr>
        </p:nvSpPr>
        <p:spPr>
          <a:xfrm>
            <a:off x="5204109" y="1645920"/>
            <a:ext cx="5919503" cy="4470821"/>
          </a:xfrm>
        </p:spPr>
        <p:txBody>
          <a:bodyPr>
            <a:normAutofit/>
          </a:bodyPr>
          <a:lstStyle/>
          <a:p>
            <a:pPr>
              <a:lnSpc>
                <a:spcPct val="90000"/>
              </a:lnSpc>
            </a:pPr>
            <a:r>
              <a:rPr lang="en-US" sz="1500"/>
              <a:t> Addresses poor collaboration between domain experts and software development teams </a:t>
            </a:r>
          </a:p>
          <a:p>
            <a:pPr>
              <a:lnSpc>
                <a:spcPct val="90000"/>
              </a:lnSpc>
            </a:pPr>
            <a:r>
              <a:rPr lang="en-US" sz="1500"/>
              <a:t>DDD aims to increase the success rates by bridging  collaboration and communication gap b/w Domain Experts and Software Development Teams</a:t>
            </a:r>
          </a:p>
          <a:p>
            <a:pPr>
              <a:lnSpc>
                <a:spcPct val="90000"/>
              </a:lnSpc>
            </a:pPr>
            <a:r>
              <a:rPr lang="en-US" sz="1500"/>
              <a:t>How they Share Knowledge Fluently ?</a:t>
            </a:r>
          </a:p>
          <a:p>
            <a:pPr lvl="1">
              <a:lnSpc>
                <a:spcPct val="90000"/>
              </a:lnSpc>
            </a:pPr>
            <a:r>
              <a:rPr lang="en-US" sz="1500" b="1"/>
              <a:t>Ubiquitous Language – Shared </a:t>
            </a:r>
            <a:r>
              <a:rPr lang="en-US" sz="1500"/>
              <a:t>business-domain-oriented language</a:t>
            </a:r>
          </a:p>
          <a:p>
            <a:pPr lvl="1">
              <a:lnSpc>
                <a:spcPct val="90000"/>
              </a:lnSpc>
            </a:pPr>
            <a:r>
              <a:rPr lang="en-US" sz="1500"/>
              <a:t>Language resemble the business domain, its terms, entities, and processes</a:t>
            </a:r>
          </a:p>
          <a:p>
            <a:pPr lvl="1">
              <a:lnSpc>
                <a:spcPct val="90000"/>
              </a:lnSpc>
            </a:pPr>
            <a:r>
              <a:rPr lang="en-US" sz="1500" b="1"/>
              <a:t>All Communication ,Documentation  and Code should use Ubiquitous Language</a:t>
            </a:r>
          </a:p>
          <a:p>
            <a:pPr lvl="1">
              <a:lnSpc>
                <a:spcPct val="90000"/>
              </a:lnSpc>
            </a:pPr>
            <a:r>
              <a:rPr lang="en-US" sz="1500"/>
              <a:t>The Ubiquitous Language becomes the model of the business domain implemented in code</a:t>
            </a:r>
            <a:endParaRPr lang="en-US" sz="1500" b="1"/>
          </a:p>
          <a:p>
            <a:pPr marL="457200" lvl="1" indent="0">
              <a:lnSpc>
                <a:spcPct val="90000"/>
              </a:lnSpc>
              <a:buNone/>
            </a:pPr>
            <a:endParaRPr lang="en-US" sz="1500"/>
          </a:p>
        </p:txBody>
      </p:sp>
    </p:spTree>
    <p:extLst>
      <p:ext uri="{BB962C8B-B14F-4D97-AF65-F5344CB8AC3E}">
        <p14:creationId xmlns:p14="http://schemas.microsoft.com/office/powerpoint/2010/main" val="234434853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5541CD5-D7AC-4686-8783-CF5D1D4F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
            <a:ext cx="12191695" cy="685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16">
            <a:extLst>
              <a:ext uri="{FF2B5EF4-FFF2-40B4-BE49-F238E27FC236}">
                <a16:creationId xmlns:a16="http://schemas.microsoft.com/office/drawing/2014/main" id="{0420923D-0C6E-4656-9A01-EE9FB6345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87058"/>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36" name="Freeform 5">
            <a:extLst>
              <a:ext uri="{FF2B5EF4-FFF2-40B4-BE49-F238E27FC236}">
                <a16:creationId xmlns:a16="http://schemas.microsoft.com/office/drawing/2014/main" id="{904D0A95-DEAA-4B8D-A340-BEC3A5DBC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305" y="4065581"/>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tyle>
          <a:lnRef idx="0">
            <a:scrgbClr r="0" g="0" b="0"/>
          </a:lnRef>
          <a:fillRef idx="1003">
            <a:schemeClr val="dk2"/>
          </a:fillRef>
          <a:effectRef idx="0">
            <a:scrgbClr r="0" g="0" b="0"/>
          </a:effectRef>
          <a:fontRef idx="major"/>
        </p:style>
      </p:sp>
      <p:sp>
        <p:nvSpPr>
          <p:cNvPr id="2" name="Title 1">
            <a:extLst>
              <a:ext uri="{FF2B5EF4-FFF2-40B4-BE49-F238E27FC236}">
                <a16:creationId xmlns:a16="http://schemas.microsoft.com/office/drawing/2014/main" id="{30455580-B740-416D-A900-0597867521D5}"/>
              </a:ext>
            </a:extLst>
          </p:cNvPr>
          <p:cNvSpPr>
            <a:spLocks noGrp="1"/>
          </p:cNvSpPr>
          <p:nvPr>
            <p:ph type="title"/>
          </p:nvPr>
        </p:nvSpPr>
        <p:spPr>
          <a:xfrm>
            <a:off x="611853" y="4885339"/>
            <a:ext cx="10968294" cy="1237087"/>
          </a:xfrm>
        </p:spPr>
        <p:txBody>
          <a:bodyPr>
            <a:normAutofit/>
          </a:bodyPr>
          <a:lstStyle/>
          <a:p>
            <a:pPr>
              <a:lnSpc>
                <a:spcPct val="90000"/>
              </a:lnSpc>
            </a:pPr>
            <a:r>
              <a:rPr lang="en-US" sz="3900">
                <a:solidFill>
                  <a:srgbClr val="EBEBEB"/>
                </a:solidFill>
              </a:rPr>
              <a:t>Ubiquitous Language Issues</a:t>
            </a:r>
            <a:br>
              <a:rPr lang="en-US" sz="3900" b="1">
                <a:solidFill>
                  <a:srgbClr val="EBEBEB"/>
                </a:solidFill>
              </a:rPr>
            </a:br>
            <a:endParaRPr lang="en-US" sz="3900">
              <a:solidFill>
                <a:srgbClr val="EBEBEB"/>
              </a:solidFill>
            </a:endParaRPr>
          </a:p>
        </p:txBody>
      </p:sp>
      <p:graphicFrame>
        <p:nvGraphicFramePr>
          <p:cNvPr id="27" name="Content Placeholder 2">
            <a:extLst>
              <a:ext uri="{FF2B5EF4-FFF2-40B4-BE49-F238E27FC236}">
                <a16:creationId xmlns:a16="http://schemas.microsoft.com/office/drawing/2014/main" id="{D3679266-B565-4A78-ABD5-A9CE0D92F132}"/>
              </a:ext>
            </a:extLst>
          </p:cNvPr>
          <p:cNvGraphicFramePr>
            <a:graphicFrameLocks noGrp="1"/>
          </p:cNvGraphicFramePr>
          <p:nvPr>
            <p:ph idx="1"/>
            <p:extLst>
              <p:ext uri="{D42A27DB-BD31-4B8C-83A1-F6EECF244321}">
                <p14:modId xmlns:p14="http://schemas.microsoft.com/office/powerpoint/2010/main" val="555894435"/>
              </p:ext>
            </p:extLst>
          </p:nvPr>
        </p:nvGraphicFramePr>
        <p:xfrm>
          <a:off x="646113" y="593387"/>
          <a:ext cx="10901362" cy="33833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733134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B50B-8BFF-473F-BABC-013BF1F23950}"/>
              </a:ext>
            </a:extLst>
          </p:cNvPr>
          <p:cNvSpPr>
            <a:spLocks noGrp="1"/>
          </p:cNvSpPr>
          <p:nvPr>
            <p:ph type="title"/>
          </p:nvPr>
        </p:nvSpPr>
        <p:spPr/>
        <p:txBody>
          <a:bodyPr/>
          <a:lstStyle/>
          <a:p>
            <a:r>
              <a:rPr lang="en-US" sz="3600" dirty="0"/>
              <a:t>Low Coupling b/w Bounded Contexts</a:t>
            </a:r>
          </a:p>
        </p:txBody>
      </p:sp>
      <p:sp>
        <p:nvSpPr>
          <p:cNvPr id="3" name="Content Placeholder 2">
            <a:extLst>
              <a:ext uri="{FF2B5EF4-FFF2-40B4-BE49-F238E27FC236}">
                <a16:creationId xmlns:a16="http://schemas.microsoft.com/office/drawing/2014/main" id="{50A1DE7F-9176-44AB-9B98-00AB4865D705}"/>
              </a:ext>
            </a:extLst>
          </p:cNvPr>
          <p:cNvSpPr>
            <a:spLocks noGrp="1"/>
          </p:cNvSpPr>
          <p:nvPr>
            <p:ph idx="1"/>
          </p:nvPr>
        </p:nvSpPr>
        <p:spPr/>
        <p:txBody>
          <a:bodyPr/>
          <a:lstStyle/>
          <a:p>
            <a:r>
              <a:rPr lang="en-US" dirty="0"/>
              <a:t>Data governed by a bounded context would be exposed through main Web APIs</a:t>
            </a:r>
          </a:p>
          <a:p>
            <a:pPr lvl="1"/>
            <a:r>
              <a:rPr lang="en-US" dirty="0"/>
              <a:t>Front-end applications need to communicate with several endpoints (Bad due to latency and TLS factors).</a:t>
            </a:r>
          </a:p>
          <a:p>
            <a:pPr lvl="1"/>
            <a:r>
              <a:rPr lang="en-US" dirty="0"/>
              <a:t>If a single transaction involves several sub-domains, client-side applications need to communicate with all of them.</a:t>
            </a:r>
          </a:p>
          <a:p>
            <a:pPr lvl="1"/>
            <a:r>
              <a:rPr lang="en-US" dirty="0"/>
              <a:t>Cross cutting concerns (Authentication, Logging, Security, Monitoring) needs to be implemented across all web APIs.</a:t>
            </a:r>
          </a:p>
          <a:p>
            <a:pPr lvl="1"/>
            <a:r>
              <a:rPr lang="en-US" dirty="0"/>
              <a:t>Each web API needs to have its own SSL and Domain name(Added Cost).</a:t>
            </a:r>
          </a:p>
          <a:p>
            <a:pPr lvl="1"/>
            <a:r>
              <a:rPr lang="en-US" dirty="0"/>
              <a:t>Cross-Origin Resource Sharing (CORS) gets more complex</a:t>
            </a:r>
          </a:p>
          <a:p>
            <a:pPr lvl="1"/>
            <a:endParaRPr lang="en-US" dirty="0"/>
          </a:p>
        </p:txBody>
      </p:sp>
    </p:spTree>
    <p:extLst>
      <p:ext uri="{BB962C8B-B14F-4D97-AF65-F5344CB8AC3E}">
        <p14:creationId xmlns:p14="http://schemas.microsoft.com/office/powerpoint/2010/main" val="1914935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6ADBE4-D6CD-4584-8130-F782C6898382}"/>
              </a:ext>
            </a:extLst>
          </p:cNvPr>
          <p:cNvSpPr>
            <a:spLocks noGrp="1"/>
          </p:cNvSpPr>
          <p:nvPr>
            <p:ph type="title"/>
          </p:nvPr>
        </p:nvSpPr>
        <p:spPr/>
        <p:txBody>
          <a:bodyPr/>
          <a:lstStyle/>
          <a:p>
            <a:pPr algn="ctr"/>
            <a:r>
              <a:rPr lang="en-US" dirty="0"/>
              <a:t>Direct Client-to-Microservice Communication</a:t>
            </a:r>
          </a:p>
        </p:txBody>
      </p:sp>
      <p:pic>
        <p:nvPicPr>
          <p:cNvPr id="6" name="Content Placeholder 5">
            <a:extLst>
              <a:ext uri="{FF2B5EF4-FFF2-40B4-BE49-F238E27FC236}">
                <a16:creationId xmlns:a16="http://schemas.microsoft.com/office/drawing/2014/main" id="{8580B544-56DA-4EA4-84CA-A0CC114B634B}"/>
              </a:ext>
            </a:extLst>
          </p:cNvPr>
          <p:cNvPicPr>
            <a:picLocks noGrp="1" noChangeAspect="1"/>
          </p:cNvPicPr>
          <p:nvPr>
            <p:ph idx="1"/>
          </p:nvPr>
        </p:nvPicPr>
        <p:blipFill>
          <a:blip r:embed="rId2"/>
          <a:stretch>
            <a:fillRect/>
          </a:stretch>
        </p:blipFill>
        <p:spPr>
          <a:xfrm>
            <a:off x="5249374" y="2007382"/>
            <a:ext cx="6153182" cy="4226034"/>
          </a:xfrm>
          <a:prstGeom prst="rect">
            <a:avLst/>
          </a:prstGeom>
        </p:spPr>
      </p:pic>
      <p:pic>
        <p:nvPicPr>
          <p:cNvPr id="7" name="Picture 6">
            <a:extLst>
              <a:ext uri="{FF2B5EF4-FFF2-40B4-BE49-F238E27FC236}">
                <a16:creationId xmlns:a16="http://schemas.microsoft.com/office/drawing/2014/main" id="{150219B3-E588-43B8-B315-A957336D82E2}"/>
              </a:ext>
            </a:extLst>
          </p:cNvPr>
          <p:cNvPicPr>
            <a:picLocks noChangeAspect="1"/>
          </p:cNvPicPr>
          <p:nvPr/>
        </p:nvPicPr>
        <p:blipFill>
          <a:blip r:embed="rId3"/>
          <a:stretch>
            <a:fillRect/>
          </a:stretch>
        </p:blipFill>
        <p:spPr>
          <a:xfrm>
            <a:off x="367530" y="2007382"/>
            <a:ext cx="4219575" cy="4226034"/>
          </a:xfrm>
          <a:prstGeom prst="rect">
            <a:avLst/>
          </a:prstGeom>
        </p:spPr>
      </p:pic>
    </p:spTree>
    <p:extLst>
      <p:ext uri="{BB962C8B-B14F-4D97-AF65-F5344CB8AC3E}">
        <p14:creationId xmlns:p14="http://schemas.microsoft.com/office/powerpoint/2010/main" val="1164187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9C90-8CC1-4ADF-A464-30BAB5200AE7}"/>
              </a:ext>
            </a:extLst>
          </p:cNvPr>
          <p:cNvSpPr>
            <a:spLocks noGrp="1"/>
          </p:cNvSpPr>
          <p:nvPr>
            <p:ph type="title"/>
          </p:nvPr>
        </p:nvSpPr>
        <p:spPr/>
        <p:txBody>
          <a:bodyPr/>
          <a:lstStyle/>
          <a:p>
            <a:r>
              <a:rPr lang="en-US" dirty="0"/>
              <a:t>Direct Client-to-Microservice Communication</a:t>
            </a:r>
          </a:p>
        </p:txBody>
      </p:sp>
      <p:sp>
        <p:nvSpPr>
          <p:cNvPr id="3" name="Content Placeholder 2">
            <a:extLst>
              <a:ext uri="{FF2B5EF4-FFF2-40B4-BE49-F238E27FC236}">
                <a16:creationId xmlns:a16="http://schemas.microsoft.com/office/drawing/2014/main" id="{DBF422A4-1C1D-4283-8913-5021842CA392}"/>
              </a:ext>
            </a:extLst>
          </p:cNvPr>
          <p:cNvSpPr>
            <a:spLocks noGrp="1"/>
          </p:cNvSpPr>
          <p:nvPr>
            <p:ph idx="1"/>
          </p:nvPr>
        </p:nvSpPr>
        <p:spPr/>
        <p:txBody>
          <a:bodyPr/>
          <a:lstStyle/>
          <a:p>
            <a:r>
              <a:rPr lang="en-US" dirty="0"/>
              <a:t>Client could make that many requests over a LAN</a:t>
            </a:r>
          </a:p>
          <a:p>
            <a:r>
              <a:rPr lang="en-US" dirty="0"/>
              <a:t>Incompatible Protocols , Protocols may not be web friendly</a:t>
            </a:r>
          </a:p>
          <a:p>
            <a:pPr lvl="1"/>
            <a:r>
              <a:rPr lang="en-US" dirty="0"/>
              <a:t>One service might use Thrift binary RPC while another</a:t>
            </a:r>
          </a:p>
          <a:p>
            <a:pPr lvl="1"/>
            <a:r>
              <a:rPr lang="en-US" dirty="0"/>
              <a:t>Service might use the AMQP messaging protocol</a:t>
            </a:r>
          </a:p>
          <a:p>
            <a:r>
              <a:rPr lang="en-US" dirty="0"/>
              <a:t>Direct Communication makes difficult to refactor the microservices</a:t>
            </a:r>
          </a:p>
        </p:txBody>
      </p:sp>
    </p:spTree>
    <p:extLst>
      <p:ext uri="{BB962C8B-B14F-4D97-AF65-F5344CB8AC3E}">
        <p14:creationId xmlns:p14="http://schemas.microsoft.com/office/powerpoint/2010/main" val="2189412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31"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98B39711-A64B-44BD-B197-849327E4CFFD}"/>
              </a:ext>
            </a:extLst>
          </p:cNvPr>
          <p:cNvSpPr>
            <a:spLocks noGrp="1"/>
          </p:cNvSpPr>
          <p:nvPr>
            <p:ph type="title"/>
          </p:nvPr>
        </p:nvSpPr>
        <p:spPr>
          <a:xfrm>
            <a:off x="806195" y="804672"/>
            <a:ext cx="3521359" cy="5248656"/>
          </a:xfrm>
        </p:spPr>
        <p:txBody>
          <a:bodyPr anchor="ctr">
            <a:normAutofit/>
          </a:bodyPr>
          <a:lstStyle/>
          <a:p>
            <a:pPr algn="ctr"/>
            <a:r>
              <a:rPr lang="en-US" dirty="0"/>
              <a:t>Monolithic Hell</a:t>
            </a:r>
          </a:p>
        </p:txBody>
      </p:sp>
      <p:sp>
        <p:nvSpPr>
          <p:cNvPr id="32" name="Content Placeholder 2">
            <a:extLst>
              <a:ext uri="{FF2B5EF4-FFF2-40B4-BE49-F238E27FC236}">
                <a16:creationId xmlns:a16="http://schemas.microsoft.com/office/drawing/2014/main" id="{39AF7A5B-8ACA-47E9-8789-EB4574FF049B}"/>
              </a:ext>
            </a:extLst>
          </p:cNvPr>
          <p:cNvSpPr>
            <a:spLocks noGrp="1"/>
          </p:cNvSpPr>
          <p:nvPr>
            <p:ph idx="1"/>
          </p:nvPr>
        </p:nvSpPr>
        <p:spPr>
          <a:xfrm>
            <a:off x="4975861" y="804671"/>
            <a:ext cx="6399930" cy="5248657"/>
          </a:xfrm>
        </p:spPr>
        <p:txBody>
          <a:bodyPr anchor="ctr">
            <a:normAutofit lnSpcReduction="10000"/>
          </a:bodyPr>
          <a:lstStyle/>
          <a:p>
            <a:pPr>
              <a:lnSpc>
                <a:spcPct val="90000"/>
              </a:lnSpc>
            </a:pPr>
            <a:r>
              <a:rPr lang="en-US" sz="1300" dirty="0"/>
              <a:t>Successful applications have a habit of growing over time and eventually becoming huge.</a:t>
            </a:r>
          </a:p>
          <a:p>
            <a:pPr lvl="1">
              <a:lnSpc>
                <a:spcPct val="90000"/>
              </a:lnSpc>
            </a:pPr>
            <a:r>
              <a:rPr lang="en-US" sz="1300" dirty="0"/>
              <a:t>After a few years, your small, simple application will have grown into a monstrous monolith.</a:t>
            </a:r>
          </a:p>
          <a:p>
            <a:pPr>
              <a:lnSpc>
                <a:spcPct val="90000"/>
              </a:lnSpc>
            </a:pPr>
            <a:r>
              <a:rPr lang="en-US" sz="1300" dirty="0"/>
              <a:t>It’s simply too large for any single developer to fully understand</a:t>
            </a:r>
          </a:p>
          <a:p>
            <a:pPr lvl="1">
              <a:lnSpc>
                <a:spcPct val="90000"/>
              </a:lnSpc>
            </a:pPr>
            <a:r>
              <a:rPr lang="en-US" sz="1300" dirty="0"/>
              <a:t>fixing bugs and implementing new features correctly becomes difficult and time consuming</a:t>
            </a:r>
          </a:p>
          <a:p>
            <a:pPr>
              <a:lnSpc>
                <a:spcPct val="90000"/>
              </a:lnSpc>
            </a:pPr>
            <a:r>
              <a:rPr lang="en-US" sz="1300" dirty="0"/>
              <a:t>The larger the application, the longer the start-up time is</a:t>
            </a:r>
          </a:p>
          <a:p>
            <a:pPr lvl="1">
              <a:lnSpc>
                <a:spcPct val="90000"/>
              </a:lnSpc>
            </a:pPr>
            <a:r>
              <a:rPr lang="en-US" sz="1300" dirty="0"/>
              <a:t>large part of developer day will be spent waiting around and their productivity will suffer</a:t>
            </a:r>
          </a:p>
          <a:p>
            <a:pPr>
              <a:lnSpc>
                <a:spcPct val="90000"/>
              </a:lnSpc>
            </a:pPr>
            <a:r>
              <a:rPr lang="en-US" sz="1300" dirty="0"/>
              <a:t>Increased Lead time</a:t>
            </a:r>
          </a:p>
          <a:p>
            <a:pPr>
              <a:lnSpc>
                <a:spcPct val="90000"/>
              </a:lnSpc>
            </a:pPr>
            <a:r>
              <a:rPr lang="en-US" sz="1300" dirty="0"/>
              <a:t>Difficult to scale when different modules have conflicting resource requirements.</a:t>
            </a:r>
          </a:p>
          <a:p>
            <a:pPr>
              <a:lnSpc>
                <a:spcPct val="90000"/>
              </a:lnSpc>
            </a:pPr>
            <a:r>
              <a:rPr lang="en-US" sz="1300" dirty="0"/>
              <a:t>Reliability </a:t>
            </a:r>
          </a:p>
          <a:p>
            <a:pPr lvl="1">
              <a:lnSpc>
                <a:spcPct val="90000"/>
              </a:lnSpc>
            </a:pPr>
            <a:r>
              <a:rPr lang="en-US" sz="1300" dirty="0"/>
              <a:t>Because all modules are running within the same process, a bug in any module, such as a memory leak, can potentially bring down the entire process</a:t>
            </a:r>
          </a:p>
          <a:p>
            <a:pPr lvl="1">
              <a:lnSpc>
                <a:spcPct val="90000"/>
              </a:lnSpc>
            </a:pPr>
            <a:r>
              <a:rPr lang="en-US" sz="1300" dirty="0"/>
              <a:t>If all instances of the application are </a:t>
            </a:r>
            <a:r>
              <a:rPr lang="en-US" sz="1300" dirty="0" err="1"/>
              <a:t>identical,that</a:t>
            </a:r>
            <a:r>
              <a:rPr lang="en-US" sz="1300" dirty="0"/>
              <a:t> bug will impact the availability of the entire application.</a:t>
            </a:r>
          </a:p>
          <a:p>
            <a:pPr>
              <a:lnSpc>
                <a:spcPct val="90000"/>
              </a:lnSpc>
            </a:pPr>
            <a:r>
              <a:rPr lang="en-US" sz="1500" dirty="0" err="1"/>
              <a:t>Adaptibility</a:t>
            </a:r>
            <a:endParaRPr lang="en-US" sz="1500" dirty="0"/>
          </a:p>
          <a:p>
            <a:pPr lvl="1">
              <a:lnSpc>
                <a:spcPct val="90000"/>
              </a:lnSpc>
            </a:pPr>
            <a:r>
              <a:rPr lang="en-US" sz="1300" dirty="0"/>
              <a:t>Monolithic apps not open  to adopt new frameworks and languages</a:t>
            </a:r>
          </a:p>
          <a:p>
            <a:pPr>
              <a:lnSpc>
                <a:spcPct val="90000"/>
              </a:lnSpc>
            </a:pPr>
            <a:endParaRPr lang="en-US" sz="1300" dirty="0"/>
          </a:p>
        </p:txBody>
      </p:sp>
    </p:spTree>
    <p:extLst>
      <p:ext uri="{BB962C8B-B14F-4D97-AF65-F5344CB8AC3E}">
        <p14:creationId xmlns:p14="http://schemas.microsoft.com/office/powerpoint/2010/main" val="727750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E4A430-9C9B-469D-B6D8-6F0CE3E07C7F}"/>
              </a:ext>
            </a:extLst>
          </p:cNvPr>
          <p:cNvSpPr>
            <a:spLocks noGrp="1"/>
          </p:cNvSpPr>
          <p:nvPr>
            <p:ph type="title"/>
          </p:nvPr>
        </p:nvSpPr>
        <p:spPr>
          <a:xfrm>
            <a:off x="648931" y="629266"/>
            <a:ext cx="4166510" cy="1622321"/>
          </a:xfrm>
        </p:spPr>
        <p:txBody>
          <a:bodyPr>
            <a:normAutofit/>
          </a:bodyPr>
          <a:lstStyle/>
          <a:p>
            <a:r>
              <a:rPr lang="en-US">
                <a:solidFill>
                  <a:srgbClr val="EBEBEB"/>
                </a:solidFill>
              </a:rPr>
              <a:t>API Gateway Pattern</a:t>
            </a:r>
          </a:p>
        </p:txBody>
      </p:sp>
      <p:sp>
        <p:nvSpPr>
          <p:cNvPr id="6" name="Content Placeholder 5">
            <a:extLst>
              <a:ext uri="{FF2B5EF4-FFF2-40B4-BE49-F238E27FC236}">
                <a16:creationId xmlns:a16="http://schemas.microsoft.com/office/drawing/2014/main" id="{F2BC7BF0-A7D4-4136-9B9B-B209652185FE}"/>
              </a:ext>
            </a:extLst>
          </p:cNvPr>
          <p:cNvSpPr>
            <a:spLocks noGrp="1"/>
          </p:cNvSpPr>
          <p:nvPr>
            <p:ph idx="1"/>
          </p:nvPr>
        </p:nvSpPr>
        <p:spPr>
          <a:xfrm>
            <a:off x="648931" y="2438400"/>
            <a:ext cx="4166509" cy="3785419"/>
          </a:xfrm>
        </p:spPr>
        <p:txBody>
          <a:bodyPr>
            <a:normAutofit/>
          </a:bodyPr>
          <a:lstStyle/>
          <a:p>
            <a:r>
              <a:rPr lang="en-US" dirty="0">
                <a:solidFill>
                  <a:srgbClr val="EBEBEB"/>
                </a:solidFill>
              </a:rPr>
              <a:t>Request Routing</a:t>
            </a:r>
          </a:p>
          <a:p>
            <a:r>
              <a:rPr lang="en-US" dirty="0">
                <a:solidFill>
                  <a:srgbClr val="EBEBEB"/>
                </a:solidFill>
              </a:rPr>
              <a:t>Composition </a:t>
            </a:r>
          </a:p>
          <a:p>
            <a:r>
              <a:rPr lang="en-US" dirty="0">
                <a:solidFill>
                  <a:srgbClr val="EBEBEB"/>
                </a:solidFill>
              </a:rPr>
              <a:t>Protocol Translation</a:t>
            </a:r>
          </a:p>
          <a:p>
            <a:r>
              <a:rPr lang="en-US" dirty="0">
                <a:solidFill>
                  <a:srgbClr val="EBEBEB"/>
                </a:solidFill>
              </a:rPr>
              <a:t>Aggregating the results.</a:t>
            </a:r>
          </a:p>
          <a:p>
            <a:r>
              <a:rPr lang="en-US" dirty="0">
                <a:solidFill>
                  <a:srgbClr val="EBEBEB"/>
                </a:solidFill>
              </a:rPr>
              <a:t>Encapsulates the internal structure of the application</a:t>
            </a:r>
          </a:p>
          <a:p>
            <a:r>
              <a:rPr lang="en-US" dirty="0"/>
              <a:t> </a:t>
            </a:r>
            <a:r>
              <a:rPr lang="en-US" dirty="0">
                <a:solidFill>
                  <a:srgbClr val="EBEBEB"/>
                </a:solidFill>
              </a:rPr>
              <a:t>API gateways are mainly useful in encapsulating the existence of the bounded context APIs from clients</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Rectangle 15">
            <a:extLst>
              <a:ext uri="{FF2B5EF4-FFF2-40B4-BE49-F238E27FC236}">
                <a16:creationId xmlns:a16="http://schemas.microsoft.com/office/drawing/2014/main" id="{126C04EF-6428-472D-B316-74A19385B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5">
            <a:extLst>
              <a:ext uri="{FF2B5EF4-FFF2-40B4-BE49-F238E27FC236}">
                <a16:creationId xmlns:a16="http://schemas.microsoft.com/office/drawing/2014/main" id="{AE50896D-AACB-4C0A-855D-ECEFB4A0D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7" name="Picture 6">
            <a:extLst>
              <a:ext uri="{FF2B5EF4-FFF2-40B4-BE49-F238E27FC236}">
                <a16:creationId xmlns:a16="http://schemas.microsoft.com/office/drawing/2014/main" id="{646CF179-4B34-487C-AA41-8C3681E90645}"/>
              </a:ext>
            </a:extLst>
          </p:cNvPr>
          <p:cNvPicPr>
            <a:picLocks noChangeAspect="1"/>
          </p:cNvPicPr>
          <p:nvPr/>
        </p:nvPicPr>
        <p:blipFill>
          <a:blip r:embed="rId3"/>
          <a:stretch>
            <a:fillRect/>
          </a:stretch>
        </p:blipFill>
        <p:spPr>
          <a:xfrm>
            <a:off x="6093992" y="894800"/>
            <a:ext cx="5449889" cy="5068397"/>
          </a:xfrm>
          <a:prstGeom prst="rect">
            <a:avLst/>
          </a:prstGeom>
          <a:effectLst/>
        </p:spPr>
      </p:pic>
      <p:sp>
        <p:nvSpPr>
          <p:cNvPr id="20" name="Rectangle 19">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75653975"/>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F1C7A-9126-4EC6-8408-4BCFA0B4DF25}"/>
              </a:ext>
            </a:extLst>
          </p:cNvPr>
          <p:cNvSpPr>
            <a:spLocks noGrp="1"/>
          </p:cNvSpPr>
          <p:nvPr>
            <p:ph type="title"/>
          </p:nvPr>
        </p:nvSpPr>
        <p:spPr/>
        <p:txBody>
          <a:bodyPr/>
          <a:lstStyle/>
          <a:p>
            <a:r>
              <a:rPr lang="en-US" dirty="0"/>
              <a:t>Api Gateway - Design issues</a:t>
            </a:r>
          </a:p>
        </p:txBody>
      </p:sp>
      <p:sp>
        <p:nvSpPr>
          <p:cNvPr id="3" name="Content Placeholder 2">
            <a:extLst>
              <a:ext uri="{FF2B5EF4-FFF2-40B4-BE49-F238E27FC236}">
                <a16:creationId xmlns:a16="http://schemas.microsoft.com/office/drawing/2014/main" id="{2574386E-ABB8-4277-A348-93B62404B614}"/>
              </a:ext>
            </a:extLst>
          </p:cNvPr>
          <p:cNvSpPr>
            <a:spLocks noGrp="1"/>
          </p:cNvSpPr>
          <p:nvPr>
            <p:ph idx="1"/>
          </p:nvPr>
        </p:nvSpPr>
        <p:spPr/>
        <p:txBody>
          <a:bodyPr/>
          <a:lstStyle/>
          <a:p>
            <a:r>
              <a:rPr lang="en-US" dirty="0"/>
              <a:t>Performance and Scalability</a:t>
            </a:r>
          </a:p>
          <a:p>
            <a:pPr lvl="1"/>
            <a:r>
              <a:rPr lang="en-US" dirty="0"/>
              <a:t>Build the API Gateway on a platform that supports asynchronous, non-blocking I/O.</a:t>
            </a:r>
          </a:p>
          <a:p>
            <a:pPr lvl="2"/>
            <a:r>
              <a:rPr lang="en-US" dirty="0"/>
              <a:t>JVM	</a:t>
            </a:r>
          </a:p>
          <a:p>
            <a:pPr lvl="3"/>
            <a:r>
              <a:rPr lang="en-US" dirty="0"/>
              <a:t>NIO-based frameworks such Natty</a:t>
            </a:r>
          </a:p>
          <a:p>
            <a:pPr lvl="3"/>
            <a:r>
              <a:rPr lang="en-US" dirty="0"/>
              <a:t> Vertex</a:t>
            </a:r>
          </a:p>
          <a:p>
            <a:pPr lvl="3"/>
            <a:r>
              <a:rPr lang="en-US" dirty="0"/>
              <a:t>Spring Reactor</a:t>
            </a:r>
          </a:p>
          <a:p>
            <a:pPr lvl="3"/>
            <a:r>
              <a:rPr lang="en-US" dirty="0"/>
              <a:t>Jboss undertow</a:t>
            </a:r>
          </a:p>
          <a:p>
            <a:pPr lvl="1"/>
            <a:r>
              <a:rPr lang="en-US" dirty="0"/>
              <a:t>Node.js</a:t>
            </a:r>
          </a:p>
          <a:p>
            <a:pPr lvl="1"/>
            <a:r>
              <a:rPr lang="en-US" dirty="0"/>
              <a:t>NGINX Plus</a:t>
            </a:r>
          </a:p>
          <a:p>
            <a:pPr marL="914400" lvl="2" indent="0">
              <a:buNone/>
            </a:pPr>
            <a:endParaRPr lang="en-US" dirty="0"/>
          </a:p>
        </p:txBody>
      </p:sp>
    </p:spTree>
    <p:extLst>
      <p:ext uri="{BB962C8B-B14F-4D97-AF65-F5344CB8AC3E}">
        <p14:creationId xmlns:p14="http://schemas.microsoft.com/office/powerpoint/2010/main" val="2773640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79F52-4A71-4C8C-8CF6-D7E78FC70E6A}"/>
              </a:ext>
            </a:extLst>
          </p:cNvPr>
          <p:cNvSpPr>
            <a:spLocks noGrp="1"/>
          </p:cNvSpPr>
          <p:nvPr>
            <p:ph type="title"/>
          </p:nvPr>
        </p:nvSpPr>
        <p:spPr/>
        <p:txBody>
          <a:bodyPr/>
          <a:lstStyle/>
          <a:p>
            <a:r>
              <a:rPr lang="en-US" dirty="0"/>
              <a:t>Api Gateway - Design issues</a:t>
            </a:r>
          </a:p>
        </p:txBody>
      </p:sp>
      <p:sp>
        <p:nvSpPr>
          <p:cNvPr id="3" name="Content Placeholder 2">
            <a:extLst>
              <a:ext uri="{FF2B5EF4-FFF2-40B4-BE49-F238E27FC236}">
                <a16:creationId xmlns:a16="http://schemas.microsoft.com/office/drawing/2014/main" id="{472C4CEF-49E7-435F-A2DE-D4BAF179476B}"/>
              </a:ext>
            </a:extLst>
          </p:cNvPr>
          <p:cNvSpPr>
            <a:spLocks noGrp="1"/>
          </p:cNvSpPr>
          <p:nvPr>
            <p:ph idx="1"/>
          </p:nvPr>
        </p:nvSpPr>
        <p:spPr/>
        <p:txBody>
          <a:bodyPr>
            <a:normAutofit/>
          </a:bodyPr>
          <a:lstStyle/>
          <a:p>
            <a:r>
              <a:rPr lang="en-US" dirty="0"/>
              <a:t>API Composition</a:t>
            </a:r>
          </a:p>
          <a:p>
            <a:pPr lvl="1"/>
            <a:r>
              <a:rPr lang="en-US" dirty="0"/>
              <a:t>Dependencies between requests</a:t>
            </a:r>
          </a:p>
          <a:p>
            <a:pPr lvl="2"/>
            <a:r>
              <a:rPr lang="en-US" dirty="0"/>
              <a:t>The API Gateway might first need to validate the request by calling an authentication service before routing the request to a backend service</a:t>
            </a:r>
          </a:p>
          <a:p>
            <a:pPr lvl="1"/>
            <a:r>
              <a:rPr lang="en-US" dirty="0"/>
              <a:t>Not –feasible to implement using Callback hell</a:t>
            </a:r>
          </a:p>
          <a:p>
            <a:pPr lvl="1"/>
            <a:r>
              <a:rPr lang="en-US" dirty="0"/>
              <a:t>Requires Reactive Programming Model</a:t>
            </a:r>
          </a:p>
          <a:p>
            <a:pPr lvl="2"/>
            <a:r>
              <a:rPr lang="en-US" dirty="0"/>
              <a:t>Promises </a:t>
            </a:r>
          </a:p>
          <a:p>
            <a:pPr lvl="2"/>
            <a:r>
              <a:rPr lang="en-US" dirty="0"/>
              <a:t>CompletableFuture in java 8</a:t>
            </a:r>
          </a:p>
          <a:p>
            <a:pPr lvl="2"/>
            <a:r>
              <a:rPr lang="en-US" dirty="0"/>
              <a:t>Reactive Extensions. Net</a:t>
            </a:r>
          </a:p>
          <a:p>
            <a:pPr lvl="2"/>
            <a:r>
              <a:rPr lang="en-US" dirty="0"/>
              <a:t>Future in Scala,</a:t>
            </a:r>
          </a:p>
          <a:p>
            <a:pPr lvl="2"/>
            <a:endParaRPr lang="en-US" dirty="0"/>
          </a:p>
        </p:txBody>
      </p:sp>
    </p:spTree>
    <p:extLst>
      <p:ext uri="{BB962C8B-B14F-4D97-AF65-F5344CB8AC3E}">
        <p14:creationId xmlns:p14="http://schemas.microsoft.com/office/powerpoint/2010/main" val="2091326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34260-544F-4959-9516-748A6BEC6B8C}"/>
              </a:ext>
            </a:extLst>
          </p:cNvPr>
          <p:cNvSpPr>
            <a:spLocks noGrp="1"/>
          </p:cNvSpPr>
          <p:nvPr>
            <p:ph type="title"/>
          </p:nvPr>
        </p:nvSpPr>
        <p:spPr/>
        <p:txBody>
          <a:bodyPr/>
          <a:lstStyle/>
          <a:p>
            <a:r>
              <a:rPr lang="en-US" dirty="0"/>
              <a:t>Service Invocation</a:t>
            </a:r>
          </a:p>
        </p:txBody>
      </p:sp>
      <p:sp>
        <p:nvSpPr>
          <p:cNvPr id="3" name="Content Placeholder 2">
            <a:extLst>
              <a:ext uri="{FF2B5EF4-FFF2-40B4-BE49-F238E27FC236}">
                <a16:creationId xmlns:a16="http://schemas.microsoft.com/office/drawing/2014/main" id="{F5D611BF-B52B-4D6F-8AC1-7064A973634D}"/>
              </a:ext>
            </a:extLst>
          </p:cNvPr>
          <p:cNvSpPr>
            <a:spLocks noGrp="1"/>
          </p:cNvSpPr>
          <p:nvPr>
            <p:ph idx="1"/>
          </p:nvPr>
        </p:nvSpPr>
        <p:spPr/>
        <p:txBody>
          <a:bodyPr/>
          <a:lstStyle/>
          <a:p>
            <a:r>
              <a:rPr lang="en-US" dirty="0"/>
              <a:t>Inter-process communication mechanism</a:t>
            </a:r>
          </a:p>
          <a:p>
            <a:r>
              <a:rPr lang="en-US" dirty="0"/>
              <a:t>Styles of inter-process communication</a:t>
            </a:r>
          </a:p>
          <a:p>
            <a:pPr lvl="1"/>
            <a:r>
              <a:rPr lang="en-US" dirty="0"/>
              <a:t>An asynchronous, messaging-based mechanism</a:t>
            </a:r>
          </a:p>
          <a:p>
            <a:pPr lvl="2"/>
            <a:r>
              <a:rPr lang="en-US" dirty="0"/>
              <a:t>Broker Less </a:t>
            </a:r>
          </a:p>
          <a:p>
            <a:pPr lvl="2"/>
            <a:r>
              <a:rPr lang="en-US" dirty="0"/>
              <a:t>JMS , AMQP , </a:t>
            </a:r>
            <a:r>
              <a:rPr lang="en-US" dirty="0" err="1"/>
              <a:t>ZeroMq</a:t>
            </a:r>
            <a:endParaRPr lang="en-US" dirty="0"/>
          </a:p>
          <a:p>
            <a:pPr lvl="1"/>
            <a:r>
              <a:rPr lang="en-US" dirty="0"/>
              <a:t>Synchronous Communication</a:t>
            </a:r>
          </a:p>
          <a:p>
            <a:pPr lvl="2"/>
            <a:r>
              <a:rPr lang="en-US" dirty="0"/>
              <a:t>HTTP or Thrift</a:t>
            </a:r>
          </a:p>
          <a:p>
            <a:pPr lvl="1"/>
            <a:endParaRPr lang="en-US" dirty="0"/>
          </a:p>
        </p:txBody>
      </p:sp>
    </p:spTree>
    <p:extLst>
      <p:ext uri="{BB962C8B-B14F-4D97-AF65-F5344CB8AC3E}">
        <p14:creationId xmlns:p14="http://schemas.microsoft.com/office/powerpoint/2010/main" val="3488874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9E05E-A467-4E3D-B325-A8E8482CFCD4}"/>
              </a:ext>
            </a:extLst>
          </p:cNvPr>
          <p:cNvSpPr>
            <a:spLocks noGrp="1"/>
          </p:cNvSpPr>
          <p:nvPr>
            <p:ph type="title"/>
          </p:nvPr>
        </p:nvSpPr>
        <p:spPr/>
        <p:txBody>
          <a:bodyPr/>
          <a:lstStyle/>
          <a:p>
            <a:r>
              <a:rPr lang="en-US" dirty="0"/>
              <a:t>API gateway pattern drawbacks</a:t>
            </a:r>
          </a:p>
        </p:txBody>
      </p:sp>
      <p:sp>
        <p:nvSpPr>
          <p:cNvPr id="3" name="Content Placeholder 2">
            <a:extLst>
              <a:ext uri="{FF2B5EF4-FFF2-40B4-BE49-F238E27FC236}">
                <a16:creationId xmlns:a16="http://schemas.microsoft.com/office/drawing/2014/main" id="{9951DE46-1B46-420F-86EA-33886999F19F}"/>
              </a:ext>
            </a:extLst>
          </p:cNvPr>
          <p:cNvSpPr>
            <a:spLocks noGrp="1"/>
          </p:cNvSpPr>
          <p:nvPr>
            <p:ph idx="1"/>
          </p:nvPr>
        </p:nvSpPr>
        <p:spPr/>
        <p:txBody>
          <a:bodyPr/>
          <a:lstStyle/>
          <a:p>
            <a:r>
              <a:rPr lang="en-US" dirty="0"/>
              <a:t>Increased complexity - the API gateway is yet another moving part that must be developed, deployed and managed</a:t>
            </a:r>
          </a:p>
          <a:p>
            <a:r>
              <a:rPr lang="en-US" dirty="0"/>
              <a:t>Increased response time due to the additional network hop through the API gateway</a:t>
            </a:r>
          </a:p>
        </p:txBody>
      </p:sp>
    </p:spTree>
    <p:extLst>
      <p:ext uri="{BB962C8B-B14F-4D97-AF65-F5344CB8AC3E}">
        <p14:creationId xmlns:p14="http://schemas.microsoft.com/office/powerpoint/2010/main" val="4019877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794F7-51C7-492A-964D-E1B7188D7804}"/>
              </a:ext>
            </a:extLst>
          </p:cNvPr>
          <p:cNvSpPr>
            <a:spLocks noGrp="1"/>
          </p:cNvSpPr>
          <p:nvPr>
            <p:ph type="title"/>
          </p:nvPr>
        </p:nvSpPr>
        <p:spPr/>
        <p:txBody>
          <a:bodyPr/>
          <a:lstStyle/>
          <a:p>
            <a:r>
              <a:rPr lang="en-US" dirty="0"/>
              <a:t>API – Gateway Related Patterns</a:t>
            </a:r>
          </a:p>
        </p:txBody>
      </p:sp>
      <p:sp>
        <p:nvSpPr>
          <p:cNvPr id="3" name="Content Placeholder 2">
            <a:extLst>
              <a:ext uri="{FF2B5EF4-FFF2-40B4-BE49-F238E27FC236}">
                <a16:creationId xmlns:a16="http://schemas.microsoft.com/office/drawing/2014/main" id="{09E8BF72-FB74-4738-8A6C-46796BAFBD78}"/>
              </a:ext>
            </a:extLst>
          </p:cNvPr>
          <p:cNvSpPr>
            <a:spLocks noGrp="1"/>
          </p:cNvSpPr>
          <p:nvPr>
            <p:ph idx="1"/>
          </p:nvPr>
        </p:nvSpPr>
        <p:spPr/>
        <p:txBody>
          <a:bodyPr/>
          <a:lstStyle/>
          <a:p>
            <a:r>
              <a:rPr lang="en-US" dirty="0"/>
              <a:t>The API gateway must use either the </a:t>
            </a:r>
            <a:r>
              <a:rPr lang="en-US" dirty="0">
                <a:hlinkClick r:id="rId2"/>
              </a:rPr>
              <a:t>Client-side Discovery pattern</a:t>
            </a:r>
            <a:r>
              <a:rPr lang="en-US" dirty="0"/>
              <a:t> or </a:t>
            </a:r>
            <a:r>
              <a:rPr lang="en-US" dirty="0">
                <a:hlinkClick r:id="rId3"/>
              </a:rPr>
              <a:t>Server-side Discovery pattern</a:t>
            </a:r>
            <a:r>
              <a:rPr lang="en-US" dirty="0"/>
              <a:t> to route requests to available service instances.</a:t>
            </a:r>
          </a:p>
          <a:p>
            <a:r>
              <a:rPr lang="en-US" dirty="0"/>
              <a:t>An API Gateway will use a </a:t>
            </a:r>
            <a:r>
              <a:rPr lang="en-US" dirty="0">
                <a:hlinkClick r:id="rId4"/>
              </a:rPr>
              <a:t>Circuit Breaker</a:t>
            </a:r>
            <a:r>
              <a:rPr lang="en-US" dirty="0"/>
              <a:t> to invoke services</a:t>
            </a:r>
          </a:p>
          <a:p>
            <a:r>
              <a:rPr lang="en-US" dirty="0"/>
              <a:t>An API gateway often implements the </a:t>
            </a:r>
            <a:r>
              <a:rPr lang="en-US" dirty="0">
                <a:hlinkClick r:id="rId5"/>
              </a:rPr>
              <a:t>API Composition pattern</a:t>
            </a:r>
            <a:endParaRPr lang="en-US" dirty="0"/>
          </a:p>
          <a:p>
            <a:endParaRPr lang="en-US" dirty="0"/>
          </a:p>
        </p:txBody>
      </p:sp>
    </p:spTree>
    <p:extLst>
      <p:ext uri="{BB962C8B-B14F-4D97-AF65-F5344CB8AC3E}">
        <p14:creationId xmlns:p14="http://schemas.microsoft.com/office/powerpoint/2010/main" val="3033535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1"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2"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3"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4"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5"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6"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DA0767-C968-4C32-ADFD-CB0C702BBFE3}"/>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5000" b="0" i="0" kern="1200">
                <a:solidFill>
                  <a:srgbClr val="EBEBEB"/>
                </a:solidFill>
                <a:latin typeface="+mj-lt"/>
                <a:ea typeface="+mj-ea"/>
                <a:cs typeface="+mj-cs"/>
              </a:rPr>
              <a:t>Why Service Discovery</a:t>
            </a:r>
          </a:p>
        </p:txBody>
      </p:sp>
      <p:sp>
        <p:nvSpPr>
          <p:cNvPr id="37"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8"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0" name="Content Placeholder 3">
            <a:extLst>
              <a:ext uri="{FF2B5EF4-FFF2-40B4-BE49-F238E27FC236}">
                <a16:creationId xmlns:a16="http://schemas.microsoft.com/office/drawing/2014/main" id="{5CD7A5B0-8248-4BEF-B113-1858CD0710FC}"/>
              </a:ext>
            </a:extLst>
          </p:cNvPr>
          <p:cNvPicPr>
            <a:picLocks noGrp="1" noChangeAspect="1"/>
          </p:cNvPicPr>
          <p:nvPr>
            <p:ph idx="1"/>
          </p:nvPr>
        </p:nvPicPr>
        <p:blipFill>
          <a:blip r:embed="rId6"/>
          <a:stretch>
            <a:fillRect/>
          </a:stretch>
        </p:blipFill>
        <p:spPr>
          <a:xfrm>
            <a:off x="780727" y="647698"/>
            <a:ext cx="5996916" cy="5562139"/>
          </a:xfrm>
          <a:prstGeom prst="rect">
            <a:avLst/>
          </a:prstGeom>
          <a:effectLst/>
        </p:spPr>
      </p:pic>
    </p:spTree>
    <p:extLst>
      <p:ext uri="{BB962C8B-B14F-4D97-AF65-F5344CB8AC3E}">
        <p14:creationId xmlns:p14="http://schemas.microsoft.com/office/powerpoint/2010/main" val="3338759232"/>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CB6-CAE5-4807-8105-22556E7AC057}"/>
              </a:ext>
            </a:extLst>
          </p:cNvPr>
          <p:cNvSpPr>
            <a:spLocks noGrp="1"/>
          </p:cNvSpPr>
          <p:nvPr>
            <p:ph type="title"/>
          </p:nvPr>
        </p:nvSpPr>
        <p:spPr/>
        <p:txBody>
          <a:bodyPr/>
          <a:lstStyle/>
          <a:p>
            <a:r>
              <a:rPr lang="en-US" dirty="0"/>
              <a:t>Service Discovery</a:t>
            </a:r>
          </a:p>
        </p:txBody>
      </p:sp>
      <p:sp>
        <p:nvSpPr>
          <p:cNvPr id="3" name="Content Placeholder 2">
            <a:extLst>
              <a:ext uri="{FF2B5EF4-FFF2-40B4-BE49-F238E27FC236}">
                <a16:creationId xmlns:a16="http://schemas.microsoft.com/office/drawing/2014/main" id="{30E82D49-4E77-471B-9BE4-9C370929ABA8}"/>
              </a:ext>
            </a:extLst>
          </p:cNvPr>
          <p:cNvSpPr>
            <a:spLocks noGrp="1"/>
          </p:cNvSpPr>
          <p:nvPr>
            <p:ph idx="1"/>
          </p:nvPr>
        </p:nvSpPr>
        <p:spPr/>
        <p:txBody>
          <a:bodyPr/>
          <a:lstStyle/>
          <a:p>
            <a:r>
              <a:rPr lang="en-US" dirty="0"/>
              <a:t>The API Gateway needs to know the location (IP address and port) of each microservice with which it communicates</a:t>
            </a:r>
          </a:p>
          <a:p>
            <a:pPr lvl="1"/>
            <a:r>
              <a:rPr lang="en-US" dirty="0"/>
              <a:t>Don’t hardwire the locations</a:t>
            </a:r>
          </a:p>
          <a:p>
            <a:r>
              <a:rPr lang="en-US" dirty="0"/>
              <a:t>Server-side-discovery</a:t>
            </a:r>
          </a:p>
          <a:p>
            <a:r>
              <a:rPr lang="en-US" dirty="0"/>
              <a:t>Client-side-discovery</a:t>
            </a:r>
          </a:p>
          <a:p>
            <a:r>
              <a:rPr lang="en-US" dirty="0"/>
              <a:t>Use Service Registry</a:t>
            </a:r>
          </a:p>
        </p:txBody>
      </p:sp>
    </p:spTree>
    <p:extLst>
      <p:ext uri="{BB962C8B-B14F-4D97-AF65-F5344CB8AC3E}">
        <p14:creationId xmlns:p14="http://schemas.microsoft.com/office/powerpoint/2010/main" val="1449346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83923C-C950-44FF-8B35-4B893633073B}"/>
              </a:ext>
            </a:extLst>
          </p:cNvPr>
          <p:cNvSpPr>
            <a:spLocks noGrp="1"/>
          </p:cNvSpPr>
          <p:nvPr>
            <p:ph type="title"/>
          </p:nvPr>
        </p:nvSpPr>
        <p:spPr>
          <a:xfrm>
            <a:off x="648931" y="629266"/>
            <a:ext cx="4166510" cy="1622321"/>
          </a:xfrm>
        </p:spPr>
        <p:txBody>
          <a:bodyPr>
            <a:normAutofit/>
          </a:bodyPr>
          <a:lstStyle/>
          <a:p>
            <a:pPr>
              <a:lnSpc>
                <a:spcPct val="90000"/>
              </a:lnSpc>
            </a:pPr>
            <a:r>
              <a:rPr lang="en-US" sz="3600">
                <a:solidFill>
                  <a:srgbClr val="EBEBEB"/>
                </a:solidFill>
              </a:rPr>
              <a:t>The Client-Side Discovery Pattern</a:t>
            </a:r>
          </a:p>
        </p:txBody>
      </p:sp>
      <p:sp>
        <p:nvSpPr>
          <p:cNvPr id="3" name="Content Placeholder 2">
            <a:extLst>
              <a:ext uri="{FF2B5EF4-FFF2-40B4-BE49-F238E27FC236}">
                <a16:creationId xmlns:a16="http://schemas.microsoft.com/office/drawing/2014/main" id="{CCF64C33-0944-452F-B448-FB261E08BD5E}"/>
              </a:ext>
            </a:extLst>
          </p:cNvPr>
          <p:cNvSpPr>
            <a:spLocks noGrp="1"/>
          </p:cNvSpPr>
          <p:nvPr>
            <p:ph idx="1"/>
          </p:nvPr>
        </p:nvSpPr>
        <p:spPr>
          <a:xfrm>
            <a:off x="648931" y="2438400"/>
            <a:ext cx="4166509" cy="3785419"/>
          </a:xfrm>
        </p:spPr>
        <p:txBody>
          <a:bodyPr>
            <a:normAutofit fontScale="92500" lnSpcReduction="20000"/>
          </a:bodyPr>
          <a:lstStyle/>
          <a:p>
            <a:pPr>
              <a:lnSpc>
                <a:spcPct val="90000"/>
              </a:lnSpc>
            </a:pPr>
            <a:r>
              <a:rPr lang="en-US" dirty="0">
                <a:solidFill>
                  <a:srgbClr val="EBEBEB"/>
                </a:solidFill>
              </a:rPr>
              <a:t>Client is responsible for determining the network locations of available service instances and load balancing requests across them</a:t>
            </a:r>
          </a:p>
          <a:p>
            <a:pPr>
              <a:lnSpc>
                <a:spcPct val="90000"/>
              </a:lnSpc>
            </a:pPr>
            <a:r>
              <a:rPr lang="fr-FR" dirty="0">
                <a:solidFill>
                  <a:srgbClr val="EBEBEB"/>
                </a:solidFill>
              </a:rPr>
              <a:t>Client ses a service </a:t>
            </a:r>
            <a:r>
              <a:rPr lang="fr-FR" dirty="0" err="1">
                <a:solidFill>
                  <a:srgbClr val="EBEBEB"/>
                </a:solidFill>
              </a:rPr>
              <a:t>registry</a:t>
            </a:r>
            <a:endParaRPr lang="fr-FR" dirty="0">
              <a:solidFill>
                <a:srgbClr val="EBEBEB"/>
              </a:solidFill>
            </a:endParaRPr>
          </a:p>
          <a:p>
            <a:pPr>
              <a:lnSpc>
                <a:spcPct val="90000"/>
              </a:lnSpc>
            </a:pPr>
            <a:r>
              <a:rPr lang="en-US" dirty="0">
                <a:solidFill>
                  <a:srgbClr val="EBEBEB"/>
                </a:solidFill>
              </a:rPr>
              <a:t>The client then uses a load-balancing algorithm to select one of the available service instances and makes a request.</a:t>
            </a:r>
          </a:p>
          <a:p>
            <a:r>
              <a:rPr lang="en-US" sz="2100" dirty="0">
                <a:solidFill>
                  <a:srgbClr val="EBEBEB"/>
                </a:solidFill>
              </a:rPr>
              <a:t>This pattern is relatively straightforward and, except for the service registry</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Rectangle 13">
            <a:extLst>
              <a:ext uri="{FF2B5EF4-FFF2-40B4-BE49-F238E27FC236}">
                <a16:creationId xmlns:a16="http://schemas.microsoft.com/office/drawing/2014/main" id="{126C04EF-6428-472D-B316-74A19385B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5">
            <a:extLst>
              <a:ext uri="{FF2B5EF4-FFF2-40B4-BE49-F238E27FC236}">
                <a16:creationId xmlns:a16="http://schemas.microsoft.com/office/drawing/2014/main" id="{AE50896D-AACB-4C0A-855D-ECEFB4A0D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5" name="Picture 4">
            <a:extLst>
              <a:ext uri="{FF2B5EF4-FFF2-40B4-BE49-F238E27FC236}">
                <a16:creationId xmlns:a16="http://schemas.microsoft.com/office/drawing/2014/main" id="{2B27622C-CA22-4081-A832-634D42CAC805}"/>
              </a:ext>
            </a:extLst>
          </p:cNvPr>
          <p:cNvPicPr>
            <a:picLocks noChangeAspect="1"/>
          </p:cNvPicPr>
          <p:nvPr/>
        </p:nvPicPr>
        <p:blipFill>
          <a:blip r:embed="rId2"/>
          <a:stretch>
            <a:fillRect/>
          </a:stretch>
        </p:blipFill>
        <p:spPr>
          <a:xfrm>
            <a:off x="6093992" y="958029"/>
            <a:ext cx="5449889" cy="4941938"/>
          </a:xfrm>
          <a:prstGeom prst="rect">
            <a:avLst/>
          </a:prstGeom>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70333084"/>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78563-154B-4484-BE0A-CCA38BBECF45}"/>
              </a:ext>
            </a:extLst>
          </p:cNvPr>
          <p:cNvSpPr>
            <a:spLocks noGrp="1"/>
          </p:cNvSpPr>
          <p:nvPr>
            <p:ph type="title"/>
          </p:nvPr>
        </p:nvSpPr>
        <p:spPr>
          <a:xfrm>
            <a:off x="648931" y="629266"/>
            <a:ext cx="4166510" cy="1622321"/>
          </a:xfrm>
        </p:spPr>
        <p:txBody>
          <a:bodyPr>
            <a:normAutofit/>
          </a:bodyPr>
          <a:lstStyle/>
          <a:p>
            <a:pPr>
              <a:lnSpc>
                <a:spcPct val="90000"/>
              </a:lnSpc>
            </a:pPr>
            <a:r>
              <a:rPr lang="en-US" sz="3600">
                <a:solidFill>
                  <a:srgbClr val="EBEBEB"/>
                </a:solidFill>
              </a:rPr>
              <a:t>The Server-Side Discovery Pattern</a:t>
            </a:r>
          </a:p>
        </p:txBody>
      </p:sp>
      <p:sp>
        <p:nvSpPr>
          <p:cNvPr id="3" name="Content Placeholder 2">
            <a:extLst>
              <a:ext uri="{FF2B5EF4-FFF2-40B4-BE49-F238E27FC236}">
                <a16:creationId xmlns:a16="http://schemas.microsoft.com/office/drawing/2014/main" id="{77F10633-0257-4C8C-9B43-3F0328A21293}"/>
              </a:ext>
            </a:extLst>
          </p:cNvPr>
          <p:cNvSpPr>
            <a:spLocks noGrp="1"/>
          </p:cNvSpPr>
          <p:nvPr>
            <p:ph idx="1"/>
          </p:nvPr>
        </p:nvSpPr>
        <p:spPr>
          <a:xfrm>
            <a:off x="648931" y="2438400"/>
            <a:ext cx="4166509" cy="3785419"/>
          </a:xfrm>
        </p:spPr>
        <p:txBody>
          <a:bodyPr>
            <a:normAutofit/>
          </a:bodyPr>
          <a:lstStyle/>
          <a:p>
            <a:r>
              <a:rPr lang="en-US">
                <a:solidFill>
                  <a:srgbClr val="EBEBEB"/>
                </a:solidFill>
              </a:rPr>
              <a:t>The client makes a request to a service via a load balancer</a:t>
            </a:r>
          </a:p>
          <a:p>
            <a:r>
              <a:rPr lang="en-US">
                <a:solidFill>
                  <a:srgbClr val="EBEBEB"/>
                </a:solidFill>
              </a:rPr>
              <a:t>The load balancer queries the service registry and routes each request to an available service instance</a:t>
            </a:r>
          </a:p>
          <a:p>
            <a:r>
              <a:rPr lang="en-US">
                <a:solidFill>
                  <a:srgbClr val="EBEBEB"/>
                </a:solidFill>
              </a:rPr>
              <a:t>Details of discovery are abstracted away from the client.</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Rectangle 13">
            <a:extLst>
              <a:ext uri="{FF2B5EF4-FFF2-40B4-BE49-F238E27FC236}">
                <a16:creationId xmlns:a16="http://schemas.microsoft.com/office/drawing/2014/main" id="{126C04EF-6428-472D-B316-74A19385B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5">
            <a:extLst>
              <a:ext uri="{FF2B5EF4-FFF2-40B4-BE49-F238E27FC236}">
                <a16:creationId xmlns:a16="http://schemas.microsoft.com/office/drawing/2014/main" id="{AE50896D-AACB-4C0A-855D-ECEFB4A0D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5" name="Picture 4">
            <a:extLst>
              <a:ext uri="{FF2B5EF4-FFF2-40B4-BE49-F238E27FC236}">
                <a16:creationId xmlns:a16="http://schemas.microsoft.com/office/drawing/2014/main" id="{41CBA6C1-1BDF-482D-AA57-824C7156FF2B}"/>
              </a:ext>
            </a:extLst>
          </p:cNvPr>
          <p:cNvPicPr>
            <a:picLocks noChangeAspect="1"/>
          </p:cNvPicPr>
          <p:nvPr/>
        </p:nvPicPr>
        <p:blipFill>
          <a:blip r:embed="rId2"/>
          <a:stretch>
            <a:fillRect/>
          </a:stretch>
        </p:blipFill>
        <p:spPr>
          <a:xfrm>
            <a:off x="6093992" y="1746346"/>
            <a:ext cx="5449889" cy="3365305"/>
          </a:xfrm>
          <a:prstGeom prst="rect">
            <a:avLst/>
          </a:prstGeom>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2617832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82294-0872-48D1-BFB2-8F4DCB528A0B}"/>
              </a:ext>
            </a:extLst>
          </p:cNvPr>
          <p:cNvSpPr>
            <a:spLocks noGrp="1"/>
          </p:cNvSpPr>
          <p:nvPr>
            <p:ph type="title"/>
          </p:nvPr>
        </p:nvSpPr>
        <p:spPr>
          <a:xfrm>
            <a:off x="650669" y="629266"/>
            <a:ext cx="3330328" cy="1641986"/>
          </a:xfrm>
        </p:spPr>
        <p:txBody>
          <a:bodyPr>
            <a:normAutofit/>
          </a:bodyPr>
          <a:lstStyle/>
          <a:p>
            <a:r>
              <a:rPr lang="en-US" dirty="0"/>
              <a:t>Monolithic</a:t>
            </a:r>
          </a:p>
        </p:txBody>
      </p:sp>
      <p:pic>
        <p:nvPicPr>
          <p:cNvPr id="4" name="Picture 3">
            <a:extLst>
              <a:ext uri="{FF2B5EF4-FFF2-40B4-BE49-F238E27FC236}">
                <a16:creationId xmlns:a16="http://schemas.microsoft.com/office/drawing/2014/main" id="{947C5C44-55F1-4F0E-84F6-7359FC9230A2}"/>
              </a:ext>
            </a:extLst>
          </p:cNvPr>
          <p:cNvPicPr>
            <a:picLocks noChangeAspect="1"/>
          </p:cNvPicPr>
          <p:nvPr/>
        </p:nvPicPr>
        <p:blipFill rotWithShape="1">
          <a:blip r:embed="rId3"/>
          <a:srcRect t="5261" r="-2" b="-2"/>
          <a:stretch/>
        </p:blipFill>
        <p:spPr>
          <a:xfrm>
            <a:off x="4634680" y="10"/>
            <a:ext cx="7560130" cy="6857990"/>
          </a:xfrm>
          <a:prstGeom prst="rect">
            <a:avLst/>
          </a:prstGeom>
        </p:spPr>
      </p:pic>
      <p:sp>
        <p:nvSpPr>
          <p:cNvPr id="9" name="Rectangle 8">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1E282F5-4A8B-4D39-A1C2-F40079E0E99A}"/>
              </a:ext>
            </a:extLst>
          </p:cNvPr>
          <p:cNvSpPr>
            <a:spLocks noGrp="1"/>
          </p:cNvSpPr>
          <p:nvPr>
            <p:ph idx="1"/>
          </p:nvPr>
        </p:nvSpPr>
        <p:spPr>
          <a:xfrm>
            <a:off x="650668" y="2438400"/>
            <a:ext cx="3984011" cy="3809999"/>
          </a:xfrm>
        </p:spPr>
        <p:txBody>
          <a:bodyPr>
            <a:normAutofit/>
          </a:bodyPr>
          <a:lstStyle/>
          <a:p>
            <a:r>
              <a:rPr lang="en-US" dirty="0"/>
              <a:t>Core Business logic</a:t>
            </a:r>
          </a:p>
          <a:p>
            <a:r>
              <a:rPr lang="en-US" dirty="0"/>
              <a:t>Core Adapters</a:t>
            </a:r>
          </a:p>
          <a:p>
            <a:r>
              <a:rPr lang="en-US" dirty="0"/>
              <a:t>Core Services</a:t>
            </a:r>
          </a:p>
          <a:p>
            <a:r>
              <a:rPr lang="en-US" dirty="0"/>
              <a:t>Messaging Components</a:t>
            </a:r>
          </a:p>
          <a:p>
            <a:r>
              <a:rPr lang="en-US" dirty="0"/>
              <a:t>Single Large Database</a:t>
            </a:r>
          </a:p>
          <a:p>
            <a:r>
              <a:rPr lang="en-US" dirty="0"/>
              <a:t>Single Deployment Pipeline</a:t>
            </a:r>
          </a:p>
        </p:txBody>
      </p:sp>
    </p:spTree>
    <p:extLst>
      <p:ext uri="{BB962C8B-B14F-4D97-AF65-F5344CB8AC3E}">
        <p14:creationId xmlns:p14="http://schemas.microsoft.com/office/powerpoint/2010/main" val="4047538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755E7CC-B202-4CD2-8450-7F7E33050945}"/>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The Service Registry</a:t>
            </a:r>
          </a:p>
        </p:txBody>
      </p:sp>
      <p:sp>
        <p:nvSpPr>
          <p:cNvPr id="3" name="Content Placeholder 2">
            <a:extLst>
              <a:ext uri="{FF2B5EF4-FFF2-40B4-BE49-F238E27FC236}">
                <a16:creationId xmlns:a16="http://schemas.microsoft.com/office/drawing/2014/main" id="{E0B3B661-7EB6-4674-8B9F-6736B131F028}"/>
              </a:ext>
            </a:extLst>
          </p:cNvPr>
          <p:cNvSpPr>
            <a:spLocks noGrp="1"/>
          </p:cNvSpPr>
          <p:nvPr>
            <p:ph idx="1"/>
          </p:nvPr>
        </p:nvSpPr>
        <p:spPr>
          <a:xfrm>
            <a:off x="5204109" y="1645920"/>
            <a:ext cx="5919503" cy="4470821"/>
          </a:xfrm>
        </p:spPr>
        <p:txBody>
          <a:bodyPr>
            <a:normAutofit/>
          </a:bodyPr>
          <a:lstStyle/>
          <a:p>
            <a:r>
              <a:rPr lang="en-US" dirty="0"/>
              <a:t>It is a database containing the network locations of service instances</a:t>
            </a:r>
          </a:p>
          <a:p>
            <a:r>
              <a:rPr lang="en-US" dirty="0"/>
              <a:t>A service registry needs to be highly available and up to date</a:t>
            </a:r>
          </a:p>
          <a:p>
            <a:r>
              <a:rPr lang="en-US" dirty="0"/>
              <a:t>Clients can cache network locations obtained from the service registry</a:t>
            </a:r>
          </a:p>
          <a:p>
            <a:r>
              <a:rPr lang="en-US" dirty="0"/>
              <a:t>Some service registry consists of a cluster of servers that use a replication protocol to maintain consistency</a:t>
            </a:r>
          </a:p>
        </p:txBody>
      </p:sp>
    </p:spTree>
    <p:extLst>
      <p:ext uri="{BB962C8B-B14F-4D97-AF65-F5344CB8AC3E}">
        <p14:creationId xmlns:p14="http://schemas.microsoft.com/office/powerpoint/2010/main" val="868841810"/>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D3D52-49D6-4816-8B54-3AD04C709876}"/>
              </a:ext>
            </a:extLst>
          </p:cNvPr>
          <p:cNvSpPr>
            <a:spLocks noGrp="1"/>
          </p:cNvSpPr>
          <p:nvPr>
            <p:ph type="title"/>
          </p:nvPr>
        </p:nvSpPr>
        <p:spPr/>
        <p:txBody>
          <a:bodyPr/>
          <a:lstStyle/>
          <a:p>
            <a:r>
              <a:rPr lang="en-US" dirty="0"/>
              <a:t>examples of service registries</a:t>
            </a:r>
          </a:p>
        </p:txBody>
      </p:sp>
      <p:sp>
        <p:nvSpPr>
          <p:cNvPr id="3" name="Content Placeholder 2">
            <a:extLst>
              <a:ext uri="{FF2B5EF4-FFF2-40B4-BE49-F238E27FC236}">
                <a16:creationId xmlns:a16="http://schemas.microsoft.com/office/drawing/2014/main" id="{38520DD0-1D34-4409-88DD-A6497C9A9662}"/>
              </a:ext>
            </a:extLst>
          </p:cNvPr>
          <p:cNvSpPr>
            <a:spLocks noGrp="1"/>
          </p:cNvSpPr>
          <p:nvPr>
            <p:ph idx="1"/>
          </p:nvPr>
        </p:nvSpPr>
        <p:spPr>
          <a:xfrm>
            <a:off x="391886" y="1423852"/>
            <a:ext cx="10855234" cy="4824548"/>
          </a:xfrm>
        </p:spPr>
        <p:txBody>
          <a:bodyPr>
            <a:normAutofit fontScale="92500" lnSpcReduction="20000"/>
          </a:bodyPr>
          <a:lstStyle/>
          <a:p>
            <a:r>
              <a:rPr lang="en-US" dirty="0"/>
              <a:t>Netflix Eureka</a:t>
            </a:r>
          </a:p>
          <a:p>
            <a:pPr lvl="1"/>
            <a:r>
              <a:rPr lang="en-US" dirty="0"/>
              <a:t>Provides a REST API for registering and querying service instances.</a:t>
            </a:r>
          </a:p>
          <a:p>
            <a:pPr lvl="1"/>
            <a:r>
              <a:rPr lang="en-US" dirty="0"/>
              <a:t>Service instance registers its network location using a POST request. Every 30 seconds it must refresh its registration using a PUT request</a:t>
            </a:r>
          </a:p>
          <a:p>
            <a:r>
              <a:rPr lang="en-US" dirty="0" err="1"/>
              <a:t>Etcd</a:t>
            </a:r>
            <a:endParaRPr lang="en-US" dirty="0"/>
          </a:p>
          <a:p>
            <a:pPr lvl="1"/>
            <a:r>
              <a:rPr lang="en-US" dirty="0"/>
              <a:t>A highly available, distributed, consistent, key-value store that is used for shared configuration and service discovery</a:t>
            </a:r>
          </a:p>
          <a:p>
            <a:pPr lvl="1"/>
            <a:r>
              <a:rPr lang="en-US" dirty="0"/>
              <a:t>Kubernetes and Cloud Foundry uses </a:t>
            </a:r>
            <a:r>
              <a:rPr lang="en-US" dirty="0" err="1"/>
              <a:t>etcd</a:t>
            </a:r>
            <a:endParaRPr lang="en-US" dirty="0"/>
          </a:p>
          <a:p>
            <a:r>
              <a:rPr lang="en-US" dirty="0"/>
              <a:t>Consul</a:t>
            </a:r>
          </a:p>
          <a:p>
            <a:pPr lvl="1"/>
            <a:r>
              <a:rPr lang="en-US" dirty="0"/>
              <a:t>It provides an API that allows clients to register and discover services</a:t>
            </a:r>
          </a:p>
          <a:p>
            <a:pPr lvl="1"/>
            <a:r>
              <a:rPr lang="en-US" dirty="0"/>
              <a:t>Consul can perform health checks to determine service availability</a:t>
            </a:r>
          </a:p>
          <a:p>
            <a:r>
              <a:rPr lang="en-US" dirty="0"/>
              <a:t>Apache </a:t>
            </a:r>
            <a:r>
              <a:rPr lang="en-US" dirty="0" err="1"/>
              <a:t>ZooKeeper</a:t>
            </a:r>
            <a:endParaRPr lang="en-US" dirty="0"/>
          </a:p>
          <a:p>
            <a:pPr lvl="1"/>
            <a:r>
              <a:rPr lang="en-US" dirty="0"/>
              <a:t>A widely used, high-performance coordination service for distributed applications</a:t>
            </a:r>
          </a:p>
          <a:p>
            <a:r>
              <a:rPr lang="en-US" dirty="0"/>
              <a:t>Kubernetes, Marathon, Azure and AWS do not have an explicit service registry. Instead, the service registry is just a built-in part of the infrastructure</a:t>
            </a:r>
          </a:p>
        </p:txBody>
      </p:sp>
    </p:spTree>
    <p:extLst>
      <p:ext uri="{BB962C8B-B14F-4D97-AF65-F5344CB8AC3E}">
        <p14:creationId xmlns:p14="http://schemas.microsoft.com/office/powerpoint/2010/main" val="2156932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77E0E-51C6-461E-B2A9-09D36AEE6D25}"/>
              </a:ext>
            </a:extLst>
          </p:cNvPr>
          <p:cNvSpPr>
            <a:spLocks noGrp="1"/>
          </p:cNvSpPr>
          <p:nvPr>
            <p:ph type="title"/>
          </p:nvPr>
        </p:nvSpPr>
        <p:spPr>
          <a:xfrm>
            <a:off x="646111" y="452718"/>
            <a:ext cx="9404723" cy="1400530"/>
          </a:xfrm>
        </p:spPr>
        <p:txBody>
          <a:bodyPr>
            <a:normAutofit/>
          </a:bodyPr>
          <a:lstStyle/>
          <a:p>
            <a:r>
              <a:rPr lang="en-US" dirty="0"/>
              <a:t>Service Registration Options</a:t>
            </a:r>
          </a:p>
        </p:txBody>
      </p:sp>
      <p:graphicFrame>
        <p:nvGraphicFramePr>
          <p:cNvPr id="5" name="Content Placeholder 2">
            <a:extLst>
              <a:ext uri="{FF2B5EF4-FFF2-40B4-BE49-F238E27FC236}">
                <a16:creationId xmlns:a16="http://schemas.microsoft.com/office/drawing/2014/main" id="{80EB8545-0E99-4C26-9A61-7359FB975B76}"/>
              </a:ext>
            </a:extLst>
          </p:cNvPr>
          <p:cNvGraphicFramePr>
            <a:graphicFrameLocks noGrp="1"/>
          </p:cNvGraphicFramePr>
          <p:nvPr>
            <p:ph idx="1"/>
            <p:extLst>
              <p:ext uri="{D42A27DB-BD31-4B8C-83A1-F6EECF244321}">
                <p14:modId xmlns:p14="http://schemas.microsoft.com/office/powerpoint/2010/main" val="3192756363"/>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3201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028A-E50C-4317-8E63-525DDE6744F1}"/>
              </a:ext>
            </a:extLst>
          </p:cNvPr>
          <p:cNvSpPr>
            <a:spLocks noGrp="1"/>
          </p:cNvSpPr>
          <p:nvPr>
            <p:ph type="title"/>
          </p:nvPr>
        </p:nvSpPr>
        <p:spPr>
          <a:xfrm>
            <a:off x="648930" y="629266"/>
            <a:ext cx="9252154" cy="1223983"/>
          </a:xfrm>
        </p:spPr>
        <p:txBody>
          <a:bodyPr>
            <a:normAutofit/>
          </a:bodyPr>
          <a:lstStyle/>
          <a:p>
            <a:r>
              <a:rPr lang="en-US"/>
              <a:t>Self Registration Pattern</a:t>
            </a:r>
            <a:endParaRPr lang="en-US" dirty="0"/>
          </a:p>
        </p:txBody>
      </p:sp>
      <p:sp>
        <p:nvSpPr>
          <p:cNvPr id="3" name="Content Placeholder 2">
            <a:extLst>
              <a:ext uri="{FF2B5EF4-FFF2-40B4-BE49-F238E27FC236}">
                <a16:creationId xmlns:a16="http://schemas.microsoft.com/office/drawing/2014/main" id="{EE2D951E-0305-4E06-BD3B-1659326B8483}"/>
              </a:ext>
            </a:extLst>
          </p:cNvPr>
          <p:cNvSpPr>
            <a:spLocks noGrp="1"/>
          </p:cNvSpPr>
          <p:nvPr>
            <p:ph idx="1"/>
          </p:nvPr>
        </p:nvSpPr>
        <p:spPr>
          <a:xfrm>
            <a:off x="209006" y="2052214"/>
            <a:ext cx="5708467" cy="4196185"/>
          </a:xfrm>
        </p:spPr>
        <p:txBody>
          <a:bodyPr>
            <a:normAutofit/>
          </a:bodyPr>
          <a:lstStyle/>
          <a:p>
            <a:r>
              <a:rPr lang="en-US" dirty="0"/>
              <a:t>A service instance is responsible for registering and unregistering itself with the service registry</a:t>
            </a:r>
          </a:p>
          <a:p>
            <a:r>
              <a:rPr lang="en-US" dirty="0"/>
              <a:t>A service instance sends heartbeat requests to prevent its registration from expiring</a:t>
            </a:r>
          </a:p>
          <a:p>
            <a:r>
              <a:rPr lang="en-US" dirty="0"/>
              <a:t>Couples the service instances to the service registry</a:t>
            </a:r>
          </a:p>
        </p:txBody>
      </p:sp>
      <p:pic>
        <p:nvPicPr>
          <p:cNvPr id="4" name="Picture 3">
            <a:extLst>
              <a:ext uri="{FF2B5EF4-FFF2-40B4-BE49-F238E27FC236}">
                <a16:creationId xmlns:a16="http://schemas.microsoft.com/office/drawing/2014/main" id="{CF36E548-728C-4FD3-BD9C-8C49C6B0748F}"/>
              </a:ext>
            </a:extLst>
          </p:cNvPr>
          <p:cNvPicPr>
            <a:picLocks noChangeAspect="1"/>
          </p:cNvPicPr>
          <p:nvPr/>
        </p:nvPicPr>
        <p:blipFill>
          <a:blip r:embed="rId3"/>
          <a:stretch>
            <a:fillRect/>
          </a:stretch>
        </p:blipFill>
        <p:spPr>
          <a:xfrm>
            <a:off x="6091916" y="2664737"/>
            <a:ext cx="5451627" cy="2971136"/>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612601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11302-8AF5-45B2-BD63-AF1714568171}"/>
              </a:ext>
            </a:extLst>
          </p:cNvPr>
          <p:cNvSpPr>
            <a:spLocks noGrp="1"/>
          </p:cNvSpPr>
          <p:nvPr>
            <p:ph type="title"/>
          </p:nvPr>
        </p:nvSpPr>
        <p:spPr>
          <a:xfrm>
            <a:off x="648930" y="629266"/>
            <a:ext cx="9252154" cy="1223983"/>
          </a:xfrm>
        </p:spPr>
        <p:txBody>
          <a:bodyPr>
            <a:normAutofit/>
          </a:bodyPr>
          <a:lstStyle/>
          <a:p>
            <a:r>
              <a:rPr lang="en-US" dirty="0"/>
              <a:t>The Third-Party Registration Pattern</a:t>
            </a:r>
          </a:p>
        </p:txBody>
      </p:sp>
      <p:sp>
        <p:nvSpPr>
          <p:cNvPr id="3" name="Content Placeholder 2">
            <a:extLst>
              <a:ext uri="{FF2B5EF4-FFF2-40B4-BE49-F238E27FC236}">
                <a16:creationId xmlns:a16="http://schemas.microsoft.com/office/drawing/2014/main" id="{6CB3BC97-6729-494F-9F79-FEF65BCD87F1}"/>
              </a:ext>
            </a:extLst>
          </p:cNvPr>
          <p:cNvSpPr>
            <a:spLocks noGrp="1"/>
          </p:cNvSpPr>
          <p:nvPr>
            <p:ph idx="1"/>
          </p:nvPr>
        </p:nvSpPr>
        <p:spPr>
          <a:xfrm>
            <a:off x="1103311" y="2052214"/>
            <a:ext cx="4338409" cy="4196185"/>
          </a:xfrm>
        </p:spPr>
        <p:txBody>
          <a:bodyPr>
            <a:normAutofit lnSpcReduction="10000"/>
          </a:bodyPr>
          <a:lstStyle/>
          <a:p>
            <a:pPr>
              <a:lnSpc>
                <a:spcPct val="90000"/>
              </a:lnSpc>
            </a:pPr>
            <a:r>
              <a:rPr lang="en-US" sz="1700" dirty="0"/>
              <a:t>A system component known as the </a:t>
            </a:r>
            <a:r>
              <a:rPr lang="en-US" sz="1700" i="1" dirty="0"/>
              <a:t>service registrar </a:t>
            </a:r>
            <a:r>
              <a:rPr lang="en-US" sz="1700" dirty="0"/>
              <a:t>handles the registration</a:t>
            </a:r>
          </a:p>
          <a:p>
            <a:pPr>
              <a:lnSpc>
                <a:spcPct val="90000"/>
              </a:lnSpc>
            </a:pPr>
            <a:r>
              <a:rPr lang="en-US" sz="1700" dirty="0"/>
              <a:t>The service registrar tracks changes to the set of running instances by either polling the deployment environment or subscribing to events</a:t>
            </a:r>
          </a:p>
          <a:p>
            <a:pPr lvl="1">
              <a:lnSpc>
                <a:spcPct val="90000"/>
              </a:lnSpc>
            </a:pPr>
            <a:r>
              <a:rPr lang="en-US" sz="1700" dirty="0"/>
              <a:t>When it notices a newly available service instance, it registers the instance with the service registry</a:t>
            </a:r>
          </a:p>
          <a:p>
            <a:pPr>
              <a:lnSpc>
                <a:spcPct val="90000"/>
              </a:lnSpc>
            </a:pPr>
            <a:r>
              <a:rPr lang="en-US" sz="1700" dirty="0"/>
              <a:t>The service registrar  unregisters terminated service instances.</a:t>
            </a:r>
          </a:p>
          <a:p>
            <a:pPr>
              <a:lnSpc>
                <a:spcPct val="90000"/>
              </a:lnSpc>
            </a:pPr>
            <a:r>
              <a:rPr lang="en-US" dirty="0"/>
              <a:t>Services are decoupled from the service registry</a:t>
            </a:r>
            <a:endParaRPr lang="en-US" sz="1700" dirty="0"/>
          </a:p>
        </p:txBody>
      </p:sp>
      <p:pic>
        <p:nvPicPr>
          <p:cNvPr id="4" name="Picture 3">
            <a:extLst>
              <a:ext uri="{FF2B5EF4-FFF2-40B4-BE49-F238E27FC236}">
                <a16:creationId xmlns:a16="http://schemas.microsoft.com/office/drawing/2014/main" id="{97D1B149-FD06-4F94-94A4-60D79F08733E}"/>
              </a:ext>
            </a:extLst>
          </p:cNvPr>
          <p:cNvPicPr>
            <a:picLocks noChangeAspect="1"/>
          </p:cNvPicPr>
          <p:nvPr/>
        </p:nvPicPr>
        <p:blipFill>
          <a:blip r:embed="rId4"/>
          <a:stretch>
            <a:fillRect/>
          </a:stretch>
        </p:blipFill>
        <p:spPr>
          <a:xfrm>
            <a:off x="6091916" y="2664737"/>
            <a:ext cx="5451627" cy="2971136"/>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4520888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C3F87-57D1-4CC9-94BC-901AD441C939}"/>
              </a:ext>
            </a:extLst>
          </p:cNvPr>
          <p:cNvSpPr>
            <a:spLocks noGrp="1"/>
          </p:cNvSpPr>
          <p:nvPr>
            <p:ph type="title"/>
          </p:nvPr>
        </p:nvSpPr>
        <p:spPr/>
        <p:txBody>
          <a:bodyPr/>
          <a:lstStyle/>
          <a:p>
            <a:r>
              <a:rPr lang="en-US" dirty="0"/>
              <a:t>Handling Partial Failures</a:t>
            </a:r>
          </a:p>
        </p:txBody>
      </p:sp>
      <p:sp>
        <p:nvSpPr>
          <p:cNvPr id="3" name="Content Placeholder 2">
            <a:extLst>
              <a:ext uri="{FF2B5EF4-FFF2-40B4-BE49-F238E27FC236}">
                <a16:creationId xmlns:a16="http://schemas.microsoft.com/office/drawing/2014/main" id="{BE6ED5E6-DE6E-40AD-B8F6-8CE790768654}"/>
              </a:ext>
            </a:extLst>
          </p:cNvPr>
          <p:cNvSpPr>
            <a:spLocks noGrp="1"/>
          </p:cNvSpPr>
          <p:nvPr>
            <p:ph idx="1"/>
          </p:nvPr>
        </p:nvSpPr>
        <p:spPr/>
        <p:txBody>
          <a:bodyPr/>
          <a:lstStyle/>
          <a:p>
            <a:r>
              <a:rPr lang="en-US" dirty="0"/>
              <a:t>Partial Failure</a:t>
            </a:r>
          </a:p>
          <a:p>
            <a:pPr lvl="1"/>
            <a:r>
              <a:rPr lang="en-US" dirty="0"/>
              <a:t>This issue arises in all distributed systems whenever one service calls another service that is either responding slowly or is unavailable</a:t>
            </a:r>
          </a:p>
          <a:p>
            <a:r>
              <a:rPr lang="en-US" dirty="0"/>
              <a:t>Ex:- if the recommendation service is unresponsive in the product details scenario, the API Gateway should return the rest of the product details to the client since they are still useful to the user</a:t>
            </a:r>
          </a:p>
          <a:p>
            <a:r>
              <a:rPr lang="en-US" dirty="0"/>
              <a:t>The API Gateway could also return cached data if that is available</a:t>
            </a:r>
          </a:p>
          <a:p>
            <a:pPr lvl="1"/>
            <a:r>
              <a:rPr lang="en-US" dirty="0"/>
              <a:t>For example, since product prices change infrequently, the API Gateway could return cached pricing data if the pricing service is unavailable</a:t>
            </a:r>
          </a:p>
          <a:p>
            <a:r>
              <a:rPr lang="en-US" dirty="0"/>
              <a:t>Use Circuit Breaker Pattern</a:t>
            </a:r>
          </a:p>
        </p:txBody>
      </p:sp>
    </p:spTree>
    <p:extLst>
      <p:ext uri="{BB962C8B-B14F-4D97-AF65-F5344CB8AC3E}">
        <p14:creationId xmlns:p14="http://schemas.microsoft.com/office/powerpoint/2010/main" val="272393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8242C4-006B-4ED3-94BF-DF31CDC4E75C}"/>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000" b="0" i="0" kern="1200">
                <a:solidFill>
                  <a:srgbClr val="EBEBEB"/>
                </a:solidFill>
                <a:latin typeface="+mj-lt"/>
                <a:ea typeface="+mj-ea"/>
                <a:cs typeface="+mj-cs"/>
              </a:rPr>
              <a:t>Inter Process Communication</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descr="A close up of a map&#10;&#10;Description automatically generated">
            <a:extLst>
              <a:ext uri="{FF2B5EF4-FFF2-40B4-BE49-F238E27FC236}">
                <a16:creationId xmlns:a16="http://schemas.microsoft.com/office/drawing/2014/main" id="{E2457484-1F1F-4DCA-816F-425FB83AB138}"/>
              </a:ext>
            </a:extLst>
          </p:cNvPr>
          <p:cNvPicPr>
            <a:picLocks noGrp="1" noChangeAspect="1"/>
          </p:cNvPicPr>
          <p:nvPr>
            <p:ph idx="1"/>
          </p:nvPr>
        </p:nvPicPr>
        <p:blipFill>
          <a:blip r:embed="rId6"/>
          <a:stretch>
            <a:fillRect/>
          </a:stretch>
        </p:blipFill>
        <p:spPr>
          <a:xfrm>
            <a:off x="643854" y="1649467"/>
            <a:ext cx="6270662" cy="3558600"/>
          </a:xfrm>
          <a:prstGeom prst="rect">
            <a:avLst/>
          </a:prstGeom>
          <a:effectLst/>
        </p:spPr>
      </p:pic>
    </p:spTree>
    <p:extLst>
      <p:ext uri="{BB962C8B-B14F-4D97-AF65-F5344CB8AC3E}">
        <p14:creationId xmlns:p14="http://schemas.microsoft.com/office/powerpoint/2010/main" val="3826056022"/>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DF5E5-0A14-425B-BF03-1A104985F7EF}"/>
              </a:ext>
            </a:extLst>
          </p:cNvPr>
          <p:cNvSpPr>
            <a:spLocks noGrp="1"/>
          </p:cNvSpPr>
          <p:nvPr>
            <p:ph type="title"/>
          </p:nvPr>
        </p:nvSpPr>
        <p:spPr/>
        <p:txBody>
          <a:bodyPr/>
          <a:lstStyle/>
          <a:p>
            <a:r>
              <a:rPr lang="en-US" sz="3600" dirty="0"/>
              <a:t>Interaction Styles and Interaction Types</a:t>
            </a:r>
          </a:p>
        </p:txBody>
      </p:sp>
      <p:sp>
        <p:nvSpPr>
          <p:cNvPr id="3" name="Content Placeholder 2">
            <a:extLst>
              <a:ext uri="{FF2B5EF4-FFF2-40B4-BE49-F238E27FC236}">
                <a16:creationId xmlns:a16="http://schemas.microsoft.com/office/drawing/2014/main" id="{F7668AF2-2E1D-48C0-A3A5-6BAD06DE3466}"/>
              </a:ext>
            </a:extLst>
          </p:cNvPr>
          <p:cNvSpPr>
            <a:spLocks noGrp="1"/>
          </p:cNvSpPr>
          <p:nvPr>
            <p:ph idx="1"/>
          </p:nvPr>
        </p:nvSpPr>
        <p:spPr/>
        <p:txBody>
          <a:bodyPr>
            <a:normAutofit fontScale="92500" lnSpcReduction="10000"/>
          </a:bodyPr>
          <a:lstStyle/>
          <a:p>
            <a:r>
              <a:rPr lang="en-US" dirty="0"/>
              <a:t>Interaction – Styles</a:t>
            </a:r>
          </a:p>
          <a:p>
            <a:pPr lvl="1"/>
            <a:r>
              <a:rPr lang="en-US" dirty="0"/>
              <a:t>One to One</a:t>
            </a:r>
          </a:p>
          <a:p>
            <a:pPr lvl="2"/>
            <a:r>
              <a:rPr lang="en-US" dirty="0"/>
              <a:t>Each client request is processed by exactly one service instance</a:t>
            </a:r>
          </a:p>
          <a:p>
            <a:pPr lvl="1"/>
            <a:r>
              <a:rPr lang="en-US" dirty="0"/>
              <a:t>One-to-many</a:t>
            </a:r>
          </a:p>
          <a:p>
            <a:pPr lvl="2"/>
            <a:r>
              <a:rPr lang="en-US" dirty="0"/>
              <a:t>Each request is processed by multiple service instances</a:t>
            </a:r>
          </a:p>
          <a:p>
            <a:r>
              <a:rPr lang="en-US" dirty="0"/>
              <a:t>Interaction Types</a:t>
            </a:r>
          </a:p>
          <a:p>
            <a:pPr lvl="1"/>
            <a:r>
              <a:rPr lang="en-US" dirty="0"/>
              <a:t>Synchronous</a:t>
            </a:r>
          </a:p>
          <a:p>
            <a:pPr lvl="2"/>
            <a:r>
              <a:rPr lang="en-US" dirty="0"/>
              <a:t>The client expects a timely response from the service and might even block while it waits.</a:t>
            </a:r>
          </a:p>
          <a:p>
            <a:pPr lvl="1"/>
            <a:r>
              <a:rPr lang="en-US" dirty="0"/>
              <a:t>Asynchronous</a:t>
            </a:r>
          </a:p>
          <a:p>
            <a:pPr lvl="2"/>
            <a:r>
              <a:rPr lang="en-US" dirty="0"/>
              <a:t>The client doesn’t block while waiting for a response, and the response, if any, isn’t necessarily sent immediately</a:t>
            </a:r>
          </a:p>
          <a:p>
            <a:pPr lvl="1"/>
            <a:endParaRPr lang="en-US" dirty="0"/>
          </a:p>
        </p:txBody>
      </p:sp>
    </p:spTree>
    <p:extLst>
      <p:ext uri="{BB962C8B-B14F-4D97-AF65-F5344CB8AC3E}">
        <p14:creationId xmlns:p14="http://schemas.microsoft.com/office/powerpoint/2010/main" val="19966012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DE92A8BB-07B9-40DB-984F-2CB1A2535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DDB745-6C26-4B79-9EF2-08E3E4AB9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16">
            <a:extLst>
              <a:ext uri="{FF2B5EF4-FFF2-40B4-BE49-F238E27FC236}">
                <a16:creationId xmlns:a16="http://schemas.microsoft.com/office/drawing/2014/main" id="{80B3FE6C-0A59-4114-88CB-3C3172D6A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2835162"/>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7" name="Content Placeholder 3">
            <a:extLst>
              <a:ext uri="{FF2B5EF4-FFF2-40B4-BE49-F238E27FC236}">
                <a16:creationId xmlns:a16="http://schemas.microsoft.com/office/drawing/2014/main" id="{DBE0CFC2-CDB4-4B8B-90E7-9634DA12C113}"/>
              </a:ext>
            </a:extLst>
          </p:cNvPr>
          <p:cNvPicPr>
            <a:picLocks noGrp="1" noChangeAspect="1"/>
          </p:cNvPicPr>
          <p:nvPr>
            <p:ph idx="1"/>
          </p:nvPr>
        </p:nvPicPr>
        <p:blipFill>
          <a:blip r:embed="rId6"/>
          <a:stretch>
            <a:fillRect/>
          </a:stretch>
        </p:blipFill>
        <p:spPr>
          <a:xfrm>
            <a:off x="635458" y="1549506"/>
            <a:ext cx="9150807" cy="1464128"/>
          </a:xfrm>
          <a:prstGeom prst="rect">
            <a:avLst/>
          </a:prstGeom>
          <a:effectLst/>
        </p:spPr>
      </p:pic>
      <p:sp>
        <p:nvSpPr>
          <p:cNvPr id="28" name="Freeform: Shape 27">
            <a:extLst>
              <a:ext uri="{FF2B5EF4-FFF2-40B4-BE49-F238E27FC236}">
                <a16:creationId xmlns:a16="http://schemas.microsoft.com/office/drawing/2014/main" id="{DDA3A238-516A-4076-B3C2-230D91350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36999"/>
            <a:ext cx="12191696" cy="3721001"/>
          </a:xfrm>
          <a:custGeom>
            <a:avLst/>
            <a:gdLst>
              <a:gd name="connsiteX0" fmla="*/ 1 w 12191696"/>
              <a:gd name="connsiteY0" fmla="*/ 0 h 3721001"/>
              <a:gd name="connsiteX1" fmla="*/ 71932 w 12191696"/>
              <a:gd name="connsiteY1" fmla="*/ 12261 h 3721001"/>
              <a:gd name="connsiteX2" fmla="*/ 282849 w 12191696"/>
              <a:gd name="connsiteY2" fmla="*/ 48342 h 3721001"/>
              <a:gd name="connsiteX3" fmla="*/ 436464 w 12191696"/>
              <a:gd name="connsiteY3" fmla="*/ 73565 h 3721001"/>
              <a:gd name="connsiteX4" fmla="*/ 619339 w 12191696"/>
              <a:gd name="connsiteY4" fmla="*/ 100188 h 3721001"/>
              <a:gd name="connsiteX5" fmla="*/ 836351 w 12191696"/>
              <a:gd name="connsiteY5" fmla="*/ 132066 h 3721001"/>
              <a:gd name="connsiteX6" fmla="*/ 1076528 w 12191696"/>
              <a:gd name="connsiteY6" fmla="*/ 165696 h 3721001"/>
              <a:gd name="connsiteX7" fmla="*/ 1347183 w 12191696"/>
              <a:gd name="connsiteY7" fmla="*/ 201077 h 3721001"/>
              <a:gd name="connsiteX8" fmla="*/ 1642223 w 12191696"/>
              <a:gd name="connsiteY8" fmla="*/ 238560 h 3721001"/>
              <a:gd name="connsiteX9" fmla="*/ 1962864 w 12191696"/>
              <a:gd name="connsiteY9" fmla="*/ 276043 h 3721001"/>
              <a:gd name="connsiteX10" fmla="*/ 2304232 w 12191696"/>
              <a:gd name="connsiteY10" fmla="*/ 314226 h 3721001"/>
              <a:gd name="connsiteX11" fmla="*/ 2672421 w 12191696"/>
              <a:gd name="connsiteY11" fmla="*/ 349608 h 3721001"/>
              <a:gd name="connsiteX12" fmla="*/ 3057678 w 12191696"/>
              <a:gd name="connsiteY12" fmla="*/ 383588 h 3721001"/>
              <a:gd name="connsiteX13" fmla="*/ 3464881 w 12191696"/>
              <a:gd name="connsiteY13" fmla="*/ 414415 h 3721001"/>
              <a:gd name="connsiteX14" fmla="*/ 3889152 w 12191696"/>
              <a:gd name="connsiteY14" fmla="*/ 443841 h 3721001"/>
              <a:gd name="connsiteX15" fmla="*/ 4331710 w 12191696"/>
              <a:gd name="connsiteY15" fmla="*/ 471515 h 3721001"/>
              <a:gd name="connsiteX16" fmla="*/ 4558476 w 12191696"/>
              <a:gd name="connsiteY16" fmla="*/ 481324 h 3721001"/>
              <a:gd name="connsiteX17" fmla="*/ 4790118 w 12191696"/>
              <a:gd name="connsiteY17" fmla="*/ 492183 h 3721001"/>
              <a:gd name="connsiteX18" fmla="*/ 5025418 w 12191696"/>
              <a:gd name="connsiteY18" fmla="*/ 502342 h 3721001"/>
              <a:gd name="connsiteX19" fmla="*/ 5261937 w 12191696"/>
              <a:gd name="connsiteY19" fmla="*/ 508998 h 3721001"/>
              <a:gd name="connsiteX20" fmla="*/ 5503333 w 12191696"/>
              <a:gd name="connsiteY20" fmla="*/ 514953 h 3721001"/>
              <a:gd name="connsiteX21" fmla="*/ 5747166 w 12191696"/>
              <a:gd name="connsiteY21" fmla="*/ 521259 h 3721001"/>
              <a:gd name="connsiteX22" fmla="*/ 5995877 w 12191696"/>
              <a:gd name="connsiteY22" fmla="*/ 525462 h 3721001"/>
              <a:gd name="connsiteX23" fmla="*/ 6247026 w 12191696"/>
              <a:gd name="connsiteY23" fmla="*/ 525462 h 3721001"/>
              <a:gd name="connsiteX24" fmla="*/ 6500613 w 12191696"/>
              <a:gd name="connsiteY24" fmla="*/ 527564 h 3721001"/>
              <a:gd name="connsiteX25" fmla="*/ 6756639 w 12191696"/>
              <a:gd name="connsiteY25" fmla="*/ 525462 h 3721001"/>
              <a:gd name="connsiteX26" fmla="*/ 7016322 w 12191696"/>
              <a:gd name="connsiteY26" fmla="*/ 521259 h 3721001"/>
              <a:gd name="connsiteX27" fmla="*/ 7276005 w 12191696"/>
              <a:gd name="connsiteY27" fmla="*/ 517405 h 3721001"/>
              <a:gd name="connsiteX28" fmla="*/ 7539345 w 12191696"/>
              <a:gd name="connsiteY28" fmla="*/ 508998 h 3721001"/>
              <a:gd name="connsiteX29" fmla="*/ 7805124 w 12191696"/>
              <a:gd name="connsiteY29" fmla="*/ 500240 h 3721001"/>
              <a:gd name="connsiteX30" fmla="*/ 8070903 w 12191696"/>
              <a:gd name="connsiteY30" fmla="*/ 490081 h 3721001"/>
              <a:gd name="connsiteX31" fmla="*/ 8339121 w 12191696"/>
              <a:gd name="connsiteY31" fmla="*/ 475719 h 3721001"/>
              <a:gd name="connsiteX32" fmla="*/ 8609776 w 12191696"/>
              <a:gd name="connsiteY32" fmla="*/ 458554 h 3721001"/>
              <a:gd name="connsiteX33" fmla="*/ 8881651 w 12191696"/>
              <a:gd name="connsiteY33" fmla="*/ 442089 h 3721001"/>
              <a:gd name="connsiteX34" fmla="*/ 9153526 w 12191696"/>
              <a:gd name="connsiteY34" fmla="*/ 421071 h 3721001"/>
              <a:gd name="connsiteX35" fmla="*/ 9429058 w 12191696"/>
              <a:gd name="connsiteY35" fmla="*/ 395848 h 3721001"/>
              <a:gd name="connsiteX36" fmla="*/ 9700933 w 12191696"/>
              <a:gd name="connsiteY36" fmla="*/ 370626 h 3721001"/>
              <a:gd name="connsiteX37" fmla="*/ 9977684 w 12191696"/>
              <a:gd name="connsiteY37" fmla="*/ 341551 h 3721001"/>
              <a:gd name="connsiteX38" fmla="*/ 10255655 w 12191696"/>
              <a:gd name="connsiteY38" fmla="*/ 309672 h 3721001"/>
              <a:gd name="connsiteX39" fmla="*/ 10529968 w 12191696"/>
              <a:gd name="connsiteY39" fmla="*/ 276043 h 3721001"/>
              <a:gd name="connsiteX40" fmla="*/ 10807939 w 12191696"/>
              <a:gd name="connsiteY40" fmla="*/ 236808 h 3721001"/>
              <a:gd name="connsiteX41" fmla="*/ 11084690 w 12191696"/>
              <a:gd name="connsiteY41" fmla="*/ 194771 h 3721001"/>
              <a:gd name="connsiteX42" fmla="*/ 11362661 w 12191696"/>
              <a:gd name="connsiteY42" fmla="*/ 153085 h 3721001"/>
              <a:gd name="connsiteX43" fmla="*/ 11639412 w 12191696"/>
              <a:gd name="connsiteY43" fmla="*/ 104392 h 3721001"/>
              <a:gd name="connsiteX44" fmla="*/ 11914945 w 12191696"/>
              <a:gd name="connsiteY44" fmla="*/ 54648 h 3721001"/>
              <a:gd name="connsiteX45" fmla="*/ 12191696 w 12191696"/>
              <a:gd name="connsiteY45" fmla="*/ 2452 h 3721001"/>
              <a:gd name="connsiteX46" fmla="*/ 12191696 w 12191696"/>
              <a:gd name="connsiteY46" fmla="*/ 2802467 h 3721001"/>
              <a:gd name="connsiteX47" fmla="*/ 12191695 w 12191696"/>
              <a:gd name="connsiteY47" fmla="*/ 2802467 h 3721001"/>
              <a:gd name="connsiteX48" fmla="*/ 12191695 w 12191696"/>
              <a:gd name="connsiteY48" fmla="*/ 3721001 h 3721001"/>
              <a:gd name="connsiteX49" fmla="*/ 0 w 12191696"/>
              <a:gd name="connsiteY49" fmla="*/ 3721001 h 3721001"/>
              <a:gd name="connsiteX50" fmla="*/ 0 w 12191696"/>
              <a:gd name="connsiteY50" fmla="*/ 2233825 h 3721001"/>
              <a:gd name="connsiteX51" fmla="*/ 1 w 12191696"/>
              <a:gd name="connsiteY51" fmla="*/ 2233825 h 372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721001">
                <a:moveTo>
                  <a:pt x="1" y="0"/>
                </a:moveTo>
                <a:lnTo>
                  <a:pt x="71932" y="12261"/>
                </a:lnTo>
                <a:lnTo>
                  <a:pt x="282849"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4"/>
                </a:lnTo>
                <a:lnTo>
                  <a:pt x="8881651" y="442089"/>
                </a:lnTo>
                <a:lnTo>
                  <a:pt x="9153526" y="421071"/>
                </a:lnTo>
                <a:lnTo>
                  <a:pt x="9429058" y="395848"/>
                </a:lnTo>
                <a:lnTo>
                  <a:pt x="9700933" y="370626"/>
                </a:lnTo>
                <a:lnTo>
                  <a:pt x="9977684" y="341551"/>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802467"/>
                </a:lnTo>
                <a:lnTo>
                  <a:pt x="12191695" y="2802467"/>
                </a:lnTo>
                <a:lnTo>
                  <a:pt x="12191695" y="3721001"/>
                </a:lnTo>
                <a:lnTo>
                  <a:pt x="0" y="3721001"/>
                </a:lnTo>
                <a:lnTo>
                  <a:pt x="0" y="2233825"/>
                </a:lnTo>
                <a:lnTo>
                  <a:pt x="1" y="2233825"/>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038BAB-6EB3-40A7-B420-75AEAC281BA5}"/>
              </a:ext>
            </a:extLst>
          </p:cNvPr>
          <p:cNvSpPr>
            <a:spLocks noGrp="1"/>
          </p:cNvSpPr>
          <p:nvPr>
            <p:ph type="title"/>
          </p:nvPr>
        </p:nvSpPr>
        <p:spPr>
          <a:xfrm>
            <a:off x="636916" y="3928983"/>
            <a:ext cx="10791496" cy="1793390"/>
          </a:xfrm>
        </p:spPr>
        <p:txBody>
          <a:bodyPr vert="horz" lIns="91440" tIns="45720" rIns="91440" bIns="45720" rtlCol="0" anchor="b">
            <a:normAutofit fontScale="90000"/>
          </a:bodyPr>
          <a:lstStyle/>
          <a:p>
            <a:r>
              <a:rPr lang="en-US" sz="7200" b="0" i="0" kern="1200" dirty="0">
                <a:solidFill>
                  <a:srgbClr val="EBEBEB"/>
                </a:solidFill>
                <a:latin typeface="+mj-lt"/>
                <a:ea typeface="+mj-ea"/>
                <a:cs typeface="+mj-cs"/>
              </a:rPr>
              <a:t>Interaction communication Style</a:t>
            </a:r>
          </a:p>
        </p:txBody>
      </p:sp>
    </p:spTree>
    <p:extLst>
      <p:ext uri="{BB962C8B-B14F-4D97-AF65-F5344CB8AC3E}">
        <p14:creationId xmlns:p14="http://schemas.microsoft.com/office/powerpoint/2010/main" val="1699551599"/>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5" name="Picture 3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3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9" name="Picture 3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 name="Picture 4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3" name="Rectangle 4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45" name="Rectangle 44">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9"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7" name="Content Placeholder 3">
            <a:extLst>
              <a:ext uri="{FF2B5EF4-FFF2-40B4-BE49-F238E27FC236}">
                <a16:creationId xmlns:a16="http://schemas.microsoft.com/office/drawing/2014/main" id="{EAB90A4D-B28D-4FBD-AF53-910BE8BA0A8A}"/>
              </a:ext>
            </a:extLst>
          </p:cNvPr>
          <p:cNvPicPr>
            <a:picLocks noGrp="1" noChangeAspect="1"/>
          </p:cNvPicPr>
          <p:nvPr>
            <p:ph idx="1"/>
          </p:nvPr>
        </p:nvPicPr>
        <p:blipFill>
          <a:blip r:embed="rId6"/>
          <a:stretch>
            <a:fillRect/>
          </a:stretch>
        </p:blipFill>
        <p:spPr>
          <a:xfrm>
            <a:off x="2950408" y="196948"/>
            <a:ext cx="7181015" cy="4298852"/>
          </a:xfrm>
          <a:prstGeom prst="rect">
            <a:avLst/>
          </a:prstGeom>
          <a:effectLst/>
        </p:spPr>
      </p:pic>
      <p:sp>
        <p:nvSpPr>
          <p:cNvPr id="51" name="Freeform: Shape 50">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4BA65E-DAEB-4B6F-899C-348F7E2181E2}"/>
              </a:ext>
            </a:extLst>
          </p:cNvPr>
          <p:cNvSpPr>
            <a:spLocks noGrp="1"/>
          </p:cNvSpPr>
          <p:nvPr>
            <p:ph type="title"/>
          </p:nvPr>
        </p:nvSpPr>
        <p:spPr>
          <a:xfrm>
            <a:off x="636916" y="4854346"/>
            <a:ext cx="9149350" cy="868026"/>
          </a:xfrm>
        </p:spPr>
        <p:txBody>
          <a:bodyPr vert="horz" lIns="91440" tIns="45720" rIns="91440" bIns="45720" rtlCol="0" anchor="b">
            <a:normAutofit/>
          </a:bodyPr>
          <a:lstStyle/>
          <a:p>
            <a:pPr>
              <a:lnSpc>
                <a:spcPct val="90000"/>
              </a:lnSpc>
            </a:pPr>
            <a:r>
              <a:rPr lang="en-US" sz="3700" b="0" i="0" kern="1200" dirty="0">
                <a:solidFill>
                  <a:srgbClr val="EBEBEB"/>
                </a:solidFill>
                <a:latin typeface="+mj-lt"/>
                <a:ea typeface="+mj-ea"/>
                <a:cs typeface="+mj-cs"/>
              </a:rPr>
              <a:t>IPC mechanisms for service interactions</a:t>
            </a:r>
          </a:p>
        </p:txBody>
      </p:sp>
    </p:spTree>
    <p:extLst>
      <p:ext uri="{BB962C8B-B14F-4D97-AF65-F5344CB8AC3E}">
        <p14:creationId xmlns:p14="http://schemas.microsoft.com/office/powerpoint/2010/main" val="332031237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9F5C-F92F-4FF1-A404-51E37889F236}"/>
              </a:ext>
            </a:extLst>
          </p:cNvPr>
          <p:cNvSpPr>
            <a:spLocks noGrp="1"/>
          </p:cNvSpPr>
          <p:nvPr>
            <p:ph type="title"/>
          </p:nvPr>
        </p:nvSpPr>
        <p:spPr/>
        <p:txBody>
          <a:bodyPr/>
          <a:lstStyle/>
          <a:p>
            <a:r>
              <a:rPr lang="en-US" sz="3200" b="1" dirty="0"/>
              <a:t>Partitioning Your Business into Services</a:t>
            </a:r>
            <a:endParaRPr lang="en-US" sz="3200" dirty="0"/>
          </a:p>
        </p:txBody>
      </p:sp>
      <p:sp>
        <p:nvSpPr>
          <p:cNvPr id="3" name="Content Placeholder 2">
            <a:extLst>
              <a:ext uri="{FF2B5EF4-FFF2-40B4-BE49-F238E27FC236}">
                <a16:creationId xmlns:a16="http://schemas.microsoft.com/office/drawing/2014/main" id="{6D821256-89C4-410F-BFB1-D58658321A74}"/>
              </a:ext>
            </a:extLst>
          </p:cNvPr>
          <p:cNvSpPr>
            <a:spLocks noGrp="1"/>
          </p:cNvSpPr>
          <p:nvPr>
            <p:ph idx="1"/>
          </p:nvPr>
        </p:nvSpPr>
        <p:spPr>
          <a:xfrm>
            <a:off x="1103312" y="1157288"/>
            <a:ext cx="10442577" cy="5472112"/>
          </a:xfrm>
        </p:spPr>
        <p:txBody>
          <a:bodyPr>
            <a:normAutofit fontScale="85000" lnSpcReduction="20000"/>
          </a:bodyPr>
          <a:lstStyle/>
          <a:p>
            <a:r>
              <a:rPr lang="en-US" dirty="0"/>
              <a:t>Application Decomposition</a:t>
            </a:r>
          </a:p>
          <a:p>
            <a:pPr lvl="1"/>
            <a:r>
              <a:rPr lang="en-US" dirty="0"/>
              <a:t>Decomposing by Functionality</a:t>
            </a:r>
          </a:p>
          <a:p>
            <a:pPr lvl="2"/>
            <a:r>
              <a:rPr lang="en-US" dirty="0"/>
              <a:t>Email processing </a:t>
            </a:r>
          </a:p>
          <a:p>
            <a:pPr lvl="1"/>
            <a:r>
              <a:rPr lang="en-US" dirty="0"/>
              <a:t>Decomposing by Maturity</a:t>
            </a:r>
          </a:p>
          <a:p>
            <a:pPr lvl="1"/>
            <a:r>
              <a:rPr lang="en-US" dirty="0"/>
              <a:t>Decomposing by Data-Access Pattern</a:t>
            </a:r>
          </a:p>
          <a:p>
            <a:pPr lvl="2"/>
            <a:r>
              <a:rPr lang="en-US" dirty="0"/>
              <a:t>Reade intensive</a:t>
            </a:r>
          </a:p>
          <a:p>
            <a:pPr lvl="2"/>
            <a:r>
              <a:rPr lang="en-US" dirty="0"/>
              <a:t>write intensive</a:t>
            </a:r>
          </a:p>
          <a:p>
            <a:pPr lvl="1"/>
            <a:r>
              <a:rPr lang="en-US" dirty="0"/>
              <a:t>Decomposing by Context</a:t>
            </a:r>
          </a:p>
          <a:p>
            <a:endParaRPr lang="en-US" dirty="0"/>
          </a:p>
          <a:p>
            <a:r>
              <a:rPr lang="en-US" dirty="0"/>
              <a:t>Application Aggregation</a:t>
            </a:r>
          </a:p>
          <a:p>
            <a:pPr lvl="1"/>
            <a:r>
              <a:rPr lang="en-US" dirty="0"/>
              <a:t>Aggregation for a Derived Functionalities</a:t>
            </a:r>
          </a:p>
          <a:p>
            <a:pPr lvl="1"/>
            <a:r>
              <a:rPr lang="en-US" dirty="0"/>
              <a:t>Aggregation for Business Intelligence</a:t>
            </a:r>
          </a:p>
          <a:p>
            <a:pPr lvl="1"/>
            <a:r>
              <a:rPr lang="en-US" dirty="0"/>
              <a:t>ETL, Fraud detection services</a:t>
            </a:r>
          </a:p>
          <a:p>
            <a:r>
              <a:rPr lang="en-US" dirty="0"/>
              <a:t>Aggregation for Client Convenience</a:t>
            </a:r>
          </a:p>
          <a:p>
            <a:pPr lvl="1"/>
            <a:r>
              <a:rPr lang="en-US" dirty="0"/>
              <a:t>mobile façade service</a:t>
            </a:r>
          </a:p>
          <a:p>
            <a:r>
              <a:rPr lang="en-US" dirty="0"/>
              <a:t>Aggregation to Aid System Performance</a:t>
            </a:r>
          </a:p>
          <a:p>
            <a:pPr lvl="1"/>
            <a:r>
              <a:rPr lang="en-US" dirty="0"/>
              <a:t>Cache Service</a:t>
            </a:r>
          </a:p>
        </p:txBody>
      </p:sp>
    </p:spTree>
    <p:extLst>
      <p:ext uri="{BB962C8B-B14F-4D97-AF65-F5344CB8AC3E}">
        <p14:creationId xmlns:p14="http://schemas.microsoft.com/office/powerpoint/2010/main" val="11711410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6A4A9-FBE9-40BD-933A-7A7390DF9827}"/>
              </a:ext>
            </a:extLst>
          </p:cNvPr>
          <p:cNvSpPr>
            <a:spLocks noGrp="1"/>
          </p:cNvSpPr>
          <p:nvPr>
            <p:ph type="title"/>
          </p:nvPr>
        </p:nvSpPr>
        <p:spPr>
          <a:xfrm>
            <a:off x="645130" y="412962"/>
            <a:ext cx="9404723" cy="1400530"/>
          </a:xfrm>
        </p:spPr>
        <p:txBody>
          <a:bodyPr/>
          <a:lstStyle/>
          <a:p>
            <a:r>
              <a:rPr lang="en-US" dirty="0"/>
              <a:t>Handling Partial Failure</a:t>
            </a:r>
          </a:p>
        </p:txBody>
      </p:sp>
      <p:sp>
        <p:nvSpPr>
          <p:cNvPr id="3" name="Content Placeholder 2">
            <a:extLst>
              <a:ext uri="{FF2B5EF4-FFF2-40B4-BE49-F238E27FC236}">
                <a16:creationId xmlns:a16="http://schemas.microsoft.com/office/drawing/2014/main" id="{4FB82789-72A2-43D1-B41E-F9AB49E74F84}"/>
              </a:ext>
            </a:extLst>
          </p:cNvPr>
          <p:cNvSpPr>
            <a:spLocks noGrp="1"/>
          </p:cNvSpPr>
          <p:nvPr>
            <p:ph idx="1"/>
          </p:nvPr>
        </p:nvSpPr>
        <p:spPr/>
        <p:txBody>
          <a:bodyPr>
            <a:normAutofit fontScale="92500" lnSpcReduction="20000"/>
          </a:bodyPr>
          <a:lstStyle/>
          <a:p>
            <a:r>
              <a:rPr lang="en-US" dirty="0"/>
              <a:t>Network timeouts</a:t>
            </a:r>
          </a:p>
          <a:p>
            <a:pPr lvl="1"/>
            <a:r>
              <a:rPr lang="en-US" dirty="0"/>
              <a:t>Never block indefinitely and always use timeouts when waiting for a response</a:t>
            </a:r>
          </a:p>
          <a:p>
            <a:pPr lvl="1"/>
            <a:r>
              <a:rPr lang="en-US" dirty="0"/>
              <a:t>Using timeouts ensures that resources are never tied up indefinitely</a:t>
            </a:r>
          </a:p>
          <a:p>
            <a:r>
              <a:rPr lang="en-US" dirty="0"/>
              <a:t>Limiting the number of outstanding requests</a:t>
            </a:r>
          </a:p>
          <a:p>
            <a:pPr lvl="1"/>
            <a:r>
              <a:rPr lang="en-US" dirty="0"/>
              <a:t>Impose an upper bound on the number of outstanding requests that a client can have with a particular service</a:t>
            </a:r>
          </a:p>
          <a:p>
            <a:r>
              <a:rPr lang="en-US" dirty="0"/>
              <a:t>Circuit Breaker Pattern</a:t>
            </a:r>
          </a:p>
          <a:p>
            <a:pPr lvl="1"/>
            <a:r>
              <a:rPr lang="en-US" dirty="0"/>
              <a:t>Track the number of successful and failed requests</a:t>
            </a:r>
          </a:p>
          <a:p>
            <a:r>
              <a:rPr lang="en-US" dirty="0"/>
              <a:t>Provide fallbacks</a:t>
            </a:r>
          </a:p>
          <a:p>
            <a:pPr lvl="1"/>
            <a:r>
              <a:rPr lang="en-US" dirty="0"/>
              <a:t>Return cached data or a default value, such as an empty set of recommendations</a:t>
            </a:r>
          </a:p>
          <a:p>
            <a:r>
              <a:rPr lang="en-US" dirty="0" err="1"/>
              <a:t>Hystrix</a:t>
            </a:r>
            <a:r>
              <a:rPr lang="en-US" dirty="0"/>
              <a:t> , Poly , </a:t>
            </a:r>
          </a:p>
        </p:txBody>
      </p:sp>
    </p:spTree>
    <p:extLst>
      <p:ext uri="{BB962C8B-B14F-4D97-AF65-F5344CB8AC3E}">
        <p14:creationId xmlns:p14="http://schemas.microsoft.com/office/powerpoint/2010/main" val="39513362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DAD8C-9A01-4E8B-9674-5AAA76BB3F63}"/>
              </a:ext>
            </a:extLst>
          </p:cNvPr>
          <p:cNvSpPr>
            <a:spLocks noGrp="1"/>
          </p:cNvSpPr>
          <p:nvPr>
            <p:ph type="title"/>
          </p:nvPr>
        </p:nvSpPr>
        <p:spPr/>
        <p:txBody>
          <a:bodyPr/>
          <a:lstStyle/>
          <a:p>
            <a:r>
              <a:rPr lang="en-US" dirty="0"/>
              <a:t>Strategies for Handling Partial Failures</a:t>
            </a:r>
          </a:p>
        </p:txBody>
      </p:sp>
      <p:sp>
        <p:nvSpPr>
          <p:cNvPr id="3" name="Content Placeholder 2">
            <a:extLst>
              <a:ext uri="{FF2B5EF4-FFF2-40B4-BE49-F238E27FC236}">
                <a16:creationId xmlns:a16="http://schemas.microsoft.com/office/drawing/2014/main" id="{C8F16400-0FDF-4C64-AA5D-B1EFD124DA78}"/>
              </a:ext>
            </a:extLst>
          </p:cNvPr>
          <p:cNvSpPr>
            <a:spLocks noGrp="1"/>
          </p:cNvSpPr>
          <p:nvPr>
            <p:ph idx="1"/>
          </p:nvPr>
        </p:nvSpPr>
        <p:spPr/>
        <p:txBody>
          <a:bodyPr>
            <a:normAutofit fontScale="85000" lnSpcReduction="20000"/>
          </a:bodyPr>
          <a:lstStyle/>
          <a:p>
            <a:r>
              <a:rPr lang="en-US" dirty="0"/>
              <a:t>Retry</a:t>
            </a:r>
          </a:p>
          <a:p>
            <a:pPr lvl="1"/>
            <a:r>
              <a:rPr lang="en-US" dirty="0"/>
              <a:t>Allows callers to retry operations in the expectation that many faults are transient and may self-correct: the operation may succeed if retried, possibly after a short delay.</a:t>
            </a:r>
          </a:p>
          <a:p>
            <a:pPr lvl="1"/>
            <a:r>
              <a:rPr lang="en-US" dirty="0"/>
              <a:t>Exponential </a:t>
            </a:r>
            <a:r>
              <a:rPr lang="en-US" dirty="0" err="1"/>
              <a:t>backoff</a:t>
            </a:r>
            <a:r>
              <a:rPr lang="en-US" dirty="0"/>
              <a:t> </a:t>
            </a:r>
          </a:p>
          <a:p>
            <a:pPr lvl="1"/>
            <a:r>
              <a:rPr lang="en-US" dirty="0"/>
              <a:t>Jitter </a:t>
            </a:r>
          </a:p>
          <a:p>
            <a:pPr marL="914400" lvl="2" indent="0">
              <a:buNone/>
            </a:pPr>
            <a:endParaRPr lang="en-US" dirty="0"/>
          </a:p>
          <a:p>
            <a:r>
              <a:rPr lang="en-US" dirty="0"/>
              <a:t> Circuit Breaker</a:t>
            </a:r>
          </a:p>
          <a:p>
            <a:pPr lvl="1"/>
            <a:r>
              <a:rPr lang="en-US" dirty="0"/>
              <a:t>Prevents calls when a configurable fault threshold is exceeded</a:t>
            </a:r>
          </a:p>
          <a:p>
            <a:r>
              <a:rPr lang="en-US" dirty="0"/>
              <a:t>Bulkhead Isolation</a:t>
            </a:r>
          </a:p>
          <a:p>
            <a:pPr lvl="1"/>
            <a:r>
              <a:rPr lang="en-US" dirty="0"/>
              <a:t> - A parallelism limit - around one stream of calls</a:t>
            </a:r>
          </a:p>
          <a:p>
            <a:r>
              <a:rPr lang="en-US" dirty="0"/>
              <a:t>Timeout</a:t>
            </a:r>
          </a:p>
          <a:p>
            <a:pPr lvl="1"/>
            <a:r>
              <a:rPr lang="en-US" dirty="0"/>
              <a:t>Allows callers to walk away from a pending call</a:t>
            </a:r>
          </a:p>
          <a:p>
            <a:r>
              <a:rPr lang="en-US" dirty="0"/>
              <a:t>Fallback</a:t>
            </a:r>
          </a:p>
        </p:txBody>
      </p:sp>
    </p:spTree>
    <p:extLst>
      <p:ext uri="{BB962C8B-B14F-4D97-AF65-F5344CB8AC3E}">
        <p14:creationId xmlns:p14="http://schemas.microsoft.com/office/powerpoint/2010/main" val="17231557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111CC-7677-49B5-83F5-9A252C70DCCC}"/>
              </a:ext>
            </a:extLst>
          </p:cNvPr>
          <p:cNvSpPr>
            <a:spLocks noGrp="1"/>
          </p:cNvSpPr>
          <p:nvPr>
            <p:ph type="title"/>
          </p:nvPr>
        </p:nvSpPr>
        <p:spPr/>
        <p:txBody>
          <a:bodyPr/>
          <a:lstStyle/>
          <a:p>
            <a:r>
              <a:rPr lang="en-US" b="1" dirty="0"/>
              <a:t>What is </a:t>
            </a:r>
            <a:r>
              <a:rPr lang="en-US" b="1" dirty="0" err="1"/>
              <a:t>HttpClient</a:t>
            </a:r>
            <a:r>
              <a:rPr lang="en-US" b="1" dirty="0"/>
              <a:t> factory?</a:t>
            </a:r>
            <a:br>
              <a:rPr lang="en-US" b="1" dirty="0"/>
            </a:br>
            <a:endParaRPr lang="en-US" dirty="0"/>
          </a:p>
        </p:txBody>
      </p:sp>
      <p:sp>
        <p:nvSpPr>
          <p:cNvPr id="3" name="Content Placeholder 2">
            <a:extLst>
              <a:ext uri="{FF2B5EF4-FFF2-40B4-BE49-F238E27FC236}">
                <a16:creationId xmlns:a16="http://schemas.microsoft.com/office/drawing/2014/main" id="{AD06E4F0-A81A-4EA4-9D28-26A0B9671035}"/>
              </a:ext>
            </a:extLst>
          </p:cNvPr>
          <p:cNvSpPr>
            <a:spLocks noGrp="1"/>
          </p:cNvSpPr>
          <p:nvPr>
            <p:ph idx="1"/>
          </p:nvPr>
        </p:nvSpPr>
        <p:spPr/>
        <p:txBody>
          <a:bodyPr>
            <a:normAutofit fontScale="92500" lnSpcReduction="10000"/>
          </a:bodyPr>
          <a:lstStyle/>
          <a:p>
            <a:r>
              <a:rPr lang="en-US" dirty="0"/>
              <a:t>Allows you to name and configure logical </a:t>
            </a:r>
            <a:r>
              <a:rPr lang="en-US" dirty="0" err="1"/>
              <a:t>HttpClient</a:t>
            </a:r>
            <a:endParaRPr lang="en-US" dirty="0"/>
          </a:p>
          <a:p>
            <a:r>
              <a:rPr lang="en-US" dirty="0"/>
              <a:t>Provides configurable logging (via </a:t>
            </a:r>
            <a:r>
              <a:rPr lang="en-US" dirty="0" err="1"/>
              <a:t>ILogger</a:t>
            </a:r>
            <a:r>
              <a:rPr lang="en-US" dirty="0"/>
              <a:t>) for all requests and responses performed by clients created with the factory;</a:t>
            </a:r>
          </a:p>
          <a:p>
            <a:r>
              <a:rPr lang="en-US" dirty="0"/>
              <a:t>Provides a simple API for adding middleware to outgoing calls, be that for logging, authorization, service discovery, or resilience with Polly.</a:t>
            </a:r>
          </a:p>
          <a:p>
            <a:r>
              <a:rPr lang="en-US" dirty="0"/>
              <a:t>Manages the pooling and lifetime of underlying </a:t>
            </a:r>
            <a:r>
              <a:rPr lang="en-US" dirty="0" err="1"/>
              <a:t>HttpClientMessageHandler</a:t>
            </a:r>
            <a:r>
              <a:rPr lang="en-US" dirty="0"/>
              <a:t> instances</a:t>
            </a:r>
          </a:p>
          <a:p>
            <a:r>
              <a:rPr lang="en-US" dirty="0"/>
              <a:t>Consumption Patterns</a:t>
            </a:r>
          </a:p>
          <a:p>
            <a:pPr lvl="1"/>
            <a:r>
              <a:rPr lang="en-US" dirty="0"/>
              <a:t>Basic usage</a:t>
            </a:r>
          </a:p>
          <a:p>
            <a:pPr lvl="1"/>
            <a:r>
              <a:rPr lang="en-US" dirty="0"/>
              <a:t>Named clients</a:t>
            </a:r>
          </a:p>
          <a:p>
            <a:pPr lvl="1"/>
            <a:r>
              <a:rPr lang="en-US" dirty="0"/>
              <a:t>Typed clients</a:t>
            </a:r>
          </a:p>
          <a:p>
            <a:pPr lvl="1"/>
            <a:r>
              <a:rPr lang="en-US" dirty="0"/>
              <a:t>Generated clients</a:t>
            </a:r>
          </a:p>
          <a:p>
            <a:endParaRPr lang="en-US" dirty="0"/>
          </a:p>
          <a:p>
            <a:endParaRPr lang="en-US" dirty="0"/>
          </a:p>
        </p:txBody>
      </p:sp>
      <p:sp>
        <p:nvSpPr>
          <p:cNvPr id="5" name="Rectangle 2">
            <a:extLst>
              <a:ext uri="{FF2B5EF4-FFF2-40B4-BE49-F238E27FC236}">
                <a16:creationId xmlns:a16="http://schemas.microsoft.com/office/drawing/2014/main" id="{48695E1E-DD40-4AC7-B0BF-A73A46D5BD7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4292E"/>
                </a:solidFill>
                <a:effectLst/>
                <a:latin typeface="-apple-system"/>
              </a:rPr>
              <a:t>provides configurable logging (via </a:t>
            </a:r>
            <a:r>
              <a:rPr kumimoji="0" lang="en-US" altLang="en-US" sz="900" b="0" i="0" u="none" strike="noStrike" cap="none" normalizeH="0" baseline="0">
                <a:ln>
                  <a:noFill/>
                </a:ln>
                <a:solidFill>
                  <a:srgbClr val="24292E"/>
                </a:solidFill>
                <a:effectLst/>
                <a:latin typeface="SFMono-Regular"/>
              </a:rPr>
              <a:t>ILogger</a:t>
            </a:r>
            <a:r>
              <a:rPr kumimoji="0" lang="en-US" altLang="en-US" sz="1200" b="0" i="0" u="none" strike="noStrike" cap="none" normalizeH="0" baseline="0">
                <a:ln>
                  <a:noFill/>
                </a:ln>
                <a:solidFill>
                  <a:srgbClr val="24292E"/>
                </a:solidFill>
                <a:effectLst/>
                <a:latin typeface="-apple-system"/>
              </a:rPr>
              <a:t>) for all requests and responses performed by clients created with the factory;</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A4EF36A8-7A69-45CA-A320-9485ED7D6814}"/>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Segoe UI" panose="020B0502040204020203" pitchFamily="34" charset="0"/>
                <a:cs typeface="Segoe UI" panose="020B0502040204020203" pitchFamily="34" charset="0"/>
              </a:rPr>
              <a:t>Manages the pooling and lifetime of underlying </a:t>
            </a: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HttpClientMessageHandler</a:t>
            </a:r>
            <a:r>
              <a:rPr kumimoji="0" lang="en-US" altLang="en-US" sz="1200" b="0" i="0" u="none" strike="noStrike" cap="none" normalizeH="0" baseline="0">
                <a:ln>
                  <a:noFill/>
                </a:ln>
                <a:solidFill>
                  <a:srgbClr val="000000"/>
                </a:solidFill>
                <a:effectLst/>
                <a:latin typeface="Segoe UI" panose="020B0502040204020203" pitchFamily="34" charset="0"/>
                <a:cs typeface="Segoe UI" panose="020B0502040204020203" pitchFamily="34" charset="0"/>
              </a:rPr>
              <a:t> instances</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3425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8059C-D903-479F-B203-EA36890BA219}"/>
              </a:ext>
            </a:extLst>
          </p:cNvPr>
          <p:cNvSpPr>
            <a:spLocks noGrp="1"/>
          </p:cNvSpPr>
          <p:nvPr>
            <p:ph type="title"/>
          </p:nvPr>
        </p:nvSpPr>
        <p:spPr/>
        <p:txBody>
          <a:bodyPr/>
          <a:lstStyle/>
          <a:p>
            <a:r>
              <a:rPr lang="en-US" dirty="0"/>
              <a:t>IPC Technologies</a:t>
            </a:r>
          </a:p>
        </p:txBody>
      </p:sp>
      <p:sp>
        <p:nvSpPr>
          <p:cNvPr id="3" name="Content Placeholder 2">
            <a:extLst>
              <a:ext uri="{FF2B5EF4-FFF2-40B4-BE49-F238E27FC236}">
                <a16:creationId xmlns:a16="http://schemas.microsoft.com/office/drawing/2014/main" id="{F7924028-EA1F-4A29-A823-0C895D3722A0}"/>
              </a:ext>
            </a:extLst>
          </p:cNvPr>
          <p:cNvSpPr>
            <a:spLocks noGrp="1"/>
          </p:cNvSpPr>
          <p:nvPr>
            <p:ph idx="1"/>
          </p:nvPr>
        </p:nvSpPr>
        <p:spPr/>
        <p:txBody>
          <a:bodyPr/>
          <a:lstStyle/>
          <a:p>
            <a:r>
              <a:rPr lang="en-US" dirty="0"/>
              <a:t>Synchronous Request / Reply</a:t>
            </a:r>
          </a:p>
          <a:p>
            <a:r>
              <a:rPr lang="en-US" dirty="0"/>
              <a:t>Asynchronous Message Based Communication</a:t>
            </a:r>
          </a:p>
        </p:txBody>
      </p:sp>
    </p:spTree>
    <p:extLst>
      <p:ext uri="{BB962C8B-B14F-4D97-AF65-F5344CB8AC3E}">
        <p14:creationId xmlns:p14="http://schemas.microsoft.com/office/powerpoint/2010/main" val="27570788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BB407-FA2C-4E0B-A9B5-EB3917206464}"/>
              </a:ext>
            </a:extLst>
          </p:cNvPr>
          <p:cNvSpPr>
            <a:spLocks noGrp="1"/>
          </p:cNvSpPr>
          <p:nvPr>
            <p:ph type="title"/>
          </p:nvPr>
        </p:nvSpPr>
        <p:spPr/>
        <p:txBody>
          <a:bodyPr/>
          <a:lstStyle/>
          <a:p>
            <a:r>
              <a:rPr lang="en-US" dirty="0"/>
              <a:t>Asynchronous, Message-Based Communication</a:t>
            </a:r>
          </a:p>
        </p:txBody>
      </p:sp>
      <p:sp>
        <p:nvSpPr>
          <p:cNvPr id="3" name="Content Placeholder 2">
            <a:extLst>
              <a:ext uri="{FF2B5EF4-FFF2-40B4-BE49-F238E27FC236}">
                <a16:creationId xmlns:a16="http://schemas.microsoft.com/office/drawing/2014/main" id="{8DD17A78-6BF5-4A46-98B9-242AA936AE36}"/>
              </a:ext>
            </a:extLst>
          </p:cNvPr>
          <p:cNvSpPr>
            <a:spLocks noGrp="1"/>
          </p:cNvSpPr>
          <p:nvPr>
            <p:ph idx="1"/>
          </p:nvPr>
        </p:nvSpPr>
        <p:spPr>
          <a:xfrm>
            <a:off x="1103312" y="2066170"/>
            <a:ext cx="8946541" cy="4195481"/>
          </a:xfrm>
        </p:spPr>
        <p:txBody>
          <a:bodyPr/>
          <a:lstStyle/>
          <a:p>
            <a:r>
              <a:rPr lang="en-US" dirty="0"/>
              <a:t>Point To Point Communication</a:t>
            </a:r>
          </a:p>
          <a:p>
            <a:pPr lvl="1"/>
            <a:r>
              <a:rPr lang="en-US" dirty="0"/>
              <a:t>A point‑to‑point channel delivers a message to exactly one of the consumers that are reading from the channel</a:t>
            </a:r>
          </a:p>
          <a:p>
            <a:r>
              <a:rPr lang="en-US" dirty="0"/>
              <a:t>Publish and Subscribe</a:t>
            </a:r>
          </a:p>
          <a:p>
            <a:pPr lvl="1"/>
            <a:r>
              <a:rPr lang="en-US" dirty="0"/>
              <a:t>A publish‑subscribe channel delivers each message to all of the attached consumers.</a:t>
            </a:r>
          </a:p>
        </p:txBody>
      </p:sp>
    </p:spTree>
    <p:extLst>
      <p:ext uri="{BB962C8B-B14F-4D97-AF65-F5344CB8AC3E}">
        <p14:creationId xmlns:p14="http://schemas.microsoft.com/office/powerpoint/2010/main" val="3933122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AB1201-EB68-48B8-9F6F-F39FF613E9EA}"/>
              </a:ext>
            </a:extLst>
          </p:cNvPr>
          <p:cNvSpPr>
            <a:spLocks noGrp="1"/>
          </p:cNvSpPr>
          <p:nvPr>
            <p:ph type="title"/>
          </p:nvPr>
        </p:nvSpPr>
        <p:spPr>
          <a:xfrm>
            <a:off x="648931" y="629266"/>
            <a:ext cx="4166510" cy="1622321"/>
          </a:xfrm>
        </p:spPr>
        <p:txBody>
          <a:bodyPr vert="horz" lIns="91440" tIns="45720" rIns="91440" bIns="45720" rtlCol="0">
            <a:normAutofit/>
          </a:bodyPr>
          <a:lstStyle/>
          <a:p>
            <a:pPr>
              <a:lnSpc>
                <a:spcPct val="90000"/>
              </a:lnSpc>
            </a:pPr>
            <a:r>
              <a:rPr lang="en-US" sz="3600" b="0" i="0" kern="1200" dirty="0">
                <a:solidFill>
                  <a:srgbClr val="EBEBEB"/>
                </a:solidFill>
                <a:latin typeface="+mj-lt"/>
                <a:ea typeface="+mj-ea"/>
                <a:cs typeface="+mj-cs"/>
              </a:rPr>
              <a:t>Publisher – Subscriber</a:t>
            </a:r>
            <a:br>
              <a:rPr lang="en-US" sz="3600" b="0" i="0" kern="1200" dirty="0">
                <a:solidFill>
                  <a:srgbClr val="EBEBEB"/>
                </a:solidFill>
                <a:latin typeface="+mj-lt"/>
                <a:ea typeface="+mj-ea"/>
                <a:cs typeface="+mj-cs"/>
              </a:rPr>
            </a:br>
            <a:endParaRPr lang="en-US" sz="3600" b="0" i="0" kern="1200" dirty="0">
              <a:solidFill>
                <a:srgbClr val="EBEBEB"/>
              </a:solidFill>
              <a:latin typeface="+mj-lt"/>
              <a:ea typeface="+mj-ea"/>
              <a:cs typeface="+mj-cs"/>
            </a:endParaRPr>
          </a:p>
        </p:txBody>
      </p:sp>
      <p:sp>
        <p:nvSpPr>
          <p:cNvPr id="31" name="Content Placeholder 30">
            <a:extLst>
              <a:ext uri="{FF2B5EF4-FFF2-40B4-BE49-F238E27FC236}">
                <a16:creationId xmlns:a16="http://schemas.microsoft.com/office/drawing/2014/main" id="{2ED517B8-9EC9-4442-B665-472ADDE15745}"/>
              </a:ext>
            </a:extLst>
          </p:cNvPr>
          <p:cNvSpPr>
            <a:spLocks noGrp="1"/>
          </p:cNvSpPr>
          <p:nvPr>
            <p:ph idx="1"/>
          </p:nvPr>
        </p:nvSpPr>
        <p:spPr>
          <a:xfrm>
            <a:off x="648931" y="2438400"/>
            <a:ext cx="4166509" cy="3785419"/>
          </a:xfrm>
        </p:spPr>
        <p:txBody>
          <a:bodyPr>
            <a:normAutofit/>
          </a:bodyPr>
          <a:lstStyle/>
          <a:p>
            <a:r>
              <a:rPr lang="en-US" dirty="0">
                <a:solidFill>
                  <a:schemeClr val="bg1"/>
                </a:solidFill>
              </a:rPr>
              <a:t>RabbitMQ</a:t>
            </a:r>
          </a:p>
          <a:p>
            <a:r>
              <a:rPr lang="en-US" dirty="0">
                <a:solidFill>
                  <a:schemeClr val="bg1"/>
                </a:solidFill>
              </a:rPr>
              <a:t> Apache Kafka</a:t>
            </a:r>
          </a:p>
          <a:p>
            <a:r>
              <a:rPr lang="en-US" dirty="0">
                <a:solidFill>
                  <a:schemeClr val="bg1"/>
                </a:solidFill>
              </a:rPr>
              <a:t> Apache ActiveMQ</a:t>
            </a:r>
          </a:p>
          <a:p>
            <a:r>
              <a:rPr lang="en-US" dirty="0">
                <a:solidFill>
                  <a:schemeClr val="bg1"/>
                </a:solidFill>
              </a:rPr>
              <a:t> NSQ</a:t>
            </a:r>
          </a:p>
        </p:txBody>
      </p:sp>
      <p:sp>
        <p:nvSpPr>
          <p:cNvPr id="36"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8" name="Rectangle 37">
            <a:extLst>
              <a:ext uri="{FF2B5EF4-FFF2-40B4-BE49-F238E27FC236}">
                <a16:creationId xmlns:a16="http://schemas.microsoft.com/office/drawing/2014/main" id="{126C04EF-6428-472D-B316-74A19385B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Freeform 5">
            <a:extLst>
              <a:ext uri="{FF2B5EF4-FFF2-40B4-BE49-F238E27FC236}">
                <a16:creationId xmlns:a16="http://schemas.microsoft.com/office/drawing/2014/main" id="{AE50896D-AACB-4C0A-855D-ECEFB4A0D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29" name="Content Placeholder 3">
            <a:extLst>
              <a:ext uri="{FF2B5EF4-FFF2-40B4-BE49-F238E27FC236}">
                <a16:creationId xmlns:a16="http://schemas.microsoft.com/office/drawing/2014/main" id="{F645B6A5-6CB2-443F-9359-9E703B918AF9}"/>
              </a:ext>
            </a:extLst>
          </p:cNvPr>
          <p:cNvPicPr>
            <a:picLocks noChangeAspect="1"/>
          </p:cNvPicPr>
          <p:nvPr/>
        </p:nvPicPr>
        <p:blipFill>
          <a:blip r:embed="rId2"/>
          <a:stretch>
            <a:fillRect/>
          </a:stretch>
        </p:blipFill>
        <p:spPr>
          <a:xfrm>
            <a:off x="6093992" y="1528350"/>
            <a:ext cx="5449889" cy="3801297"/>
          </a:xfrm>
          <a:prstGeom prst="rect">
            <a:avLst/>
          </a:prstGeom>
          <a:effectLst/>
        </p:spPr>
      </p:pic>
      <p:sp>
        <p:nvSpPr>
          <p:cNvPr id="42" name="Rectangle 41">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3260878"/>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CFC56-3B96-4CBC-8F29-C2B0C2DC38F5}"/>
              </a:ext>
            </a:extLst>
          </p:cNvPr>
          <p:cNvSpPr>
            <a:spLocks noGrp="1"/>
          </p:cNvSpPr>
          <p:nvPr>
            <p:ph type="title"/>
          </p:nvPr>
        </p:nvSpPr>
        <p:spPr/>
        <p:txBody>
          <a:bodyPr/>
          <a:lstStyle/>
          <a:p>
            <a:r>
              <a:rPr lang="en-US" dirty="0"/>
              <a:t>Advantages and Disadvantaged of using messaging:</a:t>
            </a:r>
          </a:p>
        </p:txBody>
      </p:sp>
      <p:sp>
        <p:nvSpPr>
          <p:cNvPr id="4" name="Text Placeholder 3">
            <a:extLst>
              <a:ext uri="{FF2B5EF4-FFF2-40B4-BE49-F238E27FC236}">
                <a16:creationId xmlns:a16="http://schemas.microsoft.com/office/drawing/2014/main" id="{6C745F11-6D07-4273-8F06-C61F42730907}"/>
              </a:ext>
            </a:extLst>
          </p:cNvPr>
          <p:cNvSpPr>
            <a:spLocks noGrp="1"/>
          </p:cNvSpPr>
          <p:nvPr>
            <p:ph type="body" idx="1"/>
          </p:nvPr>
        </p:nvSpPr>
        <p:spPr/>
        <p:txBody>
          <a:bodyPr/>
          <a:lstStyle/>
          <a:p>
            <a:r>
              <a:rPr lang="en-US" dirty="0"/>
              <a:t>Advantages</a:t>
            </a:r>
          </a:p>
        </p:txBody>
      </p:sp>
      <p:sp>
        <p:nvSpPr>
          <p:cNvPr id="3" name="Content Placeholder 2">
            <a:extLst>
              <a:ext uri="{FF2B5EF4-FFF2-40B4-BE49-F238E27FC236}">
                <a16:creationId xmlns:a16="http://schemas.microsoft.com/office/drawing/2014/main" id="{4802237C-0B52-487D-A347-C8E4327D2ED7}"/>
              </a:ext>
            </a:extLst>
          </p:cNvPr>
          <p:cNvSpPr>
            <a:spLocks noGrp="1"/>
          </p:cNvSpPr>
          <p:nvPr>
            <p:ph sz="half" idx="2"/>
          </p:nvPr>
        </p:nvSpPr>
        <p:spPr/>
        <p:txBody>
          <a:bodyPr/>
          <a:lstStyle/>
          <a:p>
            <a:r>
              <a:rPr lang="en-US" dirty="0"/>
              <a:t>Decouples the client from the service</a:t>
            </a:r>
          </a:p>
          <a:p>
            <a:r>
              <a:rPr lang="en-US" dirty="0"/>
              <a:t>Message buffering</a:t>
            </a:r>
          </a:p>
          <a:p>
            <a:r>
              <a:rPr lang="en-US" dirty="0"/>
              <a:t>Flexible client-service interactions</a:t>
            </a:r>
          </a:p>
          <a:p>
            <a:r>
              <a:rPr lang="en-US" dirty="0"/>
              <a:t>Explicit inter-process communication</a:t>
            </a:r>
          </a:p>
        </p:txBody>
      </p:sp>
      <p:sp>
        <p:nvSpPr>
          <p:cNvPr id="5" name="Text Placeholder 4">
            <a:extLst>
              <a:ext uri="{FF2B5EF4-FFF2-40B4-BE49-F238E27FC236}">
                <a16:creationId xmlns:a16="http://schemas.microsoft.com/office/drawing/2014/main" id="{05146D27-19C2-4917-9098-8C2D42049ACF}"/>
              </a:ext>
            </a:extLst>
          </p:cNvPr>
          <p:cNvSpPr>
            <a:spLocks noGrp="1"/>
          </p:cNvSpPr>
          <p:nvPr>
            <p:ph type="body" sz="quarter" idx="3"/>
          </p:nvPr>
        </p:nvSpPr>
        <p:spPr/>
        <p:txBody>
          <a:bodyPr/>
          <a:lstStyle/>
          <a:p>
            <a:r>
              <a:rPr lang="en-US" dirty="0"/>
              <a:t>Disadvantages</a:t>
            </a:r>
          </a:p>
        </p:txBody>
      </p:sp>
      <p:sp>
        <p:nvSpPr>
          <p:cNvPr id="6" name="Content Placeholder 5">
            <a:extLst>
              <a:ext uri="{FF2B5EF4-FFF2-40B4-BE49-F238E27FC236}">
                <a16:creationId xmlns:a16="http://schemas.microsoft.com/office/drawing/2014/main" id="{E56238A3-E14D-47BD-BCC8-632D7CC9414A}"/>
              </a:ext>
            </a:extLst>
          </p:cNvPr>
          <p:cNvSpPr>
            <a:spLocks noGrp="1"/>
          </p:cNvSpPr>
          <p:nvPr>
            <p:ph sz="quarter" idx="4"/>
          </p:nvPr>
        </p:nvSpPr>
        <p:spPr/>
        <p:txBody>
          <a:bodyPr/>
          <a:lstStyle/>
          <a:p>
            <a:r>
              <a:rPr lang="en-US" dirty="0"/>
              <a:t>Additional operational complexity</a:t>
            </a:r>
          </a:p>
          <a:p>
            <a:r>
              <a:rPr lang="en-US" dirty="0"/>
              <a:t>Complexity of implementing request/response-based interaction</a:t>
            </a:r>
          </a:p>
          <a:p>
            <a:pPr lvl="1"/>
            <a:r>
              <a:rPr lang="en-US" dirty="0"/>
              <a:t>Each request message must contain a reply channel identifier and a correlation identifier</a:t>
            </a:r>
          </a:p>
        </p:txBody>
      </p:sp>
    </p:spTree>
    <p:extLst>
      <p:ext uri="{BB962C8B-B14F-4D97-AF65-F5344CB8AC3E}">
        <p14:creationId xmlns:p14="http://schemas.microsoft.com/office/powerpoint/2010/main" val="5110781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30DF297-5ACD-4F7F-BD71-2BE838997146}"/>
              </a:ext>
            </a:extLst>
          </p:cNvPr>
          <p:cNvSpPr>
            <a:spLocks noGrp="1"/>
          </p:cNvSpPr>
          <p:nvPr>
            <p:ph type="title"/>
          </p:nvPr>
        </p:nvSpPr>
        <p:spPr>
          <a:xfrm>
            <a:off x="648930" y="629267"/>
            <a:ext cx="9252154" cy="1016654"/>
          </a:xfrm>
        </p:spPr>
        <p:txBody>
          <a:bodyPr>
            <a:normAutofit/>
          </a:bodyPr>
          <a:lstStyle/>
          <a:p>
            <a:r>
              <a:rPr lang="en-US" sz="3900">
                <a:solidFill>
                  <a:srgbClr val="EBEBEB"/>
                </a:solidFill>
              </a:rPr>
              <a:t>Synchronous, Request/Response IPC</a:t>
            </a:r>
          </a:p>
        </p:txBody>
      </p:sp>
      <p:sp>
        <p:nvSpPr>
          <p:cNvPr id="17" name="Rectangle 16">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9" name="Freeform: Shape 18">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7" name="Content Placeholder 6">
            <a:extLst>
              <a:ext uri="{FF2B5EF4-FFF2-40B4-BE49-F238E27FC236}">
                <a16:creationId xmlns:a16="http://schemas.microsoft.com/office/drawing/2014/main" id="{DD4F4B09-529A-4222-B451-0F41DD5D0F86}"/>
              </a:ext>
            </a:extLst>
          </p:cNvPr>
          <p:cNvSpPr>
            <a:spLocks noGrp="1"/>
          </p:cNvSpPr>
          <p:nvPr>
            <p:ph idx="1"/>
          </p:nvPr>
        </p:nvSpPr>
        <p:spPr>
          <a:xfrm>
            <a:off x="648931" y="2548281"/>
            <a:ext cx="5122606" cy="3658689"/>
          </a:xfrm>
        </p:spPr>
        <p:txBody>
          <a:bodyPr>
            <a:normAutofit/>
          </a:bodyPr>
          <a:lstStyle/>
          <a:p>
            <a:r>
              <a:rPr lang="en-US" dirty="0"/>
              <a:t>Protocols</a:t>
            </a:r>
          </a:p>
          <a:p>
            <a:pPr lvl="1"/>
            <a:r>
              <a:rPr lang="en-US" dirty="0"/>
              <a:t>HTTP based REST</a:t>
            </a:r>
          </a:p>
          <a:p>
            <a:pPr lvl="1"/>
            <a:r>
              <a:rPr lang="en-US" dirty="0"/>
              <a:t>Thrift</a:t>
            </a:r>
          </a:p>
        </p:txBody>
      </p:sp>
      <p:pic>
        <p:nvPicPr>
          <p:cNvPr id="8" name="Picture 7" descr="A close up of a map&#10;&#10;Description automatically generated">
            <a:extLst>
              <a:ext uri="{FF2B5EF4-FFF2-40B4-BE49-F238E27FC236}">
                <a16:creationId xmlns:a16="http://schemas.microsoft.com/office/drawing/2014/main" id="{20A23A8C-5405-446D-890C-FF28B4A1B2FB}"/>
              </a:ext>
            </a:extLst>
          </p:cNvPr>
          <p:cNvPicPr>
            <a:picLocks noChangeAspect="1"/>
          </p:cNvPicPr>
          <p:nvPr/>
        </p:nvPicPr>
        <p:blipFill>
          <a:blip r:embed="rId2"/>
          <a:stretch>
            <a:fillRect/>
          </a:stretch>
        </p:blipFill>
        <p:spPr>
          <a:xfrm>
            <a:off x="6091916" y="3500216"/>
            <a:ext cx="5451627" cy="1758148"/>
          </a:xfrm>
          <a:prstGeom prst="rect">
            <a:avLst/>
          </a:prstGeom>
          <a:effectLst/>
        </p:spPr>
      </p:pic>
    </p:spTree>
    <p:extLst>
      <p:ext uri="{BB962C8B-B14F-4D97-AF65-F5344CB8AC3E}">
        <p14:creationId xmlns:p14="http://schemas.microsoft.com/office/powerpoint/2010/main" val="2573967361"/>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B54A9-1F75-4AE0-9A46-57B55FAAE3DD}"/>
              </a:ext>
            </a:extLst>
          </p:cNvPr>
          <p:cNvSpPr>
            <a:spLocks noGrp="1"/>
          </p:cNvSpPr>
          <p:nvPr>
            <p:ph type="title"/>
          </p:nvPr>
        </p:nvSpPr>
        <p:spPr/>
        <p:txBody>
          <a:bodyPr/>
          <a:lstStyle/>
          <a:p>
            <a:r>
              <a:rPr lang="en-US" dirty="0"/>
              <a:t>HTTP-based APIs are </a:t>
            </a:r>
            <a:r>
              <a:rPr lang="en-US" dirty="0" err="1"/>
              <a:t>RESTfull</a:t>
            </a:r>
            <a:r>
              <a:rPr lang="en-US"/>
              <a:t> ?</a:t>
            </a:r>
            <a:endParaRPr lang="en-US" dirty="0"/>
          </a:p>
        </p:txBody>
      </p:sp>
      <p:sp>
        <p:nvSpPr>
          <p:cNvPr id="3" name="Content Placeholder 2">
            <a:extLst>
              <a:ext uri="{FF2B5EF4-FFF2-40B4-BE49-F238E27FC236}">
                <a16:creationId xmlns:a16="http://schemas.microsoft.com/office/drawing/2014/main" id="{43821AF4-E1AA-4BF6-B9EA-CE66928F8725}"/>
              </a:ext>
            </a:extLst>
          </p:cNvPr>
          <p:cNvSpPr>
            <a:spLocks noGrp="1"/>
          </p:cNvSpPr>
          <p:nvPr>
            <p:ph idx="1"/>
          </p:nvPr>
        </p:nvSpPr>
        <p:spPr/>
        <p:txBody>
          <a:bodyPr>
            <a:normAutofit fontScale="77500" lnSpcReduction="20000"/>
          </a:bodyPr>
          <a:lstStyle/>
          <a:p>
            <a:r>
              <a:rPr lang="en-US" dirty="0"/>
              <a:t>Level 0</a:t>
            </a:r>
          </a:p>
          <a:p>
            <a:pPr lvl="1"/>
            <a:r>
              <a:rPr lang="en-US" dirty="0"/>
              <a:t>Clients of a level 0 API invoke the service by making HTTP POST requests to its sole URL endpoint. Each request specifies the action to perform, the target of the action (for example, the business object), and any parameters.</a:t>
            </a:r>
          </a:p>
          <a:p>
            <a:r>
              <a:rPr lang="en-US" dirty="0"/>
              <a:t>Level 1 </a:t>
            </a:r>
          </a:p>
          <a:p>
            <a:pPr lvl="1"/>
            <a:r>
              <a:rPr lang="en-US" dirty="0"/>
              <a:t>A level 1 API supports the idea of resources. To perform an action on a resource, a client makes a POST request that specifies the action to perform and any parameters.</a:t>
            </a:r>
          </a:p>
          <a:p>
            <a:r>
              <a:rPr lang="en-US" dirty="0"/>
              <a:t>Level 2</a:t>
            </a:r>
          </a:p>
          <a:p>
            <a:pPr lvl="1"/>
            <a:r>
              <a:rPr lang="en-US" dirty="0"/>
              <a:t>A level 2 API uses HTTP verbs to perform actions: GET to retrieve, POST to create, and PUT to update. The request query parameters and body, if any, specify the action’s parameters. This enables services to leverage web infrastructure such as caching for GET requests</a:t>
            </a:r>
          </a:p>
          <a:p>
            <a:r>
              <a:rPr lang="en-US" dirty="0"/>
              <a:t>Level 3</a:t>
            </a:r>
          </a:p>
          <a:p>
            <a:pPr lvl="1"/>
            <a:r>
              <a:rPr lang="en-US" dirty="0"/>
              <a:t>The design of a level 3 API is based on the  HATEOAS (Hypertext As The Engine Of Application State).</a:t>
            </a:r>
          </a:p>
          <a:p>
            <a:pPr lvl="1"/>
            <a:r>
              <a:rPr lang="en-US" dirty="0"/>
              <a:t>The representation of a resource returned by a GET request contains links for performing the allowable actions on that resource</a:t>
            </a:r>
          </a:p>
        </p:txBody>
      </p:sp>
    </p:spTree>
    <p:extLst>
      <p:ext uri="{BB962C8B-B14F-4D97-AF65-F5344CB8AC3E}">
        <p14:creationId xmlns:p14="http://schemas.microsoft.com/office/powerpoint/2010/main" val="17717325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73D9-1006-4BDE-914E-CCE5ADA2F899}"/>
              </a:ext>
            </a:extLst>
          </p:cNvPr>
          <p:cNvSpPr>
            <a:spLocks noGrp="1"/>
          </p:cNvSpPr>
          <p:nvPr>
            <p:ph type="title"/>
          </p:nvPr>
        </p:nvSpPr>
        <p:spPr/>
        <p:txBody>
          <a:bodyPr/>
          <a:lstStyle/>
          <a:p>
            <a:r>
              <a:rPr lang="en-US" b="1" dirty="0"/>
              <a:t>Event Sourcing and CQRS</a:t>
            </a:r>
            <a:endParaRPr lang="en-US" dirty="0"/>
          </a:p>
        </p:txBody>
      </p:sp>
      <p:sp>
        <p:nvSpPr>
          <p:cNvPr id="3" name="Content Placeholder 2">
            <a:extLst>
              <a:ext uri="{FF2B5EF4-FFF2-40B4-BE49-F238E27FC236}">
                <a16:creationId xmlns:a16="http://schemas.microsoft.com/office/drawing/2014/main" id="{26EE314B-3F20-45D1-87B6-FF76107459FE}"/>
              </a:ext>
            </a:extLst>
          </p:cNvPr>
          <p:cNvSpPr>
            <a:spLocks noGrp="1"/>
          </p:cNvSpPr>
          <p:nvPr>
            <p:ph idx="1"/>
          </p:nvPr>
        </p:nvSpPr>
        <p:spPr>
          <a:xfrm>
            <a:off x="326572" y="1280160"/>
            <a:ext cx="11625942" cy="5408023"/>
          </a:xfrm>
        </p:spPr>
        <p:txBody>
          <a:bodyPr>
            <a:normAutofit/>
          </a:bodyPr>
          <a:lstStyle/>
          <a:p>
            <a:r>
              <a:rPr lang="en-US" dirty="0"/>
              <a:t>Separates the concern of state management from the concern of receiving stimuli that result in state changes.</a:t>
            </a:r>
          </a:p>
          <a:p>
            <a:r>
              <a:rPr lang="en-US" dirty="0"/>
              <a:t>Event Source System Concerns</a:t>
            </a:r>
          </a:p>
          <a:p>
            <a:r>
              <a:rPr lang="en-US" dirty="0"/>
              <a:t>Ordering and Proper time management</a:t>
            </a:r>
          </a:p>
          <a:p>
            <a:pPr lvl="1"/>
            <a:r>
              <a:rPr lang="en-US" dirty="0"/>
              <a:t>Event streams are ordered</a:t>
            </a:r>
          </a:p>
          <a:p>
            <a:pPr lvl="1"/>
            <a:r>
              <a:rPr lang="en-US" dirty="0"/>
              <a:t>Performing calculations against the same set of events but in a different sequence will produce different output</a:t>
            </a:r>
          </a:p>
          <a:p>
            <a:r>
              <a:rPr lang="en-US" dirty="0"/>
              <a:t>Idempotent</a:t>
            </a:r>
          </a:p>
          <a:p>
            <a:pPr lvl="1"/>
            <a:r>
              <a:rPr lang="en-US" dirty="0"/>
              <a:t>Any function that operates on an event stream must always return the exact same result for identical ordered event streams</a:t>
            </a:r>
          </a:p>
          <a:p>
            <a:r>
              <a:rPr lang="en-US" dirty="0"/>
              <a:t>Isolated</a:t>
            </a:r>
          </a:p>
          <a:p>
            <a:pPr lvl="1"/>
            <a:r>
              <a:rPr lang="en-US" dirty="0"/>
              <a:t>Any function that produces a result based on an event stream cannot make use of external information. All data required for calculations must be present in the events</a:t>
            </a:r>
          </a:p>
        </p:txBody>
      </p:sp>
    </p:spTree>
    <p:extLst>
      <p:ext uri="{BB962C8B-B14F-4D97-AF65-F5344CB8AC3E}">
        <p14:creationId xmlns:p14="http://schemas.microsoft.com/office/powerpoint/2010/main" val="893932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95209-8056-44DC-AE58-674E42E99D0D}"/>
              </a:ext>
            </a:extLst>
          </p:cNvPr>
          <p:cNvSpPr>
            <a:spLocks noGrp="1"/>
          </p:cNvSpPr>
          <p:nvPr>
            <p:ph type="title"/>
          </p:nvPr>
        </p:nvSpPr>
        <p:spPr>
          <a:xfrm>
            <a:off x="650669" y="629266"/>
            <a:ext cx="3330328" cy="1641986"/>
          </a:xfrm>
        </p:spPr>
        <p:txBody>
          <a:bodyPr>
            <a:normAutofit/>
          </a:bodyPr>
          <a:lstStyle/>
          <a:p>
            <a:r>
              <a:rPr lang="en-US" sz="3600"/>
              <a:t>Microservices</a:t>
            </a:r>
          </a:p>
        </p:txBody>
      </p:sp>
      <p:pic>
        <p:nvPicPr>
          <p:cNvPr id="7" name="Content Placeholder 3">
            <a:extLst>
              <a:ext uri="{FF2B5EF4-FFF2-40B4-BE49-F238E27FC236}">
                <a16:creationId xmlns:a16="http://schemas.microsoft.com/office/drawing/2014/main" id="{76385EED-A58B-478C-8C73-91D1FE833952}"/>
              </a:ext>
            </a:extLst>
          </p:cNvPr>
          <p:cNvPicPr>
            <a:picLocks noChangeAspect="1"/>
          </p:cNvPicPr>
          <p:nvPr/>
        </p:nvPicPr>
        <p:blipFill rotWithShape="1">
          <a:blip r:embed="rId3"/>
          <a:srcRect l="1612"/>
          <a:stretch/>
        </p:blipFill>
        <p:spPr>
          <a:xfrm>
            <a:off x="4634680" y="10"/>
            <a:ext cx="7560130" cy="6857990"/>
          </a:xfrm>
          <a:prstGeom prst="rect">
            <a:avLst/>
          </a:prstGeom>
        </p:spPr>
      </p:pic>
      <p:sp>
        <p:nvSpPr>
          <p:cNvPr id="12" name="Rectangle 11">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173C6DE5-78C6-4CE0-AF5C-3B14AB78CDEB}"/>
              </a:ext>
            </a:extLst>
          </p:cNvPr>
          <p:cNvSpPr>
            <a:spLocks noGrp="1"/>
          </p:cNvSpPr>
          <p:nvPr>
            <p:ph idx="1"/>
          </p:nvPr>
        </p:nvSpPr>
        <p:spPr>
          <a:xfrm>
            <a:off x="650669" y="2438400"/>
            <a:ext cx="3330328" cy="3809999"/>
          </a:xfrm>
        </p:spPr>
        <p:txBody>
          <a:bodyPr>
            <a:normAutofit/>
          </a:bodyPr>
          <a:lstStyle/>
          <a:p>
            <a:r>
              <a:rPr lang="en-US" dirty="0"/>
              <a:t>A service typically implements a set of </a:t>
            </a:r>
            <a:r>
              <a:rPr lang="en-US" b="1" dirty="0"/>
              <a:t>distinct</a:t>
            </a:r>
            <a:r>
              <a:rPr lang="en-US" dirty="0"/>
              <a:t> features or functionality</a:t>
            </a:r>
          </a:p>
          <a:p>
            <a:r>
              <a:rPr lang="en-US" dirty="0"/>
              <a:t>Each microservice is a mini-application that has its own </a:t>
            </a:r>
            <a:r>
              <a:rPr lang="en-US" b="1" dirty="0"/>
              <a:t>hexagonal</a:t>
            </a:r>
            <a:r>
              <a:rPr lang="en-US" dirty="0"/>
              <a:t> architecture consisting of business logic along with various adapters</a:t>
            </a:r>
          </a:p>
        </p:txBody>
      </p:sp>
    </p:spTree>
    <p:extLst>
      <p:ext uri="{BB962C8B-B14F-4D97-AF65-F5344CB8AC3E}">
        <p14:creationId xmlns:p14="http://schemas.microsoft.com/office/powerpoint/2010/main" val="30191841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BF54-6831-429D-89CF-96A644C14886}"/>
              </a:ext>
            </a:extLst>
          </p:cNvPr>
          <p:cNvSpPr>
            <a:spLocks noGrp="1"/>
          </p:cNvSpPr>
          <p:nvPr>
            <p:ph type="title"/>
          </p:nvPr>
        </p:nvSpPr>
        <p:spPr/>
        <p:txBody>
          <a:bodyPr/>
          <a:lstStyle/>
          <a:p>
            <a:r>
              <a:rPr lang="en-US" b="1" dirty="0"/>
              <a:t>Eventual Consistency</a:t>
            </a:r>
            <a:endParaRPr lang="en-US" dirty="0"/>
          </a:p>
        </p:txBody>
      </p:sp>
      <p:sp>
        <p:nvSpPr>
          <p:cNvPr id="3" name="Content Placeholder 2">
            <a:extLst>
              <a:ext uri="{FF2B5EF4-FFF2-40B4-BE49-F238E27FC236}">
                <a16:creationId xmlns:a16="http://schemas.microsoft.com/office/drawing/2014/main" id="{B2ABE0CE-AC1D-4195-956B-418E2D834AF4}"/>
              </a:ext>
            </a:extLst>
          </p:cNvPr>
          <p:cNvSpPr>
            <a:spLocks noGrp="1"/>
          </p:cNvSpPr>
          <p:nvPr>
            <p:ph idx="1"/>
          </p:nvPr>
        </p:nvSpPr>
        <p:spPr>
          <a:xfrm>
            <a:off x="1104293" y="2013730"/>
            <a:ext cx="8946541" cy="4195481"/>
          </a:xfrm>
        </p:spPr>
        <p:txBody>
          <a:bodyPr/>
          <a:lstStyle/>
          <a:p>
            <a:r>
              <a:rPr lang="en-US" dirty="0"/>
              <a:t>sacrifice immediate consistency for scale</a:t>
            </a:r>
          </a:p>
          <a:p>
            <a:r>
              <a:rPr lang="en-US" i="1" dirty="0"/>
              <a:t>complexity leak</a:t>
            </a:r>
          </a:p>
          <a:p>
            <a:pPr lvl="1"/>
            <a:r>
              <a:rPr lang="en-US" dirty="0"/>
              <a:t>The internal workings (or limitations) of our system could leak out of our service and force our clients to bear the burden of additional complexity</a:t>
            </a:r>
          </a:p>
        </p:txBody>
      </p:sp>
    </p:spTree>
    <p:extLst>
      <p:ext uri="{BB962C8B-B14F-4D97-AF65-F5344CB8AC3E}">
        <p14:creationId xmlns:p14="http://schemas.microsoft.com/office/powerpoint/2010/main" val="2698942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2802BB-9740-445F-85CA-A4E68FA4F28C}"/>
              </a:ext>
            </a:extLst>
          </p:cNvPr>
          <p:cNvSpPr>
            <a:spLocks noGrp="1"/>
          </p:cNvSpPr>
          <p:nvPr>
            <p:ph type="ctrTitle"/>
          </p:nvPr>
        </p:nvSpPr>
        <p:spPr>
          <a:xfrm>
            <a:off x="8191925" y="1325880"/>
            <a:ext cx="3352375" cy="3066507"/>
          </a:xfrm>
        </p:spPr>
        <p:txBody>
          <a:bodyPr>
            <a:normAutofit/>
          </a:bodyPr>
          <a:lstStyle/>
          <a:p>
            <a:r>
              <a:rPr lang="en-US" sz="5400">
                <a:solidFill>
                  <a:srgbClr val="EBEBEB"/>
                </a:solidFill>
              </a:rPr>
              <a:t>Why CQRS</a:t>
            </a:r>
          </a:p>
        </p:txBody>
      </p:sp>
      <p:sp>
        <p:nvSpPr>
          <p:cNvPr id="13" name="Subtitle 12">
            <a:extLst>
              <a:ext uri="{FF2B5EF4-FFF2-40B4-BE49-F238E27FC236}">
                <a16:creationId xmlns:a16="http://schemas.microsoft.com/office/drawing/2014/main" id="{A1532AF7-5A1C-4BD8-9B94-4579F0DF3D3E}"/>
              </a:ext>
            </a:extLst>
          </p:cNvPr>
          <p:cNvSpPr>
            <a:spLocks noGrp="1"/>
          </p:cNvSpPr>
          <p:nvPr>
            <p:ph type="subTitle" idx="1"/>
          </p:nvPr>
        </p:nvSpPr>
        <p:spPr>
          <a:xfrm>
            <a:off x="8191925" y="4588329"/>
            <a:ext cx="3352375" cy="1621508"/>
          </a:xfrm>
        </p:spPr>
        <p:txBody>
          <a:bodyPr>
            <a:normAutofit/>
          </a:bodyPr>
          <a:lstStyle/>
          <a:p>
            <a:endParaRPr lang="en-US" sz="1800">
              <a:solidFill>
                <a:schemeClr val="tx2">
                  <a:lumMod val="40000"/>
                  <a:lumOff val="60000"/>
                </a:schemeClr>
              </a:solidFill>
            </a:endParaRPr>
          </a:p>
        </p:txBody>
      </p:sp>
      <p:sp>
        <p:nvSpPr>
          <p:cNvPr id="20"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2" name="Freeform: Shape 21">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23">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5D0D0857-6627-4362-9D04-EBA7C9299D25}"/>
              </a:ext>
            </a:extLst>
          </p:cNvPr>
          <p:cNvPicPr>
            <a:picLocks noChangeAspect="1"/>
          </p:cNvPicPr>
          <p:nvPr/>
        </p:nvPicPr>
        <p:blipFill>
          <a:blip r:embed="rId2"/>
          <a:stretch>
            <a:fillRect/>
          </a:stretch>
        </p:blipFill>
        <p:spPr>
          <a:xfrm>
            <a:off x="643854" y="1633791"/>
            <a:ext cx="6270662" cy="3589953"/>
          </a:xfrm>
          <a:prstGeom prst="rect">
            <a:avLst/>
          </a:prstGeom>
          <a:effectLst/>
        </p:spPr>
      </p:pic>
    </p:spTree>
    <p:extLst>
      <p:ext uri="{BB962C8B-B14F-4D97-AF65-F5344CB8AC3E}">
        <p14:creationId xmlns:p14="http://schemas.microsoft.com/office/powerpoint/2010/main" val="2343168080"/>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F40A3833-0D95-4B56-8032-E4CCD4869B1B}"/>
              </a:ext>
            </a:extLst>
          </p:cNvPr>
          <p:cNvSpPr>
            <a:spLocks noGrp="1"/>
          </p:cNvSpPr>
          <p:nvPr>
            <p:ph type="ctrTitle"/>
          </p:nvPr>
        </p:nvSpPr>
        <p:spPr>
          <a:xfrm>
            <a:off x="8191925" y="1325880"/>
            <a:ext cx="3352375" cy="3066507"/>
          </a:xfrm>
        </p:spPr>
        <p:txBody>
          <a:bodyPr>
            <a:normAutofit/>
          </a:bodyPr>
          <a:lstStyle/>
          <a:p>
            <a:r>
              <a:rPr lang="en-US" sz="5400" dirty="0">
                <a:solidFill>
                  <a:srgbClr val="EBEBEB"/>
                </a:solidFill>
              </a:rPr>
              <a:t>CQRS</a:t>
            </a:r>
          </a:p>
        </p:txBody>
      </p:sp>
      <p:sp>
        <p:nvSpPr>
          <p:cNvPr id="8" name="Subtitle 7">
            <a:extLst>
              <a:ext uri="{FF2B5EF4-FFF2-40B4-BE49-F238E27FC236}">
                <a16:creationId xmlns:a16="http://schemas.microsoft.com/office/drawing/2014/main" id="{1565A560-7A79-4234-B1EE-A5EA0F00DBB2}"/>
              </a:ext>
            </a:extLst>
          </p:cNvPr>
          <p:cNvSpPr>
            <a:spLocks noGrp="1"/>
          </p:cNvSpPr>
          <p:nvPr>
            <p:ph type="subTitle" idx="1"/>
          </p:nvPr>
        </p:nvSpPr>
        <p:spPr>
          <a:xfrm>
            <a:off x="8191925" y="4588329"/>
            <a:ext cx="3352375" cy="1621508"/>
          </a:xfrm>
        </p:spPr>
        <p:txBody>
          <a:bodyPr>
            <a:normAutofit/>
          </a:bodyPr>
          <a:lstStyle/>
          <a:p>
            <a:endParaRPr lang="en-US" sz="1800">
              <a:solidFill>
                <a:schemeClr val="tx2">
                  <a:lumMod val="40000"/>
                  <a:lumOff val="60000"/>
                </a:schemeClr>
              </a:solidFill>
            </a:endParaRPr>
          </a:p>
        </p:txBody>
      </p:sp>
      <p:sp>
        <p:nvSpPr>
          <p:cNvPr id="1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8" name="Freeform: Shape 17">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9" name="Picture 8">
            <a:extLst>
              <a:ext uri="{FF2B5EF4-FFF2-40B4-BE49-F238E27FC236}">
                <a16:creationId xmlns:a16="http://schemas.microsoft.com/office/drawing/2014/main" id="{F210153D-E785-4DDA-A573-C4B286FE8607}"/>
              </a:ext>
            </a:extLst>
          </p:cNvPr>
          <p:cNvPicPr>
            <a:picLocks noChangeAspect="1"/>
          </p:cNvPicPr>
          <p:nvPr/>
        </p:nvPicPr>
        <p:blipFill>
          <a:blip r:embed="rId2"/>
          <a:stretch>
            <a:fillRect/>
          </a:stretch>
        </p:blipFill>
        <p:spPr>
          <a:xfrm>
            <a:off x="643854" y="1390802"/>
            <a:ext cx="6270662" cy="4075930"/>
          </a:xfrm>
          <a:prstGeom prst="rect">
            <a:avLst/>
          </a:prstGeom>
          <a:effectLst/>
        </p:spPr>
      </p:pic>
    </p:spTree>
    <p:extLst>
      <p:ext uri="{BB962C8B-B14F-4D97-AF65-F5344CB8AC3E}">
        <p14:creationId xmlns:p14="http://schemas.microsoft.com/office/powerpoint/2010/main" val="3009678552"/>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FB96EF-AFA2-4773-81E2-316DC38791AD}"/>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3600" b="0" i="0" kern="1200" dirty="0" err="1">
                <a:solidFill>
                  <a:srgbClr val="EBEBEB"/>
                </a:solidFill>
                <a:latin typeface="+mj-lt"/>
                <a:ea typeface="+mj-ea"/>
                <a:cs typeface="+mj-cs"/>
              </a:rPr>
              <a:t>EventSourcing</a:t>
            </a:r>
            <a:endParaRPr lang="en-US" sz="3600" b="0" i="0" kern="1200" dirty="0">
              <a:solidFill>
                <a:srgbClr val="EBEBEB"/>
              </a:solidFill>
              <a:latin typeface="+mj-lt"/>
              <a:ea typeface="+mj-ea"/>
              <a:cs typeface="+mj-cs"/>
            </a:endParaRP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31AF41C7-4C1A-4AB2-A12D-0B19001F2BAB}"/>
              </a:ext>
            </a:extLst>
          </p:cNvPr>
          <p:cNvPicPr>
            <a:picLocks noGrp="1" noChangeAspect="1"/>
          </p:cNvPicPr>
          <p:nvPr>
            <p:ph idx="1"/>
          </p:nvPr>
        </p:nvPicPr>
        <p:blipFill>
          <a:blip r:embed="rId6"/>
          <a:stretch>
            <a:fillRect/>
          </a:stretch>
        </p:blipFill>
        <p:spPr>
          <a:xfrm>
            <a:off x="643854" y="1171329"/>
            <a:ext cx="6270662" cy="4514876"/>
          </a:xfrm>
          <a:prstGeom prst="rect">
            <a:avLst/>
          </a:prstGeom>
          <a:effectLst/>
        </p:spPr>
      </p:pic>
    </p:spTree>
    <p:extLst>
      <p:ext uri="{BB962C8B-B14F-4D97-AF65-F5344CB8AC3E}">
        <p14:creationId xmlns:p14="http://schemas.microsoft.com/office/powerpoint/2010/main" val="321937209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F00B9-451B-4C10-9567-BA30AC88D5A7}"/>
              </a:ext>
            </a:extLst>
          </p:cNvPr>
          <p:cNvSpPr>
            <a:spLocks noGrp="1"/>
          </p:cNvSpPr>
          <p:nvPr>
            <p:ph type="title"/>
          </p:nvPr>
        </p:nvSpPr>
        <p:spPr>
          <a:xfrm>
            <a:off x="648930" y="629266"/>
            <a:ext cx="9252154" cy="1223983"/>
          </a:xfrm>
        </p:spPr>
        <p:txBody>
          <a:bodyPr>
            <a:normAutofit/>
          </a:bodyPr>
          <a:lstStyle/>
          <a:p>
            <a:r>
              <a:rPr lang="en-US" dirty="0"/>
              <a:t>Scale cube</a:t>
            </a:r>
          </a:p>
        </p:txBody>
      </p:sp>
      <p:sp>
        <p:nvSpPr>
          <p:cNvPr id="14" name="Content Placeholder 8">
            <a:extLst>
              <a:ext uri="{FF2B5EF4-FFF2-40B4-BE49-F238E27FC236}">
                <a16:creationId xmlns:a16="http://schemas.microsoft.com/office/drawing/2014/main" id="{5933B7D0-F099-4688-A332-53F9AF46C266}"/>
              </a:ext>
            </a:extLst>
          </p:cNvPr>
          <p:cNvSpPr>
            <a:spLocks noGrp="1"/>
          </p:cNvSpPr>
          <p:nvPr>
            <p:ph idx="1"/>
          </p:nvPr>
        </p:nvSpPr>
        <p:spPr>
          <a:xfrm>
            <a:off x="1103311" y="2052214"/>
            <a:ext cx="4338409" cy="4196185"/>
          </a:xfrm>
        </p:spPr>
        <p:txBody>
          <a:bodyPr>
            <a:normAutofit/>
          </a:bodyPr>
          <a:lstStyle/>
          <a:p>
            <a:r>
              <a:rPr lang="en-US" dirty="0"/>
              <a:t>The Microservices Architecture pattern corresponds to the Y-axis scaling of the Scale Cube</a:t>
            </a:r>
          </a:p>
          <a:p>
            <a:r>
              <a:rPr lang="en-US" dirty="0"/>
              <a:t>X-axis scaling</a:t>
            </a:r>
          </a:p>
          <a:p>
            <a:pPr lvl="1"/>
            <a:r>
              <a:rPr lang="en-US" dirty="0"/>
              <a:t>Cloning</a:t>
            </a:r>
          </a:p>
          <a:p>
            <a:r>
              <a:rPr lang="en-US" dirty="0"/>
              <a:t>Z- axis scaling</a:t>
            </a:r>
          </a:p>
          <a:p>
            <a:pPr lvl="1"/>
            <a:r>
              <a:rPr lang="en-US" dirty="0"/>
              <a:t>Data Partition</a:t>
            </a:r>
          </a:p>
        </p:txBody>
      </p:sp>
      <p:pic>
        <p:nvPicPr>
          <p:cNvPr id="15" name="Content Placeholder 3">
            <a:extLst>
              <a:ext uri="{FF2B5EF4-FFF2-40B4-BE49-F238E27FC236}">
                <a16:creationId xmlns:a16="http://schemas.microsoft.com/office/drawing/2014/main" id="{A4DED1FE-C880-48BB-A64C-B48615956F4F}"/>
              </a:ext>
            </a:extLst>
          </p:cNvPr>
          <p:cNvPicPr>
            <a:picLocks noChangeAspect="1"/>
          </p:cNvPicPr>
          <p:nvPr/>
        </p:nvPicPr>
        <p:blipFill>
          <a:blip r:embed="rId3"/>
          <a:stretch>
            <a:fillRect/>
          </a:stretch>
        </p:blipFill>
        <p:spPr>
          <a:xfrm>
            <a:off x="6091916" y="2160197"/>
            <a:ext cx="5451627" cy="3980216"/>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007648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7F4615-7AAF-4B23-A6C1-DC96B6A1A876}"/>
              </a:ext>
            </a:extLst>
          </p:cNvPr>
          <p:cNvSpPr>
            <a:spLocks noGrp="1"/>
          </p:cNvSpPr>
          <p:nvPr>
            <p:ph type="title"/>
          </p:nvPr>
        </p:nvSpPr>
        <p:spPr>
          <a:xfrm>
            <a:off x="648931" y="629266"/>
            <a:ext cx="4166510" cy="1622321"/>
          </a:xfrm>
        </p:spPr>
        <p:txBody>
          <a:bodyPr>
            <a:normAutofit/>
          </a:bodyPr>
          <a:lstStyle/>
          <a:p>
            <a:r>
              <a:rPr lang="en-US" b="1">
                <a:solidFill>
                  <a:srgbClr val="EBEBEB"/>
                </a:solidFill>
                <a:effectLst/>
              </a:rPr>
              <a:t>Y-axis scaling</a:t>
            </a:r>
            <a:br>
              <a:rPr lang="en-US" b="1">
                <a:solidFill>
                  <a:srgbClr val="EBEBEB"/>
                </a:solidFill>
                <a:effectLst/>
              </a:rPr>
            </a:br>
            <a:endParaRPr lang="en-US">
              <a:solidFill>
                <a:srgbClr val="EBEBEB"/>
              </a:solidFill>
            </a:endParaRPr>
          </a:p>
        </p:txBody>
      </p:sp>
      <p:sp>
        <p:nvSpPr>
          <p:cNvPr id="3" name="Content Placeholder 2">
            <a:extLst>
              <a:ext uri="{FF2B5EF4-FFF2-40B4-BE49-F238E27FC236}">
                <a16:creationId xmlns:a16="http://schemas.microsoft.com/office/drawing/2014/main" id="{D25E3097-5765-4EF4-9EEC-E1D006A5D854}"/>
              </a:ext>
            </a:extLst>
          </p:cNvPr>
          <p:cNvSpPr>
            <a:spLocks noGrp="1"/>
          </p:cNvSpPr>
          <p:nvPr>
            <p:ph sz="quarter" idx="13"/>
          </p:nvPr>
        </p:nvSpPr>
        <p:spPr>
          <a:xfrm>
            <a:off x="648931" y="2438400"/>
            <a:ext cx="4166509" cy="3785419"/>
          </a:xfrm>
        </p:spPr>
        <p:txBody>
          <a:bodyPr>
            <a:normAutofit/>
          </a:bodyPr>
          <a:lstStyle/>
          <a:p>
            <a:pPr>
              <a:lnSpc>
                <a:spcPct val="90000"/>
              </a:lnSpc>
            </a:pPr>
            <a:r>
              <a:rPr lang="en-US">
                <a:solidFill>
                  <a:srgbClr val="EBEBEB"/>
                </a:solidFill>
                <a:effectLst/>
              </a:rPr>
              <a:t>Splitting the application into multiple, different services (microservices)</a:t>
            </a:r>
          </a:p>
          <a:p>
            <a:pPr>
              <a:lnSpc>
                <a:spcPct val="90000"/>
              </a:lnSpc>
            </a:pPr>
            <a:r>
              <a:rPr lang="en-US">
                <a:solidFill>
                  <a:srgbClr val="EBEBEB"/>
                </a:solidFill>
                <a:effectLst/>
              </a:rPr>
              <a:t>Then more infra resources can be added to only the micro-service which is bottleneck in the architecture.</a:t>
            </a:r>
          </a:p>
          <a:p>
            <a:pPr>
              <a:lnSpc>
                <a:spcPct val="90000"/>
              </a:lnSpc>
            </a:pPr>
            <a:r>
              <a:rPr lang="en-US">
                <a:solidFill>
                  <a:srgbClr val="EBEBEB"/>
                </a:solidFill>
              </a:rPr>
              <a:t>Decomposing the application based on its functionalities, services, or use cases</a:t>
            </a:r>
          </a:p>
        </p:txBody>
      </p:sp>
      <p:sp>
        <p:nvSpPr>
          <p:cNvPr id="16"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8" name="Rectangle 17">
            <a:extLst>
              <a:ext uri="{FF2B5EF4-FFF2-40B4-BE49-F238E27FC236}">
                <a16:creationId xmlns:a16="http://schemas.microsoft.com/office/drawing/2014/main" id="{126C04EF-6428-472D-B316-74A19385B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5">
            <a:extLst>
              <a:ext uri="{FF2B5EF4-FFF2-40B4-BE49-F238E27FC236}">
                <a16:creationId xmlns:a16="http://schemas.microsoft.com/office/drawing/2014/main" id="{AE50896D-AACB-4C0A-855D-ECEFB4A0D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9" name="Content Placeholder 3" descr="A close up of a map&#10;&#10;Description automatically generated">
            <a:extLst>
              <a:ext uri="{FF2B5EF4-FFF2-40B4-BE49-F238E27FC236}">
                <a16:creationId xmlns:a16="http://schemas.microsoft.com/office/drawing/2014/main" id="{63137DC6-35D8-4D1C-80B6-5B3B234404DE}"/>
              </a:ext>
            </a:extLst>
          </p:cNvPr>
          <p:cNvPicPr>
            <a:picLocks noChangeAspect="1"/>
          </p:cNvPicPr>
          <p:nvPr/>
        </p:nvPicPr>
        <p:blipFill rotWithShape="1">
          <a:blip r:embed="rId2"/>
          <a:srcRect l="1612"/>
          <a:stretch/>
        </p:blipFill>
        <p:spPr>
          <a:xfrm>
            <a:off x="6093992" y="957140"/>
            <a:ext cx="5449889" cy="4943717"/>
          </a:xfrm>
          <a:prstGeom prst="rect">
            <a:avLst/>
          </a:prstGeom>
          <a:effectLst/>
        </p:spPr>
      </p:pic>
      <p:sp>
        <p:nvSpPr>
          <p:cNvPr id="22" name="Rectangle 21">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4781253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FFF9D-BE74-4C1E-B536-E37C238D30B9}"/>
              </a:ext>
            </a:extLst>
          </p:cNvPr>
          <p:cNvSpPr>
            <a:spLocks noGrp="1"/>
          </p:cNvSpPr>
          <p:nvPr>
            <p:ph type="title"/>
          </p:nvPr>
        </p:nvSpPr>
        <p:spPr>
          <a:xfrm>
            <a:off x="648930" y="629266"/>
            <a:ext cx="9252154" cy="1223983"/>
          </a:xfrm>
        </p:spPr>
        <p:txBody>
          <a:bodyPr>
            <a:normAutofit/>
          </a:bodyPr>
          <a:lstStyle/>
          <a:p>
            <a:r>
              <a:rPr lang="en-US"/>
              <a:t>X-axis scaling</a:t>
            </a:r>
          </a:p>
        </p:txBody>
      </p:sp>
      <p:sp>
        <p:nvSpPr>
          <p:cNvPr id="3" name="Content Placeholder 2">
            <a:extLst>
              <a:ext uri="{FF2B5EF4-FFF2-40B4-BE49-F238E27FC236}">
                <a16:creationId xmlns:a16="http://schemas.microsoft.com/office/drawing/2014/main" id="{0C906C1B-D1E9-4AE6-B4A4-970686EF7033}"/>
              </a:ext>
            </a:extLst>
          </p:cNvPr>
          <p:cNvSpPr>
            <a:spLocks noGrp="1"/>
          </p:cNvSpPr>
          <p:nvPr>
            <p:ph sz="quarter" idx="13"/>
          </p:nvPr>
        </p:nvSpPr>
        <p:spPr>
          <a:xfrm>
            <a:off x="1103311" y="2052214"/>
            <a:ext cx="4338409" cy="4196185"/>
          </a:xfrm>
        </p:spPr>
        <p:txBody>
          <a:bodyPr>
            <a:normAutofit/>
          </a:bodyPr>
          <a:lstStyle/>
          <a:p>
            <a:pPr marL="0" indent="0">
              <a:lnSpc>
                <a:spcPct val="90000"/>
              </a:lnSpc>
              <a:buNone/>
            </a:pPr>
            <a:endParaRPr lang="en-US" b="1">
              <a:effectLst/>
            </a:endParaRPr>
          </a:p>
          <a:p>
            <a:pPr>
              <a:lnSpc>
                <a:spcPct val="90000"/>
              </a:lnSpc>
            </a:pPr>
            <a:r>
              <a:rPr lang="en-US">
                <a:effectLst/>
              </a:rPr>
              <a:t>Running multiple copies of an application behind a load balancer</a:t>
            </a:r>
          </a:p>
          <a:p>
            <a:pPr>
              <a:lnSpc>
                <a:spcPct val="90000"/>
              </a:lnSpc>
            </a:pPr>
            <a:r>
              <a:rPr lang="en-US">
                <a:effectLst/>
              </a:rPr>
              <a:t>Each copy can handle 1/N of the load</a:t>
            </a:r>
          </a:p>
          <a:p>
            <a:pPr>
              <a:lnSpc>
                <a:spcPct val="90000"/>
              </a:lnSpc>
            </a:pPr>
            <a:r>
              <a:rPr lang="en-US">
                <a:effectLst/>
              </a:rPr>
              <a:t>Each copy accesses all the data, cache size will be higher.</a:t>
            </a:r>
          </a:p>
          <a:p>
            <a:pPr>
              <a:lnSpc>
                <a:spcPct val="90000"/>
              </a:lnSpc>
            </a:pPr>
            <a:r>
              <a:rPr lang="en-US">
                <a:effectLst/>
              </a:rPr>
              <a:t>Doesn't solve increasing development and application complexity</a:t>
            </a:r>
          </a:p>
          <a:p>
            <a:pPr marL="457200" lvl="1" indent="0">
              <a:lnSpc>
                <a:spcPct val="90000"/>
              </a:lnSpc>
              <a:buNone/>
            </a:pPr>
            <a:endParaRPr lang="en-US"/>
          </a:p>
        </p:txBody>
      </p:sp>
      <p:pic>
        <p:nvPicPr>
          <p:cNvPr id="4" name="Picture 3" descr="A screenshot of a cell phone&#10;&#10;Description automatically generated">
            <a:extLst>
              <a:ext uri="{FF2B5EF4-FFF2-40B4-BE49-F238E27FC236}">
                <a16:creationId xmlns:a16="http://schemas.microsoft.com/office/drawing/2014/main" id="{049C8DF4-13C4-48E6-AF27-AD1FFEA5A086}"/>
              </a:ext>
            </a:extLst>
          </p:cNvPr>
          <p:cNvPicPr>
            <a:picLocks noChangeAspect="1"/>
          </p:cNvPicPr>
          <p:nvPr/>
        </p:nvPicPr>
        <p:blipFill>
          <a:blip r:embed="rId3"/>
          <a:stretch>
            <a:fillRect/>
          </a:stretch>
        </p:blipFill>
        <p:spPr>
          <a:xfrm>
            <a:off x="6091916" y="2569334"/>
            <a:ext cx="5451627" cy="3161942"/>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127868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4300-C3C9-4BEA-8965-4E38A3F5AC3F}"/>
              </a:ext>
            </a:extLst>
          </p:cNvPr>
          <p:cNvSpPr>
            <a:spLocks noGrp="1"/>
          </p:cNvSpPr>
          <p:nvPr>
            <p:ph type="title"/>
          </p:nvPr>
        </p:nvSpPr>
        <p:spPr>
          <a:xfrm>
            <a:off x="913775" y="4587240"/>
            <a:ext cx="10364451" cy="1296035"/>
          </a:xfrm>
        </p:spPr>
        <p:txBody>
          <a:bodyPr>
            <a:normAutofit fontScale="90000"/>
          </a:bodyPr>
          <a:lstStyle/>
          <a:p>
            <a:r>
              <a:rPr lang="en-US" b="1">
                <a:effectLst/>
              </a:rPr>
              <a:t>Z-axis scaling</a:t>
            </a:r>
            <a:br>
              <a:rPr lang="en-US" b="1">
                <a:effectLst/>
              </a:rPr>
            </a:br>
            <a:endParaRPr lang="en-US" dirty="0"/>
          </a:p>
        </p:txBody>
      </p:sp>
      <p:graphicFrame>
        <p:nvGraphicFramePr>
          <p:cNvPr id="5" name="Content Placeholder 2">
            <a:extLst>
              <a:ext uri="{FF2B5EF4-FFF2-40B4-BE49-F238E27FC236}">
                <a16:creationId xmlns:a16="http://schemas.microsoft.com/office/drawing/2014/main" id="{BBEA6647-8793-4C2B-B0FB-E48821F17882}"/>
              </a:ext>
            </a:extLst>
          </p:cNvPr>
          <p:cNvGraphicFramePr>
            <a:graphicFrameLocks noGrp="1"/>
          </p:cNvGraphicFramePr>
          <p:nvPr>
            <p:ph sz="quarter" idx="13"/>
            <p:extLst>
              <p:ext uri="{D42A27DB-BD31-4B8C-83A1-F6EECF244321}">
                <p14:modId xmlns:p14="http://schemas.microsoft.com/office/powerpoint/2010/main" val="1400700497"/>
              </p:ext>
            </p:extLst>
          </p:nvPr>
        </p:nvGraphicFramePr>
        <p:xfrm>
          <a:off x="1286934" y="1286934"/>
          <a:ext cx="9618132" cy="3071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7508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3475</TotalTime>
  <Words>2551</Words>
  <Application>Microsoft Office PowerPoint</Application>
  <PresentationFormat>Widescreen</PresentationFormat>
  <Paragraphs>343</Paragraphs>
  <Slides>53</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-apple-system</vt:lpstr>
      <vt:lpstr>Arial</vt:lpstr>
      <vt:lpstr>Calibri</vt:lpstr>
      <vt:lpstr>Century Gothic</vt:lpstr>
      <vt:lpstr>Courier New</vt:lpstr>
      <vt:lpstr>Segoe UI</vt:lpstr>
      <vt:lpstr>SFMono-Regular</vt:lpstr>
      <vt:lpstr>Wingdings 3</vt:lpstr>
      <vt:lpstr>Ion</vt:lpstr>
      <vt:lpstr>PowerPoint Presentation</vt:lpstr>
      <vt:lpstr>Monolithic Hell</vt:lpstr>
      <vt:lpstr>Monolithic</vt:lpstr>
      <vt:lpstr>Partitioning Your Business into Services</vt:lpstr>
      <vt:lpstr>Microservices</vt:lpstr>
      <vt:lpstr>Scale cube</vt:lpstr>
      <vt:lpstr>Y-axis scaling </vt:lpstr>
      <vt:lpstr>X-axis scaling</vt:lpstr>
      <vt:lpstr>Z-axis scaling </vt:lpstr>
      <vt:lpstr>Data Architecture (Z-axis)</vt:lpstr>
      <vt:lpstr>Microservices Capability Model</vt:lpstr>
      <vt:lpstr>API Gateway Pattern</vt:lpstr>
      <vt:lpstr>Death Star Pitfall</vt:lpstr>
      <vt:lpstr>How to Address Death Star Problem</vt:lpstr>
      <vt:lpstr>DDD in Minute</vt:lpstr>
      <vt:lpstr>Ubiquitous Language Issues </vt:lpstr>
      <vt:lpstr>Low Coupling b/w Bounded Contexts</vt:lpstr>
      <vt:lpstr>Direct Client-to-Microservice Communication</vt:lpstr>
      <vt:lpstr>Direct Client-to-Microservice Communication</vt:lpstr>
      <vt:lpstr>API Gateway Pattern</vt:lpstr>
      <vt:lpstr>Api Gateway - Design issues</vt:lpstr>
      <vt:lpstr>Api Gateway - Design issues</vt:lpstr>
      <vt:lpstr>Service Invocation</vt:lpstr>
      <vt:lpstr>API gateway pattern drawbacks</vt:lpstr>
      <vt:lpstr>API – Gateway Related Patterns</vt:lpstr>
      <vt:lpstr>Why Service Discovery</vt:lpstr>
      <vt:lpstr>Service Discovery</vt:lpstr>
      <vt:lpstr>The Client-Side Discovery Pattern</vt:lpstr>
      <vt:lpstr>The Server-Side Discovery Pattern</vt:lpstr>
      <vt:lpstr>The Service Registry</vt:lpstr>
      <vt:lpstr>examples of service registries</vt:lpstr>
      <vt:lpstr>Service Registration Options</vt:lpstr>
      <vt:lpstr>Self Registration Pattern</vt:lpstr>
      <vt:lpstr>The Third-Party Registration Pattern</vt:lpstr>
      <vt:lpstr>Handling Partial Failures</vt:lpstr>
      <vt:lpstr>Inter Process Communication</vt:lpstr>
      <vt:lpstr>Interaction Styles and Interaction Types</vt:lpstr>
      <vt:lpstr>Interaction communication Style</vt:lpstr>
      <vt:lpstr>IPC mechanisms for service interactions</vt:lpstr>
      <vt:lpstr>Handling Partial Failure</vt:lpstr>
      <vt:lpstr>Strategies for Handling Partial Failures</vt:lpstr>
      <vt:lpstr>What is HttpClient factory? </vt:lpstr>
      <vt:lpstr>IPC Technologies</vt:lpstr>
      <vt:lpstr>Asynchronous, Message-Based Communication</vt:lpstr>
      <vt:lpstr>Publisher – Subscriber </vt:lpstr>
      <vt:lpstr>Advantages and Disadvantaged of using messaging:</vt:lpstr>
      <vt:lpstr>Synchronous, Request/Response IPC</vt:lpstr>
      <vt:lpstr>HTTP-based APIs are RESTfull ?</vt:lpstr>
      <vt:lpstr>Event Sourcing and CQRS</vt:lpstr>
      <vt:lpstr>Eventual Consistency</vt:lpstr>
      <vt:lpstr>Why CQRS</vt:lpstr>
      <vt:lpstr>CQRS</vt:lpstr>
      <vt:lpstr>EventSourcing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Venugopal Krishna Murthy Rao</dc:creator>
  <cp:lastModifiedBy>Venugopal Krishna Murthy Rao</cp:lastModifiedBy>
  <cp:revision>13</cp:revision>
  <dcterms:created xsi:type="dcterms:W3CDTF">2019-03-28T23:22:53Z</dcterms:created>
  <dcterms:modified xsi:type="dcterms:W3CDTF">2019-04-02T04:16:10Z</dcterms:modified>
</cp:coreProperties>
</file>