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9" r:id="rId4"/>
    <p:sldId id="258"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7" r:id="rId42"/>
    <p:sldId id="296" r:id="rId43"/>
    <p:sldId id="298" r:id="rId44"/>
    <p:sldId id="299" r:id="rId45"/>
    <p:sldId id="300" r:id="rId46"/>
    <p:sldId id="301" r:id="rId47"/>
    <p:sldId id="302" r:id="rId48"/>
    <p:sldId id="307" r:id="rId49"/>
    <p:sldId id="308" r:id="rId50"/>
    <p:sldId id="309" r:id="rId51"/>
    <p:sldId id="310" r:id="rId52"/>
    <p:sldId id="303" r:id="rId53"/>
    <p:sldId id="304" r:id="rId54"/>
    <p:sldId id="305" r:id="rId55"/>
    <p:sldId id="306" r:id="rId56"/>
    <p:sldId id="311" r:id="rId57"/>
    <p:sldId id="312" r:id="rId58"/>
    <p:sldId id="313" r:id="rId59"/>
    <p:sldId id="314" r:id="rId6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1FCCEDF8-27B1-461A-91B7-AFD3FB22DDB9}" type="datetimeFigureOut">
              <a:rPr lang="en-US" smtClean="0"/>
              <a:pPr/>
              <a:t>9/7/2017</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FDCF1D78-CDC5-492B-BCB7-BD48E8C1FDD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FCCEDF8-27B1-461A-91B7-AFD3FB22DDB9}" type="datetimeFigureOut">
              <a:rPr lang="en-US" smtClean="0"/>
              <a:pPr/>
              <a:t>9/7/2017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CF1D78-CDC5-492B-BCB7-BD48E8C1FDD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FCCEDF8-27B1-461A-91B7-AFD3FB22DDB9}" type="datetimeFigureOut">
              <a:rPr lang="en-US" smtClean="0"/>
              <a:pPr/>
              <a:t>9/7/2017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CF1D78-CDC5-492B-BCB7-BD48E8C1FDD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FCCEDF8-27B1-461A-91B7-AFD3FB22DDB9}" type="datetimeFigureOut">
              <a:rPr lang="en-US" smtClean="0"/>
              <a:pPr/>
              <a:t>9/7/2017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CF1D78-CDC5-492B-BCB7-BD48E8C1FDD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FCCEDF8-27B1-461A-91B7-AFD3FB22DDB9}" type="datetimeFigureOut">
              <a:rPr lang="en-US" smtClean="0"/>
              <a:pPr/>
              <a:t>9/7/2017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CF1D78-CDC5-492B-BCB7-BD48E8C1FDD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FCCEDF8-27B1-461A-91B7-AFD3FB22DDB9}" type="datetimeFigureOut">
              <a:rPr lang="en-US" smtClean="0"/>
              <a:pPr/>
              <a:t>9/7/2017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CF1D78-CDC5-492B-BCB7-BD48E8C1FDD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FCCEDF8-27B1-461A-91B7-AFD3FB22DDB9}" type="datetimeFigureOut">
              <a:rPr lang="en-US" smtClean="0"/>
              <a:pPr/>
              <a:t>9/7/2017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DCF1D78-CDC5-492B-BCB7-BD48E8C1FDD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FCCEDF8-27B1-461A-91B7-AFD3FB22DDB9}" type="datetimeFigureOut">
              <a:rPr lang="en-US" smtClean="0"/>
              <a:pPr/>
              <a:t>9/7/2017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DCF1D78-CDC5-492B-BCB7-BD48E8C1FDD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FCCEDF8-27B1-461A-91B7-AFD3FB22DDB9}" type="datetimeFigureOut">
              <a:rPr lang="en-US" smtClean="0"/>
              <a:pPr/>
              <a:t>9/7/2017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DCF1D78-CDC5-492B-BCB7-BD48E8C1FDD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FCCEDF8-27B1-461A-91B7-AFD3FB22DDB9}" type="datetimeFigureOut">
              <a:rPr lang="en-US" smtClean="0"/>
              <a:pPr/>
              <a:t>9/7/2017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CF1D78-CDC5-492B-BCB7-BD48E8C1FDD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FCCEDF8-27B1-461A-91B7-AFD3FB22DDB9}" type="datetimeFigureOut">
              <a:rPr lang="en-US" smtClean="0"/>
              <a:pPr/>
              <a:t>9/7/2017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FDCF1D78-CDC5-492B-BCB7-BD48E8C1FDD3}"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FCCEDF8-27B1-461A-91B7-AFD3FB22DDB9}" type="datetimeFigureOut">
              <a:rPr lang="en-US" smtClean="0"/>
              <a:pPr/>
              <a:t>9/7/2017</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FDCF1D78-CDC5-492B-BCB7-BD48E8C1FDD3}"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6.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1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 Id="rId5" Type="http://schemas.openxmlformats.org/officeDocument/2006/relationships/image" Target="../media/image44.png"/><Relationship Id="rId4" Type="http://schemas.openxmlformats.org/officeDocument/2006/relationships/image" Target="../media/image43.png"/></Relationships>
</file>

<file path=ppt/slides/_rels/slide29.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 Id="rId6" Type="http://schemas.openxmlformats.org/officeDocument/2006/relationships/image" Target="../media/image54.png"/><Relationship Id="rId5" Type="http://schemas.openxmlformats.org/officeDocument/2006/relationships/image" Target="../media/image53.png"/><Relationship Id="rId4" Type="http://schemas.openxmlformats.org/officeDocument/2006/relationships/image" Target="../media/image52.png"/></Relationships>
</file>

<file path=ppt/slides/_rels/slide35.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2.xml"/><Relationship Id="rId4" Type="http://schemas.openxmlformats.org/officeDocument/2006/relationships/image" Target="../media/image57.png"/></Relationships>
</file>

<file path=ppt/slides/_rels/slide36.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mothereff.in/js-variables" TargetMode="External"/><Relationship Id="rId2" Type="http://schemas.openxmlformats.org/officeDocument/2006/relationships/hyperlink" Target="https://github.com/Microsoft/TypeScript/wiki/Coding-guidelines"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2.xml"/><Relationship Id="rId4" Type="http://schemas.openxmlformats.org/officeDocument/2006/relationships/image" Target="../media/image70.png"/></Relationships>
</file>

<file path=ppt/slides/_rels/slide45.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74.png"/><Relationship Id="rId1" Type="http://schemas.openxmlformats.org/officeDocument/2006/relationships/slideLayout" Target="../slideLayouts/slideLayout2.xml"/><Relationship Id="rId5" Type="http://schemas.openxmlformats.org/officeDocument/2006/relationships/image" Target="../media/image77.png"/><Relationship Id="rId4" Type="http://schemas.openxmlformats.org/officeDocument/2006/relationships/image" Target="../media/image76.png"/></Relationships>
</file>

<file path=ppt/slides/_rels/slide49.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image" Target="../media/image7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image" Target="../media/image82.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84.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85.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86.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87.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88.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image" Target="../media/image89.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image" Target="../media/image91.pn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8" Type="http://schemas.openxmlformats.org/officeDocument/2006/relationships/image" Target="../media/image98.png"/><Relationship Id="rId3" Type="http://schemas.openxmlformats.org/officeDocument/2006/relationships/image" Target="../media/image93.png"/><Relationship Id="rId7" Type="http://schemas.openxmlformats.org/officeDocument/2006/relationships/image" Target="../media/image97.png"/><Relationship Id="rId2" Type="http://schemas.openxmlformats.org/officeDocument/2006/relationships/image" Target="../media/image92.png"/><Relationship Id="rId1" Type="http://schemas.openxmlformats.org/officeDocument/2006/relationships/slideLayout" Target="../slideLayouts/slideLayout2.xml"/><Relationship Id="rId6" Type="http://schemas.openxmlformats.org/officeDocument/2006/relationships/image" Target="../media/image96.png"/><Relationship Id="rId5" Type="http://schemas.openxmlformats.org/officeDocument/2006/relationships/image" Target="../media/image95.png"/><Relationship Id="rId4" Type="http://schemas.openxmlformats.org/officeDocument/2006/relationships/image" Target="../media/image94.png"/><Relationship Id="rId9" Type="http://schemas.openxmlformats.org/officeDocument/2006/relationships/image" Target="../media/image99.png"/></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TypeScript</a:t>
            </a:r>
            <a:endParaRPr lang="en-US" dirty="0"/>
          </a:p>
        </p:txBody>
      </p:sp>
      <p:sp>
        <p:nvSpPr>
          <p:cNvPr id="3" name="Subtitle 2"/>
          <p:cNvSpPr>
            <a:spLocks noGrp="1"/>
          </p:cNvSpPr>
          <p:nvPr>
            <p:ph type="subTitle" idx="1"/>
          </p:nvPr>
        </p:nvSpPr>
        <p:spPr/>
        <p:txBody>
          <a:bodyPr/>
          <a:lstStyle/>
          <a:p>
            <a:r>
              <a:rPr lang="en-US" dirty="0" smtClean="0"/>
              <a:t>JavaScript Simplified</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Setting default parameter values</a:t>
            </a:r>
            <a:endParaRPr lang="en-US" dirty="0"/>
          </a:p>
        </p:txBody>
      </p:sp>
      <p:sp>
        <p:nvSpPr>
          <p:cNvPr id="3" name="Content Placeholder 2"/>
          <p:cNvSpPr>
            <a:spLocks noGrp="1"/>
          </p:cNvSpPr>
          <p:nvPr>
            <p:ph idx="1"/>
          </p:nvPr>
        </p:nvSpPr>
        <p:spPr/>
        <p:txBody>
          <a:bodyPr/>
          <a:lstStyle/>
          <a:p>
            <a:r>
              <a:rPr lang="en-US" b="1" dirty="0" smtClean="0"/>
              <a:t>TypeScript introduces the ability to set </a:t>
            </a:r>
            <a:r>
              <a:rPr lang="en-US" b="1" i="1" dirty="0" smtClean="0"/>
              <a:t>default values to the input parameters of a function</a:t>
            </a:r>
            <a:endParaRPr lang="en-US" dirty="0"/>
          </a:p>
        </p:txBody>
      </p:sp>
      <p:pic>
        <p:nvPicPr>
          <p:cNvPr id="2050" name="Picture 2"/>
          <p:cNvPicPr>
            <a:picLocks noChangeAspect="1" noChangeArrowheads="1"/>
          </p:cNvPicPr>
          <p:nvPr/>
        </p:nvPicPr>
        <p:blipFill>
          <a:blip r:embed="rId2"/>
          <a:srcRect/>
          <a:stretch>
            <a:fillRect/>
          </a:stretch>
        </p:blipFill>
        <p:spPr bwMode="auto">
          <a:xfrm>
            <a:off x="1371600" y="2971800"/>
            <a:ext cx="6324600" cy="1447800"/>
          </a:xfrm>
          <a:prstGeom prst="rect">
            <a:avLst/>
          </a:prstGeom>
          <a:noFill/>
          <a:ln w="9525">
            <a:noFill/>
            <a:miter lim="800000"/>
            <a:headEnd/>
            <a:tailEnd/>
          </a:ln>
          <a:effectLst/>
        </p:spPr>
      </p:pic>
      <p:pic>
        <p:nvPicPr>
          <p:cNvPr id="2051" name="Picture 3"/>
          <p:cNvPicPr>
            <a:picLocks noChangeAspect="1" noChangeArrowheads="1"/>
          </p:cNvPicPr>
          <p:nvPr/>
        </p:nvPicPr>
        <p:blipFill>
          <a:blip r:embed="rId3"/>
          <a:srcRect/>
          <a:stretch>
            <a:fillRect/>
          </a:stretch>
        </p:blipFill>
        <p:spPr bwMode="auto">
          <a:xfrm>
            <a:off x="4572000" y="4038600"/>
            <a:ext cx="4362450" cy="1304925"/>
          </a:xfrm>
          <a:prstGeom prst="rect">
            <a:avLst/>
          </a:prstGeom>
          <a:noFill/>
          <a:ln w="9525">
            <a:noFill/>
            <a:miter lim="800000"/>
            <a:headEnd/>
            <a:tailEnd/>
          </a:ln>
          <a:effectLst/>
        </p:spPr>
      </p:pic>
      <p:sp>
        <p:nvSpPr>
          <p:cNvPr id="6" name="Rectangle 5"/>
          <p:cNvSpPr/>
          <p:nvPr/>
        </p:nvSpPr>
        <p:spPr>
          <a:xfrm>
            <a:off x="152400" y="5638800"/>
            <a:ext cx="8991600" cy="646331"/>
          </a:xfrm>
          <a:prstGeom prst="rect">
            <a:avLst/>
          </a:prstGeom>
        </p:spPr>
        <p:txBody>
          <a:bodyPr wrap="square">
            <a:spAutoFit/>
          </a:bodyPr>
          <a:lstStyle/>
          <a:p>
            <a:r>
              <a:rPr lang="en-US" dirty="0" smtClean="0"/>
              <a:t>When mixing default parameters with regular parameters, make sure your default parameters are programmed to the right of the regular parameters</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Optional Parameters</a:t>
            </a:r>
            <a:endParaRPr lang="en-US" dirty="0"/>
          </a:p>
        </p:txBody>
      </p:sp>
      <p:sp>
        <p:nvSpPr>
          <p:cNvPr id="3" name="Content Placeholder 2"/>
          <p:cNvSpPr>
            <a:spLocks noGrp="1"/>
          </p:cNvSpPr>
          <p:nvPr>
            <p:ph idx="1"/>
          </p:nvPr>
        </p:nvSpPr>
        <p:spPr/>
        <p:txBody>
          <a:bodyPr/>
          <a:lstStyle/>
          <a:p>
            <a:r>
              <a:rPr lang="en-US" b="1" dirty="0" smtClean="0"/>
              <a:t>An optional parameter is followed by a question mark “?”.</a:t>
            </a:r>
            <a:endParaRPr lang="en-US" dirty="0"/>
          </a:p>
        </p:txBody>
      </p:sp>
      <p:pic>
        <p:nvPicPr>
          <p:cNvPr id="3075" name="Picture 3"/>
          <p:cNvPicPr>
            <a:picLocks noChangeAspect="1" noChangeArrowheads="1"/>
          </p:cNvPicPr>
          <p:nvPr/>
        </p:nvPicPr>
        <p:blipFill>
          <a:blip r:embed="rId2"/>
          <a:srcRect/>
          <a:stretch>
            <a:fillRect/>
          </a:stretch>
        </p:blipFill>
        <p:spPr bwMode="auto">
          <a:xfrm>
            <a:off x="990600" y="2971800"/>
            <a:ext cx="5981700" cy="1466850"/>
          </a:xfrm>
          <a:prstGeom prst="rect">
            <a:avLst/>
          </a:prstGeom>
          <a:noFill/>
          <a:ln w="9525">
            <a:noFill/>
            <a:miter lim="800000"/>
            <a:headEnd/>
            <a:tailEnd/>
          </a:ln>
          <a:effectLst/>
        </p:spPr>
      </p:pic>
      <p:sp>
        <p:nvSpPr>
          <p:cNvPr id="6" name="Rectangle 5"/>
          <p:cNvSpPr/>
          <p:nvPr/>
        </p:nvSpPr>
        <p:spPr>
          <a:xfrm>
            <a:off x="609600" y="4800600"/>
            <a:ext cx="8229600" cy="646331"/>
          </a:xfrm>
          <a:prstGeom prst="rect">
            <a:avLst/>
          </a:prstGeom>
        </p:spPr>
        <p:txBody>
          <a:bodyPr wrap="square">
            <a:spAutoFit/>
          </a:bodyPr>
          <a:lstStyle/>
          <a:p>
            <a:r>
              <a:rPr lang="en-US" dirty="0" smtClean="0"/>
              <a:t>Like in </a:t>
            </a:r>
            <a:r>
              <a:rPr lang="en-US" i="1" dirty="0" smtClean="0"/>
              <a:t>default parameters, just make sure your optional parameters are the last parameters to the </a:t>
            </a:r>
            <a:r>
              <a:rPr lang="en-US" dirty="0" smtClean="0"/>
              <a:t>right,</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 REST parameter</a:t>
            </a:r>
            <a:endParaRPr lang="en-US" dirty="0"/>
          </a:p>
        </p:txBody>
      </p:sp>
      <p:sp>
        <p:nvSpPr>
          <p:cNvPr id="3" name="Content Placeholder 2"/>
          <p:cNvSpPr>
            <a:spLocks noGrp="1"/>
          </p:cNvSpPr>
          <p:nvPr>
            <p:ph idx="1"/>
          </p:nvPr>
        </p:nvSpPr>
        <p:spPr/>
        <p:txBody>
          <a:bodyPr/>
          <a:lstStyle/>
          <a:p>
            <a:r>
              <a:rPr lang="en-US" dirty="0" smtClean="0"/>
              <a:t>A REST parameter accepts ‘all the other arguments’</a:t>
            </a:r>
          </a:p>
          <a:p>
            <a:r>
              <a:rPr lang="en-US" dirty="0" smtClean="0"/>
              <a:t>The rest parameter syntax allows a function to represent an indefinite number of arguments as an array of arguments</a:t>
            </a:r>
          </a:p>
          <a:p>
            <a:r>
              <a:rPr lang="en-US" dirty="0" smtClean="0"/>
              <a:t>A function with a rest parameter is also called a </a:t>
            </a:r>
            <a:r>
              <a:rPr lang="en-US" b="1" dirty="0" err="1" smtClean="0"/>
              <a:t>variadic</a:t>
            </a:r>
            <a:r>
              <a:rPr lang="en-US" b="1" dirty="0" smtClean="0"/>
              <a:t> function</a:t>
            </a:r>
            <a:r>
              <a:rPr lang="en-US" dirty="0" smtClean="0"/>
              <a:t> </a:t>
            </a:r>
            <a:r>
              <a:rPr lang="en-US" i="1" dirty="0" smtClean="0"/>
              <a:t> in other languages.</a:t>
            </a:r>
          </a:p>
          <a:p>
            <a:r>
              <a:rPr lang="en-US" dirty="0" smtClean="0"/>
              <a:t>The </a:t>
            </a:r>
            <a:r>
              <a:rPr lang="en-US" i="1" dirty="0" smtClean="0"/>
              <a:t>rest parameter needs to be the last option in the parameter signature layout (or the only one).</a:t>
            </a:r>
          </a:p>
          <a:p>
            <a:r>
              <a:rPr lang="en-US" dirty="0" smtClean="0"/>
              <a:t>To indicate that a parameter is a </a:t>
            </a:r>
            <a:r>
              <a:rPr lang="en-US" i="1" dirty="0" smtClean="0"/>
              <a:t>rest parameter we prefix it with </a:t>
            </a:r>
            <a:r>
              <a:rPr lang="en-US" b="1" i="1" dirty="0" smtClean="0"/>
              <a:t>three dots.</a:t>
            </a:r>
          </a:p>
          <a:p>
            <a:endParaRPr lang="en-US" dirty="0"/>
          </a:p>
        </p:txBody>
      </p:sp>
      <p:pic>
        <p:nvPicPr>
          <p:cNvPr id="4099" name="Picture 3"/>
          <p:cNvPicPr>
            <a:picLocks noChangeAspect="1" noChangeArrowheads="1"/>
          </p:cNvPicPr>
          <p:nvPr/>
        </p:nvPicPr>
        <p:blipFill>
          <a:blip r:embed="rId2"/>
          <a:srcRect/>
          <a:stretch>
            <a:fillRect/>
          </a:stretch>
        </p:blipFill>
        <p:spPr bwMode="auto">
          <a:xfrm>
            <a:off x="5486400" y="6019800"/>
            <a:ext cx="2705100" cy="4667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srcRect/>
          <a:stretch>
            <a:fillRect/>
          </a:stretch>
        </p:blipFill>
        <p:spPr bwMode="auto">
          <a:xfrm>
            <a:off x="533400" y="1143000"/>
            <a:ext cx="5095875" cy="2409825"/>
          </a:xfrm>
          <a:prstGeom prst="rect">
            <a:avLst/>
          </a:prstGeom>
          <a:noFill/>
          <a:ln w="9525">
            <a:noFill/>
            <a:miter lim="800000"/>
            <a:headEnd/>
            <a:tailEnd/>
          </a:ln>
          <a:effectLst/>
        </p:spPr>
      </p:pic>
      <p:sp>
        <p:nvSpPr>
          <p:cNvPr id="5" name="Rectangle 4"/>
          <p:cNvSpPr/>
          <p:nvPr/>
        </p:nvSpPr>
        <p:spPr>
          <a:xfrm>
            <a:off x="457200" y="3733800"/>
            <a:ext cx="7086600" cy="369332"/>
          </a:xfrm>
          <a:prstGeom prst="rect">
            <a:avLst/>
          </a:prstGeom>
        </p:spPr>
        <p:txBody>
          <a:bodyPr wrap="square">
            <a:spAutoFit/>
          </a:bodyPr>
          <a:lstStyle/>
          <a:p>
            <a:r>
              <a:rPr lang="en-US" dirty="0" smtClean="0"/>
              <a:t>A rest parameter must be of an </a:t>
            </a:r>
            <a:r>
              <a:rPr lang="en-US" i="1" dirty="0" smtClean="0"/>
              <a:t>array type. This is done automatically</a:t>
            </a:r>
            <a:endParaRPr lang="en-US" dirty="0"/>
          </a:p>
        </p:txBody>
      </p:sp>
      <p:pic>
        <p:nvPicPr>
          <p:cNvPr id="5123" name="Picture 3"/>
          <p:cNvPicPr>
            <a:picLocks noChangeAspect="1" noChangeArrowheads="1"/>
          </p:cNvPicPr>
          <p:nvPr/>
        </p:nvPicPr>
        <p:blipFill>
          <a:blip r:embed="rId3"/>
          <a:srcRect/>
          <a:stretch>
            <a:fillRect/>
          </a:stretch>
        </p:blipFill>
        <p:spPr bwMode="auto">
          <a:xfrm>
            <a:off x="4953000" y="4495800"/>
            <a:ext cx="3609975" cy="352425"/>
          </a:xfrm>
          <a:prstGeom prst="rect">
            <a:avLst/>
          </a:prstGeom>
          <a:noFill/>
          <a:ln w="9525">
            <a:noFill/>
            <a:miter lim="800000"/>
            <a:headEnd/>
            <a:tailEnd/>
          </a:ln>
          <a:effectLst/>
        </p:spPr>
      </p:pic>
      <p:pic>
        <p:nvPicPr>
          <p:cNvPr id="5124" name="Picture 4"/>
          <p:cNvPicPr>
            <a:picLocks noChangeAspect="1" noChangeArrowheads="1"/>
          </p:cNvPicPr>
          <p:nvPr/>
        </p:nvPicPr>
        <p:blipFill>
          <a:blip r:embed="rId4"/>
          <a:srcRect/>
          <a:stretch>
            <a:fillRect/>
          </a:stretch>
        </p:blipFill>
        <p:spPr bwMode="auto">
          <a:xfrm>
            <a:off x="533400" y="5029200"/>
            <a:ext cx="4667250" cy="1524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Arrow Functions</a:t>
            </a:r>
            <a:endParaRPr lang="en-US" dirty="0"/>
          </a:p>
        </p:txBody>
      </p:sp>
      <p:sp>
        <p:nvSpPr>
          <p:cNvPr id="3" name="Rectangle 2"/>
          <p:cNvSpPr/>
          <p:nvPr/>
        </p:nvSpPr>
        <p:spPr>
          <a:xfrm>
            <a:off x="457200" y="1981200"/>
            <a:ext cx="8458200" cy="646331"/>
          </a:xfrm>
          <a:prstGeom prst="rect">
            <a:avLst/>
          </a:prstGeom>
        </p:spPr>
        <p:txBody>
          <a:bodyPr wrap="square">
            <a:spAutoFit/>
          </a:bodyPr>
          <a:lstStyle/>
          <a:p>
            <a:r>
              <a:rPr lang="en-US" dirty="0" smtClean="0"/>
              <a:t>An </a:t>
            </a:r>
            <a:r>
              <a:rPr lang="en-US" i="1" dirty="0" smtClean="0"/>
              <a:t>arrow function expression is a shortcut for a function expression (which is an anonymous </a:t>
            </a:r>
            <a:r>
              <a:rPr lang="en-US" dirty="0" smtClean="0"/>
              <a:t>function assigned to a variable</a:t>
            </a:r>
            <a:endParaRPr lang="en-US" dirty="0"/>
          </a:p>
        </p:txBody>
      </p:sp>
      <p:pic>
        <p:nvPicPr>
          <p:cNvPr id="6146" name="Picture 2"/>
          <p:cNvPicPr>
            <a:picLocks noChangeAspect="1" noChangeArrowheads="1"/>
          </p:cNvPicPr>
          <p:nvPr/>
        </p:nvPicPr>
        <p:blipFill>
          <a:blip r:embed="rId2"/>
          <a:srcRect/>
          <a:stretch>
            <a:fillRect/>
          </a:stretch>
        </p:blipFill>
        <p:spPr bwMode="auto">
          <a:xfrm>
            <a:off x="457200" y="2819400"/>
            <a:ext cx="3990975" cy="914400"/>
          </a:xfrm>
          <a:prstGeom prst="rect">
            <a:avLst/>
          </a:prstGeom>
          <a:noFill/>
          <a:ln w="9525">
            <a:noFill/>
            <a:miter lim="800000"/>
            <a:headEnd/>
            <a:tailEnd/>
          </a:ln>
          <a:effectLst/>
        </p:spPr>
      </p:pic>
      <p:pic>
        <p:nvPicPr>
          <p:cNvPr id="6147" name="Picture 3"/>
          <p:cNvPicPr>
            <a:picLocks noChangeAspect="1" noChangeArrowheads="1"/>
          </p:cNvPicPr>
          <p:nvPr/>
        </p:nvPicPr>
        <p:blipFill>
          <a:blip r:embed="rId3"/>
          <a:srcRect/>
          <a:stretch>
            <a:fillRect/>
          </a:stretch>
        </p:blipFill>
        <p:spPr bwMode="auto">
          <a:xfrm>
            <a:off x="4724400" y="2819400"/>
            <a:ext cx="3819525" cy="333375"/>
          </a:xfrm>
          <a:prstGeom prst="rect">
            <a:avLst/>
          </a:prstGeom>
          <a:noFill/>
          <a:ln w="9525">
            <a:noFill/>
            <a:miter lim="800000"/>
            <a:headEnd/>
            <a:tailEnd/>
          </a:ln>
          <a:effectLst/>
        </p:spPr>
      </p:pic>
      <p:pic>
        <p:nvPicPr>
          <p:cNvPr id="6148" name="Picture 4"/>
          <p:cNvPicPr>
            <a:picLocks noChangeAspect="1" noChangeArrowheads="1"/>
          </p:cNvPicPr>
          <p:nvPr/>
        </p:nvPicPr>
        <p:blipFill>
          <a:blip r:embed="rId4"/>
          <a:srcRect/>
          <a:stretch>
            <a:fillRect/>
          </a:stretch>
        </p:blipFill>
        <p:spPr bwMode="auto">
          <a:xfrm>
            <a:off x="4276725" y="3657600"/>
            <a:ext cx="4867275" cy="257175"/>
          </a:xfrm>
          <a:prstGeom prst="rect">
            <a:avLst/>
          </a:prstGeom>
          <a:noFill/>
          <a:ln w="9525">
            <a:noFill/>
            <a:miter lim="800000"/>
            <a:headEnd/>
            <a:tailEnd/>
          </a:ln>
          <a:effectLst/>
        </p:spPr>
      </p:pic>
      <p:pic>
        <p:nvPicPr>
          <p:cNvPr id="6149" name="Picture 5"/>
          <p:cNvPicPr>
            <a:picLocks noChangeAspect="1" noChangeArrowheads="1"/>
          </p:cNvPicPr>
          <p:nvPr/>
        </p:nvPicPr>
        <p:blipFill>
          <a:blip r:embed="rId5"/>
          <a:srcRect/>
          <a:stretch>
            <a:fillRect/>
          </a:stretch>
        </p:blipFill>
        <p:spPr bwMode="auto">
          <a:xfrm>
            <a:off x="4800600" y="3276600"/>
            <a:ext cx="2609850" cy="238125"/>
          </a:xfrm>
          <a:prstGeom prst="rect">
            <a:avLst/>
          </a:prstGeom>
          <a:noFill/>
          <a:ln w="9525">
            <a:noFill/>
            <a:miter lim="800000"/>
            <a:headEnd/>
            <a:tailEnd/>
          </a:ln>
          <a:effectLst/>
        </p:spPr>
      </p:pic>
      <p:pic>
        <p:nvPicPr>
          <p:cNvPr id="6150" name="Picture 6"/>
          <p:cNvPicPr>
            <a:picLocks noChangeAspect="1" noChangeArrowheads="1"/>
          </p:cNvPicPr>
          <p:nvPr/>
        </p:nvPicPr>
        <p:blipFill>
          <a:blip r:embed="rId6"/>
          <a:srcRect/>
          <a:stretch>
            <a:fillRect/>
          </a:stretch>
        </p:blipFill>
        <p:spPr bwMode="auto">
          <a:xfrm>
            <a:off x="4419600" y="4114800"/>
            <a:ext cx="4410075" cy="295275"/>
          </a:xfrm>
          <a:prstGeom prst="rect">
            <a:avLst/>
          </a:prstGeom>
          <a:noFill/>
          <a:ln w="9525">
            <a:noFill/>
            <a:miter lim="800000"/>
            <a:headEnd/>
            <a:tailEnd/>
          </a:ln>
          <a:effectLst/>
        </p:spPr>
      </p:pic>
      <p:sp>
        <p:nvSpPr>
          <p:cNvPr id="9" name="Rectangle 8"/>
          <p:cNvSpPr/>
          <p:nvPr/>
        </p:nvSpPr>
        <p:spPr>
          <a:xfrm>
            <a:off x="685800" y="4724400"/>
            <a:ext cx="6553200" cy="369332"/>
          </a:xfrm>
          <a:prstGeom prst="rect">
            <a:avLst/>
          </a:prstGeom>
        </p:spPr>
        <p:txBody>
          <a:bodyPr wrap="square">
            <a:spAutoFit/>
          </a:bodyPr>
          <a:lstStyle/>
          <a:p>
            <a:r>
              <a:rPr lang="en-US" dirty="0" smtClean="0"/>
              <a:t>Arrow functions are also known as lambda expressions</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About the </a:t>
            </a:r>
            <a:r>
              <a:rPr lang="en-US" b="1" i="1" dirty="0" smtClean="0"/>
              <a:t>THIS in arrow functions</a:t>
            </a:r>
            <a:endParaRPr lang="en-US" dirty="0"/>
          </a:p>
        </p:txBody>
      </p:sp>
      <p:sp>
        <p:nvSpPr>
          <p:cNvPr id="3" name="Content Placeholder 2"/>
          <p:cNvSpPr>
            <a:spLocks noGrp="1"/>
          </p:cNvSpPr>
          <p:nvPr>
            <p:ph idx="1"/>
          </p:nvPr>
        </p:nvSpPr>
        <p:spPr/>
        <p:txBody>
          <a:bodyPr/>
          <a:lstStyle/>
          <a:p>
            <a:r>
              <a:rPr lang="en-US" b="1" dirty="0" smtClean="0"/>
              <a:t> Arrow functions have no "this"</a:t>
            </a:r>
            <a:endParaRPr lang="en-US" dirty="0"/>
          </a:p>
        </p:txBody>
      </p:sp>
      <p:pic>
        <p:nvPicPr>
          <p:cNvPr id="7171" name="Picture 3"/>
          <p:cNvPicPr>
            <a:picLocks noChangeAspect="1" noChangeArrowheads="1"/>
          </p:cNvPicPr>
          <p:nvPr/>
        </p:nvPicPr>
        <p:blipFill>
          <a:blip r:embed="rId2"/>
          <a:srcRect/>
          <a:stretch>
            <a:fillRect/>
          </a:stretch>
        </p:blipFill>
        <p:spPr bwMode="auto">
          <a:xfrm>
            <a:off x="1143000" y="3581400"/>
            <a:ext cx="2047875" cy="838200"/>
          </a:xfrm>
          <a:prstGeom prst="rect">
            <a:avLst/>
          </a:prstGeom>
          <a:noFill/>
          <a:ln w="9525">
            <a:noFill/>
            <a:miter lim="800000"/>
            <a:headEnd/>
            <a:tailEnd/>
          </a:ln>
          <a:effectLst/>
        </p:spPr>
      </p:pic>
      <p:pic>
        <p:nvPicPr>
          <p:cNvPr id="7172" name="Picture 4"/>
          <p:cNvPicPr>
            <a:picLocks noChangeAspect="1" noChangeArrowheads="1"/>
          </p:cNvPicPr>
          <p:nvPr/>
        </p:nvPicPr>
        <p:blipFill>
          <a:blip r:embed="rId3"/>
          <a:srcRect/>
          <a:stretch>
            <a:fillRect/>
          </a:stretch>
        </p:blipFill>
        <p:spPr bwMode="auto">
          <a:xfrm>
            <a:off x="5105400" y="3429000"/>
            <a:ext cx="2828925" cy="1076325"/>
          </a:xfrm>
          <a:prstGeom prst="rect">
            <a:avLst/>
          </a:prstGeom>
          <a:noFill/>
          <a:ln w="9525">
            <a:noFill/>
            <a:miter lim="800000"/>
            <a:headEnd/>
            <a:tailEnd/>
          </a:ln>
          <a:effectLst/>
        </p:spPr>
      </p:pic>
      <p:sp>
        <p:nvSpPr>
          <p:cNvPr id="7" name="Rectangle 6"/>
          <p:cNvSpPr/>
          <p:nvPr/>
        </p:nvSpPr>
        <p:spPr>
          <a:xfrm>
            <a:off x="457200" y="5486400"/>
            <a:ext cx="8458200" cy="646331"/>
          </a:xfrm>
          <a:prstGeom prst="rect">
            <a:avLst/>
          </a:prstGeom>
        </p:spPr>
        <p:txBody>
          <a:bodyPr wrap="square">
            <a:spAutoFit/>
          </a:bodyPr>
          <a:lstStyle/>
          <a:p>
            <a:r>
              <a:rPr lang="en-US" dirty="0" smtClean="0"/>
              <a:t>Notice how TypeScript changes the term "</a:t>
            </a:r>
            <a:r>
              <a:rPr lang="en-US" i="1" dirty="0" smtClean="0"/>
              <a:t>this" to "</a:t>
            </a:r>
            <a:r>
              <a:rPr lang="en-US" b="1" i="1" dirty="0" smtClean="0"/>
              <a:t>_this" and then it creates a global variable </a:t>
            </a:r>
            <a:r>
              <a:rPr lang="en-US" dirty="0" smtClean="0"/>
              <a:t>named "_this" which points to the global "this".</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the output ?</a:t>
            </a:r>
            <a:endParaRPr lang="en-US" dirty="0"/>
          </a:p>
        </p:txBody>
      </p:sp>
      <p:pic>
        <p:nvPicPr>
          <p:cNvPr id="8194" name="Picture 2"/>
          <p:cNvPicPr>
            <a:picLocks noGrp="1" noChangeAspect="1" noChangeArrowheads="1"/>
          </p:cNvPicPr>
          <p:nvPr>
            <p:ph idx="1"/>
          </p:nvPr>
        </p:nvPicPr>
        <p:blipFill>
          <a:blip r:embed="rId2"/>
          <a:srcRect/>
          <a:stretch>
            <a:fillRect/>
          </a:stretch>
        </p:blipFill>
        <p:spPr bwMode="auto">
          <a:xfrm>
            <a:off x="228600" y="1828800"/>
            <a:ext cx="4190999" cy="2533650"/>
          </a:xfrm>
          <a:prstGeom prst="rect">
            <a:avLst/>
          </a:prstGeom>
          <a:noFill/>
          <a:ln w="9525">
            <a:noFill/>
            <a:miter lim="800000"/>
            <a:headEnd/>
            <a:tailEnd/>
          </a:ln>
          <a:effectLst/>
        </p:spPr>
      </p:pic>
      <p:pic>
        <p:nvPicPr>
          <p:cNvPr id="8195" name="Picture 3"/>
          <p:cNvPicPr>
            <a:picLocks noChangeAspect="1" noChangeArrowheads="1"/>
          </p:cNvPicPr>
          <p:nvPr/>
        </p:nvPicPr>
        <p:blipFill>
          <a:blip r:embed="rId3"/>
          <a:srcRect/>
          <a:stretch>
            <a:fillRect/>
          </a:stretch>
        </p:blipFill>
        <p:spPr bwMode="auto">
          <a:xfrm>
            <a:off x="2895600" y="4648200"/>
            <a:ext cx="2476500" cy="190500"/>
          </a:xfrm>
          <a:prstGeom prst="rect">
            <a:avLst/>
          </a:prstGeom>
          <a:noFill/>
          <a:ln w="9525">
            <a:noFill/>
            <a:miter lim="800000"/>
            <a:headEnd/>
            <a:tailEnd/>
          </a:ln>
          <a:effectLst/>
        </p:spPr>
      </p:pic>
      <p:pic>
        <p:nvPicPr>
          <p:cNvPr id="8196" name="Picture 4"/>
          <p:cNvPicPr>
            <a:picLocks noChangeAspect="1" noChangeArrowheads="1"/>
          </p:cNvPicPr>
          <p:nvPr/>
        </p:nvPicPr>
        <p:blipFill>
          <a:blip r:embed="rId4"/>
          <a:srcRect/>
          <a:stretch>
            <a:fillRect/>
          </a:stretch>
        </p:blipFill>
        <p:spPr bwMode="auto">
          <a:xfrm>
            <a:off x="4648200" y="1905000"/>
            <a:ext cx="3733800" cy="24860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2"/>
          <a:srcRect/>
          <a:stretch>
            <a:fillRect/>
          </a:stretch>
        </p:blipFill>
        <p:spPr bwMode="auto">
          <a:xfrm>
            <a:off x="914400" y="1371600"/>
            <a:ext cx="6934200" cy="3505200"/>
          </a:xfrm>
          <a:prstGeom prst="rect">
            <a:avLst/>
          </a:prstGeom>
          <a:noFill/>
          <a:ln w="9525">
            <a:noFill/>
            <a:miter lim="800000"/>
            <a:headEnd/>
            <a:tailEnd/>
          </a:ln>
          <a:effectLst/>
        </p:spPr>
      </p:pic>
      <p:sp>
        <p:nvSpPr>
          <p:cNvPr id="5" name="Rectangle 4"/>
          <p:cNvSpPr/>
          <p:nvPr/>
        </p:nvSpPr>
        <p:spPr>
          <a:xfrm>
            <a:off x="990600" y="5334000"/>
            <a:ext cx="7315200" cy="646331"/>
          </a:xfrm>
          <a:prstGeom prst="rect">
            <a:avLst/>
          </a:prstGeom>
        </p:spPr>
        <p:txBody>
          <a:bodyPr wrap="square">
            <a:spAutoFit/>
          </a:bodyPr>
          <a:lstStyle/>
          <a:p>
            <a:r>
              <a:rPr lang="en-US" dirty="0" smtClean="0"/>
              <a:t>TypeScript assumes that the programmer wants to access the global environment.</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Arrow functions assure the correct context in classes</a:t>
            </a:r>
            <a:endParaRPr lang="en-US" dirty="0"/>
          </a:p>
        </p:txBody>
      </p:sp>
      <p:pic>
        <p:nvPicPr>
          <p:cNvPr id="10243" name="Picture 3"/>
          <p:cNvPicPr>
            <a:picLocks noGrp="1" noChangeAspect="1" noChangeArrowheads="1"/>
          </p:cNvPicPr>
          <p:nvPr>
            <p:ph idx="1"/>
          </p:nvPr>
        </p:nvPicPr>
        <p:blipFill>
          <a:blip r:embed="rId2"/>
          <a:srcRect/>
          <a:stretch>
            <a:fillRect/>
          </a:stretch>
        </p:blipFill>
        <p:spPr bwMode="auto">
          <a:xfrm>
            <a:off x="228600" y="2401907"/>
            <a:ext cx="4267200" cy="2244685"/>
          </a:xfrm>
          <a:prstGeom prst="rect">
            <a:avLst/>
          </a:prstGeom>
          <a:noFill/>
          <a:ln w="9525">
            <a:noFill/>
            <a:miter lim="800000"/>
            <a:headEnd/>
            <a:tailEnd/>
          </a:ln>
          <a:effectLst/>
        </p:spPr>
      </p:pic>
      <p:pic>
        <p:nvPicPr>
          <p:cNvPr id="10244" name="Picture 4"/>
          <p:cNvPicPr>
            <a:picLocks noChangeAspect="1" noChangeArrowheads="1"/>
          </p:cNvPicPr>
          <p:nvPr/>
        </p:nvPicPr>
        <p:blipFill>
          <a:blip r:embed="rId2"/>
          <a:srcRect/>
          <a:stretch>
            <a:fillRect/>
          </a:stretch>
        </p:blipFill>
        <p:spPr bwMode="auto">
          <a:xfrm>
            <a:off x="4114801" y="2286000"/>
            <a:ext cx="4495800" cy="27908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Transcompiled</a:t>
            </a:r>
            <a:r>
              <a:rPr lang="en-US" dirty="0" smtClean="0"/>
              <a:t>   code</a:t>
            </a:r>
            <a:endParaRPr lang="en-US" dirty="0"/>
          </a:p>
        </p:txBody>
      </p:sp>
      <p:pic>
        <p:nvPicPr>
          <p:cNvPr id="11266" name="Picture 2"/>
          <p:cNvPicPr>
            <a:picLocks noGrp="1" noChangeAspect="1" noChangeArrowheads="1"/>
          </p:cNvPicPr>
          <p:nvPr>
            <p:ph idx="1"/>
          </p:nvPr>
        </p:nvPicPr>
        <p:blipFill>
          <a:blip r:embed="rId2"/>
          <a:srcRect/>
          <a:stretch>
            <a:fillRect/>
          </a:stretch>
        </p:blipFill>
        <p:spPr bwMode="auto">
          <a:xfrm>
            <a:off x="1524000" y="2362200"/>
            <a:ext cx="5715000" cy="34575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800" b="1" dirty="0" smtClean="0"/>
              <a:t>Why should I write my JavaScript using TypeScript?</a:t>
            </a:r>
            <a:endParaRPr lang="en-US" dirty="0"/>
          </a:p>
        </p:txBody>
      </p:sp>
      <p:sp>
        <p:nvSpPr>
          <p:cNvPr id="3" name="Content Placeholder 2"/>
          <p:cNvSpPr>
            <a:spLocks noGrp="1"/>
          </p:cNvSpPr>
          <p:nvPr>
            <p:ph idx="1"/>
          </p:nvPr>
        </p:nvSpPr>
        <p:spPr>
          <a:xfrm>
            <a:off x="457200" y="1935480"/>
            <a:ext cx="8686800" cy="4389120"/>
          </a:xfrm>
        </p:spPr>
        <p:txBody>
          <a:bodyPr>
            <a:noAutofit/>
          </a:bodyPr>
          <a:lstStyle/>
          <a:p>
            <a:r>
              <a:rPr lang="en-US" sz="1600" dirty="0" smtClean="0"/>
              <a:t>It is a lot easier to write JavaScript code in </a:t>
            </a:r>
            <a:r>
              <a:rPr lang="en-US" sz="1600" i="1" dirty="0" smtClean="0"/>
              <a:t>TypeScript mode than doing it directly as </a:t>
            </a:r>
            <a:r>
              <a:rPr lang="en-US" sz="1600" dirty="0" smtClean="0"/>
              <a:t>JavaScript. This is especially true when it comes to larger or more complex programs.</a:t>
            </a:r>
          </a:p>
          <a:p>
            <a:r>
              <a:rPr lang="en-US" sz="1600" dirty="0" smtClean="0"/>
              <a:t>TypeScript is also safer to write due to its type checking features, which minimize potential problems as the code expands, or when writing code as a team.</a:t>
            </a:r>
          </a:p>
          <a:p>
            <a:r>
              <a:rPr lang="en-US" sz="1600" dirty="0" smtClean="0"/>
              <a:t>The learning curve for mastering the language is a lot shorter when using TypeScript. Advanced JavaScript is much more complex.</a:t>
            </a:r>
          </a:p>
          <a:p>
            <a:r>
              <a:rPr lang="en-US" sz="1600" dirty="0" smtClean="0"/>
              <a:t>Just like JavaScript, TypeScript is an </a:t>
            </a:r>
            <a:r>
              <a:rPr lang="en-US" sz="1600" i="1" dirty="0" smtClean="0"/>
              <a:t>open source computer language that </a:t>
            </a:r>
            <a:r>
              <a:rPr lang="en-US" sz="1600" i="1" dirty="0" err="1" smtClean="0"/>
              <a:t>transcompiles</a:t>
            </a:r>
            <a:r>
              <a:rPr lang="en-US" sz="1600" dirty="0" smtClean="0"/>
              <a:t>(language-to-language translation) to JavaScript. It was specifically created by Microsoft to work under JavaScript syntax rules. This means that almost any JavaScript code is also TypeScript.</a:t>
            </a:r>
          </a:p>
          <a:p>
            <a:r>
              <a:rPr lang="en-US" sz="1600" dirty="0" smtClean="0"/>
              <a:t>There are many advantages on writing in TypeScript as opposed to doing it directly in JavaScript such as code safety, which prevents unnoticeable errors, added features like </a:t>
            </a:r>
            <a:r>
              <a:rPr lang="en-US" sz="1600" i="1" dirty="0" smtClean="0"/>
              <a:t>classes, interfaces, modules, static data types, creation of enumerable lists and much, </a:t>
            </a:r>
            <a:r>
              <a:rPr lang="en-US" sz="1600" dirty="0" smtClean="0"/>
              <a:t>much more.</a:t>
            </a:r>
          </a:p>
          <a:p>
            <a:r>
              <a:rPr lang="en-US" sz="1600" dirty="0" smtClean="0"/>
              <a:t>The new AngularJS version is officially tuned to use TypeScript instead of JavaScript and this is because of its </a:t>
            </a:r>
            <a:r>
              <a:rPr lang="en-US" sz="1600" i="1" dirty="0" smtClean="0"/>
              <a:t>type checking capabilities. That in itself is reason enough to </a:t>
            </a:r>
            <a:r>
              <a:rPr lang="en-US" sz="1600" dirty="0" smtClean="0"/>
              <a:t>learn the language features added to TypeScript so that we can use them while creating </a:t>
            </a:r>
            <a:r>
              <a:rPr lang="en-US" sz="1600" i="1" dirty="0" smtClean="0"/>
              <a:t>Angular projects.</a:t>
            </a:r>
            <a:endParaRPr lang="en-US" sz="16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Summary</a:t>
            </a:r>
            <a:endParaRPr lang="en-US" dirty="0"/>
          </a:p>
        </p:txBody>
      </p:sp>
      <p:sp>
        <p:nvSpPr>
          <p:cNvPr id="3" name="Content Placeholder 2"/>
          <p:cNvSpPr>
            <a:spLocks noGrp="1"/>
          </p:cNvSpPr>
          <p:nvPr>
            <p:ph idx="1"/>
          </p:nvPr>
        </p:nvSpPr>
        <p:spPr/>
        <p:txBody>
          <a:bodyPr>
            <a:normAutofit fontScale="92500"/>
          </a:bodyPr>
          <a:lstStyle/>
          <a:p>
            <a:r>
              <a:rPr lang="en-US" dirty="0" smtClean="0"/>
              <a:t>Arrow functions in TypeScript do not have a “</a:t>
            </a:r>
            <a:r>
              <a:rPr lang="en-US" i="1" dirty="0" smtClean="0"/>
              <a:t>this” keyword.</a:t>
            </a:r>
          </a:p>
          <a:p>
            <a:r>
              <a:rPr lang="en-US" dirty="0" smtClean="0"/>
              <a:t>Every time we include a “</a:t>
            </a:r>
            <a:r>
              <a:rPr lang="en-US" i="1" dirty="0" smtClean="0"/>
              <a:t>this” in an arrow function, the TypeScript interpreter replaces it with “_this”, and then it creates a new variable in the global context or, if a class is being used to </a:t>
            </a:r>
            <a:r>
              <a:rPr lang="en-US" dirty="0" smtClean="0"/>
              <a:t>instantiate the object, in the class context.</a:t>
            </a:r>
          </a:p>
          <a:p>
            <a:r>
              <a:rPr lang="en-US" dirty="0" smtClean="0"/>
              <a:t>Avoid using “</a:t>
            </a:r>
            <a:r>
              <a:rPr lang="en-US" i="1" dirty="0" smtClean="0"/>
              <a:t>this” in arrow functions unless you use it to solve problems such as context problems</a:t>
            </a:r>
          </a:p>
          <a:p>
            <a:r>
              <a:rPr lang="en-US" dirty="0" smtClean="0"/>
              <a:t>The purpose of the fake “this” in an arrow function is to set the “this” where the function is created, rather than setting it in the context where the function is invoked.</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 Overloading</a:t>
            </a:r>
            <a:endParaRPr lang="en-US" dirty="0"/>
          </a:p>
        </p:txBody>
      </p:sp>
      <p:sp>
        <p:nvSpPr>
          <p:cNvPr id="3" name="Content Placeholder 2"/>
          <p:cNvSpPr>
            <a:spLocks noGrp="1"/>
          </p:cNvSpPr>
          <p:nvPr>
            <p:ph idx="1"/>
          </p:nvPr>
        </p:nvSpPr>
        <p:spPr/>
        <p:txBody>
          <a:bodyPr>
            <a:normAutofit lnSpcReduction="10000"/>
          </a:bodyPr>
          <a:lstStyle/>
          <a:p>
            <a:r>
              <a:rPr lang="en-US" dirty="0" smtClean="0"/>
              <a:t>Function overloading in TypeScript limits a function with type </a:t>
            </a:r>
            <a:r>
              <a:rPr lang="en-US" b="1" i="1" dirty="0" smtClean="0"/>
              <a:t>any parameters to </a:t>
            </a:r>
            <a:r>
              <a:rPr lang="en-US" dirty="0" smtClean="0"/>
              <a:t>the specific types available in the declared signatures.</a:t>
            </a:r>
          </a:p>
          <a:p>
            <a:r>
              <a:rPr lang="en-US" dirty="0" smtClean="0"/>
              <a:t> </a:t>
            </a:r>
            <a:r>
              <a:rPr lang="en-US" b="1" dirty="0" smtClean="0"/>
              <a:t>Function overloading narrows the scope of the type </a:t>
            </a:r>
            <a:r>
              <a:rPr lang="en-US" b="1" i="1" dirty="0" smtClean="0"/>
              <a:t>any to the available</a:t>
            </a:r>
            <a:r>
              <a:rPr lang="en-US" dirty="0" smtClean="0"/>
              <a:t>(authorized by the programmer) signatures.</a:t>
            </a:r>
          </a:p>
          <a:p>
            <a:r>
              <a:rPr lang="en-US" dirty="0" smtClean="0"/>
              <a:t>Keep in mind that since TypeScript allows for </a:t>
            </a:r>
            <a:r>
              <a:rPr lang="en-US" i="1" dirty="0" smtClean="0"/>
              <a:t>optional parameters in functions, you may find the </a:t>
            </a:r>
            <a:r>
              <a:rPr lang="en-US" dirty="0" smtClean="0"/>
              <a:t>optional parameters feature to be a better solution for the outcome you want to achieve, instead of using the overloading</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p:cNvPicPr>
            <a:picLocks noChangeAspect="1" noChangeArrowheads="1"/>
          </p:cNvPicPr>
          <p:nvPr/>
        </p:nvPicPr>
        <p:blipFill>
          <a:blip r:embed="rId2"/>
          <a:srcRect/>
          <a:stretch>
            <a:fillRect/>
          </a:stretch>
        </p:blipFill>
        <p:spPr bwMode="auto">
          <a:xfrm>
            <a:off x="533400" y="990600"/>
            <a:ext cx="6781800" cy="3810000"/>
          </a:xfrm>
          <a:prstGeom prst="rect">
            <a:avLst/>
          </a:prstGeom>
          <a:noFill/>
          <a:ln w="9525">
            <a:noFill/>
            <a:miter lim="800000"/>
            <a:headEnd/>
            <a:tailEnd/>
          </a:ln>
          <a:effectLst/>
        </p:spPr>
      </p:pic>
      <p:pic>
        <p:nvPicPr>
          <p:cNvPr id="12291" name="Picture 3"/>
          <p:cNvPicPr>
            <a:picLocks noChangeAspect="1" noChangeArrowheads="1"/>
          </p:cNvPicPr>
          <p:nvPr/>
        </p:nvPicPr>
        <p:blipFill>
          <a:blip r:embed="rId3"/>
          <a:srcRect/>
          <a:stretch>
            <a:fillRect/>
          </a:stretch>
        </p:blipFill>
        <p:spPr bwMode="auto">
          <a:xfrm>
            <a:off x="2590800" y="5029200"/>
            <a:ext cx="6315075" cy="10858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Interfaces</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An interface sets the rules for </a:t>
            </a:r>
            <a:r>
              <a:rPr lang="en-US" i="1" dirty="0" smtClean="0"/>
              <a:t>object creation (or the creation of any other type such as arrays </a:t>
            </a:r>
            <a:r>
              <a:rPr lang="en-US" dirty="0" smtClean="0"/>
              <a:t>and </a:t>
            </a:r>
            <a:r>
              <a:rPr lang="en-US" i="1" dirty="0" smtClean="0"/>
              <a:t>functions</a:t>
            </a:r>
          </a:p>
          <a:p>
            <a:r>
              <a:rPr lang="en-US" dirty="0" smtClean="0"/>
              <a:t>The advantage of building an </a:t>
            </a:r>
            <a:r>
              <a:rPr lang="en-US" i="1" dirty="0" smtClean="0"/>
              <a:t>interface (or custom data type), is that we can safely recreate other </a:t>
            </a:r>
            <a:r>
              <a:rPr lang="en-US" dirty="0" smtClean="0"/>
              <a:t>individual objects based on the same rules.</a:t>
            </a:r>
          </a:p>
          <a:p>
            <a:r>
              <a:rPr lang="en-US" dirty="0" smtClean="0"/>
              <a:t>The interface becomes a template with rules for a certain type of object creation (this is not a class).</a:t>
            </a:r>
          </a:p>
          <a:p>
            <a:r>
              <a:rPr lang="en-US" dirty="0" smtClean="0"/>
              <a:t>The only job of an interface in TypeScript is to describe a type.</a:t>
            </a:r>
          </a:p>
          <a:p>
            <a:pPr lvl="1"/>
            <a:r>
              <a:rPr lang="en-US" dirty="0" smtClean="0"/>
              <a:t>Class and Function deal with implementation while  an interface helps us keep our programs error-free by providing information about the type of the data we work with</a:t>
            </a:r>
          </a:p>
          <a:p>
            <a:r>
              <a:rPr lang="en-US" dirty="0" smtClean="0"/>
              <a:t>Interfaces allow us to create custom data types in TypeScript.</a:t>
            </a:r>
          </a:p>
          <a:p>
            <a:r>
              <a:rPr lang="en-US" dirty="0" smtClean="0"/>
              <a:t>An interface acts as a contract, which needs to be followed if implemented (if assigned to another construct).</a:t>
            </a:r>
          </a:p>
          <a:p>
            <a:r>
              <a:rPr lang="en-US" dirty="0" smtClean="0"/>
              <a:t>Interfaces ensure TypeScript type-checking features. (We tell TypeScript to inspect the code as we write it).</a:t>
            </a:r>
          </a:p>
          <a:p>
            <a:r>
              <a:rPr lang="en-US" dirty="0" smtClean="0"/>
              <a:t>Interfaces do not add ‘bulk’ to memory because the overall </a:t>
            </a:r>
            <a:r>
              <a:rPr lang="en-US" i="1" dirty="0" smtClean="0"/>
              <a:t>type information is erased </a:t>
            </a:r>
            <a:r>
              <a:rPr lang="en-US" dirty="0" smtClean="0"/>
              <a:t>from a TypeScript program compilation</a:t>
            </a:r>
          </a:p>
          <a:p>
            <a:pPr lvl="1"/>
            <a:r>
              <a:rPr lang="en-US" dirty="0" smtClean="0"/>
              <a:t>We can freely add customized data types by using interfaces without worrying about the runtime overhead</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Interface programming</a:t>
            </a:r>
            <a:endParaRPr lang="en-US" dirty="0"/>
          </a:p>
        </p:txBody>
      </p:sp>
      <p:pic>
        <p:nvPicPr>
          <p:cNvPr id="13314" name="Picture 2"/>
          <p:cNvPicPr>
            <a:picLocks noGrp="1" noChangeAspect="1" noChangeArrowheads="1"/>
          </p:cNvPicPr>
          <p:nvPr>
            <p:ph idx="1"/>
          </p:nvPr>
        </p:nvPicPr>
        <p:blipFill>
          <a:blip r:embed="rId2"/>
          <a:srcRect/>
          <a:stretch>
            <a:fillRect/>
          </a:stretch>
        </p:blipFill>
        <p:spPr bwMode="auto">
          <a:xfrm>
            <a:off x="533401" y="2440999"/>
            <a:ext cx="2594100" cy="226001"/>
          </a:xfrm>
          <a:prstGeom prst="rect">
            <a:avLst/>
          </a:prstGeom>
          <a:noFill/>
          <a:ln w="9525">
            <a:noFill/>
            <a:miter lim="800000"/>
            <a:headEnd/>
            <a:tailEnd/>
          </a:ln>
          <a:effectLst/>
        </p:spPr>
      </p:pic>
      <p:pic>
        <p:nvPicPr>
          <p:cNvPr id="13315" name="Picture 3"/>
          <p:cNvPicPr>
            <a:picLocks noChangeAspect="1" noChangeArrowheads="1"/>
          </p:cNvPicPr>
          <p:nvPr/>
        </p:nvPicPr>
        <p:blipFill>
          <a:blip r:embed="rId3"/>
          <a:srcRect/>
          <a:stretch>
            <a:fillRect/>
          </a:stretch>
        </p:blipFill>
        <p:spPr bwMode="auto">
          <a:xfrm>
            <a:off x="587324" y="3048000"/>
            <a:ext cx="2466975" cy="1295400"/>
          </a:xfrm>
          <a:prstGeom prst="rect">
            <a:avLst/>
          </a:prstGeom>
          <a:noFill/>
          <a:ln w="9525">
            <a:noFill/>
            <a:miter lim="800000"/>
            <a:headEnd/>
            <a:tailEnd/>
          </a:ln>
          <a:effectLst/>
        </p:spPr>
      </p:pic>
      <p:sp>
        <p:nvSpPr>
          <p:cNvPr id="8" name="Rectangle 7"/>
          <p:cNvSpPr/>
          <p:nvPr/>
        </p:nvSpPr>
        <p:spPr>
          <a:xfrm>
            <a:off x="3352800" y="2362200"/>
            <a:ext cx="2998321" cy="369332"/>
          </a:xfrm>
          <a:prstGeom prst="rect">
            <a:avLst/>
          </a:prstGeom>
        </p:spPr>
        <p:txBody>
          <a:bodyPr wrap="none">
            <a:spAutoFit/>
          </a:bodyPr>
          <a:lstStyle/>
          <a:p>
            <a:r>
              <a:rPr lang="en-US" b="1" dirty="0" smtClean="0"/>
              <a:t>How to create an interface</a:t>
            </a:r>
            <a:endParaRPr lang="en-US" dirty="0"/>
          </a:p>
        </p:txBody>
      </p:sp>
      <p:sp>
        <p:nvSpPr>
          <p:cNvPr id="9" name="Rectangle 8"/>
          <p:cNvSpPr/>
          <p:nvPr/>
        </p:nvSpPr>
        <p:spPr>
          <a:xfrm>
            <a:off x="3358660" y="3048000"/>
            <a:ext cx="3881319" cy="369332"/>
          </a:xfrm>
          <a:prstGeom prst="rect">
            <a:avLst/>
          </a:prstGeom>
        </p:spPr>
        <p:txBody>
          <a:bodyPr wrap="none">
            <a:spAutoFit/>
          </a:bodyPr>
          <a:lstStyle/>
          <a:p>
            <a:r>
              <a:rPr lang="en-US" b="1" dirty="0" smtClean="0"/>
              <a:t>Establish the rules of the interface</a:t>
            </a:r>
          </a:p>
        </p:txBody>
      </p:sp>
      <p:sp>
        <p:nvSpPr>
          <p:cNvPr id="10" name="Rectangle 9"/>
          <p:cNvSpPr/>
          <p:nvPr/>
        </p:nvSpPr>
        <p:spPr>
          <a:xfrm>
            <a:off x="4495800" y="4572000"/>
            <a:ext cx="4421467" cy="369332"/>
          </a:xfrm>
          <a:prstGeom prst="rect">
            <a:avLst/>
          </a:prstGeom>
        </p:spPr>
        <p:txBody>
          <a:bodyPr wrap="none">
            <a:spAutoFit/>
          </a:bodyPr>
          <a:lstStyle/>
          <a:p>
            <a:r>
              <a:rPr lang="en-US" b="1" dirty="0" smtClean="0"/>
              <a:t>Assigning an interface type to an object</a:t>
            </a:r>
            <a:endParaRPr lang="en-US" dirty="0"/>
          </a:p>
        </p:txBody>
      </p:sp>
      <p:pic>
        <p:nvPicPr>
          <p:cNvPr id="13316" name="Picture 4"/>
          <p:cNvPicPr>
            <a:picLocks noChangeAspect="1" noChangeArrowheads="1"/>
          </p:cNvPicPr>
          <p:nvPr/>
        </p:nvPicPr>
        <p:blipFill>
          <a:blip r:embed="rId4"/>
          <a:srcRect/>
          <a:stretch>
            <a:fillRect/>
          </a:stretch>
        </p:blipFill>
        <p:spPr bwMode="auto">
          <a:xfrm>
            <a:off x="533400" y="4572000"/>
            <a:ext cx="3914775" cy="1257300"/>
          </a:xfrm>
          <a:prstGeom prst="rect">
            <a:avLst/>
          </a:prstGeom>
          <a:noFill/>
          <a:ln w="9525">
            <a:noFill/>
            <a:miter lim="800000"/>
            <a:headEnd/>
            <a:tailEnd/>
          </a:ln>
          <a:effectLst/>
        </p:spPr>
      </p:pic>
      <p:sp>
        <p:nvSpPr>
          <p:cNvPr id="12" name="Rectangle 11"/>
          <p:cNvSpPr/>
          <p:nvPr/>
        </p:nvSpPr>
        <p:spPr>
          <a:xfrm>
            <a:off x="2209800" y="6096000"/>
            <a:ext cx="4581319" cy="369332"/>
          </a:xfrm>
          <a:prstGeom prst="rect">
            <a:avLst/>
          </a:prstGeom>
        </p:spPr>
        <p:txBody>
          <a:bodyPr wrap="none">
            <a:spAutoFit/>
          </a:bodyPr>
          <a:lstStyle/>
          <a:p>
            <a:r>
              <a:rPr lang="en-US" i="1" dirty="0" err="1" smtClean="0"/>
              <a:t>myWardrobeCabinet</a:t>
            </a:r>
            <a:r>
              <a:rPr lang="en-US" i="1" dirty="0" smtClean="0"/>
              <a:t> is now of type </a:t>
            </a:r>
            <a:r>
              <a:rPr lang="en-US" i="1" dirty="0" err="1" smtClean="0"/>
              <a:t>I</a:t>
            </a:r>
            <a:r>
              <a:rPr lang="en-US" b="1" i="1" dirty="0" err="1" smtClean="0"/>
              <a:t>Cabinet</a:t>
            </a: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Things to know</a:t>
            </a:r>
            <a:endParaRPr lang="en-US" dirty="0"/>
          </a:p>
        </p:txBody>
      </p:sp>
      <p:sp>
        <p:nvSpPr>
          <p:cNvPr id="3" name="Content Placeholder 2"/>
          <p:cNvSpPr>
            <a:spLocks noGrp="1"/>
          </p:cNvSpPr>
          <p:nvPr>
            <p:ph idx="1"/>
          </p:nvPr>
        </p:nvSpPr>
        <p:spPr/>
        <p:txBody>
          <a:bodyPr/>
          <a:lstStyle/>
          <a:p>
            <a:r>
              <a:rPr lang="en-US" dirty="0" smtClean="0"/>
              <a:t>Interfaces regulate the </a:t>
            </a:r>
            <a:r>
              <a:rPr lang="en-US" b="1" i="1" dirty="0" smtClean="0"/>
              <a:t>data type </a:t>
            </a:r>
            <a:r>
              <a:rPr lang="en-US" i="1" dirty="0" smtClean="0"/>
              <a:t>of the properties used by their subscribers</a:t>
            </a:r>
          </a:p>
          <a:p>
            <a:r>
              <a:rPr lang="en-US" dirty="0" smtClean="0"/>
              <a:t>Interfaces also regulate the </a:t>
            </a:r>
            <a:r>
              <a:rPr lang="en-US" b="1" dirty="0" smtClean="0"/>
              <a:t>number of properties </a:t>
            </a:r>
            <a:r>
              <a:rPr lang="en-US" dirty="0" smtClean="0"/>
              <a:t>a subscriber should have.</a:t>
            </a:r>
          </a:p>
          <a:p>
            <a:r>
              <a:rPr lang="en-US" dirty="0" smtClean="0"/>
              <a:t>Interfaces regulate </a:t>
            </a:r>
            <a:r>
              <a:rPr lang="en-US" b="1" dirty="0" smtClean="0"/>
              <a:t>the name of the properties </a:t>
            </a:r>
            <a:r>
              <a:rPr lang="en-US" dirty="0" smtClean="0"/>
              <a:t>used by its members</a:t>
            </a: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t>Protocol Syntax</a:t>
            </a:r>
            <a:endParaRPr lang="en-US" dirty="0"/>
          </a:p>
        </p:txBody>
      </p:sp>
      <p:sp>
        <p:nvSpPr>
          <p:cNvPr id="3" name="Content Placeholder 2"/>
          <p:cNvSpPr>
            <a:spLocks noGrp="1"/>
          </p:cNvSpPr>
          <p:nvPr>
            <p:ph idx="1"/>
          </p:nvPr>
        </p:nvSpPr>
        <p:spPr/>
        <p:txBody>
          <a:bodyPr/>
          <a:lstStyle/>
          <a:p>
            <a:r>
              <a:rPr lang="en-US" b="1" dirty="0" smtClean="0"/>
              <a:t>Declaring an object assigned to an interface but with no property values</a:t>
            </a:r>
          </a:p>
          <a:p>
            <a:pPr lvl="1"/>
            <a:endParaRPr lang="en-US" dirty="0"/>
          </a:p>
        </p:txBody>
      </p:sp>
      <p:pic>
        <p:nvPicPr>
          <p:cNvPr id="14339" name="Picture 3"/>
          <p:cNvPicPr>
            <a:picLocks noChangeAspect="1" noChangeArrowheads="1"/>
          </p:cNvPicPr>
          <p:nvPr/>
        </p:nvPicPr>
        <p:blipFill>
          <a:blip r:embed="rId2"/>
          <a:srcRect/>
          <a:stretch>
            <a:fillRect/>
          </a:stretch>
        </p:blipFill>
        <p:spPr bwMode="auto">
          <a:xfrm>
            <a:off x="1600200" y="2971800"/>
            <a:ext cx="4171950" cy="219075"/>
          </a:xfrm>
          <a:prstGeom prst="rect">
            <a:avLst/>
          </a:prstGeom>
          <a:noFill/>
          <a:ln w="9525">
            <a:noFill/>
            <a:miter lim="800000"/>
            <a:headEnd/>
            <a:tailEnd/>
          </a:ln>
          <a:effectLst/>
        </p:spPr>
      </p:pic>
      <p:sp>
        <p:nvSpPr>
          <p:cNvPr id="6" name="Rectangle 5"/>
          <p:cNvSpPr/>
          <p:nvPr/>
        </p:nvSpPr>
        <p:spPr>
          <a:xfrm>
            <a:off x="762000" y="3352800"/>
            <a:ext cx="7924800" cy="646331"/>
          </a:xfrm>
          <a:prstGeom prst="rect">
            <a:avLst/>
          </a:prstGeom>
        </p:spPr>
        <p:txBody>
          <a:bodyPr wrap="square">
            <a:spAutoFit/>
          </a:bodyPr>
          <a:lstStyle/>
          <a:p>
            <a:r>
              <a:rPr lang="en-US" dirty="0" smtClean="0"/>
              <a:t>The properties were implicitly assigned to the object, but they are all set to the value of </a:t>
            </a:r>
            <a:r>
              <a:rPr lang="en-US" i="1" dirty="0" smtClean="0"/>
              <a:t>undefined.</a:t>
            </a:r>
            <a:endParaRPr lang="en-US" dirty="0"/>
          </a:p>
        </p:txBody>
      </p:sp>
      <p:pic>
        <p:nvPicPr>
          <p:cNvPr id="14341" name="Picture 5"/>
          <p:cNvPicPr>
            <a:picLocks noChangeAspect="1" noChangeArrowheads="1"/>
          </p:cNvPicPr>
          <p:nvPr/>
        </p:nvPicPr>
        <p:blipFill>
          <a:blip r:embed="rId3"/>
          <a:srcRect/>
          <a:stretch>
            <a:fillRect/>
          </a:stretch>
        </p:blipFill>
        <p:spPr bwMode="auto">
          <a:xfrm>
            <a:off x="838200" y="4267200"/>
            <a:ext cx="4857750" cy="8572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How to create optional properties</a:t>
            </a:r>
            <a:endParaRPr lang="en-US" dirty="0"/>
          </a:p>
        </p:txBody>
      </p:sp>
      <p:pic>
        <p:nvPicPr>
          <p:cNvPr id="15362" name="Picture 2"/>
          <p:cNvPicPr>
            <a:picLocks noGrp="1" noChangeAspect="1" noChangeArrowheads="1"/>
          </p:cNvPicPr>
          <p:nvPr>
            <p:ph idx="1"/>
          </p:nvPr>
        </p:nvPicPr>
        <p:blipFill>
          <a:blip r:embed="rId2"/>
          <a:srcRect/>
          <a:stretch>
            <a:fillRect/>
          </a:stretch>
        </p:blipFill>
        <p:spPr bwMode="auto">
          <a:xfrm>
            <a:off x="685800" y="2286000"/>
            <a:ext cx="2762250" cy="1323975"/>
          </a:xfrm>
          <a:prstGeom prst="rect">
            <a:avLst/>
          </a:prstGeom>
          <a:noFill/>
          <a:ln w="9525">
            <a:noFill/>
            <a:miter lim="800000"/>
            <a:headEnd/>
            <a:tailEnd/>
          </a:ln>
          <a:effectLst/>
        </p:spPr>
      </p:pic>
      <p:pic>
        <p:nvPicPr>
          <p:cNvPr id="15363" name="Picture 3"/>
          <p:cNvPicPr>
            <a:picLocks noChangeAspect="1" noChangeArrowheads="1"/>
          </p:cNvPicPr>
          <p:nvPr/>
        </p:nvPicPr>
        <p:blipFill>
          <a:blip r:embed="rId3"/>
          <a:srcRect/>
          <a:stretch>
            <a:fillRect/>
          </a:stretch>
        </p:blipFill>
        <p:spPr bwMode="auto">
          <a:xfrm>
            <a:off x="609600" y="4114800"/>
            <a:ext cx="8153400" cy="2362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smtClean="0"/>
              <a:t>Using an interface to describe a function</a:t>
            </a:r>
            <a:endParaRPr lang="en-US" sz="3600" dirty="0"/>
          </a:p>
        </p:txBody>
      </p:sp>
      <p:sp>
        <p:nvSpPr>
          <p:cNvPr id="3" name="Content Placeholder 2"/>
          <p:cNvSpPr>
            <a:spLocks noGrp="1"/>
          </p:cNvSpPr>
          <p:nvPr>
            <p:ph idx="1"/>
          </p:nvPr>
        </p:nvSpPr>
        <p:spPr/>
        <p:txBody>
          <a:bodyPr/>
          <a:lstStyle/>
          <a:p>
            <a:r>
              <a:rPr lang="en-US" dirty="0" smtClean="0"/>
              <a:t>A function signature is the top part of the function where we declare the parameters and the type of </a:t>
            </a:r>
            <a:r>
              <a:rPr lang="en-US" i="1" dirty="0" smtClean="0"/>
              <a:t>return statement we want to have. The function name is not part of the signature</a:t>
            </a:r>
            <a:endParaRPr lang="en-US" dirty="0"/>
          </a:p>
        </p:txBody>
      </p:sp>
      <p:pic>
        <p:nvPicPr>
          <p:cNvPr id="16387" name="Picture 3"/>
          <p:cNvPicPr>
            <a:picLocks noChangeAspect="1" noChangeArrowheads="1"/>
          </p:cNvPicPr>
          <p:nvPr/>
        </p:nvPicPr>
        <p:blipFill>
          <a:blip r:embed="rId2"/>
          <a:srcRect/>
          <a:stretch>
            <a:fillRect/>
          </a:stretch>
        </p:blipFill>
        <p:spPr bwMode="auto">
          <a:xfrm>
            <a:off x="762000" y="3581400"/>
            <a:ext cx="3429000" cy="1066800"/>
          </a:xfrm>
          <a:prstGeom prst="rect">
            <a:avLst/>
          </a:prstGeom>
          <a:noFill/>
          <a:ln w="9525">
            <a:noFill/>
            <a:miter lim="800000"/>
            <a:headEnd/>
            <a:tailEnd/>
          </a:ln>
          <a:effectLst/>
        </p:spPr>
      </p:pic>
      <p:pic>
        <p:nvPicPr>
          <p:cNvPr id="16388" name="Picture 4"/>
          <p:cNvPicPr>
            <a:picLocks noChangeAspect="1" noChangeArrowheads="1"/>
          </p:cNvPicPr>
          <p:nvPr/>
        </p:nvPicPr>
        <p:blipFill>
          <a:blip r:embed="rId3"/>
          <a:srcRect/>
          <a:stretch>
            <a:fillRect/>
          </a:stretch>
        </p:blipFill>
        <p:spPr bwMode="auto">
          <a:xfrm>
            <a:off x="5105400" y="3581400"/>
            <a:ext cx="3162300" cy="1066800"/>
          </a:xfrm>
          <a:prstGeom prst="rect">
            <a:avLst/>
          </a:prstGeom>
          <a:noFill/>
          <a:ln w="9525">
            <a:noFill/>
            <a:miter lim="800000"/>
            <a:headEnd/>
            <a:tailEnd/>
          </a:ln>
          <a:effectLst/>
        </p:spPr>
      </p:pic>
      <p:pic>
        <p:nvPicPr>
          <p:cNvPr id="16389" name="Picture 5"/>
          <p:cNvPicPr>
            <a:picLocks noChangeAspect="1" noChangeArrowheads="1"/>
          </p:cNvPicPr>
          <p:nvPr/>
        </p:nvPicPr>
        <p:blipFill>
          <a:blip r:embed="rId4"/>
          <a:srcRect/>
          <a:stretch>
            <a:fillRect/>
          </a:stretch>
        </p:blipFill>
        <p:spPr bwMode="auto">
          <a:xfrm>
            <a:off x="228600" y="4800600"/>
            <a:ext cx="5200650" cy="2057400"/>
          </a:xfrm>
          <a:prstGeom prst="rect">
            <a:avLst/>
          </a:prstGeom>
          <a:noFill/>
          <a:ln w="9525">
            <a:noFill/>
            <a:miter lim="800000"/>
            <a:headEnd/>
            <a:tailEnd/>
          </a:ln>
          <a:effectLst/>
        </p:spPr>
      </p:pic>
      <p:pic>
        <p:nvPicPr>
          <p:cNvPr id="16390" name="Picture 6"/>
          <p:cNvPicPr>
            <a:picLocks noChangeAspect="1" noChangeArrowheads="1"/>
          </p:cNvPicPr>
          <p:nvPr/>
        </p:nvPicPr>
        <p:blipFill>
          <a:blip r:embed="rId5"/>
          <a:srcRect/>
          <a:stretch>
            <a:fillRect/>
          </a:stretch>
        </p:blipFill>
        <p:spPr bwMode="auto">
          <a:xfrm>
            <a:off x="5638800" y="4876800"/>
            <a:ext cx="3257550" cy="13620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b="1" dirty="0" smtClean="0"/>
              <a:t>Adding a function (or method) to an object Interface</a:t>
            </a:r>
            <a:endParaRPr lang="en-US" sz="2800" dirty="0"/>
          </a:p>
        </p:txBody>
      </p:sp>
      <p:pic>
        <p:nvPicPr>
          <p:cNvPr id="17411" name="Picture 3"/>
          <p:cNvPicPr>
            <a:picLocks noGrp="1" noChangeAspect="1" noChangeArrowheads="1"/>
          </p:cNvPicPr>
          <p:nvPr>
            <p:ph idx="1"/>
          </p:nvPr>
        </p:nvPicPr>
        <p:blipFill>
          <a:blip r:embed="rId2"/>
          <a:srcRect/>
          <a:stretch>
            <a:fillRect/>
          </a:stretch>
        </p:blipFill>
        <p:spPr bwMode="auto">
          <a:xfrm>
            <a:off x="1066800" y="2229644"/>
            <a:ext cx="5576887" cy="38004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smtClean="0"/>
              <a:t>Declaring a variable and type classification</a:t>
            </a:r>
            <a:endParaRPr lang="en-US" sz="3600" dirty="0"/>
          </a:p>
        </p:txBody>
      </p:sp>
      <p:sp>
        <p:nvSpPr>
          <p:cNvPr id="3" name="Content Placeholder 2"/>
          <p:cNvSpPr>
            <a:spLocks noGrp="1"/>
          </p:cNvSpPr>
          <p:nvPr>
            <p:ph idx="1"/>
          </p:nvPr>
        </p:nvSpPr>
        <p:spPr/>
        <p:txBody>
          <a:bodyPr>
            <a:normAutofit fontScale="62500" lnSpcReduction="20000"/>
          </a:bodyPr>
          <a:lstStyle/>
          <a:p>
            <a:r>
              <a:rPr lang="en-US" b="1" dirty="0" smtClean="0"/>
              <a:t>Method 1 – Declaration and Assignment</a:t>
            </a:r>
          </a:p>
          <a:p>
            <a:pPr lvl="1"/>
            <a:r>
              <a:rPr lang="en-US" b="1" dirty="0" smtClean="0"/>
              <a:t>var </a:t>
            </a:r>
            <a:r>
              <a:rPr lang="en-US" b="1" dirty="0" err="1" smtClean="0"/>
              <a:t>myName</a:t>
            </a:r>
            <a:r>
              <a:rPr lang="en-US" b="1" dirty="0" smtClean="0"/>
              <a:t> = "Tony";</a:t>
            </a:r>
          </a:p>
          <a:p>
            <a:pPr lvl="1"/>
            <a:r>
              <a:rPr lang="en-US" b="1" dirty="0" smtClean="0"/>
              <a:t>var </a:t>
            </a:r>
            <a:r>
              <a:rPr lang="en-US" b="1" dirty="0" err="1" smtClean="0"/>
              <a:t>myNumber</a:t>
            </a:r>
            <a:r>
              <a:rPr lang="en-US" b="1" dirty="0" smtClean="0"/>
              <a:t> = 99;</a:t>
            </a:r>
          </a:p>
          <a:p>
            <a:pPr lvl="1"/>
            <a:r>
              <a:rPr lang="en-US" b="1" dirty="0" smtClean="0"/>
              <a:t>var </a:t>
            </a:r>
            <a:r>
              <a:rPr lang="en-US" b="1" dirty="0" err="1" smtClean="0"/>
              <a:t>isAparent</a:t>
            </a:r>
            <a:r>
              <a:rPr lang="en-US" b="1" dirty="0" smtClean="0"/>
              <a:t> = true;</a:t>
            </a:r>
          </a:p>
          <a:p>
            <a:r>
              <a:rPr lang="en-US" b="1" dirty="0" smtClean="0"/>
              <a:t>Method 2 – Declaration without Assignment</a:t>
            </a:r>
          </a:p>
          <a:p>
            <a:pPr lvl="1"/>
            <a:r>
              <a:rPr lang="en-US" b="1" dirty="0" smtClean="0"/>
              <a:t>var </a:t>
            </a:r>
            <a:r>
              <a:rPr lang="en-US" b="1" dirty="0" err="1" smtClean="0"/>
              <a:t>myName</a:t>
            </a:r>
            <a:r>
              <a:rPr lang="en-US" b="1" dirty="0" smtClean="0"/>
              <a:t>: string;</a:t>
            </a:r>
          </a:p>
          <a:p>
            <a:pPr lvl="1"/>
            <a:r>
              <a:rPr lang="en-US" b="1" dirty="0" smtClean="0"/>
              <a:t>var </a:t>
            </a:r>
            <a:r>
              <a:rPr lang="en-US" b="1" dirty="0" err="1" smtClean="0"/>
              <a:t>myNumber</a:t>
            </a:r>
            <a:r>
              <a:rPr lang="en-US" b="1" dirty="0" smtClean="0"/>
              <a:t>: number;</a:t>
            </a:r>
          </a:p>
          <a:p>
            <a:pPr lvl="1"/>
            <a:r>
              <a:rPr lang="en-US" b="1" dirty="0" smtClean="0"/>
              <a:t>var </a:t>
            </a:r>
            <a:r>
              <a:rPr lang="en-US" b="1" dirty="0" err="1" smtClean="0"/>
              <a:t>isAparent</a:t>
            </a:r>
            <a:r>
              <a:rPr lang="en-US" b="1" dirty="0" smtClean="0"/>
              <a:t>: </a:t>
            </a:r>
            <a:r>
              <a:rPr lang="en-US" b="1" dirty="0" err="1" smtClean="0"/>
              <a:t>boolean</a:t>
            </a:r>
            <a:r>
              <a:rPr lang="en-US" b="1" dirty="0" smtClean="0"/>
              <a:t>;</a:t>
            </a:r>
          </a:p>
          <a:p>
            <a:r>
              <a:rPr lang="en-US" b="1" dirty="0" smtClean="0"/>
              <a:t>Method 3- Declaration and Assignment</a:t>
            </a:r>
          </a:p>
          <a:p>
            <a:pPr lvl="1"/>
            <a:r>
              <a:rPr lang="en-US" b="1" dirty="0" smtClean="0"/>
              <a:t>var </a:t>
            </a:r>
            <a:r>
              <a:rPr lang="en-US" b="1" dirty="0" err="1" smtClean="0"/>
              <a:t>myName</a:t>
            </a:r>
            <a:r>
              <a:rPr lang="en-US" b="1" dirty="0" smtClean="0"/>
              <a:t>: string = "Tony";</a:t>
            </a:r>
          </a:p>
          <a:p>
            <a:pPr lvl="1"/>
            <a:r>
              <a:rPr lang="en-US" b="1" dirty="0" smtClean="0"/>
              <a:t>var </a:t>
            </a:r>
            <a:r>
              <a:rPr lang="en-US" b="1" dirty="0" err="1" smtClean="0"/>
              <a:t>myNumber</a:t>
            </a:r>
            <a:r>
              <a:rPr lang="en-US" b="1" dirty="0" smtClean="0"/>
              <a:t>: number = 33;</a:t>
            </a:r>
          </a:p>
          <a:p>
            <a:pPr lvl="1"/>
            <a:r>
              <a:rPr lang="en-US" b="1" dirty="0" smtClean="0"/>
              <a:t>var </a:t>
            </a:r>
            <a:r>
              <a:rPr lang="en-US" b="1" dirty="0" err="1" smtClean="0"/>
              <a:t>isAparent</a:t>
            </a:r>
            <a:r>
              <a:rPr lang="en-US" b="1" dirty="0" smtClean="0"/>
              <a:t>: </a:t>
            </a:r>
            <a:r>
              <a:rPr lang="en-US" b="1" dirty="0" err="1" smtClean="0"/>
              <a:t>boolean</a:t>
            </a:r>
            <a:r>
              <a:rPr lang="en-US" b="1" dirty="0" smtClean="0"/>
              <a:t> = true;</a:t>
            </a:r>
          </a:p>
          <a:p>
            <a:r>
              <a:rPr lang="en-US" b="1" dirty="0" smtClean="0"/>
              <a:t>Using the keyword any as a variable data type</a:t>
            </a:r>
          </a:p>
          <a:p>
            <a:pPr lvl="1"/>
            <a:r>
              <a:rPr lang="en-US" b="1" dirty="0" smtClean="0"/>
              <a:t>var xyz: any;</a:t>
            </a:r>
          </a:p>
          <a:p>
            <a:pPr lvl="1"/>
            <a:r>
              <a:rPr lang="en-US" b="1" dirty="0" smtClean="0"/>
              <a:t>Then...</a:t>
            </a:r>
          </a:p>
          <a:p>
            <a:pPr lvl="1"/>
            <a:r>
              <a:rPr lang="en-US" b="1" dirty="0" smtClean="0"/>
              <a:t>xyz = 6; //ok</a:t>
            </a:r>
          </a:p>
          <a:p>
            <a:pPr lvl="1"/>
            <a:r>
              <a:rPr lang="en-US" b="1" dirty="0" smtClean="0"/>
              <a:t>xyz = "Tony"; // ok</a:t>
            </a:r>
          </a:p>
          <a:p>
            <a:pPr lvl="1"/>
            <a:r>
              <a:rPr lang="en-US" b="1" dirty="0" smtClean="0"/>
              <a:t>xyz : string = "test"; // ERROR because xyz already has an </a:t>
            </a:r>
            <a:r>
              <a:rPr lang="en-US" dirty="0" smtClean="0"/>
              <a:t>assigned type</a:t>
            </a:r>
            <a:endParaRPr lang="en-US" b="1" dirty="0" smtClean="0"/>
          </a:p>
          <a:p>
            <a:pPr lvl="1"/>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b="1" dirty="0" smtClean="0"/>
              <a:t>Using an interface to describe an Array type</a:t>
            </a:r>
            <a:endParaRPr lang="en-US" sz="3200" dirty="0"/>
          </a:p>
        </p:txBody>
      </p:sp>
      <p:sp>
        <p:nvSpPr>
          <p:cNvPr id="3" name="Content Placeholder 2"/>
          <p:cNvSpPr>
            <a:spLocks noGrp="1"/>
          </p:cNvSpPr>
          <p:nvPr>
            <p:ph idx="1"/>
          </p:nvPr>
        </p:nvSpPr>
        <p:spPr/>
        <p:txBody>
          <a:bodyPr/>
          <a:lstStyle/>
          <a:p>
            <a:r>
              <a:rPr lang="en-US" dirty="0" smtClean="0"/>
              <a:t>We can also create interfaces to set the </a:t>
            </a:r>
            <a:r>
              <a:rPr lang="en-US" i="1" dirty="0" smtClean="0"/>
              <a:t>type rules for arrays.</a:t>
            </a:r>
          </a:p>
          <a:p>
            <a:r>
              <a:rPr lang="en-US" b="1" dirty="0" smtClean="0"/>
              <a:t>There are two kinds of array interfaces:</a:t>
            </a:r>
          </a:p>
          <a:p>
            <a:pPr lvl="1"/>
            <a:r>
              <a:rPr lang="en-US" i="1" dirty="0" smtClean="0"/>
              <a:t>numerically indexed (used for regular arrays)</a:t>
            </a:r>
          </a:p>
          <a:p>
            <a:pPr lvl="1"/>
            <a:r>
              <a:rPr lang="en-US" i="1" dirty="0" smtClean="0"/>
              <a:t>string-indexed (used to represent objects with an unlimited number of properties)</a:t>
            </a:r>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Numeric indexed array interfaces</a:t>
            </a:r>
            <a:endParaRPr lang="en-US" dirty="0"/>
          </a:p>
        </p:txBody>
      </p:sp>
      <p:pic>
        <p:nvPicPr>
          <p:cNvPr id="18434" name="Picture 2"/>
          <p:cNvPicPr>
            <a:picLocks noGrp="1" noChangeAspect="1" noChangeArrowheads="1"/>
          </p:cNvPicPr>
          <p:nvPr>
            <p:ph idx="1"/>
          </p:nvPr>
        </p:nvPicPr>
        <p:blipFill>
          <a:blip r:embed="rId2"/>
          <a:srcRect/>
          <a:stretch>
            <a:fillRect/>
          </a:stretch>
        </p:blipFill>
        <p:spPr bwMode="auto">
          <a:xfrm>
            <a:off x="381000" y="2057400"/>
            <a:ext cx="8077200" cy="426719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3"/>
          <p:cNvPicPr>
            <a:picLocks noChangeAspect="1" noChangeArrowheads="1"/>
          </p:cNvPicPr>
          <p:nvPr/>
        </p:nvPicPr>
        <p:blipFill>
          <a:blip r:embed="rId2"/>
          <a:srcRect/>
          <a:stretch>
            <a:fillRect/>
          </a:stretch>
        </p:blipFill>
        <p:spPr bwMode="auto">
          <a:xfrm>
            <a:off x="609600" y="4876800"/>
            <a:ext cx="8077200" cy="1981200"/>
          </a:xfrm>
          <a:prstGeom prst="rect">
            <a:avLst/>
          </a:prstGeom>
          <a:noFill/>
          <a:ln w="9525">
            <a:noFill/>
            <a:miter lim="800000"/>
            <a:headEnd/>
            <a:tailEnd/>
          </a:ln>
          <a:effectLst/>
        </p:spPr>
      </p:pic>
      <p:sp>
        <p:nvSpPr>
          <p:cNvPr id="2" name="Title 1"/>
          <p:cNvSpPr>
            <a:spLocks noGrp="1"/>
          </p:cNvSpPr>
          <p:nvPr>
            <p:ph type="title"/>
          </p:nvPr>
        </p:nvSpPr>
        <p:spPr/>
        <p:txBody>
          <a:bodyPr/>
          <a:lstStyle/>
          <a:p>
            <a:r>
              <a:rPr lang="en-US" b="1" dirty="0" smtClean="0"/>
              <a:t>String-indexed array interfaces</a:t>
            </a:r>
            <a:endParaRPr lang="en-US" dirty="0"/>
          </a:p>
        </p:txBody>
      </p:sp>
      <p:sp>
        <p:nvSpPr>
          <p:cNvPr id="3" name="Content Placeholder 2"/>
          <p:cNvSpPr>
            <a:spLocks noGrp="1"/>
          </p:cNvSpPr>
          <p:nvPr>
            <p:ph idx="1"/>
          </p:nvPr>
        </p:nvSpPr>
        <p:spPr/>
        <p:txBody>
          <a:bodyPr/>
          <a:lstStyle/>
          <a:p>
            <a:r>
              <a:rPr lang="en-US" dirty="0" smtClean="0"/>
              <a:t>Well, there is no such thing as a string-indexed array.</a:t>
            </a:r>
          </a:p>
          <a:p>
            <a:pPr lvl="1"/>
            <a:r>
              <a:rPr lang="en-US" dirty="0" smtClean="0"/>
              <a:t>Actually an object with the curly braces </a:t>
            </a:r>
            <a:r>
              <a:rPr lang="en-US" b="1" i="1" dirty="0" smtClean="0"/>
              <a:t>{}.</a:t>
            </a:r>
          </a:p>
          <a:p>
            <a:r>
              <a:rPr lang="en-US" dirty="0" smtClean="0"/>
              <a:t>By using a string-indexed array interface, we can declare one single property rule that applies to all properties of the object (almost like an array of property types). </a:t>
            </a:r>
            <a:r>
              <a:rPr lang="en-US" b="1" dirty="0" smtClean="0"/>
              <a:t>This allows for an unlimited number of properties in the object.</a:t>
            </a:r>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
          <p:cNvPicPr>
            <a:picLocks noChangeAspect="1" noChangeArrowheads="1"/>
          </p:cNvPicPr>
          <p:nvPr/>
        </p:nvPicPr>
        <p:blipFill>
          <a:blip r:embed="rId2"/>
          <a:srcRect/>
          <a:stretch>
            <a:fillRect/>
          </a:stretch>
        </p:blipFill>
        <p:spPr bwMode="auto">
          <a:xfrm>
            <a:off x="685801" y="1419225"/>
            <a:ext cx="6262688" cy="3990976"/>
          </a:xfrm>
          <a:prstGeom prst="rect">
            <a:avLst/>
          </a:prstGeom>
          <a:noFill/>
          <a:ln w="9525">
            <a:noFill/>
            <a:miter lim="800000"/>
            <a:headEnd/>
            <a:tailEnd/>
          </a:ln>
          <a:effectLst/>
        </p:spPr>
      </p:pic>
      <p:pic>
        <p:nvPicPr>
          <p:cNvPr id="20483" name="Picture 3"/>
          <p:cNvPicPr>
            <a:picLocks noChangeAspect="1" noChangeArrowheads="1"/>
          </p:cNvPicPr>
          <p:nvPr/>
        </p:nvPicPr>
        <p:blipFill>
          <a:blip r:embed="rId3"/>
          <a:srcRect/>
          <a:stretch>
            <a:fillRect/>
          </a:stretch>
        </p:blipFill>
        <p:spPr bwMode="auto">
          <a:xfrm>
            <a:off x="685800" y="5410200"/>
            <a:ext cx="8458200" cy="1447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Extending Interfaces</a:t>
            </a:r>
            <a:endParaRPr lang="en-US" dirty="0"/>
          </a:p>
        </p:txBody>
      </p:sp>
      <p:sp>
        <p:nvSpPr>
          <p:cNvPr id="3" name="Content Placeholder 2"/>
          <p:cNvSpPr>
            <a:spLocks noGrp="1"/>
          </p:cNvSpPr>
          <p:nvPr>
            <p:ph idx="1"/>
          </p:nvPr>
        </p:nvSpPr>
        <p:spPr/>
        <p:txBody>
          <a:bodyPr/>
          <a:lstStyle/>
          <a:p>
            <a:r>
              <a:rPr lang="en-US" dirty="0" smtClean="0"/>
              <a:t>Extending interfaces means to add a second or more interfaces to another interface in order to take advantage of existing </a:t>
            </a:r>
            <a:r>
              <a:rPr lang="en-US" i="1" dirty="0" smtClean="0"/>
              <a:t>rule sets and avoiding repetition.</a:t>
            </a:r>
            <a:endParaRPr lang="en-US" dirty="0"/>
          </a:p>
        </p:txBody>
      </p:sp>
      <p:pic>
        <p:nvPicPr>
          <p:cNvPr id="21507" name="Picture 3"/>
          <p:cNvPicPr>
            <a:picLocks noChangeAspect="1" noChangeArrowheads="1"/>
          </p:cNvPicPr>
          <p:nvPr/>
        </p:nvPicPr>
        <p:blipFill>
          <a:blip r:embed="rId2"/>
          <a:srcRect/>
          <a:stretch>
            <a:fillRect/>
          </a:stretch>
        </p:blipFill>
        <p:spPr bwMode="auto">
          <a:xfrm>
            <a:off x="838200" y="3429000"/>
            <a:ext cx="2724150" cy="1085850"/>
          </a:xfrm>
          <a:prstGeom prst="rect">
            <a:avLst/>
          </a:prstGeom>
          <a:noFill/>
          <a:ln w="9525">
            <a:noFill/>
            <a:miter lim="800000"/>
            <a:headEnd/>
            <a:tailEnd/>
          </a:ln>
          <a:effectLst/>
        </p:spPr>
      </p:pic>
      <p:pic>
        <p:nvPicPr>
          <p:cNvPr id="21508" name="Picture 4"/>
          <p:cNvPicPr>
            <a:picLocks noChangeAspect="1" noChangeArrowheads="1"/>
          </p:cNvPicPr>
          <p:nvPr/>
        </p:nvPicPr>
        <p:blipFill>
          <a:blip r:embed="rId3"/>
          <a:srcRect/>
          <a:stretch>
            <a:fillRect/>
          </a:stretch>
        </p:blipFill>
        <p:spPr bwMode="auto">
          <a:xfrm>
            <a:off x="5638800" y="3429000"/>
            <a:ext cx="2762250" cy="1066800"/>
          </a:xfrm>
          <a:prstGeom prst="rect">
            <a:avLst/>
          </a:prstGeom>
          <a:noFill/>
          <a:ln w="9525">
            <a:noFill/>
            <a:miter lim="800000"/>
            <a:headEnd/>
            <a:tailEnd/>
          </a:ln>
          <a:effectLst/>
        </p:spPr>
      </p:pic>
      <p:pic>
        <p:nvPicPr>
          <p:cNvPr id="21509" name="Picture 5"/>
          <p:cNvPicPr>
            <a:picLocks noChangeAspect="1" noChangeArrowheads="1"/>
          </p:cNvPicPr>
          <p:nvPr/>
        </p:nvPicPr>
        <p:blipFill>
          <a:blip r:embed="rId4"/>
          <a:srcRect/>
          <a:stretch>
            <a:fillRect/>
          </a:stretch>
        </p:blipFill>
        <p:spPr bwMode="auto">
          <a:xfrm>
            <a:off x="381000" y="4572000"/>
            <a:ext cx="6057900" cy="1343025"/>
          </a:xfrm>
          <a:prstGeom prst="rect">
            <a:avLst/>
          </a:prstGeom>
          <a:noFill/>
          <a:ln w="9525">
            <a:noFill/>
            <a:miter lim="800000"/>
            <a:headEnd/>
            <a:tailEnd/>
          </a:ln>
          <a:effectLst/>
        </p:spPr>
      </p:pic>
      <p:pic>
        <p:nvPicPr>
          <p:cNvPr id="21510" name="Picture 6"/>
          <p:cNvPicPr>
            <a:picLocks noChangeAspect="1" noChangeArrowheads="1"/>
          </p:cNvPicPr>
          <p:nvPr/>
        </p:nvPicPr>
        <p:blipFill>
          <a:blip r:embed="rId5"/>
          <a:srcRect/>
          <a:stretch>
            <a:fillRect/>
          </a:stretch>
        </p:blipFill>
        <p:spPr bwMode="auto">
          <a:xfrm>
            <a:off x="1066800" y="6172200"/>
            <a:ext cx="3057525" cy="409575"/>
          </a:xfrm>
          <a:prstGeom prst="rect">
            <a:avLst/>
          </a:prstGeom>
          <a:noFill/>
          <a:ln w="9525">
            <a:noFill/>
            <a:miter lim="800000"/>
            <a:headEnd/>
            <a:tailEnd/>
          </a:ln>
          <a:effectLst/>
        </p:spPr>
      </p:pic>
      <p:pic>
        <p:nvPicPr>
          <p:cNvPr id="21511" name="Picture 7"/>
          <p:cNvPicPr>
            <a:picLocks noChangeAspect="1" noChangeArrowheads="1"/>
          </p:cNvPicPr>
          <p:nvPr/>
        </p:nvPicPr>
        <p:blipFill>
          <a:blip r:embed="rId6"/>
          <a:srcRect/>
          <a:stretch>
            <a:fillRect/>
          </a:stretch>
        </p:blipFill>
        <p:spPr bwMode="auto">
          <a:xfrm>
            <a:off x="5791200" y="4629150"/>
            <a:ext cx="3133725" cy="22288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a:t>
            </a:r>
            <a:endParaRPr lang="en-US" dirty="0"/>
          </a:p>
        </p:txBody>
      </p:sp>
      <p:sp>
        <p:nvSpPr>
          <p:cNvPr id="3" name="Content Placeholder 2"/>
          <p:cNvSpPr>
            <a:spLocks noGrp="1"/>
          </p:cNvSpPr>
          <p:nvPr>
            <p:ph idx="1"/>
          </p:nvPr>
        </p:nvSpPr>
        <p:spPr/>
        <p:txBody>
          <a:bodyPr/>
          <a:lstStyle/>
          <a:p>
            <a:r>
              <a:rPr lang="en-US" dirty="0" smtClean="0"/>
              <a:t>A class is the template structure that defines a live object</a:t>
            </a:r>
            <a:endParaRPr lang="en-US" dirty="0"/>
          </a:p>
        </p:txBody>
      </p:sp>
      <p:sp>
        <p:nvSpPr>
          <p:cNvPr id="6" name="Rectangle 5"/>
          <p:cNvSpPr/>
          <p:nvPr/>
        </p:nvSpPr>
        <p:spPr>
          <a:xfrm>
            <a:off x="609600" y="3048000"/>
            <a:ext cx="1860638" cy="369332"/>
          </a:xfrm>
          <a:prstGeom prst="rect">
            <a:avLst/>
          </a:prstGeom>
        </p:spPr>
        <p:txBody>
          <a:bodyPr wrap="none">
            <a:spAutoFit/>
          </a:bodyPr>
          <a:lstStyle/>
          <a:p>
            <a:r>
              <a:rPr lang="en-US" b="1" dirty="0" smtClean="0"/>
              <a:t>Creating a class</a:t>
            </a:r>
            <a:endParaRPr lang="en-US" dirty="0"/>
          </a:p>
        </p:txBody>
      </p:sp>
      <p:pic>
        <p:nvPicPr>
          <p:cNvPr id="1026" name="Picture 2"/>
          <p:cNvPicPr>
            <a:picLocks noChangeAspect="1" noChangeArrowheads="1"/>
          </p:cNvPicPr>
          <p:nvPr/>
        </p:nvPicPr>
        <p:blipFill>
          <a:blip r:embed="rId2"/>
          <a:srcRect/>
          <a:stretch>
            <a:fillRect/>
          </a:stretch>
        </p:blipFill>
        <p:spPr bwMode="auto">
          <a:xfrm>
            <a:off x="2743200" y="3124200"/>
            <a:ext cx="1876425" cy="62865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4876800" y="3048000"/>
            <a:ext cx="2505075" cy="1381125"/>
          </a:xfrm>
          <a:prstGeom prst="rect">
            <a:avLst/>
          </a:prstGeom>
          <a:noFill/>
          <a:ln w="9525">
            <a:noFill/>
            <a:miter lim="800000"/>
            <a:headEnd/>
            <a:tailEnd/>
          </a:ln>
          <a:effectLst/>
        </p:spPr>
      </p:pic>
      <p:pic>
        <p:nvPicPr>
          <p:cNvPr id="1028" name="Picture 4"/>
          <p:cNvPicPr>
            <a:picLocks noChangeAspect="1" noChangeArrowheads="1"/>
          </p:cNvPicPr>
          <p:nvPr/>
        </p:nvPicPr>
        <p:blipFill>
          <a:blip r:embed="rId4"/>
          <a:srcRect/>
          <a:stretch>
            <a:fillRect/>
          </a:stretch>
        </p:blipFill>
        <p:spPr bwMode="auto">
          <a:xfrm>
            <a:off x="381001" y="3962400"/>
            <a:ext cx="4343400" cy="2590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1062038" y="833438"/>
            <a:ext cx="7019925" cy="51911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b="1" dirty="0" smtClean="0"/>
              <a:t>Implementing classes from interfaces</a:t>
            </a:r>
            <a:endParaRPr lang="en-US" sz="4000" dirty="0"/>
          </a:p>
        </p:txBody>
      </p:sp>
      <p:pic>
        <p:nvPicPr>
          <p:cNvPr id="3074" name="Picture 2"/>
          <p:cNvPicPr>
            <a:picLocks noGrp="1" noChangeAspect="1" noChangeArrowheads="1"/>
          </p:cNvPicPr>
          <p:nvPr>
            <p:ph idx="1"/>
          </p:nvPr>
        </p:nvPicPr>
        <p:blipFill>
          <a:blip r:embed="rId2"/>
          <a:srcRect/>
          <a:stretch>
            <a:fillRect/>
          </a:stretch>
        </p:blipFill>
        <p:spPr bwMode="auto">
          <a:xfrm>
            <a:off x="457200" y="2057400"/>
            <a:ext cx="4171950" cy="19621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smtClean="0"/>
              <a:t>Class and interface</a:t>
            </a:r>
            <a:endParaRPr lang="en-US" sz="3600" dirty="0"/>
          </a:p>
        </p:txBody>
      </p:sp>
      <p:pic>
        <p:nvPicPr>
          <p:cNvPr id="4" name="Content Placeholder 3"/>
          <p:cNvPicPr>
            <a:picLocks noGrp="1" noChangeAspect="1" noChangeArrowheads="1"/>
          </p:cNvPicPr>
          <p:nvPr>
            <p:ph idx="1"/>
          </p:nvPr>
        </p:nvPicPr>
        <p:blipFill>
          <a:blip r:embed="rId2"/>
          <a:srcRect/>
          <a:stretch>
            <a:fillRect/>
          </a:stretch>
        </p:blipFill>
        <p:spPr bwMode="auto">
          <a:xfrm>
            <a:off x="1163084" y="1935163"/>
            <a:ext cx="6817831" cy="438943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smtClean="0"/>
              <a:t>Extending classes by using other classes</a:t>
            </a:r>
            <a:endParaRPr lang="en-US" sz="3600" dirty="0"/>
          </a:p>
        </p:txBody>
      </p:sp>
      <p:pic>
        <p:nvPicPr>
          <p:cNvPr id="4098" name="Picture 2"/>
          <p:cNvPicPr>
            <a:picLocks noGrp="1" noChangeAspect="1" noChangeArrowheads="1"/>
          </p:cNvPicPr>
          <p:nvPr>
            <p:ph idx="1"/>
          </p:nvPr>
        </p:nvPicPr>
        <p:blipFill>
          <a:blip r:embed="rId2"/>
          <a:srcRect/>
          <a:stretch>
            <a:fillRect/>
          </a:stretch>
        </p:blipFill>
        <p:spPr bwMode="auto">
          <a:xfrm>
            <a:off x="914400" y="2057400"/>
            <a:ext cx="7543800" cy="4419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TypeScript Coding Guidelines</a:t>
            </a:r>
            <a:endParaRPr lang="en-US" dirty="0"/>
          </a:p>
        </p:txBody>
      </p:sp>
      <p:sp>
        <p:nvSpPr>
          <p:cNvPr id="3" name="Content Placeholder 2"/>
          <p:cNvSpPr>
            <a:spLocks noGrp="1"/>
          </p:cNvSpPr>
          <p:nvPr>
            <p:ph idx="1"/>
          </p:nvPr>
        </p:nvSpPr>
        <p:spPr/>
        <p:txBody>
          <a:bodyPr/>
          <a:lstStyle/>
          <a:p>
            <a:r>
              <a:rPr lang="en-US" dirty="0" smtClean="0">
                <a:hlinkClick r:id="rId2"/>
              </a:rPr>
              <a:t>https://github.com/Microsoft/TypeScript/wiki/Coding-guidelines</a:t>
            </a:r>
            <a:endParaRPr lang="en-US" dirty="0" smtClean="0"/>
          </a:p>
          <a:p>
            <a:r>
              <a:rPr lang="en-US" dirty="0" smtClean="0">
                <a:hlinkClick r:id="rId3"/>
              </a:rPr>
              <a:t>https://mothereff.in/js-variables</a:t>
            </a:r>
            <a:endParaRPr lang="en-US" dirty="0" smtClean="0"/>
          </a:p>
          <a:p>
            <a:pPr lvl="1"/>
            <a:r>
              <a:rPr lang="en-US" dirty="0" smtClean="0"/>
              <a:t>To check whether identifier is a reserved keyword or not?</a:t>
            </a:r>
          </a:p>
          <a:p>
            <a:r>
              <a:rPr lang="en-US" dirty="0" smtClean="0"/>
              <a:t>github.com/Microsoft/TypeScript/issues/2536 </a:t>
            </a:r>
            <a:r>
              <a:rPr lang="en-US" i="1" dirty="0" smtClean="0"/>
              <a:t>[6]</a:t>
            </a:r>
          </a:p>
          <a:p>
            <a:pPr lvl="1"/>
            <a:r>
              <a:rPr lang="en-US" i="1" dirty="0" smtClean="0"/>
              <a:t>List of reserved words</a:t>
            </a:r>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smtClean="0"/>
              <a:t>How to add a constructor to the child class</a:t>
            </a:r>
            <a:endParaRPr lang="en-US" sz="3600" dirty="0"/>
          </a:p>
        </p:txBody>
      </p:sp>
      <p:pic>
        <p:nvPicPr>
          <p:cNvPr id="5122" name="Picture 2"/>
          <p:cNvPicPr>
            <a:picLocks noGrp="1" noChangeAspect="1" noChangeArrowheads="1"/>
          </p:cNvPicPr>
          <p:nvPr>
            <p:ph idx="1"/>
          </p:nvPr>
        </p:nvPicPr>
        <p:blipFill>
          <a:blip r:embed="rId2"/>
          <a:srcRect/>
          <a:stretch>
            <a:fillRect/>
          </a:stretch>
        </p:blipFill>
        <p:spPr bwMode="auto">
          <a:xfrm>
            <a:off x="533400" y="1935163"/>
            <a:ext cx="8077199" cy="461803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Public properties</a:t>
            </a:r>
            <a:endParaRPr lang="en-US" dirty="0"/>
          </a:p>
        </p:txBody>
      </p:sp>
      <p:pic>
        <p:nvPicPr>
          <p:cNvPr id="6146" name="Picture 2"/>
          <p:cNvPicPr>
            <a:picLocks noGrp="1" noChangeAspect="1" noChangeArrowheads="1"/>
          </p:cNvPicPr>
          <p:nvPr>
            <p:ph idx="1"/>
          </p:nvPr>
        </p:nvPicPr>
        <p:blipFill>
          <a:blip r:embed="rId2"/>
          <a:srcRect/>
          <a:stretch>
            <a:fillRect/>
          </a:stretch>
        </p:blipFill>
        <p:spPr bwMode="auto">
          <a:xfrm>
            <a:off x="609600" y="2057400"/>
            <a:ext cx="8399646" cy="4267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b="1" dirty="0" err="1" smtClean="0"/>
              <a:t>Readonly</a:t>
            </a:r>
            <a:r>
              <a:rPr lang="en-US" sz="4400" b="1" dirty="0" smtClean="0"/>
              <a:t> – a TypeScript 2.0 feature</a:t>
            </a:r>
            <a:endParaRPr lang="en-US" sz="4400" dirty="0"/>
          </a:p>
        </p:txBody>
      </p:sp>
      <p:pic>
        <p:nvPicPr>
          <p:cNvPr id="7170" name="Picture 2"/>
          <p:cNvPicPr>
            <a:picLocks noGrp="1" noChangeAspect="1" noChangeArrowheads="1"/>
          </p:cNvPicPr>
          <p:nvPr>
            <p:ph idx="1"/>
          </p:nvPr>
        </p:nvPicPr>
        <p:blipFill>
          <a:blip r:embed="rId2"/>
          <a:srcRect/>
          <a:stretch>
            <a:fillRect/>
          </a:stretch>
        </p:blipFill>
        <p:spPr bwMode="auto">
          <a:xfrm>
            <a:off x="381000" y="2057400"/>
            <a:ext cx="8763000" cy="685800"/>
          </a:xfrm>
          <a:prstGeom prst="rect">
            <a:avLst/>
          </a:prstGeom>
          <a:noFill/>
          <a:ln w="9525">
            <a:noFill/>
            <a:miter lim="800000"/>
            <a:headEnd/>
            <a:tailEnd/>
          </a:ln>
          <a:effectLst/>
        </p:spPr>
      </p:pic>
      <p:pic>
        <p:nvPicPr>
          <p:cNvPr id="7171" name="Picture 3"/>
          <p:cNvPicPr>
            <a:picLocks noChangeAspect="1" noChangeArrowheads="1"/>
          </p:cNvPicPr>
          <p:nvPr/>
        </p:nvPicPr>
        <p:blipFill>
          <a:blip r:embed="rId3"/>
          <a:srcRect/>
          <a:stretch>
            <a:fillRect/>
          </a:stretch>
        </p:blipFill>
        <p:spPr bwMode="auto">
          <a:xfrm>
            <a:off x="381000" y="2819400"/>
            <a:ext cx="4895850" cy="8953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Private members</a:t>
            </a:r>
            <a:endParaRPr lang="en-US" dirty="0"/>
          </a:p>
        </p:txBody>
      </p:sp>
      <p:pic>
        <p:nvPicPr>
          <p:cNvPr id="8194" name="Picture 2"/>
          <p:cNvPicPr>
            <a:picLocks noGrp="1" noChangeAspect="1" noChangeArrowheads="1"/>
          </p:cNvPicPr>
          <p:nvPr>
            <p:ph idx="1"/>
          </p:nvPr>
        </p:nvPicPr>
        <p:blipFill>
          <a:blip r:embed="rId2"/>
          <a:srcRect/>
          <a:stretch>
            <a:fillRect/>
          </a:stretch>
        </p:blipFill>
        <p:spPr bwMode="auto">
          <a:xfrm>
            <a:off x="381000" y="1981200"/>
            <a:ext cx="4229100" cy="1285875"/>
          </a:xfrm>
          <a:prstGeom prst="rect">
            <a:avLst/>
          </a:prstGeom>
          <a:noFill/>
          <a:ln w="9525">
            <a:noFill/>
            <a:miter lim="800000"/>
            <a:headEnd/>
            <a:tailEnd/>
          </a:ln>
          <a:effectLst/>
        </p:spPr>
      </p:pic>
      <p:pic>
        <p:nvPicPr>
          <p:cNvPr id="8195" name="Picture 3"/>
          <p:cNvPicPr>
            <a:picLocks noChangeAspect="1" noChangeArrowheads="1"/>
          </p:cNvPicPr>
          <p:nvPr/>
        </p:nvPicPr>
        <p:blipFill>
          <a:blip r:embed="rId3"/>
          <a:srcRect/>
          <a:stretch>
            <a:fillRect/>
          </a:stretch>
        </p:blipFill>
        <p:spPr bwMode="auto">
          <a:xfrm>
            <a:off x="381000" y="3809999"/>
            <a:ext cx="8534400" cy="137160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400" b="1" dirty="0" smtClean="0"/>
              <a:t>How do we </a:t>
            </a:r>
            <a:r>
              <a:rPr lang="en-US" sz="2400" b="1" i="1" dirty="0" smtClean="0"/>
              <a:t>get the value from a private property, or set a new value for a private property?</a:t>
            </a:r>
            <a:endParaRPr lang="en-US" sz="2400" dirty="0"/>
          </a:p>
        </p:txBody>
      </p:sp>
      <p:pic>
        <p:nvPicPr>
          <p:cNvPr id="9218" name="Picture 2"/>
          <p:cNvPicPr>
            <a:picLocks noGrp="1" noChangeAspect="1" noChangeArrowheads="1"/>
          </p:cNvPicPr>
          <p:nvPr>
            <p:ph idx="1"/>
          </p:nvPr>
        </p:nvPicPr>
        <p:blipFill>
          <a:blip r:embed="rId2"/>
          <a:srcRect/>
          <a:stretch>
            <a:fillRect/>
          </a:stretch>
        </p:blipFill>
        <p:spPr bwMode="auto">
          <a:xfrm>
            <a:off x="381000" y="3048000"/>
            <a:ext cx="3200400" cy="857250"/>
          </a:xfrm>
          <a:prstGeom prst="rect">
            <a:avLst/>
          </a:prstGeom>
          <a:noFill/>
          <a:ln w="9525">
            <a:noFill/>
            <a:miter lim="800000"/>
            <a:headEnd/>
            <a:tailEnd/>
          </a:ln>
          <a:effectLst/>
        </p:spPr>
      </p:pic>
      <p:pic>
        <p:nvPicPr>
          <p:cNvPr id="9219" name="Picture 3"/>
          <p:cNvPicPr>
            <a:picLocks noChangeAspect="1" noChangeArrowheads="1"/>
          </p:cNvPicPr>
          <p:nvPr/>
        </p:nvPicPr>
        <p:blipFill>
          <a:blip r:embed="rId3"/>
          <a:srcRect/>
          <a:stretch>
            <a:fillRect/>
          </a:stretch>
        </p:blipFill>
        <p:spPr bwMode="auto">
          <a:xfrm>
            <a:off x="4191000" y="2971800"/>
            <a:ext cx="2962275" cy="885825"/>
          </a:xfrm>
          <a:prstGeom prst="rect">
            <a:avLst/>
          </a:prstGeom>
          <a:noFill/>
          <a:ln w="9525">
            <a:noFill/>
            <a:miter lim="800000"/>
            <a:headEnd/>
            <a:tailEnd/>
          </a:ln>
          <a:effectLst/>
        </p:spPr>
      </p:pic>
      <p:pic>
        <p:nvPicPr>
          <p:cNvPr id="9220" name="Picture 4"/>
          <p:cNvPicPr>
            <a:picLocks noChangeAspect="1" noChangeArrowheads="1"/>
          </p:cNvPicPr>
          <p:nvPr/>
        </p:nvPicPr>
        <p:blipFill>
          <a:blip r:embed="rId4"/>
          <a:srcRect/>
          <a:stretch>
            <a:fillRect/>
          </a:stretch>
        </p:blipFill>
        <p:spPr bwMode="auto">
          <a:xfrm>
            <a:off x="381000" y="4191000"/>
            <a:ext cx="2914650" cy="11715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2"/>
          <a:srcRect/>
          <a:stretch>
            <a:fillRect/>
          </a:stretch>
        </p:blipFill>
        <p:spPr bwMode="auto">
          <a:xfrm>
            <a:off x="1066800" y="1033463"/>
            <a:ext cx="5257800" cy="559593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Static properties in a class</a:t>
            </a:r>
            <a:endParaRPr lang="en-US" dirty="0"/>
          </a:p>
        </p:txBody>
      </p:sp>
      <p:pic>
        <p:nvPicPr>
          <p:cNvPr id="11266" name="Picture 2"/>
          <p:cNvPicPr>
            <a:picLocks noGrp="1" noChangeAspect="1" noChangeArrowheads="1"/>
          </p:cNvPicPr>
          <p:nvPr>
            <p:ph idx="1"/>
          </p:nvPr>
        </p:nvPicPr>
        <p:blipFill>
          <a:blip r:embed="rId2"/>
          <a:srcRect/>
          <a:stretch>
            <a:fillRect/>
          </a:stretch>
        </p:blipFill>
        <p:spPr bwMode="auto">
          <a:xfrm>
            <a:off x="685800" y="2001044"/>
            <a:ext cx="7239000" cy="42576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Namespaces</a:t>
            </a:r>
            <a:endParaRPr lang="en-US" dirty="0"/>
          </a:p>
        </p:txBody>
      </p:sp>
      <p:pic>
        <p:nvPicPr>
          <p:cNvPr id="12290" name="Picture 2"/>
          <p:cNvPicPr>
            <a:picLocks noGrp="1" noChangeAspect="1" noChangeArrowheads="1"/>
          </p:cNvPicPr>
          <p:nvPr>
            <p:ph idx="1"/>
          </p:nvPr>
        </p:nvPicPr>
        <p:blipFill>
          <a:blip r:embed="rId2"/>
          <a:srcRect/>
          <a:stretch>
            <a:fillRect/>
          </a:stretch>
        </p:blipFill>
        <p:spPr bwMode="auto">
          <a:xfrm>
            <a:off x="609600" y="1935163"/>
            <a:ext cx="8000999" cy="492283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 Literal Extensions</a:t>
            </a:r>
            <a:endParaRPr lang="en-US" dirty="0"/>
          </a:p>
        </p:txBody>
      </p:sp>
      <p:pic>
        <p:nvPicPr>
          <p:cNvPr id="5122" name="Picture 2"/>
          <p:cNvPicPr>
            <a:picLocks noGrp="1" noChangeAspect="1" noChangeArrowheads="1"/>
          </p:cNvPicPr>
          <p:nvPr>
            <p:ph idx="1"/>
          </p:nvPr>
        </p:nvPicPr>
        <p:blipFill>
          <a:blip r:embed="rId2"/>
          <a:srcRect/>
          <a:stretch>
            <a:fillRect/>
          </a:stretch>
        </p:blipFill>
        <p:spPr bwMode="auto">
          <a:xfrm>
            <a:off x="457200" y="2057400"/>
            <a:ext cx="2438400" cy="1447800"/>
          </a:xfrm>
          <a:prstGeom prst="rect">
            <a:avLst/>
          </a:prstGeom>
          <a:noFill/>
          <a:ln w="9525">
            <a:noFill/>
            <a:miter lim="800000"/>
            <a:headEnd/>
            <a:tailEnd/>
          </a:ln>
          <a:effectLst/>
        </p:spPr>
      </p:pic>
      <p:sp>
        <p:nvSpPr>
          <p:cNvPr id="5" name="Right Arrow 4"/>
          <p:cNvSpPr/>
          <p:nvPr/>
        </p:nvSpPr>
        <p:spPr>
          <a:xfrm>
            <a:off x="2895600" y="2743200"/>
            <a:ext cx="609600" cy="76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23" name="Picture 3"/>
          <p:cNvPicPr>
            <a:picLocks noChangeAspect="1" noChangeArrowheads="1"/>
          </p:cNvPicPr>
          <p:nvPr/>
        </p:nvPicPr>
        <p:blipFill>
          <a:blip r:embed="rId3"/>
          <a:srcRect/>
          <a:stretch>
            <a:fillRect/>
          </a:stretch>
        </p:blipFill>
        <p:spPr bwMode="auto">
          <a:xfrm>
            <a:off x="3886200" y="2133600"/>
            <a:ext cx="2152650" cy="1447800"/>
          </a:xfrm>
          <a:prstGeom prst="rect">
            <a:avLst/>
          </a:prstGeom>
          <a:noFill/>
          <a:ln w="9525">
            <a:noFill/>
            <a:miter lim="800000"/>
            <a:headEnd/>
            <a:tailEnd/>
          </a:ln>
          <a:effectLst/>
        </p:spPr>
      </p:pic>
      <p:sp>
        <p:nvSpPr>
          <p:cNvPr id="7" name="Rectangle 6"/>
          <p:cNvSpPr/>
          <p:nvPr/>
        </p:nvSpPr>
        <p:spPr>
          <a:xfrm>
            <a:off x="533400" y="3962400"/>
            <a:ext cx="1898148" cy="369332"/>
          </a:xfrm>
          <a:prstGeom prst="rect">
            <a:avLst/>
          </a:prstGeom>
        </p:spPr>
        <p:txBody>
          <a:bodyPr wrap="none">
            <a:spAutoFit/>
          </a:bodyPr>
          <a:lstStyle/>
          <a:p>
            <a:r>
              <a:rPr lang="en-US" dirty="0" smtClean="0"/>
              <a:t>Concise Methods</a:t>
            </a:r>
            <a:endParaRPr lang="en-US" dirty="0"/>
          </a:p>
        </p:txBody>
      </p:sp>
      <p:pic>
        <p:nvPicPr>
          <p:cNvPr id="5124" name="Picture 4"/>
          <p:cNvPicPr>
            <a:picLocks noChangeAspect="1" noChangeArrowheads="1"/>
          </p:cNvPicPr>
          <p:nvPr/>
        </p:nvPicPr>
        <p:blipFill>
          <a:blip r:embed="rId4"/>
          <a:srcRect/>
          <a:stretch>
            <a:fillRect/>
          </a:stretch>
        </p:blipFill>
        <p:spPr bwMode="auto">
          <a:xfrm>
            <a:off x="533400" y="4495800"/>
            <a:ext cx="2324100" cy="1905000"/>
          </a:xfrm>
          <a:prstGeom prst="rect">
            <a:avLst/>
          </a:prstGeom>
          <a:noFill/>
          <a:ln w="9525">
            <a:noFill/>
            <a:miter lim="800000"/>
            <a:headEnd/>
            <a:tailEnd/>
          </a:ln>
          <a:effectLst/>
        </p:spPr>
      </p:pic>
      <p:pic>
        <p:nvPicPr>
          <p:cNvPr id="5125" name="Picture 5"/>
          <p:cNvPicPr>
            <a:picLocks noChangeAspect="1" noChangeArrowheads="1"/>
          </p:cNvPicPr>
          <p:nvPr/>
        </p:nvPicPr>
        <p:blipFill>
          <a:blip r:embed="rId5"/>
          <a:srcRect/>
          <a:stretch>
            <a:fillRect/>
          </a:stretch>
        </p:blipFill>
        <p:spPr bwMode="auto">
          <a:xfrm>
            <a:off x="4038600" y="4267200"/>
            <a:ext cx="1933575" cy="2028825"/>
          </a:xfrm>
          <a:prstGeom prst="rect">
            <a:avLst/>
          </a:prstGeom>
          <a:noFill/>
          <a:ln w="9525">
            <a:noFill/>
            <a:miter lim="800000"/>
            <a:headEnd/>
            <a:tailEnd/>
          </a:ln>
          <a:effectLst/>
        </p:spPr>
      </p:pic>
      <p:sp>
        <p:nvSpPr>
          <p:cNvPr id="10" name="Right Arrow 9"/>
          <p:cNvSpPr/>
          <p:nvPr/>
        </p:nvSpPr>
        <p:spPr>
          <a:xfrm>
            <a:off x="2819400" y="5105400"/>
            <a:ext cx="838200" cy="76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for….of loop</a:t>
            </a:r>
            <a:endParaRPr lang="en-US" dirty="0"/>
          </a:p>
        </p:txBody>
      </p:sp>
      <p:pic>
        <p:nvPicPr>
          <p:cNvPr id="6146" name="Picture 2"/>
          <p:cNvPicPr>
            <a:picLocks noGrp="1" noChangeAspect="1" noChangeArrowheads="1"/>
          </p:cNvPicPr>
          <p:nvPr>
            <p:ph idx="1"/>
          </p:nvPr>
        </p:nvPicPr>
        <p:blipFill>
          <a:blip r:embed="rId2"/>
          <a:srcRect/>
          <a:stretch>
            <a:fillRect/>
          </a:stretch>
        </p:blipFill>
        <p:spPr bwMode="auto">
          <a:xfrm>
            <a:off x="228600" y="2133600"/>
            <a:ext cx="4695825" cy="2000250"/>
          </a:xfrm>
          <a:prstGeom prst="rect">
            <a:avLst/>
          </a:prstGeom>
          <a:noFill/>
          <a:ln w="9525">
            <a:noFill/>
            <a:miter lim="800000"/>
            <a:headEnd/>
            <a:tailEnd/>
          </a:ln>
          <a:effectLst/>
        </p:spPr>
      </p:pic>
      <p:pic>
        <p:nvPicPr>
          <p:cNvPr id="6147" name="Picture 3"/>
          <p:cNvPicPr>
            <a:picLocks noChangeAspect="1" noChangeArrowheads="1"/>
          </p:cNvPicPr>
          <p:nvPr/>
        </p:nvPicPr>
        <p:blipFill>
          <a:blip r:embed="rId3"/>
          <a:srcRect/>
          <a:stretch>
            <a:fillRect/>
          </a:stretch>
        </p:blipFill>
        <p:spPr bwMode="auto">
          <a:xfrm>
            <a:off x="3657600" y="4114800"/>
            <a:ext cx="4000500" cy="1571625"/>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The </a:t>
            </a:r>
            <a:r>
              <a:rPr lang="en-US" b="1" dirty="0" err="1" smtClean="0"/>
              <a:t>enum</a:t>
            </a:r>
            <a:r>
              <a:rPr lang="en-US" b="1" dirty="0" smtClean="0"/>
              <a:t> data type</a:t>
            </a:r>
            <a:endParaRPr lang="en-US" dirty="0"/>
          </a:p>
        </p:txBody>
      </p:sp>
      <p:sp>
        <p:nvSpPr>
          <p:cNvPr id="3" name="Content Placeholder 2"/>
          <p:cNvSpPr>
            <a:spLocks noGrp="1"/>
          </p:cNvSpPr>
          <p:nvPr>
            <p:ph idx="1"/>
          </p:nvPr>
        </p:nvSpPr>
        <p:spPr/>
        <p:txBody>
          <a:bodyPr>
            <a:normAutofit fontScale="92500" lnSpcReduction="20000"/>
          </a:bodyPr>
          <a:lstStyle/>
          <a:p>
            <a:r>
              <a:rPr lang="en-US" b="1" dirty="0" err="1" smtClean="0"/>
              <a:t>enum</a:t>
            </a:r>
            <a:r>
              <a:rPr lang="en-US" b="1" dirty="0" smtClean="0"/>
              <a:t> stands for </a:t>
            </a:r>
            <a:r>
              <a:rPr lang="en-US" b="1" i="1" dirty="0" smtClean="0"/>
              <a:t>enumeration.</a:t>
            </a:r>
          </a:p>
          <a:p>
            <a:r>
              <a:rPr lang="en-US" dirty="0" smtClean="0"/>
              <a:t>Enumeration is used whenever we want to create a collection of fixed named elements, such as the days of the week, or the months of the year.</a:t>
            </a:r>
          </a:p>
          <a:p>
            <a:r>
              <a:rPr lang="en-US" dirty="0" smtClean="0"/>
              <a:t>These names are also known as </a:t>
            </a:r>
            <a:r>
              <a:rPr lang="en-US" b="1" i="1" dirty="0" smtClean="0"/>
              <a:t>constants.</a:t>
            </a:r>
          </a:p>
          <a:p>
            <a:r>
              <a:rPr lang="en-US" dirty="0" smtClean="0"/>
              <a:t>In an </a:t>
            </a:r>
            <a:r>
              <a:rPr lang="en-US" b="1" i="1" dirty="0" err="1" smtClean="0"/>
              <a:t>enum</a:t>
            </a:r>
            <a:r>
              <a:rPr lang="en-US" b="1" i="1" dirty="0" smtClean="0"/>
              <a:t>, each name in the collection of names is assigned to a number</a:t>
            </a:r>
          </a:p>
          <a:p>
            <a:r>
              <a:rPr lang="en-US" dirty="0" smtClean="0"/>
              <a:t>we can recall each name by calling its corresponding index number</a:t>
            </a:r>
          </a:p>
          <a:p>
            <a:r>
              <a:rPr lang="en-US" dirty="0" smtClean="0"/>
              <a:t>By default, an enumeration starts from zero (as the first value) but we can override the starting position by assigning the first name to a different number</a:t>
            </a:r>
            <a:endParaRPr lang="en-US" dirty="0"/>
          </a:p>
        </p:txBody>
      </p:sp>
      <p:pic>
        <p:nvPicPr>
          <p:cNvPr id="2051" name="Picture 3"/>
          <p:cNvPicPr>
            <a:picLocks noChangeAspect="1" noChangeArrowheads="1"/>
          </p:cNvPicPr>
          <p:nvPr/>
        </p:nvPicPr>
        <p:blipFill>
          <a:blip r:embed="rId2"/>
          <a:srcRect/>
          <a:stretch>
            <a:fillRect/>
          </a:stretch>
        </p:blipFill>
        <p:spPr bwMode="auto">
          <a:xfrm>
            <a:off x="5791200" y="304800"/>
            <a:ext cx="3124200" cy="1866900"/>
          </a:xfrm>
          <a:prstGeom prst="rect">
            <a:avLst/>
          </a:prstGeom>
          <a:noFill/>
          <a:ln w="9525">
            <a:noFill/>
            <a:miter lim="800000"/>
            <a:headEnd/>
            <a:tailEnd/>
          </a:ln>
          <a:effectLst/>
        </p:spPr>
      </p:pic>
      <p:pic>
        <p:nvPicPr>
          <p:cNvPr id="2053" name="Picture 5"/>
          <p:cNvPicPr>
            <a:picLocks noChangeAspect="1" noChangeArrowheads="1"/>
          </p:cNvPicPr>
          <p:nvPr/>
        </p:nvPicPr>
        <p:blipFill>
          <a:blip r:embed="rId3"/>
          <a:srcRect/>
          <a:stretch>
            <a:fillRect/>
          </a:stretch>
        </p:blipFill>
        <p:spPr bwMode="auto">
          <a:xfrm>
            <a:off x="5105400" y="5867400"/>
            <a:ext cx="4038600" cy="762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Block-Scoped Declarations</a:t>
            </a:r>
            <a:endParaRPr lang="en-US" dirty="0"/>
          </a:p>
        </p:txBody>
      </p:sp>
      <p:pic>
        <p:nvPicPr>
          <p:cNvPr id="7170" name="Picture 2"/>
          <p:cNvPicPr>
            <a:picLocks noGrp="1" noChangeAspect="1" noChangeArrowheads="1"/>
          </p:cNvPicPr>
          <p:nvPr>
            <p:ph idx="1"/>
          </p:nvPr>
        </p:nvPicPr>
        <p:blipFill>
          <a:blip r:embed="rId2"/>
          <a:srcRect/>
          <a:stretch>
            <a:fillRect/>
          </a:stretch>
        </p:blipFill>
        <p:spPr bwMode="auto">
          <a:xfrm>
            <a:off x="304800" y="2286000"/>
            <a:ext cx="4543425" cy="2114550"/>
          </a:xfrm>
          <a:prstGeom prst="rect">
            <a:avLst/>
          </a:prstGeom>
          <a:noFill/>
          <a:ln w="9525">
            <a:noFill/>
            <a:miter lim="800000"/>
            <a:headEnd/>
            <a:tailEnd/>
          </a:ln>
          <a:effectLst/>
        </p:spPr>
      </p:pic>
      <p:pic>
        <p:nvPicPr>
          <p:cNvPr id="7171" name="Picture 3"/>
          <p:cNvPicPr>
            <a:picLocks noChangeAspect="1" noChangeArrowheads="1"/>
          </p:cNvPicPr>
          <p:nvPr/>
        </p:nvPicPr>
        <p:blipFill>
          <a:blip r:embed="rId3"/>
          <a:srcRect/>
          <a:stretch>
            <a:fillRect/>
          </a:stretch>
        </p:blipFill>
        <p:spPr bwMode="auto">
          <a:xfrm>
            <a:off x="4419600" y="4419600"/>
            <a:ext cx="4533900" cy="2133600"/>
          </a:xfrm>
          <a:prstGeom prst="rect">
            <a:avLst/>
          </a:prstGeom>
          <a:noFill/>
          <a:ln w="9525">
            <a:noFill/>
            <a:miter lim="800000"/>
            <a:headEnd/>
            <a:tailEnd/>
          </a:ln>
          <a:effectLst/>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const Declarations</a:t>
            </a:r>
            <a:endParaRPr lang="en-US" dirty="0"/>
          </a:p>
        </p:txBody>
      </p:sp>
      <p:pic>
        <p:nvPicPr>
          <p:cNvPr id="8195" name="Picture 3"/>
          <p:cNvPicPr>
            <a:picLocks noGrp="1" noChangeAspect="1" noChangeArrowheads="1"/>
          </p:cNvPicPr>
          <p:nvPr>
            <p:ph idx="1"/>
          </p:nvPr>
        </p:nvPicPr>
        <p:blipFill>
          <a:blip r:embed="rId2"/>
          <a:srcRect/>
          <a:stretch>
            <a:fillRect/>
          </a:stretch>
        </p:blipFill>
        <p:spPr bwMode="auto">
          <a:xfrm>
            <a:off x="381000" y="2057400"/>
            <a:ext cx="4991100" cy="1866900"/>
          </a:xfrm>
          <a:prstGeom prst="rect">
            <a:avLst/>
          </a:prstGeom>
          <a:noFill/>
          <a:ln w="9525">
            <a:noFill/>
            <a:miter lim="800000"/>
            <a:headEnd/>
            <a:tailEnd/>
          </a:ln>
          <a:effectLst/>
        </p:spPr>
      </p:pic>
      <p:pic>
        <p:nvPicPr>
          <p:cNvPr id="8196" name="Picture 4"/>
          <p:cNvPicPr>
            <a:picLocks noChangeAspect="1" noChangeArrowheads="1"/>
          </p:cNvPicPr>
          <p:nvPr/>
        </p:nvPicPr>
        <p:blipFill>
          <a:blip r:embed="rId3"/>
          <a:srcRect/>
          <a:stretch>
            <a:fillRect/>
          </a:stretch>
        </p:blipFill>
        <p:spPr bwMode="auto">
          <a:xfrm>
            <a:off x="2362200" y="4419600"/>
            <a:ext cx="5457825" cy="2152650"/>
          </a:xfrm>
          <a:prstGeom prst="rect">
            <a:avLst/>
          </a:prstGeom>
          <a:noFill/>
          <a:ln w="9525">
            <a:noFill/>
            <a:miter lim="800000"/>
            <a:headEnd/>
            <a:tailEnd/>
          </a:ln>
          <a:effectLst/>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Template Literals</a:t>
            </a:r>
            <a:endParaRPr lang="en-US" dirty="0"/>
          </a:p>
        </p:txBody>
      </p:sp>
      <p:pic>
        <p:nvPicPr>
          <p:cNvPr id="1026" name="Picture 2"/>
          <p:cNvPicPr>
            <a:picLocks noGrp="1" noChangeAspect="1" noChangeArrowheads="1"/>
          </p:cNvPicPr>
          <p:nvPr>
            <p:ph idx="1"/>
          </p:nvPr>
        </p:nvPicPr>
        <p:blipFill>
          <a:blip r:embed="rId2"/>
          <a:srcRect/>
          <a:stretch>
            <a:fillRect/>
          </a:stretch>
        </p:blipFill>
        <p:spPr bwMode="auto">
          <a:xfrm>
            <a:off x="838201" y="2209800"/>
            <a:ext cx="6553199" cy="4038600"/>
          </a:xfrm>
          <a:prstGeom prst="rect">
            <a:avLst/>
          </a:prstGeom>
          <a:noFill/>
          <a:ln w="9525">
            <a:noFill/>
            <a:miter lim="800000"/>
            <a:headEnd/>
            <a:tailEnd/>
          </a:ln>
          <a:effectLst/>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Interpolated Expressions</a:t>
            </a:r>
            <a:endParaRPr lang="en-US" dirty="0"/>
          </a:p>
        </p:txBody>
      </p:sp>
      <p:pic>
        <p:nvPicPr>
          <p:cNvPr id="2050" name="Picture 2"/>
          <p:cNvPicPr>
            <a:picLocks noGrp="1" noChangeAspect="1" noChangeArrowheads="1"/>
          </p:cNvPicPr>
          <p:nvPr>
            <p:ph idx="1"/>
          </p:nvPr>
        </p:nvPicPr>
        <p:blipFill>
          <a:blip r:embed="rId2"/>
          <a:srcRect/>
          <a:stretch>
            <a:fillRect/>
          </a:stretch>
        </p:blipFill>
        <p:spPr bwMode="auto">
          <a:xfrm>
            <a:off x="1447800" y="2133600"/>
            <a:ext cx="5943600" cy="4267200"/>
          </a:xfrm>
          <a:prstGeom prst="rect">
            <a:avLst/>
          </a:prstGeom>
          <a:noFill/>
          <a:ln w="9525">
            <a:noFill/>
            <a:miter lim="800000"/>
            <a:headEnd/>
            <a:tailEnd/>
          </a:ln>
          <a:effectLst/>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Tagged Template Literals</a:t>
            </a:r>
            <a:endParaRPr lang="en-US" dirty="0"/>
          </a:p>
        </p:txBody>
      </p:sp>
      <p:pic>
        <p:nvPicPr>
          <p:cNvPr id="3074" name="Picture 2"/>
          <p:cNvPicPr>
            <a:picLocks noGrp="1" noChangeAspect="1" noChangeArrowheads="1"/>
          </p:cNvPicPr>
          <p:nvPr>
            <p:ph idx="1"/>
          </p:nvPr>
        </p:nvPicPr>
        <p:blipFill>
          <a:blip r:embed="rId2"/>
          <a:srcRect/>
          <a:stretch>
            <a:fillRect/>
          </a:stretch>
        </p:blipFill>
        <p:spPr bwMode="auto">
          <a:xfrm>
            <a:off x="1828801" y="2286000"/>
            <a:ext cx="4748212" cy="3733799"/>
          </a:xfrm>
          <a:prstGeom prst="rect">
            <a:avLst/>
          </a:prstGeom>
          <a:noFill/>
          <a:ln w="9525">
            <a:noFill/>
            <a:miter lim="800000"/>
            <a:headEnd/>
            <a:tailEnd/>
          </a:ln>
          <a:effectLst/>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Grp="1" noChangeAspect="1" noChangeArrowheads="1"/>
          </p:cNvPicPr>
          <p:nvPr>
            <p:ph idx="4294967295"/>
          </p:nvPr>
        </p:nvPicPr>
        <p:blipFill>
          <a:blip r:embed="rId2"/>
          <a:srcRect/>
          <a:stretch>
            <a:fillRect/>
          </a:stretch>
        </p:blipFill>
        <p:spPr bwMode="auto">
          <a:xfrm>
            <a:off x="0" y="0"/>
            <a:ext cx="9144000" cy="6858000"/>
          </a:xfrm>
          <a:prstGeom prst="rect">
            <a:avLst/>
          </a:prstGeom>
          <a:noFill/>
          <a:ln w="9525">
            <a:noFill/>
            <a:miter lim="800000"/>
            <a:headEnd/>
            <a:tailEnd/>
          </a:ln>
          <a:effectLst/>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Async Flow Controllers(Promises)</a:t>
            </a:r>
            <a:endParaRPr lang="en-US" dirty="0"/>
          </a:p>
        </p:txBody>
      </p:sp>
      <p:sp>
        <p:nvSpPr>
          <p:cNvPr id="3" name="Content Placeholder 2"/>
          <p:cNvSpPr>
            <a:spLocks noGrp="1"/>
          </p:cNvSpPr>
          <p:nvPr>
            <p:ph idx="1"/>
          </p:nvPr>
        </p:nvSpPr>
        <p:spPr/>
        <p:txBody>
          <a:bodyPr/>
          <a:lstStyle/>
          <a:p>
            <a:r>
              <a:rPr lang="en-US" dirty="0" smtClean="0"/>
              <a:t>Promises provide a trustable intermediary — that is, between your calling code </a:t>
            </a:r>
            <a:r>
              <a:rPr lang="en-US" dirty="0" smtClean="0"/>
              <a:t>and the </a:t>
            </a:r>
            <a:r>
              <a:rPr lang="en-US" dirty="0" smtClean="0"/>
              <a:t>async code that will perform the task — to manage </a:t>
            </a:r>
            <a:r>
              <a:rPr lang="en-US" dirty="0" smtClean="0"/>
              <a:t>callbacks</a:t>
            </a:r>
          </a:p>
          <a:p>
            <a:r>
              <a:rPr lang="en-US" dirty="0" smtClean="0"/>
              <a:t>A Promise can only have one of two possible resolution outcomes: fulfilled or </a:t>
            </a:r>
            <a:r>
              <a:rPr lang="en-US" dirty="0" smtClean="0"/>
              <a:t>rejected</a:t>
            </a:r>
          </a:p>
          <a:p>
            <a:r>
              <a:rPr lang="en-US" dirty="0" smtClean="0"/>
              <a:t>once a promise is resolved, it’s </a:t>
            </a:r>
            <a:r>
              <a:rPr lang="en-US" dirty="0" smtClean="0"/>
              <a:t>an immutable </a:t>
            </a:r>
            <a:r>
              <a:rPr lang="en-US" dirty="0" smtClean="0"/>
              <a:t>value that cannot be changed.</a:t>
            </a:r>
            <a:endParaRPr lang="en-US" dirty="0" smtClean="0"/>
          </a:p>
          <a:p>
            <a:endParaRPr lang="en-US" dirty="0"/>
          </a:p>
        </p:txBody>
      </p:sp>
      <p:pic>
        <p:nvPicPr>
          <p:cNvPr id="9219" name="Picture 3"/>
          <p:cNvPicPr>
            <a:picLocks noChangeAspect="1" noChangeArrowheads="1"/>
          </p:cNvPicPr>
          <p:nvPr/>
        </p:nvPicPr>
        <p:blipFill>
          <a:blip r:embed="rId2"/>
          <a:srcRect/>
          <a:stretch>
            <a:fillRect/>
          </a:stretch>
        </p:blipFill>
        <p:spPr bwMode="auto">
          <a:xfrm>
            <a:off x="1676400" y="5334000"/>
            <a:ext cx="6629400" cy="1143000"/>
          </a:xfrm>
          <a:prstGeom prst="rect">
            <a:avLst/>
          </a:prstGeom>
          <a:noFill/>
          <a:ln w="9525">
            <a:noFill/>
            <a:miter lim="800000"/>
            <a:headEnd/>
            <a:tailEnd/>
          </a:ln>
          <a:effectLst/>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2"/>
          <a:srcRect/>
          <a:stretch>
            <a:fillRect/>
          </a:stretch>
        </p:blipFill>
        <p:spPr bwMode="auto">
          <a:xfrm>
            <a:off x="0" y="1542744"/>
            <a:ext cx="4953000" cy="2886075"/>
          </a:xfrm>
          <a:prstGeom prst="rect">
            <a:avLst/>
          </a:prstGeom>
          <a:noFill/>
          <a:ln w="9525">
            <a:noFill/>
            <a:miter lim="800000"/>
            <a:headEnd/>
            <a:tailEnd/>
          </a:ln>
          <a:effectLst/>
        </p:spPr>
      </p:pic>
      <p:pic>
        <p:nvPicPr>
          <p:cNvPr id="10243" name="Picture 3"/>
          <p:cNvPicPr>
            <a:picLocks noChangeAspect="1" noChangeArrowheads="1"/>
          </p:cNvPicPr>
          <p:nvPr/>
        </p:nvPicPr>
        <p:blipFill>
          <a:blip r:embed="rId3"/>
          <a:srcRect/>
          <a:stretch>
            <a:fillRect/>
          </a:stretch>
        </p:blipFill>
        <p:spPr bwMode="auto">
          <a:xfrm>
            <a:off x="4953000" y="1542744"/>
            <a:ext cx="4191000" cy="40290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p:cNvPicPr>
            <a:picLocks noChangeAspect="1" noChangeArrowheads="1"/>
          </p:cNvPicPr>
          <p:nvPr/>
        </p:nvPicPr>
        <p:blipFill>
          <a:blip r:embed="rId2"/>
          <a:srcRect/>
          <a:stretch>
            <a:fillRect/>
          </a:stretch>
        </p:blipFill>
        <p:spPr bwMode="auto">
          <a:xfrm>
            <a:off x="1295400" y="1504950"/>
            <a:ext cx="6248400" cy="4438650"/>
          </a:xfrm>
          <a:prstGeom prst="rect">
            <a:avLst/>
          </a:prstGeom>
          <a:noFill/>
          <a:ln w="9525">
            <a:noFill/>
            <a:miter lim="800000"/>
            <a:headEnd/>
            <a:tailEnd/>
          </a:ln>
          <a:effectLst/>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a:t>
            </a:r>
            <a:r>
              <a:rPr lang="en-US" dirty="0" smtClean="0"/>
              <a:t>Maps</a:t>
            </a:r>
            <a:endParaRPr lang="en-US" dirty="0"/>
          </a:p>
        </p:txBody>
      </p:sp>
      <p:pic>
        <p:nvPicPr>
          <p:cNvPr id="12290" name="Picture 2"/>
          <p:cNvPicPr>
            <a:picLocks noGrp="1" noChangeAspect="1" noChangeArrowheads="1"/>
          </p:cNvPicPr>
          <p:nvPr>
            <p:ph idx="1"/>
          </p:nvPr>
        </p:nvPicPr>
        <p:blipFill>
          <a:blip r:embed="rId2"/>
          <a:srcRect/>
          <a:stretch>
            <a:fillRect/>
          </a:stretch>
        </p:blipFill>
        <p:spPr bwMode="auto">
          <a:xfrm>
            <a:off x="533400" y="1828800"/>
            <a:ext cx="2819400" cy="3276600"/>
          </a:xfrm>
          <a:prstGeom prst="rect">
            <a:avLst/>
          </a:prstGeom>
          <a:noFill/>
          <a:ln w="9525">
            <a:noFill/>
            <a:miter lim="800000"/>
            <a:headEnd/>
            <a:tailEnd/>
          </a:ln>
          <a:effectLst/>
        </p:spPr>
      </p:pic>
      <p:pic>
        <p:nvPicPr>
          <p:cNvPr id="12291" name="Picture 3"/>
          <p:cNvPicPr>
            <a:picLocks noChangeAspect="1" noChangeArrowheads="1"/>
          </p:cNvPicPr>
          <p:nvPr/>
        </p:nvPicPr>
        <p:blipFill>
          <a:blip r:embed="rId3"/>
          <a:srcRect/>
          <a:stretch>
            <a:fillRect/>
          </a:stretch>
        </p:blipFill>
        <p:spPr bwMode="auto">
          <a:xfrm>
            <a:off x="3429000" y="1828800"/>
            <a:ext cx="3076575" cy="3200400"/>
          </a:xfrm>
          <a:prstGeom prst="rect">
            <a:avLst/>
          </a:prstGeom>
          <a:noFill/>
          <a:ln w="9525">
            <a:noFill/>
            <a:miter lim="800000"/>
            <a:headEnd/>
            <a:tailEnd/>
          </a:ln>
          <a:effectLst/>
        </p:spPr>
      </p:pic>
      <p:pic>
        <p:nvPicPr>
          <p:cNvPr id="12292" name="Picture 4"/>
          <p:cNvPicPr>
            <a:picLocks noChangeAspect="1" noChangeArrowheads="1"/>
          </p:cNvPicPr>
          <p:nvPr/>
        </p:nvPicPr>
        <p:blipFill>
          <a:blip r:embed="rId4"/>
          <a:srcRect/>
          <a:stretch>
            <a:fillRect/>
          </a:stretch>
        </p:blipFill>
        <p:spPr bwMode="auto">
          <a:xfrm>
            <a:off x="6675116" y="1856936"/>
            <a:ext cx="2286000" cy="1371600"/>
          </a:xfrm>
          <a:prstGeom prst="rect">
            <a:avLst/>
          </a:prstGeom>
          <a:noFill/>
          <a:ln w="9525">
            <a:noFill/>
            <a:miter lim="800000"/>
            <a:headEnd/>
            <a:tailEnd/>
          </a:ln>
          <a:effectLst/>
        </p:spPr>
      </p:pic>
      <p:pic>
        <p:nvPicPr>
          <p:cNvPr id="12293" name="Picture 5"/>
          <p:cNvPicPr>
            <a:picLocks noChangeAspect="1" noChangeArrowheads="1"/>
          </p:cNvPicPr>
          <p:nvPr/>
        </p:nvPicPr>
        <p:blipFill>
          <a:blip r:embed="rId5"/>
          <a:srcRect/>
          <a:stretch>
            <a:fillRect/>
          </a:stretch>
        </p:blipFill>
        <p:spPr bwMode="auto">
          <a:xfrm>
            <a:off x="6705600" y="3477064"/>
            <a:ext cx="2286000" cy="1524000"/>
          </a:xfrm>
          <a:prstGeom prst="rect">
            <a:avLst/>
          </a:prstGeom>
          <a:noFill/>
          <a:ln w="9525">
            <a:noFill/>
            <a:miter lim="800000"/>
            <a:headEnd/>
            <a:tailEnd/>
          </a:ln>
          <a:effectLst/>
        </p:spPr>
      </p:pic>
      <p:pic>
        <p:nvPicPr>
          <p:cNvPr id="12294" name="Picture 6"/>
          <p:cNvPicPr>
            <a:picLocks noChangeAspect="1" noChangeArrowheads="1"/>
          </p:cNvPicPr>
          <p:nvPr/>
        </p:nvPicPr>
        <p:blipFill>
          <a:blip r:embed="rId6"/>
          <a:srcRect/>
          <a:stretch>
            <a:fillRect/>
          </a:stretch>
        </p:blipFill>
        <p:spPr bwMode="auto">
          <a:xfrm>
            <a:off x="457200" y="5334000"/>
            <a:ext cx="4152900" cy="695325"/>
          </a:xfrm>
          <a:prstGeom prst="rect">
            <a:avLst/>
          </a:prstGeom>
          <a:noFill/>
          <a:ln w="9525">
            <a:noFill/>
            <a:miter lim="800000"/>
            <a:headEnd/>
            <a:tailEnd/>
          </a:ln>
          <a:effectLst/>
        </p:spPr>
      </p:pic>
      <p:pic>
        <p:nvPicPr>
          <p:cNvPr id="12295" name="Picture 7"/>
          <p:cNvPicPr>
            <a:picLocks noChangeAspect="1" noChangeArrowheads="1"/>
          </p:cNvPicPr>
          <p:nvPr/>
        </p:nvPicPr>
        <p:blipFill>
          <a:blip r:embed="rId7"/>
          <a:srcRect/>
          <a:stretch>
            <a:fillRect/>
          </a:stretch>
        </p:blipFill>
        <p:spPr bwMode="auto">
          <a:xfrm>
            <a:off x="4800600" y="5334000"/>
            <a:ext cx="3810000" cy="400050"/>
          </a:xfrm>
          <a:prstGeom prst="rect">
            <a:avLst/>
          </a:prstGeom>
          <a:noFill/>
          <a:ln w="9525">
            <a:noFill/>
            <a:miter lim="800000"/>
            <a:headEnd/>
            <a:tailEnd/>
          </a:ln>
          <a:effectLst/>
        </p:spPr>
      </p:pic>
      <p:pic>
        <p:nvPicPr>
          <p:cNvPr id="12296" name="Picture 8"/>
          <p:cNvPicPr>
            <a:picLocks noChangeAspect="1" noChangeArrowheads="1"/>
          </p:cNvPicPr>
          <p:nvPr/>
        </p:nvPicPr>
        <p:blipFill>
          <a:blip r:embed="rId8"/>
          <a:srcRect/>
          <a:stretch>
            <a:fillRect/>
          </a:stretch>
        </p:blipFill>
        <p:spPr bwMode="auto">
          <a:xfrm>
            <a:off x="4800600" y="5829300"/>
            <a:ext cx="3857625" cy="1028700"/>
          </a:xfrm>
          <a:prstGeom prst="rect">
            <a:avLst/>
          </a:prstGeom>
          <a:noFill/>
          <a:ln w="9525">
            <a:noFill/>
            <a:miter lim="800000"/>
            <a:headEnd/>
            <a:tailEnd/>
          </a:ln>
          <a:effectLst/>
        </p:spPr>
      </p:pic>
      <p:pic>
        <p:nvPicPr>
          <p:cNvPr id="12297" name="Picture 9"/>
          <p:cNvPicPr>
            <a:picLocks noChangeAspect="1" noChangeArrowheads="1"/>
          </p:cNvPicPr>
          <p:nvPr/>
        </p:nvPicPr>
        <p:blipFill>
          <a:blip r:embed="rId9"/>
          <a:srcRect/>
          <a:stretch>
            <a:fillRect/>
          </a:stretch>
        </p:blipFill>
        <p:spPr bwMode="auto">
          <a:xfrm>
            <a:off x="457200" y="6172200"/>
            <a:ext cx="4114800" cy="4857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Initializing arrays in TypeScript</a:t>
            </a:r>
            <a:endParaRPr lang="en-US" dirty="0"/>
          </a:p>
        </p:txBody>
      </p:sp>
      <p:pic>
        <p:nvPicPr>
          <p:cNvPr id="3074" name="Picture 2"/>
          <p:cNvPicPr>
            <a:picLocks noGrp="1" noChangeAspect="1" noChangeArrowheads="1"/>
          </p:cNvPicPr>
          <p:nvPr>
            <p:ph idx="1"/>
          </p:nvPr>
        </p:nvPicPr>
        <p:blipFill>
          <a:blip r:embed="rId2"/>
          <a:srcRect/>
          <a:stretch>
            <a:fillRect/>
          </a:stretch>
        </p:blipFill>
        <p:spPr bwMode="auto">
          <a:xfrm>
            <a:off x="838200" y="2133600"/>
            <a:ext cx="7772400" cy="4191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b="1" dirty="0" smtClean="0"/>
              <a:t>Using de-structuring to individualize data from arrays or objects</a:t>
            </a:r>
            <a:endParaRPr lang="en-US" sz="3200" dirty="0"/>
          </a:p>
        </p:txBody>
      </p:sp>
      <p:pic>
        <p:nvPicPr>
          <p:cNvPr id="4098" name="Picture 2"/>
          <p:cNvPicPr>
            <a:picLocks noGrp="1" noChangeAspect="1" noChangeArrowheads="1"/>
          </p:cNvPicPr>
          <p:nvPr>
            <p:ph idx="1"/>
          </p:nvPr>
        </p:nvPicPr>
        <p:blipFill>
          <a:blip r:embed="rId2"/>
          <a:srcRect/>
          <a:stretch>
            <a:fillRect/>
          </a:stretch>
        </p:blipFill>
        <p:spPr bwMode="auto">
          <a:xfrm>
            <a:off x="609600" y="2133600"/>
            <a:ext cx="8001000" cy="3352800"/>
          </a:xfrm>
          <a:prstGeom prst="rect">
            <a:avLst/>
          </a:prstGeom>
          <a:noFill/>
          <a:ln w="9525">
            <a:noFill/>
            <a:miter lim="800000"/>
            <a:headEnd/>
            <a:tailEnd/>
          </a:ln>
          <a:effectLst/>
        </p:spPr>
      </p:pic>
      <p:sp>
        <p:nvSpPr>
          <p:cNvPr id="5" name="Rectangle 4"/>
          <p:cNvSpPr/>
          <p:nvPr/>
        </p:nvSpPr>
        <p:spPr>
          <a:xfrm>
            <a:off x="609600" y="5791200"/>
            <a:ext cx="7924800" cy="646331"/>
          </a:xfrm>
          <a:prstGeom prst="rect">
            <a:avLst/>
          </a:prstGeom>
        </p:spPr>
        <p:txBody>
          <a:bodyPr wrap="square">
            <a:spAutoFit/>
          </a:bodyPr>
          <a:lstStyle/>
          <a:p>
            <a:r>
              <a:rPr lang="en-US" dirty="0"/>
              <a:t>When it comes to de-structuring arrays, the sequence of presenting your variables </a:t>
            </a:r>
            <a:r>
              <a:rPr lang="en-US" dirty="0" smtClean="0"/>
              <a:t>is important </a:t>
            </a:r>
            <a:r>
              <a:rPr lang="en-US" dirty="0"/>
              <a:t>because the values will be assigned from left to right.</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The Spread Operator</a:t>
            </a:r>
            <a:endParaRPr lang="en-US" dirty="0"/>
          </a:p>
        </p:txBody>
      </p:sp>
      <p:sp>
        <p:nvSpPr>
          <p:cNvPr id="3" name="Content Placeholder 2"/>
          <p:cNvSpPr>
            <a:spLocks noGrp="1"/>
          </p:cNvSpPr>
          <p:nvPr>
            <p:ph idx="1"/>
          </p:nvPr>
        </p:nvSpPr>
        <p:spPr/>
        <p:txBody>
          <a:bodyPr/>
          <a:lstStyle/>
          <a:p>
            <a:r>
              <a:rPr lang="en-US" dirty="0" smtClean="0"/>
              <a:t>Spread operators can be used whenever we need to submit the contents of a complex data structure as individual data components</a:t>
            </a:r>
          </a:p>
          <a:p>
            <a:r>
              <a:rPr lang="en-US" dirty="0" smtClean="0"/>
              <a:t>The spread operator is represented by the three-dot ellipsis (...).</a:t>
            </a:r>
          </a:p>
          <a:p>
            <a:endParaRPr lang="en-US" dirty="0"/>
          </a:p>
        </p:txBody>
      </p:sp>
      <p:pic>
        <p:nvPicPr>
          <p:cNvPr id="5123" name="Picture 3"/>
          <p:cNvPicPr>
            <a:picLocks noChangeAspect="1" noChangeArrowheads="1"/>
          </p:cNvPicPr>
          <p:nvPr/>
        </p:nvPicPr>
        <p:blipFill>
          <a:blip r:embed="rId2"/>
          <a:srcRect/>
          <a:stretch>
            <a:fillRect/>
          </a:stretch>
        </p:blipFill>
        <p:spPr bwMode="auto">
          <a:xfrm>
            <a:off x="762000" y="4038600"/>
            <a:ext cx="7772400" cy="2819400"/>
          </a:xfrm>
          <a:prstGeom prst="rect">
            <a:avLst/>
          </a:prstGeom>
          <a:noFill/>
          <a:ln w="9525">
            <a:noFill/>
            <a:miter lim="800000"/>
            <a:headEnd/>
            <a:tailEnd/>
          </a:ln>
          <a:effectLst/>
        </p:spPr>
      </p:pic>
      <p:pic>
        <p:nvPicPr>
          <p:cNvPr id="5126" name="Picture 6"/>
          <p:cNvPicPr>
            <a:picLocks noChangeAspect="1" noChangeArrowheads="1"/>
          </p:cNvPicPr>
          <p:nvPr/>
        </p:nvPicPr>
        <p:blipFill>
          <a:blip r:embed="rId3"/>
          <a:srcRect/>
          <a:stretch>
            <a:fillRect/>
          </a:stretch>
        </p:blipFill>
        <p:spPr bwMode="auto">
          <a:xfrm>
            <a:off x="4114800" y="3810000"/>
            <a:ext cx="3543300" cy="2381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Functions</a:t>
            </a:r>
            <a:endParaRPr lang="en-US" dirty="0"/>
          </a:p>
        </p:txBody>
      </p:sp>
      <p:sp>
        <p:nvSpPr>
          <p:cNvPr id="3" name="Content Placeholder 2"/>
          <p:cNvSpPr>
            <a:spLocks noGrp="1"/>
          </p:cNvSpPr>
          <p:nvPr>
            <p:ph idx="1"/>
          </p:nvPr>
        </p:nvSpPr>
        <p:spPr/>
        <p:txBody>
          <a:bodyPr/>
          <a:lstStyle/>
          <a:p>
            <a:r>
              <a:rPr lang="en-US" dirty="0" smtClean="0"/>
              <a:t>Making sure the function input data type is validated</a:t>
            </a:r>
          </a:p>
          <a:p>
            <a:pPr lvl="1"/>
            <a:r>
              <a:rPr lang="en-US" dirty="0" smtClean="0"/>
              <a:t>TypeScript helps us create rules for the type of data we intend to use.</a:t>
            </a:r>
          </a:p>
          <a:p>
            <a:r>
              <a:rPr lang="en-US" dirty="0" smtClean="0"/>
              <a:t>TypeScript, we can specify what kind of </a:t>
            </a:r>
            <a:r>
              <a:rPr lang="en-US" i="1" dirty="0" smtClean="0"/>
              <a:t>return data type we intend to use in the function,</a:t>
            </a:r>
            <a:endParaRPr lang="en-US" dirty="0"/>
          </a:p>
        </p:txBody>
      </p:sp>
      <p:pic>
        <p:nvPicPr>
          <p:cNvPr id="1027" name="Picture 3"/>
          <p:cNvPicPr>
            <a:picLocks noChangeAspect="1" noChangeArrowheads="1"/>
          </p:cNvPicPr>
          <p:nvPr/>
        </p:nvPicPr>
        <p:blipFill>
          <a:blip r:embed="rId2"/>
          <a:srcRect/>
          <a:stretch>
            <a:fillRect/>
          </a:stretch>
        </p:blipFill>
        <p:spPr bwMode="auto">
          <a:xfrm>
            <a:off x="3124200" y="4495800"/>
            <a:ext cx="3505200" cy="180975"/>
          </a:xfrm>
          <a:prstGeom prst="rect">
            <a:avLst/>
          </a:prstGeom>
          <a:noFill/>
          <a:ln w="9525">
            <a:noFill/>
            <a:miter lim="800000"/>
            <a:headEnd/>
            <a:tailEnd/>
          </a:ln>
          <a:effectLst/>
        </p:spPr>
      </p:pic>
      <p:pic>
        <p:nvPicPr>
          <p:cNvPr id="1029" name="Picture 5"/>
          <p:cNvPicPr>
            <a:picLocks noChangeAspect="1" noChangeArrowheads="1"/>
          </p:cNvPicPr>
          <p:nvPr/>
        </p:nvPicPr>
        <p:blipFill>
          <a:blip r:embed="rId3"/>
          <a:srcRect/>
          <a:stretch>
            <a:fillRect/>
          </a:stretch>
        </p:blipFill>
        <p:spPr bwMode="auto">
          <a:xfrm>
            <a:off x="2286000" y="5029200"/>
            <a:ext cx="2809875" cy="190500"/>
          </a:xfrm>
          <a:prstGeom prst="rect">
            <a:avLst/>
          </a:prstGeom>
          <a:noFill/>
          <a:ln w="9525">
            <a:noFill/>
            <a:miter lim="800000"/>
            <a:headEnd/>
            <a:tailEnd/>
          </a:ln>
          <a:effectLst/>
        </p:spPr>
      </p:pic>
      <p:pic>
        <p:nvPicPr>
          <p:cNvPr id="1030" name="Picture 6"/>
          <p:cNvPicPr>
            <a:picLocks noChangeAspect="1" noChangeArrowheads="1"/>
          </p:cNvPicPr>
          <p:nvPr/>
        </p:nvPicPr>
        <p:blipFill>
          <a:blip r:embed="rId4"/>
          <a:srcRect/>
          <a:stretch>
            <a:fillRect/>
          </a:stretch>
        </p:blipFill>
        <p:spPr bwMode="auto">
          <a:xfrm>
            <a:off x="1371600" y="5638800"/>
            <a:ext cx="3467100" cy="238125"/>
          </a:xfrm>
          <a:prstGeom prst="rect">
            <a:avLst/>
          </a:prstGeom>
          <a:noFill/>
          <a:ln w="9525">
            <a:noFill/>
            <a:miter lim="800000"/>
            <a:headEnd/>
            <a:tailEnd/>
          </a:ln>
          <a:effectLst/>
        </p:spPr>
      </p:pic>
      <p:pic>
        <p:nvPicPr>
          <p:cNvPr id="1031" name="Picture 7"/>
          <p:cNvPicPr>
            <a:picLocks noChangeAspect="1" noChangeArrowheads="1"/>
          </p:cNvPicPr>
          <p:nvPr/>
        </p:nvPicPr>
        <p:blipFill>
          <a:blip r:embed="rId5"/>
          <a:srcRect/>
          <a:stretch>
            <a:fillRect/>
          </a:stretch>
        </p:blipFill>
        <p:spPr bwMode="auto">
          <a:xfrm>
            <a:off x="609600" y="6324600"/>
            <a:ext cx="3857625" cy="3238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501</TotalTime>
  <Words>1740</Words>
  <Application>Microsoft Office PowerPoint</Application>
  <PresentationFormat>On-screen Show (4:3)</PresentationFormat>
  <Paragraphs>148</Paragraphs>
  <Slides>59</Slides>
  <Notes>0</Notes>
  <HiddenSlides>0</HiddenSlides>
  <MMClips>0</MMClips>
  <ScaleCrop>false</ScaleCrop>
  <HeadingPairs>
    <vt:vector size="4" baseType="variant">
      <vt:variant>
        <vt:lpstr>Theme</vt:lpstr>
      </vt:variant>
      <vt:variant>
        <vt:i4>1</vt:i4>
      </vt:variant>
      <vt:variant>
        <vt:lpstr>Slide Titles</vt:lpstr>
      </vt:variant>
      <vt:variant>
        <vt:i4>59</vt:i4>
      </vt:variant>
    </vt:vector>
  </HeadingPairs>
  <TitlesOfParts>
    <vt:vector size="60" baseType="lpstr">
      <vt:lpstr>Flow</vt:lpstr>
      <vt:lpstr>TypeScript</vt:lpstr>
      <vt:lpstr>Why should I write my JavaScript using TypeScript?</vt:lpstr>
      <vt:lpstr>Declaring a variable and type classification</vt:lpstr>
      <vt:lpstr>TypeScript Coding Guidelines</vt:lpstr>
      <vt:lpstr>The enum data type</vt:lpstr>
      <vt:lpstr>Initializing arrays in TypeScript</vt:lpstr>
      <vt:lpstr>Using de-structuring to individualize data from arrays or objects</vt:lpstr>
      <vt:lpstr>The Spread Operator</vt:lpstr>
      <vt:lpstr>Functions</vt:lpstr>
      <vt:lpstr>Setting default parameter values</vt:lpstr>
      <vt:lpstr>Optional Parameters</vt:lpstr>
      <vt:lpstr>A REST parameter</vt:lpstr>
      <vt:lpstr>Slide 13</vt:lpstr>
      <vt:lpstr>Arrow Functions</vt:lpstr>
      <vt:lpstr>About the THIS in arrow functions</vt:lpstr>
      <vt:lpstr>What is the output ?</vt:lpstr>
      <vt:lpstr>Slide 17</vt:lpstr>
      <vt:lpstr>Arrow functions assure the correct context in classes</vt:lpstr>
      <vt:lpstr>Transcompiled   code</vt:lpstr>
      <vt:lpstr>Summary</vt:lpstr>
      <vt:lpstr>Function Overloading</vt:lpstr>
      <vt:lpstr>Slide 22</vt:lpstr>
      <vt:lpstr>Interfaces</vt:lpstr>
      <vt:lpstr>Interface programming</vt:lpstr>
      <vt:lpstr>Things to know</vt:lpstr>
      <vt:lpstr>Protocol Syntax</vt:lpstr>
      <vt:lpstr>How to create optional properties</vt:lpstr>
      <vt:lpstr>Using an interface to describe a function</vt:lpstr>
      <vt:lpstr>Adding a function (or method) to an object Interface</vt:lpstr>
      <vt:lpstr>Using an interface to describe an Array type</vt:lpstr>
      <vt:lpstr>Numeric indexed array interfaces</vt:lpstr>
      <vt:lpstr>String-indexed array interfaces</vt:lpstr>
      <vt:lpstr>Slide 33</vt:lpstr>
      <vt:lpstr>Extending Interfaces</vt:lpstr>
      <vt:lpstr>Class</vt:lpstr>
      <vt:lpstr>Slide 36</vt:lpstr>
      <vt:lpstr>Implementing classes from interfaces</vt:lpstr>
      <vt:lpstr>Class and interface</vt:lpstr>
      <vt:lpstr>Extending classes by using other classes</vt:lpstr>
      <vt:lpstr>How to add a constructor to the child class</vt:lpstr>
      <vt:lpstr>Public properties</vt:lpstr>
      <vt:lpstr>Readonly – a TypeScript 2.0 feature</vt:lpstr>
      <vt:lpstr>Private members</vt:lpstr>
      <vt:lpstr>How do we get the value from a private property, or set a new value for a private property?</vt:lpstr>
      <vt:lpstr>Slide 45</vt:lpstr>
      <vt:lpstr>Static properties in a class</vt:lpstr>
      <vt:lpstr>Namespaces</vt:lpstr>
      <vt:lpstr>Object Literal Extensions</vt:lpstr>
      <vt:lpstr>for….of loop</vt:lpstr>
      <vt:lpstr>Block-Scoped Declarations</vt:lpstr>
      <vt:lpstr>const Declarations</vt:lpstr>
      <vt:lpstr>Template Literals</vt:lpstr>
      <vt:lpstr>Interpolated Expressions</vt:lpstr>
      <vt:lpstr>Tagged Template Literals</vt:lpstr>
      <vt:lpstr>Slide 55</vt:lpstr>
      <vt:lpstr>Async Flow Controllers(Promises)</vt:lpstr>
      <vt:lpstr>Slide 57</vt:lpstr>
      <vt:lpstr>Slide 58</vt:lpstr>
      <vt:lpstr>Collections-Maps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TypeScript</dc:title>
  <dc:creator>Venu</dc:creator>
  <cp:lastModifiedBy>Venu</cp:lastModifiedBy>
  <cp:revision>4</cp:revision>
  <dcterms:created xsi:type="dcterms:W3CDTF">2017-06-04T14:52:41Z</dcterms:created>
  <dcterms:modified xsi:type="dcterms:W3CDTF">2017-09-07T08:00:05Z</dcterms:modified>
</cp:coreProperties>
</file>