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89" r:id="rId1"/>
  </p:sldMasterIdLst>
  <p:notesMasterIdLst>
    <p:notesMasterId r:id="rId15"/>
  </p:notesMasterIdLst>
  <p:sldIdLst>
    <p:sldId id="256" r:id="rId2"/>
    <p:sldId id="269" r:id="rId3"/>
    <p:sldId id="258" r:id="rId4"/>
    <p:sldId id="259" r:id="rId5"/>
    <p:sldId id="260" r:id="rId6"/>
    <p:sldId id="266" r:id="rId7"/>
    <p:sldId id="261" r:id="rId8"/>
    <p:sldId id="262" r:id="rId9"/>
    <p:sldId id="263" r:id="rId10"/>
    <p:sldId id="264" r:id="rId11"/>
    <p:sldId id="265" r:id="rId12"/>
    <p:sldId id="267" r:id="rId13"/>
    <p:sldId id="270" r:id="rId14"/>
  </p:sldIdLst>
  <p:sldSz cx="14630400" cy="8229600"/>
  <p:notesSz cx="8229600" cy="14630400"/>
  <p:embeddedFontLst>
    <p:embeddedFont>
      <p:font typeface="Algerian" panose="04020705040A02060702" pitchFamily="82" charset="0"/>
      <p:regular r:id="rId16"/>
    </p:embeddedFont>
    <p:embeddedFont>
      <p:font typeface="Alice" panose="020B0604020202020204" charset="0"/>
      <p:regular r:id="rId17"/>
    </p:embeddedFont>
    <p:embeddedFont>
      <p:font typeface="Lora"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108A4-7395-49FE-8EA3-29181F3CCE81}" v="30" dt="2024-10-28T06:04:57.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3" autoAdjust="0"/>
    <p:restoredTop sz="94641" autoAdjust="0"/>
  </p:normalViewPr>
  <p:slideViewPr>
    <p:cSldViewPr snapToGrid="0" snapToObjects="1">
      <p:cViewPr varScale="1">
        <p:scale>
          <a:sx n="65" d="100"/>
          <a:sy n="65" d="100"/>
        </p:scale>
        <p:origin x="178" y="53"/>
      </p:cViewPr>
      <p:guideLst/>
    </p:cSldViewPr>
  </p:slideViewPr>
  <p:notesTextViewPr>
    <p:cViewPr>
      <p:scale>
        <a:sx n="1" d="1"/>
        <a:sy n="1" d="1"/>
      </p:scale>
      <p:origin x="0" y="0"/>
    </p:cViewPr>
  </p:notesTextViewPr>
  <p:notesViewPr>
    <p:cSldViewPr snapToGrid="0" snapToObjects="1">
      <p:cViewPr varScale="1">
        <p:scale>
          <a:sx n="39" d="100"/>
          <a:sy n="39" d="100"/>
        </p:scale>
        <p:origin x="3566" y="8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4T15:54:23.82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6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IN"/>
          </a:p>
        </p:txBody>
      </p:sp>
    </p:spTree>
    <p:extLst>
      <p:ext uri="{BB962C8B-B14F-4D97-AF65-F5344CB8AC3E}">
        <p14:creationId xmlns:p14="http://schemas.microsoft.com/office/powerpoint/2010/main" val="415785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144E5-443F-FB99-5F84-D6D940F4FCA2}"/>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4AF63639-0373-B766-E1FD-8A74803EDEB0}"/>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672FF8-8C79-977F-AEC4-38F3C97E31EA}"/>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5" name="Footer Placeholder 4">
            <a:extLst>
              <a:ext uri="{FF2B5EF4-FFF2-40B4-BE49-F238E27FC236}">
                <a16:creationId xmlns:a16="http://schemas.microsoft.com/office/drawing/2014/main" id="{ECCA9355-46E1-7A03-0CD8-6CF53E730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FCA1FE-F126-BDE5-C599-34B34EDBDC50}"/>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369012275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71DC-7DB0-35AE-B7DD-E4DA82A81F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AFCEF7-C7FF-4CD5-60D0-68EEFEA71B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17CBE-6707-1F99-3719-3D4B678A94F0}"/>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5" name="Footer Placeholder 4">
            <a:extLst>
              <a:ext uri="{FF2B5EF4-FFF2-40B4-BE49-F238E27FC236}">
                <a16:creationId xmlns:a16="http://schemas.microsoft.com/office/drawing/2014/main" id="{372C6AAC-0B72-1A11-92C6-802F92ACB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09AB8-75BD-23EE-7B08-B2C2A1ECCE01}"/>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443461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0C908-3623-9E3A-30F6-28603C0197D3}"/>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547B2-9E0F-44A3-48A5-FB07C382097C}"/>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E931C-0016-616E-B2DD-6DC3C944541A}"/>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5" name="Footer Placeholder 4">
            <a:extLst>
              <a:ext uri="{FF2B5EF4-FFF2-40B4-BE49-F238E27FC236}">
                <a16:creationId xmlns:a16="http://schemas.microsoft.com/office/drawing/2014/main" id="{8DBD736C-DA8F-8EE3-183B-5FA43B82A4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4023A4-26DC-2A29-CECC-DEB01B3BBEF8}"/>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273234300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8382-617B-A0A1-B0E1-3E8B82E8A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B281F0-6366-1B25-866E-655698ADCD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750BB5-D8CA-5C8F-D6A0-A6AA7C465574}"/>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5" name="Footer Placeholder 4">
            <a:extLst>
              <a:ext uri="{FF2B5EF4-FFF2-40B4-BE49-F238E27FC236}">
                <a16:creationId xmlns:a16="http://schemas.microsoft.com/office/drawing/2014/main" id="{33B45714-1583-10EB-A5F1-BC2AD28DB2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C1983-24D1-BC1C-258E-660075F74A9A}"/>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25385427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177E-B83B-63E2-43ED-2B1784CECC50}"/>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E260C7-BF88-20B0-5DD0-99361DF656EE}"/>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B6CF4B-8B83-5460-4312-F5A14EF96392}"/>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5" name="Footer Placeholder 4">
            <a:extLst>
              <a:ext uri="{FF2B5EF4-FFF2-40B4-BE49-F238E27FC236}">
                <a16:creationId xmlns:a16="http://schemas.microsoft.com/office/drawing/2014/main" id="{134A740E-BB4F-E53C-6820-6818F2E5C0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7308A-2A4D-5596-74F6-CFB96CB1EA69}"/>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21026729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B783-0B43-1E96-6561-33F39105B2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0434F4-D18D-ABD8-59D7-87C9EFDEE26F}"/>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485CDC-621F-932A-BACE-C18ED6A06E64}"/>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F2119F-AF1C-EEC7-0F15-1420B81A90BE}"/>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6" name="Footer Placeholder 5">
            <a:extLst>
              <a:ext uri="{FF2B5EF4-FFF2-40B4-BE49-F238E27FC236}">
                <a16:creationId xmlns:a16="http://schemas.microsoft.com/office/drawing/2014/main" id="{6FCB2BC9-5DBF-E9B2-65AA-0CDD2378C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F268F8-6974-267B-EB12-F8CB103A80B3}"/>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47144428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ACE6-EDE9-8C5B-71BA-2B10FDE4D741}"/>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5B7F3A-2383-974A-ECB3-622480137BEC}"/>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62D426B4-4CED-F193-28F4-E8508194C47F}"/>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1E71F7-F308-FD75-5771-E7D811A71734}"/>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A35F2497-265A-8BDE-6DAD-BBEBA42BA8E5}"/>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BA8720-1709-280A-0B40-20D68E94FA9F}"/>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8" name="Footer Placeholder 7">
            <a:extLst>
              <a:ext uri="{FF2B5EF4-FFF2-40B4-BE49-F238E27FC236}">
                <a16:creationId xmlns:a16="http://schemas.microsoft.com/office/drawing/2014/main" id="{006D0A34-EFFE-27F4-F993-7CA1C45F66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66CE93-B5A7-8D52-BF0E-5069CF5BC717}"/>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3036441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D01F-16B9-D9FA-2528-739E9FA8B1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A84067-1FB4-1986-218B-8F2E208795A8}"/>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4" name="Footer Placeholder 3">
            <a:extLst>
              <a:ext uri="{FF2B5EF4-FFF2-40B4-BE49-F238E27FC236}">
                <a16:creationId xmlns:a16="http://schemas.microsoft.com/office/drawing/2014/main" id="{D722FE09-596C-634F-BD13-5EAD046A96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EEDFA6-45D2-BF09-55A9-C75E9F2CFFD4}"/>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391912567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1D140-A5FF-E2D5-E9AD-6A8F32FF427E}"/>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3" name="Footer Placeholder 2">
            <a:extLst>
              <a:ext uri="{FF2B5EF4-FFF2-40B4-BE49-F238E27FC236}">
                <a16:creationId xmlns:a16="http://schemas.microsoft.com/office/drawing/2014/main" id="{6CAD4E7B-F71B-7926-797D-B653FAC3A9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43E1E8-74E6-3909-B622-08BB41A55A9B}"/>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139110381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2C5F-EAC7-A2DF-912C-BF811D3CEF3C}"/>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535932-FD0F-5F94-880C-8D7B02A4089C}"/>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DA826A-4452-B27D-D291-23BF941F261A}"/>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76F58897-D32F-1690-C916-34A5B2E3EA91}"/>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6" name="Footer Placeholder 5">
            <a:extLst>
              <a:ext uri="{FF2B5EF4-FFF2-40B4-BE49-F238E27FC236}">
                <a16:creationId xmlns:a16="http://schemas.microsoft.com/office/drawing/2014/main" id="{45069954-3DA6-21B7-7384-5DDEA5506E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A4F32D-B3FE-9B9B-E10A-BAB83A927027}"/>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28381192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A836-9CB7-7B5D-9896-3A450BD4776A}"/>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4E0C24-9437-A010-404A-D6FD0792ABF7}"/>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65E08F7D-38CC-6C60-A403-9E90F48FA223}"/>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99A95121-1375-62D2-1BB9-BF8EBEACE9C8}"/>
              </a:ext>
            </a:extLst>
          </p:cNvPr>
          <p:cNvSpPr>
            <a:spLocks noGrp="1"/>
          </p:cNvSpPr>
          <p:nvPr>
            <p:ph type="dt" sz="half" idx="10"/>
          </p:nvPr>
        </p:nvSpPr>
        <p:spPr/>
        <p:txBody>
          <a:bodyPr/>
          <a:lstStyle/>
          <a:p>
            <a:fld id="{09F98D98-8B86-4382-9976-F96040210114}" type="datetimeFigureOut">
              <a:rPr lang="en-IN" smtClean="0"/>
              <a:t>25-11-2024</a:t>
            </a:fld>
            <a:endParaRPr lang="en-IN"/>
          </a:p>
        </p:txBody>
      </p:sp>
      <p:sp>
        <p:nvSpPr>
          <p:cNvPr id="6" name="Footer Placeholder 5">
            <a:extLst>
              <a:ext uri="{FF2B5EF4-FFF2-40B4-BE49-F238E27FC236}">
                <a16:creationId xmlns:a16="http://schemas.microsoft.com/office/drawing/2014/main" id="{FE2BE1BD-BB68-CE01-5D95-09024CD859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614E2E-5D38-3E1D-3E2B-7C1AAD42D42A}"/>
              </a:ext>
            </a:extLst>
          </p:cNvPr>
          <p:cNvSpPr>
            <a:spLocks noGrp="1"/>
          </p:cNvSpPr>
          <p:nvPr>
            <p:ph type="sldNum" sz="quarter" idx="12"/>
          </p:nvPr>
        </p:nvSpPr>
        <p:spPr/>
        <p:txBody>
          <a:bodyPr/>
          <a:lstStyle/>
          <a:p>
            <a:fld id="{D8907780-D576-494C-B09D-14B47D431CB7}" type="slidenum">
              <a:rPr lang="en-IN" smtClean="0"/>
              <a:t>‹#›</a:t>
            </a:fld>
            <a:endParaRPr lang="en-IN"/>
          </a:p>
        </p:txBody>
      </p:sp>
    </p:spTree>
    <p:extLst>
      <p:ext uri="{BB962C8B-B14F-4D97-AF65-F5344CB8AC3E}">
        <p14:creationId xmlns:p14="http://schemas.microsoft.com/office/powerpoint/2010/main" val="111236172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0"/>
              </a:schemeClr>
            </a:gs>
            <a:gs pos="100000">
              <a:schemeClr val="accent1">
                <a:alpha val="44000"/>
                <a:lumMod val="49000"/>
                <a:lumOff val="51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15746-AF9C-C197-712F-7A05381B75D1}"/>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49FBFD-FB28-2934-A2BD-D2EA1089B560}"/>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7E2029-A339-BD82-5271-2DC2268EC244}"/>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09F98D98-8B86-4382-9976-F96040210114}" type="datetimeFigureOut">
              <a:rPr lang="en-IN" smtClean="0"/>
              <a:t>25-11-2024</a:t>
            </a:fld>
            <a:endParaRPr lang="en-IN"/>
          </a:p>
        </p:txBody>
      </p:sp>
      <p:sp>
        <p:nvSpPr>
          <p:cNvPr id="5" name="Footer Placeholder 4">
            <a:extLst>
              <a:ext uri="{FF2B5EF4-FFF2-40B4-BE49-F238E27FC236}">
                <a16:creationId xmlns:a16="http://schemas.microsoft.com/office/drawing/2014/main" id="{472846C4-7BF9-4D9D-54CB-13C6D6870A88}"/>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D95D34-1395-48D9-7E3F-42BB6ABD3CD7}"/>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8907780-D576-494C-B09D-14B47D431CB7}" type="slidenum">
              <a:rPr lang="en-IN" smtClean="0"/>
              <a:t>‹#›</a:t>
            </a:fld>
            <a:endParaRPr lang="en-IN"/>
          </a:p>
        </p:txBody>
      </p:sp>
    </p:spTree>
    <p:extLst>
      <p:ext uri="{BB962C8B-B14F-4D97-AF65-F5344CB8AC3E}">
        <p14:creationId xmlns:p14="http://schemas.microsoft.com/office/powerpoint/2010/main" val="4012912598"/>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gradFill>
          <a:gsLst>
            <a:gs pos="69000">
              <a:schemeClr val="accent1">
                <a:lumMod val="5000"/>
                <a:lumOff val="95000"/>
                <a:alpha val="0"/>
              </a:schemeClr>
            </a:gs>
            <a:gs pos="100000">
              <a:schemeClr val="accent1">
                <a:alpha val="44000"/>
                <a:lumMod val="49000"/>
                <a:lumOff val="51000"/>
              </a:schemeClr>
            </a:gs>
          </a:gsLst>
          <a:lin ang="5400000" scaled="1"/>
        </a:gradFill>
        <a:effectLst/>
      </p:bgPr>
    </p:bg>
    <p:spTree>
      <p:nvGrpSpPr>
        <p:cNvPr id="1" name=""/>
        <p:cNvGrpSpPr/>
        <p:nvPr/>
      </p:nvGrpSpPr>
      <p:grpSpPr>
        <a:xfrm>
          <a:off x="0" y="0"/>
          <a:ext cx="0" cy="0"/>
          <a:chOff x="0" y="0"/>
          <a:chExt cx="0" cy="0"/>
        </a:xfrm>
      </p:grpSpPr>
      <p:sp>
        <p:nvSpPr>
          <p:cNvPr id="4" name="Text 0"/>
          <p:cNvSpPr/>
          <p:nvPr/>
        </p:nvSpPr>
        <p:spPr>
          <a:xfrm>
            <a:off x="510449" y="75429"/>
            <a:ext cx="13609499" cy="3472934"/>
          </a:xfrm>
          <a:prstGeom prst="rect">
            <a:avLst/>
          </a:prstGeom>
          <a:noFill/>
          <a:ln/>
        </p:spPr>
        <p:txBody>
          <a:bodyPr wrap="square" lIns="0" tIns="0" rIns="0" bIns="0" rtlCol="0" anchor="t"/>
          <a:lstStyle/>
          <a:p>
            <a:pPr marL="0" indent="0" algn="ctr">
              <a:lnSpc>
                <a:spcPts val="9100"/>
              </a:lnSpc>
              <a:buNone/>
            </a:pPr>
            <a:r>
              <a:rPr lang="en-US" sz="5400" dirty="0">
                <a:solidFill>
                  <a:srgbClr val="233E32"/>
                </a:solidFill>
                <a:latin typeface="Alice" pitchFamily="34" charset="0"/>
                <a:ea typeface="Alice" pitchFamily="34" charset="-122"/>
                <a:cs typeface="Alice" pitchFamily="34" charset="-120"/>
              </a:rPr>
              <a:t>Community Service Project </a:t>
            </a:r>
            <a:endParaRPr lang="en-US" sz="5400" dirty="0"/>
          </a:p>
        </p:txBody>
      </p:sp>
      <p:sp>
        <p:nvSpPr>
          <p:cNvPr id="5" name="Text 1"/>
          <p:cNvSpPr/>
          <p:nvPr/>
        </p:nvSpPr>
        <p:spPr>
          <a:xfrm>
            <a:off x="2329893" y="6791556"/>
            <a:ext cx="7264956" cy="1718310"/>
          </a:xfrm>
          <a:prstGeom prst="rect">
            <a:avLst/>
          </a:prstGeom>
          <a:noFill/>
          <a:ln/>
        </p:spPr>
        <p:txBody>
          <a:bodyPr wrap="square" lIns="0" tIns="0" rIns="0" bIns="0" rtlCol="0" anchor="t"/>
          <a:lstStyle/>
          <a:p>
            <a:pPr marL="0" indent="0">
              <a:lnSpc>
                <a:spcPts val="3350"/>
              </a:lnSpc>
              <a:buNone/>
            </a:pPr>
            <a:endParaRPr lang="en-US" sz="2100" dirty="0"/>
          </a:p>
        </p:txBody>
      </p:sp>
      <p:sp>
        <p:nvSpPr>
          <p:cNvPr id="6" name="Shape 2"/>
          <p:cNvSpPr/>
          <p:nvPr/>
        </p:nvSpPr>
        <p:spPr>
          <a:xfrm>
            <a:off x="939522" y="6847880"/>
            <a:ext cx="429458" cy="429458"/>
          </a:xfrm>
          <a:prstGeom prst="roundRect">
            <a:avLst>
              <a:gd name="adj" fmla="val 21289825"/>
            </a:avLst>
          </a:prstGeom>
          <a:noFill/>
          <a:ln w="7620">
            <a:solidFill>
              <a:srgbClr val="FFFFFF"/>
            </a:solidFill>
            <a:prstDash val="solid"/>
          </a:ln>
        </p:spPr>
      </p:sp>
      <p:sp>
        <p:nvSpPr>
          <p:cNvPr id="8" name="Text 3"/>
          <p:cNvSpPr/>
          <p:nvPr/>
        </p:nvSpPr>
        <p:spPr>
          <a:xfrm>
            <a:off x="1516840" y="2036285"/>
            <a:ext cx="6222380" cy="2852380"/>
          </a:xfrm>
          <a:prstGeom prst="rect">
            <a:avLst/>
          </a:prstGeom>
          <a:noFill/>
          <a:ln/>
        </p:spPr>
        <p:txBody>
          <a:bodyPr wrap="none" lIns="0" tIns="0" rIns="0" bIns="0" rtlCol="0" anchor="t"/>
          <a:lstStyle/>
          <a:p>
            <a:pPr marL="0" indent="0" algn="l">
              <a:lnSpc>
                <a:spcPts val="3650"/>
              </a:lnSpc>
              <a:buNone/>
            </a:pPr>
            <a:endParaRPr lang="en-US" sz="2600" dirty="0"/>
          </a:p>
        </p:txBody>
      </p:sp>
      <p:sp>
        <p:nvSpPr>
          <p:cNvPr id="9" name="Rectangle 2">
            <a:extLst>
              <a:ext uri="{FF2B5EF4-FFF2-40B4-BE49-F238E27FC236}">
                <a16:creationId xmlns:a16="http://schemas.microsoft.com/office/drawing/2014/main" id="{96E226A5-B092-A451-454D-0C3E4685148D}"/>
              </a:ext>
            </a:extLst>
          </p:cNvPr>
          <p:cNvSpPr>
            <a:spLocks noChangeArrowheads="1"/>
          </p:cNvSpPr>
          <p:nvPr/>
        </p:nvSpPr>
        <p:spPr bwMode="auto">
          <a:xfrm>
            <a:off x="0" y="0"/>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E9FC896-1F47-CDF1-3F25-13F609EA061D}"/>
              </a:ext>
            </a:extLst>
          </p:cNvPr>
          <p:cNvSpPr txBox="1"/>
          <p:nvPr/>
        </p:nvSpPr>
        <p:spPr>
          <a:xfrm>
            <a:off x="3516715" y="1051115"/>
            <a:ext cx="7596966" cy="966290"/>
          </a:xfrm>
          <a:prstGeom prst="rect">
            <a:avLst/>
          </a:prstGeom>
          <a:noFill/>
        </p:spPr>
        <p:txBody>
          <a:bodyPr wrap="square">
            <a:spAutoFit/>
          </a:bodyPr>
          <a:lstStyle/>
          <a:p>
            <a:pPr marL="0" indent="0" algn="ctr">
              <a:lnSpc>
                <a:spcPts val="7700"/>
              </a:lnSpc>
              <a:buNone/>
            </a:pPr>
            <a:r>
              <a:rPr lang="en-US" sz="4000" dirty="0">
                <a:solidFill>
                  <a:srgbClr val="233E32"/>
                </a:solidFill>
                <a:latin typeface="Alice" pitchFamily="34" charset="0"/>
                <a:ea typeface="Alice" pitchFamily="34" charset="-122"/>
              </a:rPr>
              <a:t>Smart solutions for Rice Mills</a:t>
            </a:r>
            <a:endParaRPr lang="en-US" sz="4000" dirty="0"/>
          </a:p>
        </p:txBody>
      </p:sp>
      <p:sp>
        <p:nvSpPr>
          <p:cNvPr id="12" name="Rectangle 2">
            <a:extLst>
              <a:ext uri="{FF2B5EF4-FFF2-40B4-BE49-F238E27FC236}">
                <a16:creationId xmlns:a16="http://schemas.microsoft.com/office/drawing/2014/main" id="{95DEA74A-A582-C89F-2788-8A2927574B72}"/>
              </a:ext>
            </a:extLst>
          </p:cNvPr>
          <p:cNvSpPr>
            <a:spLocks noChangeArrowheads="1"/>
          </p:cNvSpPr>
          <p:nvPr/>
        </p:nvSpPr>
        <p:spPr bwMode="auto">
          <a:xfrm>
            <a:off x="424020" y="198758"/>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67">
            <a:extLst>
              <a:ext uri="{FF2B5EF4-FFF2-40B4-BE49-F238E27FC236}">
                <a16:creationId xmlns:a16="http://schemas.microsoft.com/office/drawing/2014/main" id="{91F1E077-3C17-C3FD-E9EB-DC438B719E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354" y="5730750"/>
            <a:ext cx="1377687" cy="124229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a:extLst>
              <a:ext uri="{FF2B5EF4-FFF2-40B4-BE49-F238E27FC236}">
                <a16:creationId xmlns:a16="http://schemas.microsoft.com/office/drawing/2014/main" id="{C5DEB9DE-AC02-5DB7-8922-64F9E9FDCB4F}"/>
              </a:ext>
            </a:extLst>
          </p:cNvPr>
          <p:cNvSpPr>
            <a:spLocks noChangeArrowheads="1"/>
          </p:cNvSpPr>
          <p:nvPr/>
        </p:nvSpPr>
        <p:spPr bwMode="auto">
          <a:xfrm>
            <a:off x="3988635" y="6769176"/>
            <a:ext cx="750116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Department of Electronics and Communication Engineering </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SESHADRIRAO GUDLAVALLERU ENGINEERING COLLEGE </a:t>
            </a: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SESHADRI RAO KNOWLEDGE VILLAGE GUDLAVALLERU-521356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E8D8315F-786F-FC2C-D165-02F066A2B1ED}"/>
              </a:ext>
            </a:extLst>
          </p:cNvPr>
          <p:cNvSpPr txBox="1"/>
          <p:nvPr/>
        </p:nvSpPr>
        <p:spPr>
          <a:xfrm>
            <a:off x="6764995" y="2363335"/>
            <a:ext cx="8140148" cy="451277"/>
          </a:xfrm>
          <a:prstGeom prst="rect">
            <a:avLst/>
          </a:prstGeom>
          <a:noFill/>
        </p:spPr>
        <p:txBody>
          <a:bodyPr wrap="square">
            <a:spAutoFit/>
          </a:bodyPr>
          <a:lstStyle/>
          <a:p>
            <a:pPr marL="0" indent="0">
              <a:lnSpc>
                <a:spcPts val="2850"/>
              </a:lnSpc>
              <a:buNone/>
            </a:pPr>
            <a:r>
              <a:rPr lang="en-US" sz="2400" b="1" dirty="0">
                <a:solidFill>
                  <a:srgbClr val="2C2821"/>
                </a:solidFill>
                <a:latin typeface="Alice" pitchFamily="34" charset="0"/>
                <a:ea typeface="Alice" pitchFamily="34" charset="-122"/>
                <a:cs typeface="Alice" pitchFamily="34" charset="-120"/>
              </a:rPr>
              <a:t>By </a:t>
            </a:r>
            <a:endParaRPr lang="en-US" sz="2400" b="1" dirty="0"/>
          </a:p>
        </p:txBody>
      </p:sp>
      <p:sp>
        <p:nvSpPr>
          <p:cNvPr id="23" name="TextBox 22">
            <a:extLst>
              <a:ext uri="{FF2B5EF4-FFF2-40B4-BE49-F238E27FC236}">
                <a16:creationId xmlns:a16="http://schemas.microsoft.com/office/drawing/2014/main" id="{43EFF41B-0B39-DAFF-7FC1-580062A34641}"/>
              </a:ext>
            </a:extLst>
          </p:cNvPr>
          <p:cNvSpPr txBox="1"/>
          <p:nvPr/>
        </p:nvSpPr>
        <p:spPr>
          <a:xfrm>
            <a:off x="5168304" y="3009639"/>
            <a:ext cx="8140148" cy="1567737"/>
          </a:xfrm>
          <a:prstGeom prst="rect">
            <a:avLst/>
          </a:prstGeom>
          <a:noFill/>
        </p:spPr>
        <p:txBody>
          <a:bodyPr wrap="square">
            <a:spAutoFit/>
          </a:bodyPr>
          <a:lstStyle/>
          <a:p>
            <a:pPr marL="0" indent="0">
              <a:lnSpc>
                <a:spcPts val="2900"/>
              </a:lnSpc>
              <a:buNone/>
            </a:pPr>
            <a:r>
              <a:rPr lang="en-US" sz="2400" dirty="0">
                <a:solidFill>
                  <a:srgbClr val="2C2821"/>
                </a:solidFill>
                <a:latin typeface="Lora" pitchFamily="34" charset="0"/>
                <a:ea typeface="Lora" pitchFamily="34" charset="-122"/>
                <a:cs typeface="Lora" pitchFamily="34" charset="-120"/>
              </a:rPr>
              <a:t>V. Venu                   (22481A04N9)
S. K. Mohana Rao  (23485A0432)
P. Prem Sagar        (22481A04J7)
S. Jessi                    (22481A04M4)</a:t>
            </a:r>
            <a:endParaRPr lang="en-US" sz="2400" dirty="0"/>
          </a:p>
        </p:txBody>
      </p:sp>
      <p:sp>
        <p:nvSpPr>
          <p:cNvPr id="25" name="TextBox 24">
            <a:extLst>
              <a:ext uri="{FF2B5EF4-FFF2-40B4-BE49-F238E27FC236}">
                <a16:creationId xmlns:a16="http://schemas.microsoft.com/office/drawing/2014/main" id="{C559F557-F027-54B3-91B0-919879D855FD}"/>
              </a:ext>
            </a:extLst>
          </p:cNvPr>
          <p:cNvSpPr txBox="1"/>
          <p:nvPr/>
        </p:nvSpPr>
        <p:spPr>
          <a:xfrm>
            <a:off x="3245124" y="4906813"/>
            <a:ext cx="8384168" cy="824393"/>
          </a:xfrm>
          <a:prstGeom prst="rect">
            <a:avLst/>
          </a:prstGeom>
          <a:noFill/>
        </p:spPr>
        <p:txBody>
          <a:bodyPr wrap="square">
            <a:spAutoFit/>
          </a:bodyPr>
          <a:lstStyle/>
          <a:p>
            <a:pPr>
              <a:lnSpc>
                <a:spcPts val="2850"/>
              </a:lnSpc>
            </a:pPr>
            <a:r>
              <a:rPr lang="en-US" sz="2400" b="1" dirty="0">
                <a:solidFill>
                  <a:srgbClr val="2C2821"/>
                </a:solidFill>
                <a:latin typeface="Alice" pitchFamily="34" charset="0"/>
                <a:ea typeface="Alice" pitchFamily="34" charset="-122"/>
                <a:cs typeface="Alice" pitchFamily="34" charset="-120"/>
              </a:rPr>
              <a:t>Guide : </a:t>
            </a:r>
            <a:r>
              <a:rPr lang="en-US" sz="2400" dirty="0">
                <a:solidFill>
                  <a:srgbClr val="2C2821"/>
                </a:solidFill>
                <a:latin typeface="Lora" pitchFamily="34" charset="0"/>
                <a:ea typeface="Lora" pitchFamily="34" charset="-122"/>
                <a:cs typeface="Lora" pitchFamily="34" charset="-120"/>
              </a:rPr>
              <a:t>Ms. M. Deepikakrishna,</a:t>
            </a:r>
            <a:r>
              <a:rPr lang="en-US" sz="1600" dirty="0">
                <a:solidFill>
                  <a:srgbClr val="2C2821"/>
                </a:solidFill>
                <a:latin typeface="Lora" pitchFamily="34" charset="0"/>
                <a:ea typeface="Lora" pitchFamily="34" charset="-122"/>
                <a:cs typeface="Lora" pitchFamily="34" charset="-120"/>
              </a:rPr>
              <a:t>M.Tech</a:t>
            </a:r>
            <a:r>
              <a:rPr lang="en-US" sz="2400" dirty="0">
                <a:solidFill>
                  <a:srgbClr val="2C2821"/>
                </a:solidFill>
                <a:latin typeface="Lora" pitchFamily="34" charset="0"/>
                <a:ea typeface="Lora" pitchFamily="34" charset="-122"/>
                <a:cs typeface="Lora" pitchFamily="34" charset="-120"/>
              </a:rPr>
              <a:t> (Assistant Professor)</a:t>
            </a:r>
            <a:endParaRPr lang="en-US" sz="2400" dirty="0"/>
          </a:p>
          <a:p>
            <a:pPr marL="0" indent="0">
              <a:lnSpc>
                <a:spcPts val="2850"/>
              </a:lnSpc>
              <a:buNone/>
            </a:pPr>
            <a:endParaRPr lang="en-US" sz="2400" b="1"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45F45529-DC1F-47BE-9586-682741DEBB06}"/>
                  </a:ext>
                </a:extLst>
              </p14:cNvPr>
              <p14:cNvContentPartPr/>
              <p14:nvPr/>
            </p14:nvContentPartPr>
            <p14:xfrm>
              <a:off x="15042925" y="4806070"/>
              <a:ext cx="360" cy="360"/>
            </p14:xfrm>
          </p:contentPart>
        </mc:Choice>
        <mc:Fallback xmlns="">
          <p:pic>
            <p:nvPicPr>
              <p:cNvPr id="10" name="Ink 9">
                <a:extLst>
                  <a:ext uri="{FF2B5EF4-FFF2-40B4-BE49-F238E27FC236}">
                    <a16:creationId xmlns:a16="http://schemas.microsoft.com/office/drawing/2014/main" id="{45F45529-DC1F-47BE-9586-682741DEBB06}"/>
                  </a:ext>
                </a:extLst>
              </p:cNvPr>
              <p:cNvPicPr/>
              <p:nvPr/>
            </p:nvPicPr>
            <p:blipFill>
              <a:blip r:embed="rId5"/>
              <a:stretch>
                <a:fillRect/>
              </a:stretch>
            </p:blipFill>
            <p:spPr>
              <a:xfrm>
                <a:off x="14989285" y="4698070"/>
                <a:ext cx="108000" cy="216000"/>
              </a:xfrm>
              <a:prstGeom prst="rect">
                <a:avLst/>
              </a:prstGeom>
            </p:spPr>
          </p:pic>
        </mc:Fallback>
      </mc:AlternateContent>
      <p:sp>
        <p:nvSpPr>
          <p:cNvPr id="3" name="Wave 2">
            <a:extLst>
              <a:ext uri="{FF2B5EF4-FFF2-40B4-BE49-F238E27FC236}">
                <a16:creationId xmlns:a16="http://schemas.microsoft.com/office/drawing/2014/main" id="{9ECC21C6-6B20-AB1A-CC6E-3D2D0DE14CD6}"/>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11542"/>
          </a:xfrm>
          <a:prstGeom prst="rect">
            <a:avLst/>
          </a:prstGeom>
        </p:spPr>
      </p:pic>
      <p:sp>
        <p:nvSpPr>
          <p:cNvPr id="5" name="Text 1"/>
          <p:cNvSpPr/>
          <p:nvPr/>
        </p:nvSpPr>
        <p:spPr>
          <a:xfrm>
            <a:off x="787241" y="3396199"/>
            <a:ext cx="11159371" cy="702826"/>
          </a:xfrm>
          <a:prstGeom prst="rect">
            <a:avLst/>
          </a:prstGeom>
          <a:noFill/>
          <a:ln/>
        </p:spPr>
        <p:txBody>
          <a:bodyPr wrap="none" lIns="0" tIns="0" rIns="0" bIns="0" rtlCol="0" anchor="t"/>
          <a:lstStyle/>
          <a:p>
            <a:pPr marL="0" indent="0">
              <a:lnSpc>
                <a:spcPts val="5500"/>
              </a:lnSpc>
              <a:buNone/>
            </a:pPr>
            <a:r>
              <a:rPr lang="en-US" sz="4400" dirty="0">
                <a:solidFill>
                  <a:srgbClr val="233E32"/>
                </a:solidFill>
                <a:latin typeface="Alice" pitchFamily="34" charset="0"/>
                <a:ea typeface="Alice" pitchFamily="34" charset="-122"/>
                <a:cs typeface="Alice" pitchFamily="34" charset="-120"/>
              </a:rPr>
              <a:t>Solutions / Improvements Suggested</a:t>
            </a:r>
            <a:endParaRPr lang="en-US" sz="4400" dirty="0"/>
          </a:p>
        </p:txBody>
      </p:sp>
      <p:sp>
        <p:nvSpPr>
          <p:cNvPr id="6" name="Shape 2"/>
          <p:cNvSpPr/>
          <p:nvPr/>
        </p:nvSpPr>
        <p:spPr>
          <a:xfrm>
            <a:off x="787122" y="4703445"/>
            <a:ext cx="506016" cy="506016"/>
          </a:xfrm>
          <a:prstGeom prst="roundRect">
            <a:avLst>
              <a:gd name="adj" fmla="val 6668"/>
            </a:avLst>
          </a:prstGeom>
          <a:solidFill>
            <a:srgbClr val="F0EDE6"/>
          </a:solidFill>
          <a:ln/>
        </p:spPr>
      </p:sp>
      <p:sp>
        <p:nvSpPr>
          <p:cNvPr id="7" name="Text 3"/>
          <p:cNvSpPr/>
          <p:nvPr/>
        </p:nvSpPr>
        <p:spPr>
          <a:xfrm>
            <a:off x="967978" y="4807506"/>
            <a:ext cx="144423" cy="337423"/>
          </a:xfrm>
          <a:prstGeom prst="rect">
            <a:avLst/>
          </a:prstGeom>
          <a:noFill/>
          <a:ln/>
        </p:spPr>
        <p:txBody>
          <a:bodyPr wrap="none" lIns="0" tIns="0" rIns="0" bIns="0" rtlCol="0" anchor="t"/>
          <a:lstStyle/>
          <a:p>
            <a:pPr marL="0" indent="0" algn="ctr">
              <a:lnSpc>
                <a:spcPts val="2650"/>
              </a:lnSpc>
              <a:buNone/>
            </a:pPr>
            <a:r>
              <a:rPr lang="en-US" sz="2650" dirty="0">
                <a:solidFill>
                  <a:srgbClr val="2C2821"/>
                </a:solidFill>
                <a:latin typeface="Alice" pitchFamily="34" charset="0"/>
                <a:ea typeface="Alice" pitchFamily="34" charset="-122"/>
                <a:cs typeface="Alice" pitchFamily="34" charset="-120"/>
              </a:rPr>
              <a:t>1</a:t>
            </a:r>
            <a:endParaRPr lang="en-US" sz="2650" dirty="0"/>
          </a:p>
        </p:txBody>
      </p:sp>
      <p:sp>
        <p:nvSpPr>
          <p:cNvPr id="8" name="Text 4"/>
          <p:cNvSpPr/>
          <p:nvPr/>
        </p:nvSpPr>
        <p:spPr>
          <a:xfrm>
            <a:off x="1518166" y="4723209"/>
            <a:ext cx="2811542" cy="351353"/>
          </a:xfrm>
          <a:prstGeom prst="rect">
            <a:avLst/>
          </a:prstGeom>
          <a:noFill/>
          <a:ln/>
        </p:spPr>
        <p:txBody>
          <a:bodyPr wrap="none" lIns="0" tIns="0" rIns="0" bIns="0" rtlCol="0" anchor="t"/>
          <a:lstStyle/>
          <a:p>
            <a:pPr marL="0" indent="0">
              <a:lnSpc>
                <a:spcPts val="2750"/>
              </a:lnSpc>
              <a:buNone/>
            </a:pPr>
            <a:endParaRPr lang="en-US" sz="2200" dirty="0"/>
          </a:p>
        </p:txBody>
      </p:sp>
      <p:sp>
        <p:nvSpPr>
          <p:cNvPr id="9" name="Text 5"/>
          <p:cNvSpPr/>
          <p:nvPr/>
        </p:nvSpPr>
        <p:spPr>
          <a:xfrm>
            <a:off x="1463278" y="4761140"/>
            <a:ext cx="5684639" cy="719614"/>
          </a:xfrm>
          <a:prstGeom prst="rect">
            <a:avLst/>
          </a:prstGeom>
          <a:noFill/>
          <a:ln/>
        </p:spPr>
        <p:txBody>
          <a:bodyPr wrap="square" lIns="0" tIns="0" rIns="0" bIns="0" rtlCol="0" anchor="t"/>
          <a:lstStyle/>
          <a:p>
            <a:pPr marL="0" indent="0">
              <a:lnSpc>
                <a:spcPts val="2800"/>
              </a:lnSpc>
              <a:buNone/>
            </a:pPr>
            <a:r>
              <a:rPr lang="en-US" sz="1750" dirty="0">
                <a:solidFill>
                  <a:srgbClr val="2C2821"/>
                </a:solidFill>
                <a:latin typeface="Lora" pitchFamily="34" charset="0"/>
                <a:ea typeface="Lora" pitchFamily="34" charset="-122"/>
                <a:cs typeface="Lora" pitchFamily="34" charset="-120"/>
              </a:rPr>
              <a:t>Implement sensors to monitor storage conditions (temperature, humidity).</a:t>
            </a:r>
            <a:endParaRPr lang="en-US" sz="1750" dirty="0"/>
          </a:p>
        </p:txBody>
      </p:sp>
      <p:sp>
        <p:nvSpPr>
          <p:cNvPr id="10" name="Shape 6"/>
          <p:cNvSpPr/>
          <p:nvPr/>
        </p:nvSpPr>
        <p:spPr>
          <a:xfrm>
            <a:off x="7427714" y="4723209"/>
            <a:ext cx="506016" cy="506016"/>
          </a:xfrm>
          <a:prstGeom prst="roundRect">
            <a:avLst>
              <a:gd name="adj" fmla="val 6668"/>
            </a:avLst>
          </a:prstGeom>
          <a:solidFill>
            <a:srgbClr val="F0EDE6"/>
          </a:solidFill>
          <a:ln/>
        </p:spPr>
      </p:sp>
      <p:sp>
        <p:nvSpPr>
          <p:cNvPr id="11" name="Text 7"/>
          <p:cNvSpPr/>
          <p:nvPr/>
        </p:nvSpPr>
        <p:spPr>
          <a:xfrm>
            <a:off x="7597854" y="4807506"/>
            <a:ext cx="165616" cy="337423"/>
          </a:xfrm>
          <a:prstGeom prst="rect">
            <a:avLst/>
          </a:prstGeom>
          <a:noFill/>
          <a:ln/>
        </p:spPr>
        <p:txBody>
          <a:bodyPr wrap="none" lIns="0" tIns="0" rIns="0" bIns="0" rtlCol="0" anchor="t"/>
          <a:lstStyle/>
          <a:p>
            <a:pPr marL="0" indent="0" algn="ctr">
              <a:lnSpc>
                <a:spcPts val="2650"/>
              </a:lnSpc>
              <a:buNone/>
            </a:pPr>
            <a:r>
              <a:rPr lang="en-US" sz="2650" dirty="0">
                <a:solidFill>
                  <a:srgbClr val="2C2821"/>
                </a:solidFill>
                <a:latin typeface="Alice" pitchFamily="34" charset="0"/>
                <a:ea typeface="Alice" pitchFamily="34" charset="-122"/>
                <a:cs typeface="Alice" pitchFamily="34" charset="-120"/>
              </a:rPr>
              <a:t>2</a:t>
            </a:r>
            <a:endParaRPr lang="en-US" sz="2650" dirty="0"/>
          </a:p>
        </p:txBody>
      </p:sp>
      <p:sp>
        <p:nvSpPr>
          <p:cNvPr id="12" name="Text 8"/>
          <p:cNvSpPr/>
          <p:nvPr/>
        </p:nvSpPr>
        <p:spPr>
          <a:xfrm>
            <a:off x="8158639" y="4723209"/>
            <a:ext cx="2811542" cy="351353"/>
          </a:xfrm>
          <a:prstGeom prst="rect">
            <a:avLst/>
          </a:prstGeom>
          <a:noFill/>
          <a:ln/>
        </p:spPr>
        <p:txBody>
          <a:bodyPr wrap="none" lIns="0" tIns="0" rIns="0" bIns="0" rtlCol="0" anchor="t"/>
          <a:lstStyle/>
          <a:p>
            <a:pPr marL="0" indent="0">
              <a:lnSpc>
                <a:spcPts val="2750"/>
              </a:lnSpc>
              <a:buNone/>
            </a:pPr>
            <a:endParaRPr lang="en-US" sz="2200" dirty="0"/>
          </a:p>
        </p:txBody>
      </p:sp>
      <p:sp>
        <p:nvSpPr>
          <p:cNvPr id="13" name="Text 9"/>
          <p:cNvSpPr/>
          <p:nvPr/>
        </p:nvSpPr>
        <p:spPr>
          <a:xfrm>
            <a:off x="8158639" y="4763963"/>
            <a:ext cx="5684639" cy="719614"/>
          </a:xfrm>
          <a:prstGeom prst="rect">
            <a:avLst/>
          </a:prstGeom>
          <a:noFill/>
          <a:ln/>
        </p:spPr>
        <p:txBody>
          <a:bodyPr wrap="square" lIns="0" tIns="0" rIns="0" bIns="0" rtlCol="0" anchor="t"/>
          <a:lstStyle/>
          <a:p>
            <a:pPr marL="0" indent="0">
              <a:lnSpc>
                <a:spcPts val="2800"/>
              </a:lnSpc>
              <a:buNone/>
            </a:pPr>
            <a:r>
              <a:rPr lang="en-US" sz="1750" dirty="0">
                <a:solidFill>
                  <a:srgbClr val="2C2821"/>
                </a:solidFill>
                <a:latin typeface="Lora" pitchFamily="34" charset="0"/>
                <a:ea typeface="Lora" pitchFamily="34" charset="-122"/>
                <a:cs typeface="Lora" pitchFamily="34" charset="-120"/>
              </a:rPr>
              <a:t>Introduce automated grain sorting and packaging systems.</a:t>
            </a:r>
            <a:endParaRPr lang="en-US" sz="1750" dirty="0"/>
          </a:p>
        </p:txBody>
      </p:sp>
      <p:sp>
        <p:nvSpPr>
          <p:cNvPr id="14" name="Shape 10"/>
          <p:cNvSpPr/>
          <p:nvPr/>
        </p:nvSpPr>
        <p:spPr>
          <a:xfrm>
            <a:off x="787241" y="6406991"/>
            <a:ext cx="506016" cy="506016"/>
          </a:xfrm>
          <a:prstGeom prst="roundRect">
            <a:avLst>
              <a:gd name="adj" fmla="val 6668"/>
            </a:avLst>
          </a:prstGeom>
          <a:solidFill>
            <a:srgbClr val="F0EDE6"/>
          </a:solidFill>
          <a:ln/>
        </p:spPr>
      </p:sp>
      <p:sp>
        <p:nvSpPr>
          <p:cNvPr id="15" name="Text 11"/>
          <p:cNvSpPr/>
          <p:nvPr/>
        </p:nvSpPr>
        <p:spPr>
          <a:xfrm>
            <a:off x="958096" y="6491288"/>
            <a:ext cx="164306" cy="337423"/>
          </a:xfrm>
          <a:prstGeom prst="rect">
            <a:avLst/>
          </a:prstGeom>
          <a:noFill/>
          <a:ln/>
        </p:spPr>
        <p:txBody>
          <a:bodyPr wrap="none" lIns="0" tIns="0" rIns="0" bIns="0" rtlCol="0" anchor="t"/>
          <a:lstStyle/>
          <a:p>
            <a:pPr marL="0" indent="0" algn="ctr">
              <a:lnSpc>
                <a:spcPts val="2650"/>
              </a:lnSpc>
              <a:buNone/>
            </a:pPr>
            <a:r>
              <a:rPr lang="en-US" sz="2650" dirty="0">
                <a:solidFill>
                  <a:srgbClr val="2C2821"/>
                </a:solidFill>
                <a:latin typeface="Alice" pitchFamily="34" charset="0"/>
                <a:ea typeface="Alice" pitchFamily="34" charset="-122"/>
                <a:cs typeface="Alice" pitchFamily="34" charset="-120"/>
              </a:rPr>
              <a:t>3</a:t>
            </a:r>
            <a:endParaRPr lang="en-US" sz="2650" dirty="0"/>
          </a:p>
        </p:txBody>
      </p:sp>
      <p:sp>
        <p:nvSpPr>
          <p:cNvPr id="17" name="Text 13"/>
          <p:cNvSpPr/>
          <p:nvPr/>
        </p:nvSpPr>
        <p:spPr>
          <a:xfrm>
            <a:off x="1347311" y="6468904"/>
            <a:ext cx="5684639" cy="359807"/>
          </a:xfrm>
          <a:prstGeom prst="rect">
            <a:avLst/>
          </a:prstGeom>
          <a:noFill/>
          <a:ln/>
        </p:spPr>
        <p:txBody>
          <a:bodyPr wrap="none" lIns="0" tIns="0" rIns="0" bIns="0" rtlCol="0" anchor="t"/>
          <a:lstStyle/>
          <a:p>
            <a:pPr marL="0" indent="0">
              <a:lnSpc>
                <a:spcPts val="2800"/>
              </a:lnSpc>
              <a:buNone/>
            </a:pPr>
            <a:r>
              <a:rPr lang="en-US" sz="1750" dirty="0">
                <a:solidFill>
                  <a:srgbClr val="2C2821"/>
                </a:solidFill>
                <a:latin typeface="Lora" pitchFamily="34" charset="0"/>
                <a:ea typeface="Lora" pitchFamily="34" charset="-122"/>
                <a:cs typeface="Lora" pitchFamily="34" charset="-120"/>
              </a:rPr>
              <a:t>Utilize smart meters for better energy management.</a:t>
            </a:r>
            <a:endParaRPr lang="en-US" sz="1750" dirty="0"/>
          </a:p>
        </p:txBody>
      </p:sp>
      <p:sp>
        <p:nvSpPr>
          <p:cNvPr id="18" name="Shape 14"/>
          <p:cNvSpPr/>
          <p:nvPr/>
        </p:nvSpPr>
        <p:spPr>
          <a:xfrm>
            <a:off x="7427714" y="6406991"/>
            <a:ext cx="506016" cy="506016"/>
          </a:xfrm>
          <a:prstGeom prst="roundRect">
            <a:avLst>
              <a:gd name="adj" fmla="val 6668"/>
            </a:avLst>
          </a:prstGeom>
          <a:solidFill>
            <a:srgbClr val="F0EDE6"/>
          </a:solidFill>
          <a:ln/>
        </p:spPr>
      </p:sp>
      <p:sp>
        <p:nvSpPr>
          <p:cNvPr id="19" name="Text 15"/>
          <p:cNvSpPr/>
          <p:nvPr/>
        </p:nvSpPr>
        <p:spPr>
          <a:xfrm>
            <a:off x="7597021" y="6491288"/>
            <a:ext cx="167402" cy="337423"/>
          </a:xfrm>
          <a:prstGeom prst="rect">
            <a:avLst/>
          </a:prstGeom>
          <a:noFill/>
          <a:ln/>
        </p:spPr>
        <p:txBody>
          <a:bodyPr wrap="none" lIns="0" tIns="0" rIns="0" bIns="0" rtlCol="0" anchor="t"/>
          <a:lstStyle/>
          <a:p>
            <a:pPr marL="0" indent="0" algn="ctr">
              <a:lnSpc>
                <a:spcPts val="2650"/>
              </a:lnSpc>
              <a:buNone/>
            </a:pPr>
            <a:r>
              <a:rPr lang="en-US" sz="2650" dirty="0">
                <a:solidFill>
                  <a:srgbClr val="2C2821"/>
                </a:solidFill>
                <a:latin typeface="Alice" pitchFamily="34" charset="0"/>
                <a:ea typeface="Alice" pitchFamily="34" charset="-122"/>
                <a:cs typeface="Alice" pitchFamily="34" charset="-120"/>
              </a:rPr>
              <a:t>4</a:t>
            </a:r>
            <a:endParaRPr lang="en-US" sz="2650" dirty="0"/>
          </a:p>
        </p:txBody>
      </p:sp>
      <p:sp>
        <p:nvSpPr>
          <p:cNvPr id="21" name="Text 17"/>
          <p:cNvSpPr/>
          <p:nvPr/>
        </p:nvSpPr>
        <p:spPr>
          <a:xfrm>
            <a:off x="8158639" y="6406991"/>
            <a:ext cx="5684639" cy="719614"/>
          </a:xfrm>
          <a:prstGeom prst="rect">
            <a:avLst/>
          </a:prstGeom>
          <a:noFill/>
          <a:ln/>
        </p:spPr>
        <p:txBody>
          <a:bodyPr wrap="square" lIns="0" tIns="0" rIns="0" bIns="0" rtlCol="0" anchor="t"/>
          <a:lstStyle/>
          <a:p>
            <a:pPr marL="0" indent="0">
              <a:lnSpc>
                <a:spcPts val="2800"/>
              </a:lnSpc>
              <a:buNone/>
            </a:pPr>
            <a:r>
              <a:rPr lang="en-US" sz="1750" dirty="0">
                <a:solidFill>
                  <a:srgbClr val="2C2821"/>
                </a:solidFill>
                <a:latin typeface="Lora" pitchFamily="34" charset="0"/>
                <a:ea typeface="Lora" pitchFamily="34" charset="-122"/>
                <a:cs typeface="Lora" pitchFamily="34" charset="-120"/>
              </a:rPr>
              <a:t>Invest in modern, efficient machinery for better productivity.</a:t>
            </a:r>
            <a:endParaRPr lang="en-US" sz="1750" dirty="0"/>
          </a:p>
        </p:txBody>
      </p:sp>
      <p:pic>
        <p:nvPicPr>
          <p:cNvPr id="22" name="Picture 21">
            <a:extLst>
              <a:ext uri="{FF2B5EF4-FFF2-40B4-BE49-F238E27FC236}">
                <a16:creationId xmlns:a16="http://schemas.microsoft.com/office/drawing/2014/main" id="{F0761F8D-2933-1683-29F3-DA1F83DB6D87}"/>
              </a:ext>
            </a:extLst>
          </p:cNvPr>
          <p:cNvPicPr/>
          <p:nvPr/>
        </p:nvPicPr>
        <p:blipFill>
          <a:blip r:embed="rId4"/>
          <a:stretch>
            <a:fillRect/>
          </a:stretch>
        </p:blipFill>
        <p:spPr>
          <a:xfrm>
            <a:off x="10117016" y="553881"/>
            <a:ext cx="3985846" cy="2312314"/>
          </a:xfrm>
          <a:prstGeom prst="rect">
            <a:avLst/>
          </a:prstGeom>
        </p:spPr>
      </p:pic>
      <p:pic>
        <p:nvPicPr>
          <p:cNvPr id="23" name="Picture 22">
            <a:extLst>
              <a:ext uri="{FF2B5EF4-FFF2-40B4-BE49-F238E27FC236}">
                <a16:creationId xmlns:a16="http://schemas.microsoft.com/office/drawing/2014/main" id="{BB5CDD95-CADA-DFAA-4DA9-F0A753B1AD7E}"/>
              </a:ext>
            </a:extLst>
          </p:cNvPr>
          <p:cNvPicPr/>
          <p:nvPr/>
        </p:nvPicPr>
        <p:blipFill>
          <a:blip r:embed="rId5"/>
          <a:stretch>
            <a:fillRect/>
          </a:stretch>
        </p:blipFill>
        <p:spPr>
          <a:xfrm>
            <a:off x="787122" y="527448"/>
            <a:ext cx="3726264" cy="2284094"/>
          </a:xfrm>
          <a:prstGeom prst="rect">
            <a:avLst/>
          </a:prstGeom>
        </p:spPr>
      </p:pic>
      <p:pic>
        <p:nvPicPr>
          <p:cNvPr id="3" name="Picture 2">
            <a:extLst>
              <a:ext uri="{FF2B5EF4-FFF2-40B4-BE49-F238E27FC236}">
                <a16:creationId xmlns:a16="http://schemas.microsoft.com/office/drawing/2014/main" id="{BE9CDF3D-FB20-429D-79DF-F5A256F18FB8}"/>
              </a:ext>
            </a:extLst>
          </p:cNvPr>
          <p:cNvPicPr/>
          <p:nvPr/>
        </p:nvPicPr>
        <p:blipFill>
          <a:blip r:embed="rId6"/>
          <a:stretch>
            <a:fillRect/>
          </a:stretch>
        </p:blipFill>
        <p:spPr>
          <a:xfrm>
            <a:off x="5300508" y="547211"/>
            <a:ext cx="4166657" cy="2264331"/>
          </a:xfrm>
          <a:prstGeom prst="rect">
            <a:avLst/>
          </a:prstGeom>
        </p:spPr>
      </p:pic>
      <p:sp>
        <p:nvSpPr>
          <p:cNvPr id="4" name="TextBox 3">
            <a:extLst>
              <a:ext uri="{FF2B5EF4-FFF2-40B4-BE49-F238E27FC236}">
                <a16:creationId xmlns:a16="http://schemas.microsoft.com/office/drawing/2014/main" id="{9203603E-D607-8A4B-9EFB-A7FE93F01B52}"/>
              </a:ext>
            </a:extLst>
          </p:cNvPr>
          <p:cNvSpPr txBox="1"/>
          <p:nvPr/>
        </p:nvSpPr>
        <p:spPr>
          <a:xfrm>
            <a:off x="5540298" y="2920847"/>
            <a:ext cx="3774831" cy="646331"/>
          </a:xfrm>
          <a:prstGeom prst="rect">
            <a:avLst/>
          </a:prstGeom>
          <a:noFill/>
        </p:spPr>
        <p:txBody>
          <a:bodyPr wrap="square" rtlCol="0">
            <a:spAutoFit/>
          </a:bodyPr>
          <a:lstStyle/>
          <a:p>
            <a:r>
              <a:rPr lang="en-IN" sz="1800" kern="100" dirty="0">
                <a:solidFill>
                  <a:schemeClr val="tx1">
                    <a:lumMod val="95000"/>
                    <a:lumOff val="5000"/>
                  </a:schemeClr>
                </a:solidFill>
                <a:effectLst/>
                <a:latin typeface="Lora" pitchFamily="2" charset="0"/>
                <a:ea typeface="Times New Roman" panose="02020603050405020304" pitchFamily="18" charset="0"/>
              </a:rPr>
              <a:t>Fig 9: Picture of </a:t>
            </a:r>
            <a:r>
              <a:rPr lang="en-IN" kern="100" dirty="0">
                <a:solidFill>
                  <a:schemeClr val="tx1">
                    <a:lumMod val="95000"/>
                    <a:lumOff val="5000"/>
                  </a:schemeClr>
                </a:solidFill>
                <a:latin typeface="Lora" pitchFamily="2" charset="0"/>
                <a:ea typeface="Times New Roman" panose="02020603050405020304" pitchFamily="18" charset="0"/>
              </a:rPr>
              <a:t>S</a:t>
            </a:r>
            <a:r>
              <a:rPr lang="en-IN" sz="1800" kern="100" dirty="0">
                <a:solidFill>
                  <a:schemeClr val="tx1">
                    <a:lumMod val="95000"/>
                    <a:lumOff val="5000"/>
                  </a:schemeClr>
                </a:solidFill>
                <a:effectLst/>
                <a:latin typeface="Lora" pitchFamily="2" charset="0"/>
                <a:ea typeface="Times New Roman" panose="02020603050405020304" pitchFamily="18" charset="0"/>
              </a:rPr>
              <a:t>mart </a:t>
            </a:r>
            <a:r>
              <a:rPr lang="en-IN" kern="100" dirty="0">
                <a:solidFill>
                  <a:schemeClr val="tx1">
                    <a:lumMod val="95000"/>
                    <a:lumOff val="5000"/>
                  </a:schemeClr>
                </a:solidFill>
                <a:latin typeface="Lora" pitchFamily="2" charset="0"/>
                <a:ea typeface="Times New Roman" panose="02020603050405020304" pitchFamily="18" charset="0"/>
              </a:rPr>
              <a:t>M</a:t>
            </a:r>
            <a:r>
              <a:rPr lang="en-IN" sz="1800" kern="100" dirty="0">
                <a:solidFill>
                  <a:schemeClr val="tx1">
                    <a:lumMod val="95000"/>
                    <a:lumOff val="5000"/>
                  </a:schemeClr>
                </a:solidFill>
                <a:effectLst/>
                <a:latin typeface="Lora" pitchFamily="2" charset="0"/>
                <a:ea typeface="Times New Roman" panose="02020603050405020304" pitchFamily="18" charset="0"/>
              </a:rPr>
              <a:t>etering </a:t>
            </a:r>
            <a:endParaRPr lang="en-IN" sz="1800" kern="100" dirty="0">
              <a:solidFill>
                <a:schemeClr val="tx1">
                  <a:lumMod val="95000"/>
                  <a:lumOff val="5000"/>
                </a:schemeClr>
              </a:solidFill>
              <a:effectLst/>
              <a:latin typeface="Lora" pitchFamily="2" charset="0"/>
              <a:ea typeface="Calibri" panose="020F0502020204030204" pitchFamily="34" charset="0"/>
            </a:endParaRPr>
          </a:p>
          <a:p>
            <a:endParaRPr lang="en-IN" dirty="0"/>
          </a:p>
        </p:txBody>
      </p:sp>
      <p:sp>
        <p:nvSpPr>
          <p:cNvPr id="24" name="TextBox 23">
            <a:extLst>
              <a:ext uri="{FF2B5EF4-FFF2-40B4-BE49-F238E27FC236}">
                <a16:creationId xmlns:a16="http://schemas.microsoft.com/office/drawing/2014/main" id="{9D7D77AE-0034-00AF-2DE5-55B46C56DDE2}"/>
              </a:ext>
            </a:extLst>
          </p:cNvPr>
          <p:cNvSpPr txBox="1"/>
          <p:nvPr/>
        </p:nvSpPr>
        <p:spPr>
          <a:xfrm>
            <a:off x="10269416" y="2936141"/>
            <a:ext cx="3951170" cy="369332"/>
          </a:xfrm>
          <a:prstGeom prst="rect">
            <a:avLst/>
          </a:prstGeom>
          <a:noFill/>
        </p:spPr>
        <p:txBody>
          <a:bodyPr wrap="square" rtlCol="0">
            <a:spAutoFit/>
          </a:bodyPr>
          <a:lstStyle/>
          <a:p>
            <a:r>
              <a:rPr lang="en-IN" sz="1800" dirty="0">
                <a:solidFill>
                  <a:schemeClr val="bg2">
                    <a:lumMod val="10000"/>
                  </a:schemeClr>
                </a:solidFill>
                <a:effectLst/>
                <a:latin typeface="Lora" pitchFamily="2" charset="0"/>
                <a:ea typeface="Times New Roman" panose="02020603050405020304" pitchFamily="18" charset="0"/>
              </a:rPr>
              <a:t>Fig 10: Automated Rice Milling</a:t>
            </a:r>
            <a:endParaRPr lang="en-IN" dirty="0">
              <a:solidFill>
                <a:schemeClr val="bg2">
                  <a:lumMod val="10000"/>
                </a:schemeClr>
              </a:solidFill>
              <a:latin typeface="Lora" pitchFamily="2" charset="0"/>
            </a:endParaRPr>
          </a:p>
        </p:txBody>
      </p:sp>
      <p:sp>
        <p:nvSpPr>
          <p:cNvPr id="25" name="TextBox 24">
            <a:extLst>
              <a:ext uri="{FF2B5EF4-FFF2-40B4-BE49-F238E27FC236}">
                <a16:creationId xmlns:a16="http://schemas.microsoft.com/office/drawing/2014/main" id="{697A2554-7B02-0128-36AC-6F020752D609}"/>
              </a:ext>
            </a:extLst>
          </p:cNvPr>
          <p:cNvSpPr txBox="1"/>
          <p:nvPr/>
        </p:nvSpPr>
        <p:spPr>
          <a:xfrm>
            <a:off x="1178063" y="2924294"/>
            <a:ext cx="3461504" cy="369332"/>
          </a:xfrm>
          <a:prstGeom prst="rect">
            <a:avLst/>
          </a:prstGeom>
          <a:noFill/>
        </p:spPr>
        <p:txBody>
          <a:bodyPr wrap="square" rtlCol="0">
            <a:spAutoFit/>
          </a:bodyPr>
          <a:lstStyle/>
          <a:p>
            <a:r>
              <a:rPr lang="en-IN" dirty="0">
                <a:latin typeface="Lora" pitchFamily="2" charset="0"/>
              </a:rPr>
              <a:t>Fig 8: Moisture sensor</a:t>
            </a:r>
          </a:p>
        </p:txBody>
      </p:sp>
      <p:sp>
        <p:nvSpPr>
          <p:cNvPr id="16" name="Wave 15">
            <a:extLst>
              <a:ext uri="{FF2B5EF4-FFF2-40B4-BE49-F238E27FC236}">
                <a16:creationId xmlns:a16="http://schemas.microsoft.com/office/drawing/2014/main" id="{4225D2A6-19B1-8567-8017-63EAB5EDEE6D}"/>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10</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1"/>
          <p:cNvSpPr/>
          <p:nvPr/>
        </p:nvSpPr>
        <p:spPr>
          <a:xfrm>
            <a:off x="862846" y="968454"/>
            <a:ext cx="6163270" cy="770453"/>
          </a:xfrm>
          <a:prstGeom prst="rect">
            <a:avLst/>
          </a:prstGeom>
          <a:noFill/>
          <a:ln/>
        </p:spPr>
        <p:txBody>
          <a:bodyPr wrap="none" lIns="0" tIns="0" rIns="0" bIns="0" rtlCol="0" anchor="t"/>
          <a:lstStyle/>
          <a:p>
            <a:pPr marL="0" indent="0">
              <a:lnSpc>
                <a:spcPts val="6050"/>
              </a:lnSpc>
              <a:buNone/>
            </a:pPr>
            <a:r>
              <a:rPr lang="en-US" sz="4850" dirty="0">
                <a:solidFill>
                  <a:srgbClr val="233E32"/>
                </a:solidFill>
                <a:latin typeface="Alice" pitchFamily="34" charset="0"/>
                <a:ea typeface="Alice" pitchFamily="34" charset="-122"/>
                <a:cs typeface="Alice" pitchFamily="34" charset="-120"/>
              </a:rPr>
              <a:t>Conclusion</a:t>
            </a:r>
            <a:endParaRPr lang="en-US" sz="4850" dirty="0"/>
          </a:p>
        </p:txBody>
      </p:sp>
      <p:sp>
        <p:nvSpPr>
          <p:cNvPr id="6" name="Text 2"/>
          <p:cNvSpPr/>
          <p:nvPr/>
        </p:nvSpPr>
        <p:spPr>
          <a:xfrm>
            <a:off x="862846" y="2016204"/>
            <a:ext cx="7418308" cy="1972270"/>
          </a:xfrm>
          <a:prstGeom prst="rect">
            <a:avLst/>
          </a:prstGeom>
          <a:noFill/>
          <a:ln/>
        </p:spPr>
        <p:txBody>
          <a:bodyPr wrap="square" lIns="0" tIns="0" rIns="0" bIns="0" rtlCol="0" anchor="t"/>
          <a:lstStyle/>
          <a:p>
            <a:pPr marL="0" indent="0" algn="just">
              <a:lnSpc>
                <a:spcPts val="3100"/>
              </a:lnSpc>
              <a:buNone/>
            </a:pPr>
            <a:r>
              <a:rPr lang="en-US" sz="1900" dirty="0">
                <a:solidFill>
                  <a:srgbClr val="2C2821"/>
                </a:solidFill>
                <a:latin typeface="Lora" pitchFamily="34" charset="0"/>
                <a:ea typeface="Lora" pitchFamily="34" charset="-122"/>
                <a:cs typeface="Lora" pitchFamily="34" charset="-120"/>
              </a:rPr>
              <a:t>The project successfully identified major inefficiencies in traditional rice milling and provided recommendations for modernization, such as automation and sensor technology. These improvements can enhance production efficiency, reduce costs, and improve the quality of rice produced.</a:t>
            </a:r>
            <a:endParaRPr lang="en-US" sz="1900" dirty="0"/>
          </a:p>
        </p:txBody>
      </p:sp>
      <p:sp>
        <p:nvSpPr>
          <p:cNvPr id="8" name="Text 4"/>
          <p:cNvSpPr/>
          <p:nvPr/>
        </p:nvSpPr>
        <p:spPr>
          <a:xfrm>
            <a:off x="862846" y="4053144"/>
            <a:ext cx="7418308" cy="1183362"/>
          </a:xfrm>
          <a:prstGeom prst="rect">
            <a:avLst/>
          </a:prstGeom>
          <a:noFill/>
          <a:ln/>
        </p:spPr>
        <p:txBody>
          <a:bodyPr wrap="square" lIns="0" tIns="0" rIns="0" bIns="0" rtlCol="0" anchor="t"/>
          <a:lstStyle/>
          <a:p>
            <a:pPr marL="0" indent="0">
              <a:lnSpc>
                <a:spcPts val="6050"/>
              </a:lnSpc>
              <a:buNone/>
            </a:pPr>
            <a:r>
              <a:rPr lang="en-US" sz="4800" dirty="0">
                <a:solidFill>
                  <a:srgbClr val="233E32"/>
                </a:solidFill>
                <a:latin typeface="Alice" pitchFamily="34" charset="0"/>
                <a:ea typeface="Alice" pitchFamily="34" charset="-122"/>
                <a:cs typeface="Alice" pitchFamily="34" charset="-120"/>
              </a:rPr>
              <a:t>References</a:t>
            </a:r>
            <a:endParaRPr lang="en-US" sz="4800" dirty="0"/>
          </a:p>
        </p:txBody>
      </p:sp>
      <p:sp>
        <p:nvSpPr>
          <p:cNvPr id="9" name="Text 5"/>
          <p:cNvSpPr/>
          <p:nvPr/>
        </p:nvSpPr>
        <p:spPr>
          <a:xfrm>
            <a:off x="862846" y="6958965"/>
            <a:ext cx="7418308" cy="394454"/>
          </a:xfrm>
          <a:prstGeom prst="rect">
            <a:avLst/>
          </a:prstGeom>
          <a:noFill/>
          <a:ln/>
        </p:spPr>
        <p:txBody>
          <a:bodyPr wrap="none" lIns="0" tIns="0" rIns="0" bIns="0" rtlCol="0" anchor="t"/>
          <a:lstStyle/>
          <a:p>
            <a:pPr marL="0" indent="0">
              <a:lnSpc>
                <a:spcPts val="3100"/>
              </a:lnSpc>
              <a:buNone/>
            </a:pPr>
            <a:endParaRPr lang="en-US" sz="1900" dirty="0"/>
          </a:p>
        </p:txBody>
      </p:sp>
      <p:pic>
        <p:nvPicPr>
          <p:cNvPr id="10" name="Picture 9">
            <a:extLst>
              <a:ext uri="{FF2B5EF4-FFF2-40B4-BE49-F238E27FC236}">
                <a16:creationId xmlns:a16="http://schemas.microsoft.com/office/drawing/2014/main" id="{1B3A8A2A-260E-3C50-A748-CF31BF82215D}"/>
              </a:ext>
            </a:extLst>
          </p:cNvPr>
          <p:cNvPicPr/>
          <p:nvPr/>
        </p:nvPicPr>
        <p:blipFill>
          <a:blip r:embed="rId4"/>
          <a:stretch>
            <a:fillRect/>
          </a:stretch>
        </p:blipFill>
        <p:spPr>
          <a:xfrm>
            <a:off x="9079984" y="876190"/>
            <a:ext cx="4687570" cy="6353908"/>
          </a:xfrm>
          <a:prstGeom prst="rect">
            <a:avLst/>
          </a:prstGeom>
        </p:spPr>
      </p:pic>
      <p:sp>
        <p:nvSpPr>
          <p:cNvPr id="3" name="TextBox 2">
            <a:extLst>
              <a:ext uri="{FF2B5EF4-FFF2-40B4-BE49-F238E27FC236}">
                <a16:creationId xmlns:a16="http://schemas.microsoft.com/office/drawing/2014/main" id="{46C079CB-B93E-41B9-5E1F-C60E6F934924}"/>
              </a:ext>
            </a:extLst>
          </p:cNvPr>
          <p:cNvSpPr txBox="1"/>
          <p:nvPr/>
        </p:nvSpPr>
        <p:spPr>
          <a:xfrm>
            <a:off x="9964615" y="7294630"/>
            <a:ext cx="3692770" cy="369332"/>
          </a:xfrm>
          <a:prstGeom prst="rect">
            <a:avLst/>
          </a:prstGeom>
          <a:noFill/>
        </p:spPr>
        <p:txBody>
          <a:bodyPr wrap="square" rtlCol="0">
            <a:spAutoFit/>
          </a:bodyPr>
          <a:lstStyle/>
          <a:p>
            <a:r>
              <a:rPr lang="en-IN" dirty="0">
                <a:latin typeface="Lora" pitchFamily="2" charset="0"/>
              </a:rPr>
              <a:t>Fig 11: Rice Processing Machine </a:t>
            </a:r>
          </a:p>
        </p:txBody>
      </p:sp>
      <p:sp>
        <p:nvSpPr>
          <p:cNvPr id="4" name="Wave 3">
            <a:extLst>
              <a:ext uri="{FF2B5EF4-FFF2-40B4-BE49-F238E27FC236}">
                <a16:creationId xmlns:a16="http://schemas.microsoft.com/office/drawing/2014/main" id="{C74E2F68-96F0-05D8-7569-61DE87D8D89D}"/>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11</a:t>
            </a:r>
          </a:p>
        </p:txBody>
      </p:sp>
      <p:sp>
        <p:nvSpPr>
          <p:cNvPr id="12" name="TextBox 11">
            <a:extLst>
              <a:ext uri="{FF2B5EF4-FFF2-40B4-BE49-F238E27FC236}">
                <a16:creationId xmlns:a16="http://schemas.microsoft.com/office/drawing/2014/main" id="{9A82E954-0661-A70E-CEAB-7E3848C25F24}"/>
              </a:ext>
            </a:extLst>
          </p:cNvPr>
          <p:cNvSpPr txBox="1"/>
          <p:nvPr/>
        </p:nvSpPr>
        <p:spPr>
          <a:xfrm>
            <a:off x="737850" y="4967286"/>
            <a:ext cx="7315200" cy="1246110"/>
          </a:xfrm>
          <a:prstGeom prst="rect">
            <a:avLst/>
          </a:prstGeom>
          <a:noFill/>
        </p:spPr>
        <p:txBody>
          <a:bodyPr wrap="square">
            <a:spAutoFit/>
          </a:bodyPr>
          <a:lstStyle/>
          <a:p>
            <a:pPr marL="0" indent="0" algn="just">
              <a:lnSpc>
                <a:spcPts val="3100"/>
              </a:lnSpc>
              <a:buNone/>
            </a:pPr>
            <a:r>
              <a:rPr lang="en-US" sz="1900" dirty="0">
                <a:solidFill>
                  <a:srgbClr val="2C2821"/>
                </a:solidFill>
                <a:latin typeface="Lora" pitchFamily="34" charset="0"/>
                <a:ea typeface="Lora" pitchFamily="34" charset="-122"/>
                <a:cs typeface="Lora" pitchFamily="34" charset="-120"/>
              </a:rPr>
              <a:t>Information gathered from field visits, observations, and discussions with workers and management at Sri Seshadri Rice Mill, Gudlavalleru.</a:t>
            </a:r>
            <a:endParaRPr lang="en-US" sz="19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1E1A5C-8817-16A0-8045-F5A57619706D}"/>
              </a:ext>
            </a:extLst>
          </p:cNvPr>
          <p:cNvSpPr txBox="1"/>
          <p:nvPr/>
        </p:nvSpPr>
        <p:spPr>
          <a:xfrm>
            <a:off x="4030133" y="2972937"/>
            <a:ext cx="7027333" cy="1446550"/>
          </a:xfrm>
          <a:prstGeom prst="rect">
            <a:avLst/>
          </a:prstGeom>
          <a:noFill/>
        </p:spPr>
        <p:txBody>
          <a:bodyPr wrap="square" rtlCol="0">
            <a:spAutoFit/>
          </a:bodyPr>
          <a:lstStyle/>
          <a:p>
            <a:r>
              <a:rPr lang="en-IN" sz="8800" dirty="0">
                <a:latin typeface="Lora" pitchFamily="2" charset="0"/>
              </a:rPr>
              <a:t>Thank</a:t>
            </a:r>
            <a:r>
              <a:rPr lang="en-IN" sz="8800" dirty="0"/>
              <a:t> </a:t>
            </a:r>
            <a:r>
              <a:rPr lang="en-IN" sz="8800" dirty="0">
                <a:latin typeface="Algerian" panose="04020705040A02060702" pitchFamily="82" charset="0"/>
              </a:rPr>
              <a:t>you</a:t>
            </a:r>
          </a:p>
        </p:txBody>
      </p:sp>
      <p:sp>
        <p:nvSpPr>
          <p:cNvPr id="2" name="Wave 1">
            <a:extLst>
              <a:ext uri="{FF2B5EF4-FFF2-40B4-BE49-F238E27FC236}">
                <a16:creationId xmlns:a16="http://schemas.microsoft.com/office/drawing/2014/main" id="{EB12B257-19A3-E2B6-03E3-4CB9227FD5A9}"/>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12</a:t>
            </a:r>
          </a:p>
        </p:txBody>
      </p:sp>
    </p:spTree>
    <p:extLst>
      <p:ext uri="{BB962C8B-B14F-4D97-AF65-F5344CB8AC3E}">
        <p14:creationId xmlns:p14="http://schemas.microsoft.com/office/powerpoint/2010/main" val="551041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005063-1395-A762-6889-6CFEA9B58C36}"/>
              </a:ext>
            </a:extLst>
          </p:cNvPr>
          <p:cNvSpPr txBox="1"/>
          <p:nvPr/>
        </p:nvSpPr>
        <p:spPr>
          <a:xfrm>
            <a:off x="3689837" y="2627202"/>
            <a:ext cx="8689731" cy="1569660"/>
          </a:xfrm>
          <a:prstGeom prst="rect">
            <a:avLst/>
          </a:prstGeom>
          <a:noFill/>
        </p:spPr>
        <p:txBody>
          <a:bodyPr wrap="square" rtlCol="0">
            <a:spAutoFit/>
          </a:bodyPr>
          <a:lstStyle/>
          <a:p>
            <a:r>
              <a:rPr lang="en-IN" sz="9600" dirty="0">
                <a:latin typeface="Algerian" panose="04020705040A02060702" pitchFamily="82" charset="0"/>
              </a:rPr>
              <a:t>ANY QUERIES? </a:t>
            </a:r>
          </a:p>
        </p:txBody>
      </p:sp>
      <p:sp>
        <p:nvSpPr>
          <p:cNvPr id="2" name="Wave 1">
            <a:extLst>
              <a:ext uri="{FF2B5EF4-FFF2-40B4-BE49-F238E27FC236}">
                <a16:creationId xmlns:a16="http://schemas.microsoft.com/office/drawing/2014/main" id="{6FC9599C-7358-26A4-710A-6E3775D5CE5A}"/>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13</a:t>
            </a:r>
          </a:p>
        </p:txBody>
      </p:sp>
    </p:spTree>
    <p:extLst>
      <p:ext uri="{BB962C8B-B14F-4D97-AF65-F5344CB8AC3E}">
        <p14:creationId xmlns:p14="http://schemas.microsoft.com/office/powerpoint/2010/main" val="243084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E4851-4A1D-B720-33E1-516EC824DB9A}"/>
              </a:ext>
            </a:extLst>
          </p:cNvPr>
          <p:cNvSpPr>
            <a:spLocks noGrp="1"/>
          </p:cNvSpPr>
          <p:nvPr>
            <p:ph type="title"/>
          </p:nvPr>
        </p:nvSpPr>
        <p:spPr>
          <a:xfrm>
            <a:off x="443132" y="227134"/>
            <a:ext cx="12618720" cy="1590676"/>
          </a:xfrm>
        </p:spPr>
        <p:txBody>
          <a:bodyPr>
            <a:normAutofit/>
          </a:bodyPr>
          <a:lstStyle/>
          <a:p>
            <a:r>
              <a:rPr lang="en-US" sz="4000" dirty="0">
                <a:solidFill>
                  <a:srgbClr val="233E32"/>
                </a:solidFill>
                <a:latin typeface="Alice" pitchFamily="34" charset="0"/>
                <a:ea typeface="Alice" pitchFamily="34" charset="-122"/>
                <a:cs typeface="Alice" pitchFamily="34" charset="-120"/>
              </a:rPr>
              <a:t>Contents</a:t>
            </a:r>
            <a:r>
              <a:rPr lang="en-US" sz="5400" dirty="0">
                <a:solidFill>
                  <a:srgbClr val="233E32"/>
                </a:solidFill>
                <a:latin typeface="Alice" pitchFamily="34" charset="0"/>
                <a:ea typeface="Alice" pitchFamily="34" charset="-122"/>
                <a:cs typeface="Alice" pitchFamily="34" charset="-120"/>
              </a:rPr>
              <a:t> </a:t>
            </a:r>
            <a:br>
              <a:rPr lang="en-US" sz="5400" dirty="0"/>
            </a:br>
            <a:endParaRPr lang="en-IN" dirty="0"/>
          </a:p>
        </p:txBody>
      </p:sp>
      <p:sp>
        <p:nvSpPr>
          <p:cNvPr id="3" name="TextBox 2">
            <a:extLst>
              <a:ext uri="{FF2B5EF4-FFF2-40B4-BE49-F238E27FC236}">
                <a16:creationId xmlns:a16="http://schemas.microsoft.com/office/drawing/2014/main" id="{DCD5A62C-8EC4-2778-8CAE-DD68A45791EC}"/>
              </a:ext>
            </a:extLst>
          </p:cNvPr>
          <p:cNvSpPr txBox="1"/>
          <p:nvPr/>
        </p:nvSpPr>
        <p:spPr>
          <a:xfrm>
            <a:off x="532227" y="758703"/>
            <a:ext cx="13565945" cy="6634701"/>
          </a:xfrm>
          <a:prstGeom prst="rect">
            <a:avLst/>
          </a:prstGeom>
          <a:noFill/>
        </p:spPr>
        <p:txBody>
          <a:bodyPr wrap="square" rtlCol="0">
            <a:spAutoFit/>
          </a:bodyPr>
          <a:lstStyle/>
          <a:p>
            <a:pPr marL="457200" indent="-457200">
              <a:lnSpc>
                <a:spcPct val="200000"/>
              </a:lnSpc>
              <a:buAutoNum type="arabicPeriod"/>
            </a:pPr>
            <a:r>
              <a:rPr lang="en-IN" sz="2400" dirty="0">
                <a:latin typeface="Lora" pitchFamily="2" charset="0"/>
              </a:rPr>
              <a:t>Objectives of the Work</a:t>
            </a:r>
          </a:p>
          <a:p>
            <a:pPr marL="457200" indent="-457200">
              <a:lnSpc>
                <a:spcPct val="200000"/>
              </a:lnSpc>
              <a:buAutoNum type="arabicPeriod"/>
            </a:pPr>
            <a:r>
              <a:rPr lang="en-IN" sz="2400" dirty="0">
                <a:latin typeface="Lora" pitchFamily="2" charset="0"/>
              </a:rPr>
              <a:t>Abstract</a:t>
            </a:r>
          </a:p>
          <a:p>
            <a:pPr marL="457200" indent="-457200">
              <a:lnSpc>
                <a:spcPct val="200000"/>
              </a:lnSpc>
              <a:buAutoNum type="arabicPeriod"/>
            </a:pPr>
            <a:r>
              <a:rPr lang="en-IN" sz="2400" dirty="0">
                <a:latin typeface="Lora" pitchFamily="2" charset="0"/>
              </a:rPr>
              <a:t>Introduction &amp; Importance of the Work</a:t>
            </a:r>
          </a:p>
          <a:p>
            <a:pPr marL="457200" indent="-457200">
              <a:lnSpc>
                <a:spcPct val="200000"/>
              </a:lnSpc>
              <a:buAutoNum type="arabicPeriod"/>
            </a:pPr>
            <a:r>
              <a:rPr lang="en-IN" sz="2400" dirty="0">
                <a:latin typeface="Lora" pitchFamily="2" charset="0"/>
              </a:rPr>
              <a:t>Rice Milling Processing</a:t>
            </a:r>
          </a:p>
          <a:p>
            <a:pPr marL="457200" indent="-457200">
              <a:lnSpc>
                <a:spcPct val="200000"/>
              </a:lnSpc>
              <a:buAutoNum type="arabicPeriod"/>
            </a:pPr>
            <a:r>
              <a:rPr lang="en-IN" sz="2400" dirty="0">
                <a:latin typeface="Lora" pitchFamily="2" charset="0"/>
              </a:rPr>
              <a:t>Details of the Workplace Visited</a:t>
            </a:r>
          </a:p>
          <a:p>
            <a:pPr marL="457200" indent="-457200">
              <a:lnSpc>
                <a:spcPct val="200000"/>
              </a:lnSpc>
              <a:buAutoNum type="arabicPeriod"/>
            </a:pPr>
            <a:r>
              <a:rPr lang="en-IN" sz="2400" dirty="0">
                <a:latin typeface="Lora" pitchFamily="2" charset="0"/>
              </a:rPr>
              <a:t>Activities Conducted/Observed</a:t>
            </a:r>
          </a:p>
          <a:p>
            <a:pPr marL="457200" indent="-457200">
              <a:lnSpc>
                <a:spcPct val="200000"/>
              </a:lnSpc>
              <a:buAutoNum type="arabicPeriod"/>
            </a:pPr>
            <a:r>
              <a:rPr lang="en-IN" sz="2400" dirty="0">
                <a:latin typeface="Lora" pitchFamily="2" charset="0"/>
              </a:rPr>
              <a:t>Problems Identified</a:t>
            </a:r>
          </a:p>
          <a:p>
            <a:pPr marL="457200" indent="-457200">
              <a:lnSpc>
                <a:spcPct val="200000"/>
              </a:lnSpc>
              <a:buAutoNum type="arabicPeriod"/>
            </a:pPr>
            <a:r>
              <a:rPr lang="en-IN" sz="2400" dirty="0">
                <a:latin typeface="Lora" pitchFamily="2" charset="0"/>
              </a:rPr>
              <a:t>Solutions/Improvements Suggested</a:t>
            </a:r>
          </a:p>
          <a:p>
            <a:pPr marL="457200" indent="-457200">
              <a:lnSpc>
                <a:spcPct val="200000"/>
              </a:lnSpc>
              <a:buAutoNum type="arabicPeriod"/>
            </a:pPr>
            <a:r>
              <a:rPr lang="en-IN" sz="2400" dirty="0">
                <a:latin typeface="Lora" pitchFamily="2" charset="0"/>
              </a:rPr>
              <a:t>Conclusion</a:t>
            </a:r>
          </a:p>
        </p:txBody>
      </p:sp>
      <p:sp>
        <p:nvSpPr>
          <p:cNvPr id="4" name="Wave 3">
            <a:extLst>
              <a:ext uri="{FF2B5EF4-FFF2-40B4-BE49-F238E27FC236}">
                <a16:creationId xmlns:a16="http://schemas.microsoft.com/office/drawing/2014/main" id="{FEC134B7-2D9E-0F4E-014C-98B5E00EA25C}"/>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Tree>
    <p:extLst>
      <p:ext uri="{BB962C8B-B14F-4D97-AF65-F5344CB8AC3E}">
        <p14:creationId xmlns:p14="http://schemas.microsoft.com/office/powerpoint/2010/main" val="11625792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0"/>
          <p:cNvSpPr/>
          <p:nvPr/>
        </p:nvSpPr>
        <p:spPr>
          <a:xfrm>
            <a:off x="824977" y="351768"/>
            <a:ext cx="7582733" cy="702588"/>
          </a:xfrm>
          <a:prstGeom prst="rect">
            <a:avLst/>
          </a:prstGeom>
          <a:noFill/>
          <a:ln/>
        </p:spPr>
        <p:txBody>
          <a:bodyPr wrap="none" lIns="0" tIns="0" rIns="0" bIns="0" rtlCol="0" anchor="t"/>
          <a:lstStyle/>
          <a:p>
            <a:pPr marL="0" indent="0">
              <a:lnSpc>
                <a:spcPts val="5500"/>
              </a:lnSpc>
              <a:buNone/>
            </a:pPr>
            <a:r>
              <a:rPr lang="en-US" sz="4400" dirty="0">
                <a:solidFill>
                  <a:srgbClr val="233E32"/>
                </a:solidFill>
                <a:latin typeface="Alice" pitchFamily="34" charset="0"/>
                <a:ea typeface="Alice" pitchFamily="34" charset="-122"/>
                <a:cs typeface="Alice" pitchFamily="34" charset="-120"/>
              </a:rPr>
              <a:t>Objectives of the Work</a:t>
            </a:r>
            <a:endParaRPr lang="en-US" sz="4400" dirty="0"/>
          </a:p>
        </p:txBody>
      </p:sp>
      <p:sp>
        <p:nvSpPr>
          <p:cNvPr id="7" name="Text 3"/>
          <p:cNvSpPr/>
          <p:nvPr/>
        </p:nvSpPr>
        <p:spPr>
          <a:xfrm>
            <a:off x="11819811" y="2236880"/>
            <a:ext cx="2810589" cy="351353"/>
          </a:xfrm>
          <a:prstGeom prst="rect">
            <a:avLst/>
          </a:prstGeom>
          <a:noFill/>
          <a:ln/>
        </p:spPr>
        <p:txBody>
          <a:bodyPr wrap="none" lIns="0" tIns="0" rIns="0" bIns="0" rtlCol="0" anchor="t"/>
          <a:lstStyle/>
          <a:p>
            <a:pPr marL="0" indent="0">
              <a:lnSpc>
                <a:spcPts val="2750"/>
              </a:lnSpc>
              <a:buNone/>
            </a:pPr>
            <a:endParaRPr lang="en-US" sz="2200" dirty="0"/>
          </a:p>
        </p:txBody>
      </p:sp>
      <p:sp>
        <p:nvSpPr>
          <p:cNvPr id="8" name="Text 4"/>
          <p:cNvSpPr/>
          <p:nvPr/>
        </p:nvSpPr>
        <p:spPr>
          <a:xfrm>
            <a:off x="860242" y="1233976"/>
            <a:ext cx="25184885" cy="527154"/>
          </a:xfrm>
          <a:prstGeom prst="rect">
            <a:avLst/>
          </a:prstGeom>
          <a:noFill/>
          <a:ln/>
        </p:spPr>
        <p:txBody>
          <a:bodyPr wrap="square" lIns="0" tIns="0" rIns="0" bIns="0" rtlCol="0" anchor="t"/>
          <a:lstStyle/>
          <a:p>
            <a:pPr marL="342900" indent="-342900">
              <a:lnSpc>
                <a:spcPts val="2800"/>
              </a:lnSpc>
              <a:buFont typeface="Wingdings" panose="05000000000000000000" pitchFamily="2" charset="2"/>
              <a:buChar char="Ø"/>
            </a:pPr>
            <a:r>
              <a:rPr lang="en-US" sz="2400" dirty="0">
                <a:solidFill>
                  <a:srgbClr val="2C2821"/>
                </a:solidFill>
                <a:latin typeface="Lora" pitchFamily="34" charset="0"/>
                <a:ea typeface="Lora" pitchFamily="34" charset="-122"/>
                <a:cs typeface="Lora" pitchFamily="34" charset="-120"/>
              </a:rPr>
              <a:t>Raise awareness about sensor usage in rice milling.</a:t>
            </a:r>
            <a:endParaRPr lang="en-US" sz="2400" dirty="0"/>
          </a:p>
        </p:txBody>
      </p:sp>
      <p:sp>
        <p:nvSpPr>
          <p:cNvPr id="11" name="Text 7"/>
          <p:cNvSpPr/>
          <p:nvPr/>
        </p:nvSpPr>
        <p:spPr>
          <a:xfrm>
            <a:off x="8158282" y="4721662"/>
            <a:ext cx="5961936" cy="351353"/>
          </a:xfrm>
          <a:prstGeom prst="rect">
            <a:avLst/>
          </a:prstGeom>
          <a:noFill/>
          <a:ln/>
        </p:spPr>
        <p:txBody>
          <a:bodyPr wrap="none" lIns="0" tIns="0" rIns="0" bIns="0" rtlCol="0" anchor="t"/>
          <a:lstStyle/>
          <a:p>
            <a:pPr marL="0" indent="0">
              <a:lnSpc>
                <a:spcPts val="2750"/>
              </a:lnSpc>
              <a:buNone/>
            </a:pPr>
            <a:endParaRPr lang="en-US" sz="2400" dirty="0"/>
          </a:p>
        </p:txBody>
      </p:sp>
      <p:sp>
        <p:nvSpPr>
          <p:cNvPr id="12" name="Text 8"/>
          <p:cNvSpPr/>
          <p:nvPr/>
        </p:nvSpPr>
        <p:spPr>
          <a:xfrm>
            <a:off x="824977" y="1979414"/>
            <a:ext cx="25184883" cy="3057048"/>
          </a:xfrm>
          <a:prstGeom prst="rect">
            <a:avLst/>
          </a:prstGeom>
          <a:noFill/>
          <a:ln/>
        </p:spPr>
        <p:txBody>
          <a:bodyPr wrap="none" lIns="0" tIns="0" rIns="0" bIns="0" rtlCol="0" anchor="t"/>
          <a:lstStyle/>
          <a:p>
            <a:pPr marL="342900" indent="-342900">
              <a:lnSpc>
                <a:spcPts val="2800"/>
              </a:lnSpc>
              <a:buFont typeface="Wingdings" panose="05000000000000000000" pitchFamily="2" charset="2"/>
              <a:buChar char="Ø"/>
            </a:pPr>
            <a:r>
              <a:rPr lang="en-US" sz="2400" dirty="0">
                <a:solidFill>
                  <a:srgbClr val="2C2821"/>
                </a:solidFill>
                <a:latin typeface="Lora" pitchFamily="34" charset="0"/>
                <a:ea typeface="Lora" pitchFamily="34" charset="-122"/>
                <a:cs typeface="Lora" pitchFamily="34" charset="-120"/>
              </a:rPr>
              <a:t>Improve the efficiency of rice milling operations.</a:t>
            </a:r>
            <a:endParaRPr lang="en-US" sz="2400" dirty="0"/>
          </a:p>
        </p:txBody>
      </p:sp>
      <p:sp>
        <p:nvSpPr>
          <p:cNvPr id="15" name="Text 11"/>
          <p:cNvSpPr/>
          <p:nvPr/>
        </p:nvSpPr>
        <p:spPr>
          <a:xfrm>
            <a:off x="1517571" y="6405205"/>
            <a:ext cx="2810589" cy="351353"/>
          </a:xfrm>
          <a:prstGeom prst="rect">
            <a:avLst/>
          </a:prstGeom>
          <a:noFill/>
          <a:ln/>
        </p:spPr>
        <p:txBody>
          <a:bodyPr wrap="none" lIns="0" tIns="0" rIns="0" bIns="0" rtlCol="0" anchor="t"/>
          <a:lstStyle/>
          <a:p>
            <a:pPr marL="0" indent="0">
              <a:lnSpc>
                <a:spcPts val="2750"/>
              </a:lnSpc>
              <a:buNone/>
            </a:pPr>
            <a:endParaRPr lang="en-US" sz="2200" dirty="0"/>
          </a:p>
        </p:txBody>
      </p:sp>
      <p:sp>
        <p:nvSpPr>
          <p:cNvPr id="16" name="Text 12"/>
          <p:cNvSpPr/>
          <p:nvPr/>
        </p:nvSpPr>
        <p:spPr>
          <a:xfrm>
            <a:off x="824977" y="2633305"/>
            <a:ext cx="12059750" cy="719614"/>
          </a:xfrm>
          <a:prstGeom prst="rect">
            <a:avLst/>
          </a:prstGeom>
          <a:noFill/>
          <a:ln/>
        </p:spPr>
        <p:txBody>
          <a:bodyPr wrap="square" lIns="0" tIns="0" rIns="0" bIns="0" rtlCol="0" anchor="t"/>
          <a:lstStyle/>
          <a:p>
            <a:pPr marL="342900" indent="-342900">
              <a:lnSpc>
                <a:spcPts val="2800"/>
              </a:lnSpc>
              <a:buFont typeface="Wingdings" panose="05000000000000000000" pitchFamily="2" charset="2"/>
              <a:buChar char="Ø"/>
            </a:pPr>
            <a:r>
              <a:rPr lang="en-US" sz="2400" dirty="0">
                <a:solidFill>
                  <a:srgbClr val="2C2821"/>
                </a:solidFill>
                <a:latin typeface="Lora" pitchFamily="34" charset="0"/>
                <a:ea typeface="Lora" pitchFamily="34" charset="-122"/>
                <a:cs typeface="Lora" pitchFamily="34" charset="-120"/>
              </a:rPr>
              <a:t>Learn about rice milling process, equipment operation, and quality control.</a:t>
            </a:r>
            <a:endParaRPr lang="en-US" sz="2400" dirty="0"/>
          </a:p>
        </p:txBody>
      </p:sp>
      <p:sp>
        <p:nvSpPr>
          <p:cNvPr id="19" name="Text 15"/>
          <p:cNvSpPr/>
          <p:nvPr/>
        </p:nvSpPr>
        <p:spPr>
          <a:xfrm>
            <a:off x="8158282" y="6405205"/>
            <a:ext cx="2810589" cy="351353"/>
          </a:xfrm>
          <a:prstGeom prst="rect">
            <a:avLst/>
          </a:prstGeom>
          <a:noFill/>
          <a:ln/>
        </p:spPr>
        <p:txBody>
          <a:bodyPr wrap="none" lIns="0" tIns="0" rIns="0" bIns="0" rtlCol="0" anchor="t"/>
          <a:lstStyle/>
          <a:p>
            <a:pPr marL="0" indent="0">
              <a:lnSpc>
                <a:spcPts val="2750"/>
              </a:lnSpc>
              <a:buNone/>
            </a:pPr>
            <a:endParaRPr lang="en-US" sz="2200" dirty="0"/>
          </a:p>
        </p:txBody>
      </p:sp>
      <p:sp>
        <p:nvSpPr>
          <p:cNvPr id="20" name="Text 16"/>
          <p:cNvSpPr/>
          <p:nvPr/>
        </p:nvSpPr>
        <p:spPr>
          <a:xfrm>
            <a:off x="824977" y="3389858"/>
            <a:ext cx="22583974" cy="440335"/>
          </a:xfrm>
          <a:prstGeom prst="rect">
            <a:avLst/>
          </a:prstGeom>
          <a:noFill/>
          <a:ln/>
        </p:spPr>
        <p:txBody>
          <a:bodyPr wrap="none" lIns="0" tIns="0" rIns="0" bIns="0" rtlCol="0" anchor="t"/>
          <a:lstStyle/>
          <a:p>
            <a:pPr marL="342900" indent="-342900">
              <a:lnSpc>
                <a:spcPts val="2800"/>
              </a:lnSpc>
              <a:buFont typeface="Wingdings" panose="05000000000000000000" pitchFamily="2" charset="2"/>
              <a:buChar char="Ø"/>
            </a:pPr>
            <a:r>
              <a:rPr lang="en-US" sz="2400" dirty="0">
                <a:solidFill>
                  <a:srgbClr val="2C2821"/>
                </a:solidFill>
                <a:latin typeface="Lora" pitchFamily="34" charset="0"/>
                <a:ea typeface="Lora" pitchFamily="34" charset="-122"/>
                <a:cs typeface="Lora" pitchFamily="34" charset="-120"/>
              </a:rPr>
              <a:t>Suggest solutions for rice mill modernization.</a:t>
            </a:r>
          </a:p>
          <a:p>
            <a:pPr>
              <a:lnSpc>
                <a:spcPts val="2800"/>
              </a:lnSpc>
            </a:pPr>
            <a:endParaRPr lang="en-US" sz="2400" dirty="0">
              <a:solidFill>
                <a:srgbClr val="2C2821"/>
              </a:solidFill>
              <a:latin typeface="Lora" pitchFamily="34" charset="0"/>
            </a:endParaRPr>
          </a:p>
        </p:txBody>
      </p:sp>
      <p:sp>
        <p:nvSpPr>
          <p:cNvPr id="6" name="Wave 5">
            <a:extLst>
              <a:ext uri="{FF2B5EF4-FFF2-40B4-BE49-F238E27FC236}">
                <a16:creationId xmlns:a16="http://schemas.microsoft.com/office/drawing/2014/main" id="{91A710C5-7108-A9A5-BBF9-3646D4E44FB7}"/>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0"/>
          <p:cNvSpPr/>
          <p:nvPr/>
        </p:nvSpPr>
        <p:spPr>
          <a:xfrm>
            <a:off x="6320414" y="411645"/>
            <a:ext cx="6711077" cy="838914"/>
          </a:xfrm>
          <a:prstGeom prst="rect">
            <a:avLst/>
          </a:prstGeom>
          <a:noFill/>
          <a:ln/>
        </p:spPr>
        <p:txBody>
          <a:bodyPr wrap="none" lIns="0" tIns="0" rIns="0" bIns="0" rtlCol="0" anchor="t"/>
          <a:lstStyle/>
          <a:p>
            <a:pPr marL="0" indent="0">
              <a:lnSpc>
                <a:spcPts val="6600"/>
              </a:lnSpc>
              <a:buNone/>
            </a:pPr>
            <a:r>
              <a:rPr lang="en-US" sz="5250" dirty="0">
                <a:solidFill>
                  <a:srgbClr val="233E32"/>
                </a:solidFill>
                <a:latin typeface="Alice" pitchFamily="34" charset="0"/>
                <a:ea typeface="Alice" pitchFamily="34" charset="-122"/>
                <a:cs typeface="Alice" pitchFamily="34" charset="-120"/>
              </a:rPr>
              <a:t> Abstract</a:t>
            </a:r>
            <a:endParaRPr lang="en-US" sz="5250" dirty="0"/>
          </a:p>
        </p:txBody>
      </p:sp>
      <p:sp>
        <p:nvSpPr>
          <p:cNvPr id="5" name="Text 1"/>
          <p:cNvSpPr/>
          <p:nvPr/>
        </p:nvSpPr>
        <p:spPr>
          <a:xfrm>
            <a:off x="6430424" y="2063536"/>
            <a:ext cx="7264956" cy="2577465"/>
          </a:xfrm>
          <a:prstGeom prst="rect">
            <a:avLst/>
          </a:prstGeom>
          <a:noFill/>
          <a:ln/>
        </p:spPr>
        <p:txBody>
          <a:bodyPr wrap="square" lIns="0" tIns="0" rIns="0" bIns="0" rtlCol="0" anchor="t"/>
          <a:lstStyle/>
          <a:p>
            <a:pPr marL="342900" indent="-342900" algn="just">
              <a:lnSpc>
                <a:spcPts val="3350"/>
              </a:lnSpc>
              <a:buFont typeface="Wingdings" panose="05000000000000000000" pitchFamily="2" charset="2"/>
              <a:buChar char="Ø"/>
            </a:pPr>
            <a:r>
              <a:rPr lang="en-US" sz="2100" dirty="0">
                <a:solidFill>
                  <a:srgbClr val="2C2821"/>
                </a:solidFill>
                <a:latin typeface="Lora" pitchFamily="34" charset="0"/>
                <a:ea typeface="Lora" pitchFamily="34" charset="-122"/>
                <a:cs typeface="Lora" pitchFamily="34" charset="-120"/>
              </a:rPr>
              <a:t>The project focused on understanding the problems in traditional rice milling at Sri Seshadri Rice Mill, Gudlavalleru. The team explored issues faced by the workers and recommended modern technological upgrades such as sensor integration and automation for energy optimization and better grain sorting.</a:t>
            </a:r>
            <a:endParaRPr lang="en-US" sz="2100" dirty="0"/>
          </a:p>
        </p:txBody>
      </p:sp>
      <p:pic>
        <p:nvPicPr>
          <p:cNvPr id="9" name="Picture 8">
            <a:extLst>
              <a:ext uri="{FF2B5EF4-FFF2-40B4-BE49-F238E27FC236}">
                <a16:creationId xmlns:a16="http://schemas.microsoft.com/office/drawing/2014/main" id="{2AD10EFE-77B2-C75D-1A9B-BD386F70B3DD}"/>
              </a:ext>
            </a:extLst>
          </p:cNvPr>
          <p:cNvPicPr/>
          <p:nvPr/>
        </p:nvPicPr>
        <p:blipFill>
          <a:blip r:embed="rId3"/>
          <a:stretch>
            <a:fillRect/>
          </a:stretch>
        </p:blipFill>
        <p:spPr>
          <a:xfrm>
            <a:off x="794556" y="2438191"/>
            <a:ext cx="4656285" cy="4020025"/>
          </a:xfrm>
          <a:prstGeom prst="rect">
            <a:avLst/>
          </a:prstGeom>
        </p:spPr>
      </p:pic>
      <p:sp>
        <p:nvSpPr>
          <p:cNvPr id="2" name="TextBox 1">
            <a:extLst>
              <a:ext uri="{FF2B5EF4-FFF2-40B4-BE49-F238E27FC236}">
                <a16:creationId xmlns:a16="http://schemas.microsoft.com/office/drawing/2014/main" id="{ECC10932-3501-B963-620A-CE7B5FA520E3}"/>
              </a:ext>
            </a:extLst>
          </p:cNvPr>
          <p:cNvSpPr txBox="1"/>
          <p:nvPr/>
        </p:nvSpPr>
        <p:spPr>
          <a:xfrm>
            <a:off x="794556" y="6584794"/>
            <a:ext cx="4656285" cy="369332"/>
          </a:xfrm>
          <a:prstGeom prst="rect">
            <a:avLst/>
          </a:prstGeom>
          <a:noFill/>
        </p:spPr>
        <p:txBody>
          <a:bodyPr wrap="square" rtlCol="0">
            <a:spAutoFit/>
          </a:bodyPr>
          <a:lstStyle/>
          <a:p>
            <a:r>
              <a:rPr lang="en-IN" dirty="0">
                <a:latin typeface="Lora" pitchFamily="2" charset="0"/>
              </a:rPr>
              <a:t>Fig 2: Compactable Rice Milling Machine </a:t>
            </a:r>
          </a:p>
        </p:txBody>
      </p:sp>
      <p:sp>
        <p:nvSpPr>
          <p:cNvPr id="3" name="Wave 2">
            <a:extLst>
              <a:ext uri="{FF2B5EF4-FFF2-40B4-BE49-F238E27FC236}">
                <a16:creationId xmlns:a16="http://schemas.microsoft.com/office/drawing/2014/main" id="{E61B5C47-DD9B-7ECF-2AC1-1D1CEA416CD1}"/>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7" name="TextBox 6">
            <a:extLst>
              <a:ext uri="{FF2B5EF4-FFF2-40B4-BE49-F238E27FC236}">
                <a16:creationId xmlns:a16="http://schemas.microsoft.com/office/drawing/2014/main" id="{A87F7FCA-A046-ABB0-E986-DF425AB10638}"/>
              </a:ext>
            </a:extLst>
          </p:cNvPr>
          <p:cNvSpPr txBox="1"/>
          <p:nvPr/>
        </p:nvSpPr>
        <p:spPr>
          <a:xfrm>
            <a:off x="6320414" y="4657675"/>
            <a:ext cx="7315200" cy="1979324"/>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100" dirty="0">
                <a:latin typeface="Lora" pitchFamily="2" charset="0"/>
              </a:rPr>
              <a:t>A compact rice machine is a portable device that de-husks and polishes rice, ideal for small-scale use. It's efficient, user-friendly, and saves space for small farms or personal use.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853" y="357635"/>
            <a:ext cx="12751356" cy="1677829"/>
          </a:xfrm>
          <a:prstGeom prst="rect">
            <a:avLst/>
          </a:prstGeom>
          <a:noFill/>
          <a:ln/>
        </p:spPr>
        <p:txBody>
          <a:bodyPr wrap="square" lIns="0" tIns="0" rIns="0" bIns="0" rtlCol="0" anchor="t"/>
          <a:lstStyle/>
          <a:p>
            <a:pPr marL="0" indent="0">
              <a:lnSpc>
                <a:spcPts val="6600"/>
              </a:lnSpc>
              <a:buNone/>
            </a:pPr>
            <a:r>
              <a:rPr lang="en-US" sz="5250" dirty="0">
                <a:solidFill>
                  <a:srgbClr val="233E32"/>
                </a:solidFill>
                <a:latin typeface="Alice" pitchFamily="34" charset="0"/>
                <a:ea typeface="Alice" pitchFamily="34" charset="-122"/>
                <a:cs typeface="Alice" pitchFamily="34" charset="-120"/>
              </a:rPr>
              <a:t>Introduction &amp; Importance of the Work</a:t>
            </a:r>
            <a:endParaRPr lang="en-US" sz="5250" dirty="0"/>
          </a:p>
        </p:txBody>
      </p:sp>
      <p:sp>
        <p:nvSpPr>
          <p:cNvPr id="3" name="Text 1"/>
          <p:cNvSpPr/>
          <p:nvPr/>
        </p:nvSpPr>
        <p:spPr>
          <a:xfrm>
            <a:off x="962298" y="1375216"/>
            <a:ext cx="3355538" cy="419338"/>
          </a:xfrm>
          <a:prstGeom prst="rect">
            <a:avLst/>
          </a:prstGeom>
          <a:noFill/>
          <a:ln/>
        </p:spPr>
        <p:txBody>
          <a:bodyPr wrap="none" lIns="0" tIns="0" rIns="0" bIns="0" rtlCol="0" anchor="t"/>
          <a:lstStyle/>
          <a:p>
            <a:pPr marL="0" indent="0">
              <a:lnSpc>
                <a:spcPts val="3300"/>
              </a:lnSpc>
              <a:buNone/>
            </a:pPr>
            <a:r>
              <a:rPr lang="en-US" sz="2600" u="sng" dirty="0">
                <a:solidFill>
                  <a:srgbClr val="233E32"/>
                </a:solidFill>
                <a:latin typeface="Alice" pitchFamily="34" charset="0"/>
                <a:ea typeface="Alice" pitchFamily="34" charset="-122"/>
                <a:cs typeface="Alice" pitchFamily="34" charset="-120"/>
              </a:rPr>
              <a:t>Introduction</a:t>
            </a:r>
            <a:endParaRPr lang="en-US" sz="2600" u="sng" dirty="0"/>
          </a:p>
        </p:txBody>
      </p:sp>
      <p:sp>
        <p:nvSpPr>
          <p:cNvPr id="4" name="Text 2"/>
          <p:cNvSpPr/>
          <p:nvPr/>
        </p:nvSpPr>
        <p:spPr>
          <a:xfrm>
            <a:off x="962297" y="3825656"/>
            <a:ext cx="5719857" cy="2147888"/>
          </a:xfrm>
          <a:prstGeom prst="rect">
            <a:avLst/>
          </a:prstGeom>
          <a:noFill/>
          <a:ln/>
        </p:spPr>
        <p:txBody>
          <a:bodyPr wrap="square" lIns="0" tIns="0" rIns="0" bIns="0" rtlCol="0" anchor="t"/>
          <a:lstStyle/>
          <a:p>
            <a:pPr marL="342900" indent="-342900" algn="just">
              <a:lnSpc>
                <a:spcPts val="3350"/>
              </a:lnSpc>
              <a:buFont typeface="Wingdings" panose="05000000000000000000" pitchFamily="2" charset="2"/>
              <a:buChar char="Ø"/>
            </a:pPr>
            <a:r>
              <a:rPr lang="en-US" sz="2100" dirty="0">
                <a:solidFill>
                  <a:schemeClr val="tx1">
                    <a:lumMod val="95000"/>
                    <a:lumOff val="5000"/>
                  </a:schemeClr>
                </a:solidFill>
                <a:latin typeface="Lora" pitchFamily="34" charset="0"/>
                <a:ea typeface="Lora" pitchFamily="34" charset="-122"/>
                <a:cs typeface="Lora" pitchFamily="34" charset="-120"/>
              </a:rPr>
              <a:t>Rice is a global staple, and efficient rice milling is </a:t>
            </a:r>
            <a:r>
              <a:rPr lang="en-US" sz="2400" dirty="0">
                <a:solidFill>
                  <a:schemeClr val="tx1">
                    <a:lumMod val="95000"/>
                    <a:lumOff val="5000"/>
                  </a:schemeClr>
                </a:solidFill>
                <a:latin typeface="Lora" pitchFamily="34" charset="0"/>
                <a:ea typeface="Lora" pitchFamily="34" charset="-122"/>
                <a:cs typeface="Lora" pitchFamily="34" charset="-120"/>
              </a:rPr>
              <a:t>crucial</a:t>
            </a:r>
            <a:r>
              <a:rPr lang="en-US" sz="2100" dirty="0">
                <a:solidFill>
                  <a:schemeClr val="tx1">
                    <a:lumMod val="95000"/>
                    <a:lumOff val="5000"/>
                  </a:schemeClr>
                </a:solidFill>
                <a:latin typeface="Lora" pitchFamily="34" charset="0"/>
                <a:ea typeface="Lora" pitchFamily="34" charset="-122"/>
                <a:cs typeface="Lora" pitchFamily="34" charset="-120"/>
              </a:rPr>
              <a:t> for the industry. India is one of the largest producers of rice, and modernization of rice mills can greatly enhance productivity and quality.</a:t>
            </a:r>
            <a:endParaRPr lang="en-US" sz="2100" dirty="0">
              <a:solidFill>
                <a:schemeClr val="tx1">
                  <a:lumMod val="95000"/>
                  <a:lumOff val="5000"/>
                </a:schemeClr>
              </a:solidFill>
            </a:endParaRPr>
          </a:p>
        </p:txBody>
      </p:sp>
      <p:sp>
        <p:nvSpPr>
          <p:cNvPr id="5" name="Text 3"/>
          <p:cNvSpPr/>
          <p:nvPr/>
        </p:nvSpPr>
        <p:spPr>
          <a:xfrm>
            <a:off x="7740998" y="1439325"/>
            <a:ext cx="3355538" cy="419338"/>
          </a:xfrm>
          <a:prstGeom prst="rect">
            <a:avLst/>
          </a:prstGeom>
          <a:noFill/>
          <a:ln/>
        </p:spPr>
        <p:txBody>
          <a:bodyPr wrap="none" lIns="0" tIns="0" rIns="0" bIns="0" rtlCol="0" anchor="t"/>
          <a:lstStyle/>
          <a:p>
            <a:pPr marL="0" indent="0">
              <a:lnSpc>
                <a:spcPts val="3300"/>
              </a:lnSpc>
              <a:buNone/>
            </a:pPr>
            <a:r>
              <a:rPr lang="en-US" sz="2600" u="sng" dirty="0">
                <a:solidFill>
                  <a:srgbClr val="233E32"/>
                </a:solidFill>
                <a:latin typeface="Alice" pitchFamily="34" charset="0"/>
                <a:ea typeface="Alice" pitchFamily="34" charset="-122"/>
                <a:cs typeface="Alice" pitchFamily="34" charset="-120"/>
              </a:rPr>
              <a:t>Importance</a:t>
            </a:r>
            <a:endParaRPr lang="en-US" sz="2600" u="sng" dirty="0"/>
          </a:p>
        </p:txBody>
      </p:sp>
      <p:sp>
        <p:nvSpPr>
          <p:cNvPr id="6" name="Text 4"/>
          <p:cNvSpPr/>
          <p:nvPr/>
        </p:nvSpPr>
        <p:spPr>
          <a:xfrm>
            <a:off x="7740998" y="1932666"/>
            <a:ext cx="6048256" cy="1718310"/>
          </a:xfrm>
          <a:prstGeom prst="rect">
            <a:avLst/>
          </a:prstGeom>
          <a:noFill/>
          <a:ln/>
        </p:spPr>
        <p:txBody>
          <a:bodyPr wrap="square" lIns="0" tIns="0" rIns="0" bIns="0" rtlCol="0" anchor="t"/>
          <a:lstStyle/>
          <a:p>
            <a:pPr marL="342900" indent="-342900" algn="just">
              <a:lnSpc>
                <a:spcPts val="3350"/>
              </a:lnSpc>
              <a:buFont typeface="Wingdings" panose="05000000000000000000" pitchFamily="2" charset="2"/>
              <a:buChar char="Ø"/>
            </a:pPr>
            <a:r>
              <a:rPr lang="en-US" sz="2100" dirty="0">
                <a:solidFill>
                  <a:srgbClr val="2C2821"/>
                </a:solidFill>
                <a:latin typeface="Lora" pitchFamily="34" charset="0"/>
                <a:ea typeface="Lora" pitchFamily="34" charset="-122"/>
                <a:cs typeface="Lora" pitchFamily="34" charset="-120"/>
              </a:rPr>
              <a:t>This project addresses inefficiencies in traditional rice mills and highlights the potential for modern technology to improve the process, benefiting both workers and productivity.</a:t>
            </a:r>
            <a:endParaRPr lang="en-US" sz="2100" dirty="0"/>
          </a:p>
        </p:txBody>
      </p:sp>
      <p:sp>
        <p:nvSpPr>
          <p:cNvPr id="12" name="TextBox 11">
            <a:extLst>
              <a:ext uri="{FF2B5EF4-FFF2-40B4-BE49-F238E27FC236}">
                <a16:creationId xmlns:a16="http://schemas.microsoft.com/office/drawing/2014/main" id="{3B20EE2E-F88C-71FD-5170-EC1C0F77E144}"/>
              </a:ext>
            </a:extLst>
          </p:cNvPr>
          <p:cNvSpPr txBox="1"/>
          <p:nvPr/>
        </p:nvSpPr>
        <p:spPr>
          <a:xfrm>
            <a:off x="7619848" y="4287158"/>
            <a:ext cx="6858152" cy="294882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100" dirty="0">
                <a:effectLst/>
                <a:latin typeface="Lora" pitchFamily="2" charset="0"/>
                <a:ea typeface="Aptos" panose="020B0004020202020204" pitchFamily="34" charset="0"/>
                <a:cs typeface="Times New Roman" panose="02020603050405020304" pitchFamily="18" charset="0"/>
              </a:rPr>
              <a:t>Traditional rice mills in rural areas like Gudlavalleru are often not equipped with modern machinery, resulting in inefficiencies and low productivity. By introducing automation, sensor technology</a:t>
            </a:r>
            <a:r>
              <a:rPr lang="en-IN" sz="2100" dirty="0">
                <a:latin typeface="Lora" pitchFamily="2" charset="0"/>
                <a:ea typeface="Aptos" panose="020B0004020202020204" pitchFamily="34" charset="0"/>
                <a:cs typeface="Times New Roman" panose="02020603050405020304" pitchFamily="18" charset="0"/>
              </a:rPr>
              <a:t> the productivity and quality can be improved.</a:t>
            </a:r>
            <a:endParaRPr lang="en-IN" sz="2100" dirty="0">
              <a:latin typeface="Lora" pitchFamily="2" charset="0"/>
            </a:endParaRPr>
          </a:p>
        </p:txBody>
      </p:sp>
      <p:sp>
        <p:nvSpPr>
          <p:cNvPr id="7" name="Wave 6">
            <a:extLst>
              <a:ext uri="{FF2B5EF4-FFF2-40B4-BE49-F238E27FC236}">
                <a16:creationId xmlns:a16="http://schemas.microsoft.com/office/drawing/2014/main" id="{8B4182FF-D120-8D85-D423-9EEEE11616D6}"/>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9" name="TextBox 8">
            <a:extLst>
              <a:ext uri="{FF2B5EF4-FFF2-40B4-BE49-F238E27FC236}">
                <a16:creationId xmlns:a16="http://schemas.microsoft.com/office/drawing/2014/main" id="{53870FC9-8F6F-31EC-1EA1-204ADF6B9EF1}"/>
              </a:ext>
            </a:extLst>
          </p:cNvPr>
          <p:cNvSpPr txBox="1"/>
          <p:nvPr/>
        </p:nvSpPr>
        <p:spPr>
          <a:xfrm>
            <a:off x="837853" y="1958055"/>
            <a:ext cx="5844301" cy="1384995"/>
          </a:xfrm>
          <a:prstGeom prst="rect">
            <a:avLst/>
          </a:prstGeom>
          <a:noFill/>
        </p:spPr>
        <p:txBody>
          <a:bodyPr wrap="square">
            <a:spAutoFit/>
          </a:bodyPr>
          <a:lstStyle/>
          <a:p>
            <a:pPr marL="342900" indent="-342900">
              <a:buFont typeface="Wingdings" panose="05000000000000000000" pitchFamily="2" charset="2"/>
              <a:buChar char="Ø"/>
            </a:pPr>
            <a:r>
              <a:rPr lang="en-IN" sz="2100" dirty="0">
                <a:effectLst/>
                <a:latin typeface="Lora" pitchFamily="2" charset="0"/>
                <a:ea typeface="Aptos" panose="020B0004020202020204" pitchFamily="34" charset="0"/>
                <a:cs typeface="Times New Roman" panose="02020603050405020304" pitchFamily="18" charset="0"/>
              </a:rPr>
              <a:t>The project titled “Smart s</a:t>
            </a:r>
            <a:r>
              <a:rPr lang="en-IN" sz="2100" dirty="0">
                <a:latin typeface="Lora" pitchFamily="2" charset="0"/>
                <a:ea typeface="Aptos" panose="020B0004020202020204" pitchFamily="34" charset="0"/>
                <a:cs typeface="Times New Roman" panose="02020603050405020304" pitchFamily="18" charset="0"/>
              </a:rPr>
              <a:t>olutions for </a:t>
            </a:r>
            <a:r>
              <a:rPr lang="en-IN" sz="2100" dirty="0">
                <a:effectLst/>
                <a:latin typeface="Lora" pitchFamily="2" charset="0"/>
                <a:ea typeface="Aptos" panose="020B0004020202020204" pitchFamily="34" charset="0"/>
                <a:cs typeface="Times New Roman" panose="02020603050405020304" pitchFamily="18" charset="0"/>
              </a:rPr>
              <a:t>Rice Mill" focuses on improving the traditional rice milling process by integrating modern technologies. </a:t>
            </a:r>
            <a:endParaRPr lang="en-IN" sz="2100" dirty="0">
              <a:latin typeface="Lora"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294E063-CF11-351E-7189-9212B4126B23}"/>
              </a:ext>
            </a:extLst>
          </p:cNvPr>
          <p:cNvSpPr/>
          <p:nvPr/>
        </p:nvSpPr>
        <p:spPr>
          <a:xfrm>
            <a:off x="646867" y="347722"/>
            <a:ext cx="3355538" cy="419338"/>
          </a:xfrm>
          <a:prstGeom prst="rect">
            <a:avLst/>
          </a:prstGeom>
          <a:noFill/>
          <a:ln/>
        </p:spPr>
        <p:txBody>
          <a:bodyPr wrap="none" lIns="0" tIns="0" rIns="0" bIns="0" rtlCol="0" anchor="t"/>
          <a:lstStyle/>
          <a:p>
            <a:pPr marL="0" indent="0">
              <a:lnSpc>
                <a:spcPts val="3300"/>
              </a:lnSpc>
              <a:buNone/>
            </a:pPr>
            <a:r>
              <a:rPr lang="en-US" sz="2400" dirty="0">
                <a:solidFill>
                  <a:srgbClr val="233E32"/>
                </a:solidFill>
                <a:latin typeface="Alice" pitchFamily="34" charset="0"/>
                <a:ea typeface="Alice" pitchFamily="34" charset="-122"/>
                <a:cs typeface="Alice" pitchFamily="34" charset="-120"/>
              </a:rPr>
              <a:t>Rice Milling Processing</a:t>
            </a:r>
            <a:endParaRPr lang="en-US" sz="2400" dirty="0"/>
          </a:p>
        </p:txBody>
      </p:sp>
      <p:sp>
        <p:nvSpPr>
          <p:cNvPr id="3" name="Shape 1">
            <a:extLst>
              <a:ext uri="{FF2B5EF4-FFF2-40B4-BE49-F238E27FC236}">
                <a16:creationId xmlns:a16="http://schemas.microsoft.com/office/drawing/2014/main" id="{61144C6B-E1D5-9B3B-F1E2-EB004B48F2BE}"/>
              </a:ext>
            </a:extLst>
          </p:cNvPr>
          <p:cNvSpPr/>
          <p:nvPr/>
        </p:nvSpPr>
        <p:spPr>
          <a:xfrm>
            <a:off x="663416" y="1056799"/>
            <a:ext cx="15240" cy="7124819"/>
          </a:xfrm>
          <a:prstGeom prst="roundRect">
            <a:avLst>
              <a:gd name="adj" fmla="val 132110"/>
            </a:avLst>
          </a:prstGeom>
          <a:solidFill>
            <a:srgbClr val="D6D3CC"/>
          </a:solidFill>
          <a:ln/>
        </p:spPr>
      </p:sp>
      <p:sp>
        <p:nvSpPr>
          <p:cNvPr id="4" name="Shape 2">
            <a:extLst>
              <a:ext uri="{FF2B5EF4-FFF2-40B4-BE49-F238E27FC236}">
                <a16:creationId xmlns:a16="http://schemas.microsoft.com/office/drawing/2014/main" id="{4E930631-2E2A-1E4A-212B-EC449D70B6E4}"/>
              </a:ext>
            </a:extLst>
          </p:cNvPr>
          <p:cNvSpPr/>
          <p:nvPr/>
        </p:nvSpPr>
        <p:spPr>
          <a:xfrm>
            <a:off x="806768" y="1351121"/>
            <a:ext cx="469702" cy="15240"/>
          </a:xfrm>
          <a:prstGeom prst="roundRect">
            <a:avLst>
              <a:gd name="adj" fmla="val 132110"/>
            </a:avLst>
          </a:prstGeom>
          <a:solidFill>
            <a:srgbClr val="D6D3CC"/>
          </a:solidFill>
          <a:ln/>
        </p:spPr>
      </p:sp>
      <p:sp>
        <p:nvSpPr>
          <p:cNvPr id="5" name="Shape 3">
            <a:extLst>
              <a:ext uri="{FF2B5EF4-FFF2-40B4-BE49-F238E27FC236}">
                <a16:creationId xmlns:a16="http://schemas.microsoft.com/office/drawing/2014/main" id="{71760FCA-B0F7-8683-90B8-516EBC15BFE6}"/>
              </a:ext>
            </a:extLst>
          </p:cNvPr>
          <p:cNvSpPr/>
          <p:nvPr/>
        </p:nvSpPr>
        <p:spPr>
          <a:xfrm>
            <a:off x="520065" y="1207770"/>
            <a:ext cx="301943" cy="301943"/>
          </a:xfrm>
          <a:prstGeom prst="roundRect">
            <a:avLst>
              <a:gd name="adj" fmla="val 6668"/>
            </a:avLst>
          </a:prstGeom>
          <a:solidFill>
            <a:srgbClr val="F0EDE6"/>
          </a:solidFill>
          <a:ln/>
        </p:spPr>
      </p:sp>
      <p:sp>
        <p:nvSpPr>
          <p:cNvPr id="6" name="Text 4">
            <a:extLst>
              <a:ext uri="{FF2B5EF4-FFF2-40B4-BE49-F238E27FC236}">
                <a16:creationId xmlns:a16="http://schemas.microsoft.com/office/drawing/2014/main" id="{624D3B90-0F6C-D520-D2AD-4473F24E8E64}"/>
              </a:ext>
            </a:extLst>
          </p:cNvPr>
          <p:cNvSpPr/>
          <p:nvPr/>
        </p:nvSpPr>
        <p:spPr>
          <a:xfrm>
            <a:off x="627936" y="1258014"/>
            <a:ext cx="86201" cy="201335"/>
          </a:xfrm>
          <a:prstGeom prst="rect">
            <a:avLst/>
          </a:prstGeom>
          <a:noFill/>
          <a:ln/>
        </p:spPr>
        <p:txBody>
          <a:bodyPr wrap="none" lIns="0" tIns="0" rIns="0" bIns="0" rtlCol="0" anchor="t"/>
          <a:lstStyle/>
          <a:p>
            <a:pPr marL="0" indent="0" algn="ctr">
              <a:lnSpc>
                <a:spcPts val="1550"/>
              </a:lnSpc>
              <a:buNone/>
            </a:pPr>
            <a:r>
              <a:rPr lang="en-US" sz="2400" dirty="0">
                <a:solidFill>
                  <a:srgbClr val="2C2821"/>
                </a:solidFill>
                <a:latin typeface="Alice" pitchFamily="34" charset="0"/>
                <a:ea typeface="Alice" pitchFamily="34" charset="-122"/>
                <a:cs typeface="Alice" pitchFamily="34" charset="-120"/>
              </a:rPr>
              <a:t>1</a:t>
            </a:r>
            <a:endParaRPr lang="en-US" sz="2400" dirty="0"/>
          </a:p>
        </p:txBody>
      </p:sp>
      <p:sp>
        <p:nvSpPr>
          <p:cNvPr id="7" name="Text 5">
            <a:extLst>
              <a:ext uri="{FF2B5EF4-FFF2-40B4-BE49-F238E27FC236}">
                <a16:creationId xmlns:a16="http://schemas.microsoft.com/office/drawing/2014/main" id="{3D725441-B683-12A6-DC6E-6258DBBEFC8A}"/>
              </a:ext>
            </a:extLst>
          </p:cNvPr>
          <p:cNvSpPr/>
          <p:nvPr/>
        </p:nvSpPr>
        <p:spPr>
          <a:xfrm>
            <a:off x="1409224" y="1190982"/>
            <a:ext cx="1677710" cy="209669"/>
          </a:xfrm>
          <a:prstGeom prst="rect">
            <a:avLst/>
          </a:prstGeom>
          <a:noFill/>
          <a:ln/>
        </p:spPr>
        <p:txBody>
          <a:bodyPr wrap="none" lIns="0" tIns="0" rIns="0" bIns="0" rtlCol="0" anchor="t"/>
          <a:lstStyle/>
          <a:p>
            <a:pPr marL="0" indent="0" algn="l">
              <a:lnSpc>
                <a:spcPts val="1650"/>
              </a:lnSpc>
              <a:buNone/>
            </a:pPr>
            <a:r>
              <a:rPr lang="en-US" sz="2400" dirty="0">
                <a:solidFill>
                  <a:srgbClr val="2C2821"/>
                </a:solidFill>
                <a:latin typeface="Alice" pitchFamily="34" charset="0"/>
                <a:ea typeface="Alice" pitchFamily="34" charset="-122"/>
                <a:cs typeface="Alice" pitchFamily="34" charset="-120"/>
              </a:rPr>
              <a:t>Cleaning</a:t>
            </a:r>
            <a:endParaRPr lang="en-US" sz="2400" dirty="0"/>
          </a:p>
        </p:txBody>
      </p:sp>
      <p:sp>
        <p:nvSpPr>
          <p:cNvPr id="8" name="Shape 7">
            <a:extLst>
              <a:ext uri="{FF2B5EF4-FFF2-40B4-BE49-F238E27FC236}">
                <a16:creationId xmlns:a16="http://schemas.microsoft.com/office/drawing/2014/main" id="{158D63D1-B126-F198-1415-6A947B3C9B15}"/>
              </a:ext>
            </a:extLst>
          </p:cNvPr>
          <p:cNvSpPr/>
          <p:nvPr/>
        </p:nvSpPr>
        <p:spPr>
          <a:xfrm>
            <a:off x="806768" y="2258497"/>
            <a:ext cx="469702" cy="15240"/>
          </a:xfrm>
          <a:prstGeom prst="roundRect">
            <a:avLst>
              <a:gd name="adj" fmla="val 132110"/>
            </a:avLst>
          </a:prstGeom>
          <a:solidFill>
            <a:srgbClr val="D6D3CC"/>
          </a:solidFill>
          <a:ln/>
        </p:spPr>
      </p:sp>
      <p:sp>
        <p:nvSpPr>
          <p:cNvPr id="9" name="Shape 8">
            <a:extLst>
              <a:ext uri="{FF2B5EF4-FFF2-40B4-BE49-F238E27FC236}">
                <a16:creationId xmlns:a16="http://schemas.microsoft.com/office/drawing/2014/main" id="{359EB6FF-74A7-9F83-A5E1-A18ED8FCB39B}"/>
              </a:ext>
            </a:extLst>
          </p:cNvPr>
          <p:cNvSpPr/>
          <p:nvPr/>
        </p:nvSpPr>
        <p:spPr>
          <a:xfrm>
            <a:off x="520065" y="2115145"/>
            <a:ext cx="301943" cy="301943"/>
          </a:xfrm>
          <a:prstGeom prst="roundRect">
            <a:avLst>
              <a:gd name="adj" fmla="val 6668"/>
            </a:avLst>
          </a:prstGeom>
          <a:solidFill>
            <a:srgbClr val="F0EDE6"/>
          </a:solidFill>
          <a:ln/>
        </p:spPr>
      </p:sp>
      <p:sp>
        <p:nvSpPr>
          <p:cNvPr id="10" name="Text 9">
            <a:extLst>
              <a:ext uri="{FF2B5EF4-FFF2-40B4-BE49-F238E27FC236}">
                <a16:creationId xmlns:a16="http://schemas.microsoft.com/office/drawing/2014/main" id="{BF3770E2-0E55-DAC1-5316-B660AC80A9ED}"/>
              </a:ext>
            </a:extLst>
          </p:cNvPr>
          <p:cNvSpPr/>
          <p:nvPr/>
        </p:nvSpPr>
        <p:spPr>
          <a:xfrm>
            <a:off x="621625" y="2165390"/>
            <a:ext cx="98822" cy="201335"/>
          </a:xfrm>
          <a:prstGeom prst="rect">
            <a:avLst/>
          </a:prstGeom>
          <a:noFill/>
          <a:ln/>
        </p:spPr>
        <p:txBody>
          <a:bodyPr wrap="none" lIns="0" tIns="0" rIns="0" bIns="0" rtlCol="0" anchor="t"/>
          <a:lstStyle/>
          <a:p>
            <a:pPr marL="0" indent="0" algn="ctr">
              <a:lnSpc>
                <a:spcPts val="1550"/>
              </a:lnSpc>
              <a:buNone/>
            </a:pPr>
            <a:r>
              <a:rPr lang="en-US" sz="2400" dirty="0">
                <a:solidFill>
                  <a:srgbClr val="2C2821"/>
                </a:solidFill>
                <a:latin typeface="Alice" pitchFamily="34" charset="0"/>
                <a:ea typeface="Alice" pitchFamily="34" charset="-122"/>
                <a:cs typeface="Alice" pitchFamily="34" charset="-120"/>
              </a:rPr>
              <a:t>2</a:t>
            </a:r>
            <a:endParaRPr lang="en-US" sz="2400" dirty="0"/>
          </a:p>
        </p:txBody>
      </p:sp>
      <p:sp>
        <p:nvSpPr>
          <p:cNvPr id="11" name="Text 10">
            <a:extLst>
              <a:ext uri="{FF2B5EF4-FFF2-40B4-BE49-F238E27FC236}">
                <a16:creationId xmlns:a16="http://schemas.microsoft.com/office/drawing/2014/main" id="{9065C6FA-452C-B403-61DC-FA82619061DB}"/>
              </a:ext>
            </a:extLst>
          </p:cNvPr>
          <p:cNvSpPr/>
          <p:nvPr/>
        </p:nvSpPr>
        <p:spPr>
          <a:xfrm>
            <a:off x="1409224" y="2098358"/>
            <a:ext cx="1677710" cy="209669"/>
          </a:xfrm>
          <a:prstGeom prst="rect">
            <a:avLst/>
          </a:prstGeom>
          <a:noFill/>
          <a:ln/>
        </p:spPr>
        <p:txBody>
          <a:bodyPr wrap="none" lIns="0" tIns="0" rIns="0" bIns="0" rtlCol="0" anchor="t"/>
          <a:lstStyle/>
          <a:p>
            <a:pPr marL="0" indent="0" algn="l">
              <a:lnSpc>
                <a:spcPts val="1650"/>
              </a:lnSpc>
              <a:buNone/>
            </a:pPr>
            <a:r>
              <a:rPr lang="en-US" sz="2400" dirty="0">
                <a:solidFill>
                  <a:srgbClr val="2C2821"/>
                </a:solidFill>
                <a:latin typeface="Alice" pitchFamily="34" charset="0"/>
                <a:ea typeface="Alice" pitchFamily="34" charset="-122"/>
                <a:cs typeface="Alice" pitchFamily="34" charset="-120"/>
              </a:rPr>
              <a:t>Stone Separation</a:t>
            </a:r>
            <a:endParaRPr lang="en-US" sz="2400" dirty="0"/>
          </a:p>
        </p:txBody>
      </p:sp>
      <p:sp>
        <p:nvSpPr>
          <p:cNvPr id="12" name="Shape 12">
            <a:extLst>
              <a:ext uri="{FF2B5EF4-FFF2-40B4-BE49-F238E27FC236}">
                <a16:creationId xmlns:a16="http://schemas.microsoft.com/office/drawing/2014/main" id="{252508A8-C6F2-4669-65E2-55BB3BF14F69}"/>
              </a:ext>
            </a:extLst>
          </p:cNvPr>
          <p:cNvSpPr/>
          <p:nvPr/>
        </p:nvSpPr>
        <p:spPr>
          <a:xfrm>
            <a:off x="806768" y="3165872"/>
            <a:ext cx="469702" cy="15240"/>
          </a:xfrm>
          <a:prstGeom prst="roundRect">
            <a:avLst>
              <a:gd name="adj" fmla="val 132110"/>
            </a:avLst>
          </a:prstGeom>
          <a:solidFill>
            <a:srgbClr val="D6D3CC"/>
          </a:solidFill>
          <a:ln/>
        </p:spPr>
      </p:sp>
      <p:sp>
        <p:nvSpPr>
          <p:cNvPr id="13" name="Shape 13">
            <a:extLst>
              <a:ext uri="{FF2B5EF4-FFF2-40B4-BE49-F238E27FC236}">
                <a16:creationId xmlns:a16="http://schemas.microsoft.com/office/drawing/2014/main" id="{0042EAA4-D020-00F9-539A-37CBB65288B8}"/>
              </a:ext>
            </a:extLst>
          </p:cNvPr>
          <p:cNvSpPr/>
          <p:nvPr/>
        </p:nvSpPr>
        <p:spPr>
          <a:xfrm>
            <a:off x="520065" y="3022521"/>
            <a:ext cx="301943" cy="301943"/>
          </a:xfrm>
          <a:prstGeom prst="roundRect">
            <a:avLst>
              <a:gd name="adj" fmla="val 6668"/>
            </a:avLst>
          </a:prstGeom>
          <a:solidFill>
            <a:srgbClr val="F0EDE6"/>
          </a:solidFill>
          <a:ln/>
        </p:spPr>
      </p:sp>
      <p:sp>
        <p:nvSpPr>
          <p:cNvPr id="14" name="Text 14">
            <a:extLst>
              <a:ext uri="{FF2B5EF4-FFF2-40B4-BE49-F238E27FC236}">
                <a16:creationId xmlns:a16="http://schemas.microsoft.com/office/drawing/2014/main" id="{E006967A-17B4-6926-E8BA-C6A39161059C}"/>
              </a:ext>
            </a:extLst>
          </p:cNvPr>
          <p:cNvSpPr/>
          <p:nvPr/>
        </p:nvSpPr>
        <p:spPr>
          <a:xfrm>
            <a:off x="621983" y="3072765"/>
            <a:ext cx="98108" cy="201335"/>
          </a:xfrm>
          <a:prstGeom prst="rect">
            <a:avLst/>
          </a:prstGeom>
          <a:noFill/>
          <a:ln/>
        </p:spPr>
        <p:txBody>
          <a:bodyPr wrap="none" lIns="0" tIns="0" rIns="0" bIns="0" rtlCol="0" anchor="t"/>
          <a:lstStyle/>
          <a:p>
            <a:pPr marL="0" indent="0" algn="ctr">
              <a:lnSpc>
                <a:spcPts val="1550"/>
              </a:lnSpc>
              <a:buNone/>
            </a:pPr>
            <a:r>
              <a:rPr lang="en-US" sz="2400" dirty="0">
                <a:solidFill>
                  <a:srgbClr val="2C2821"/>
                </a:solidFill>
                <a:latin typeface="Alice" pitchFamily="34" charset="0"/>
                <a:ea typeface="Alice" pitchFamily="34" charset="-122"/>
                <a:cs typeface="Alice" pitchFamily="34" charset="-120"/>
              </a:rPr>
              <a:t>3</a:t>
            </a:r>
            <a:endParaRPr lang="en-US" sz="2400" dirty="0"/>
          </a:p>
        </p:txBody>
      </p:sp>
      <p:sp>
        <p:nvSpPr>
          <p:cNvPr id="15" name="Text 15">
            <a:extLst>
              <a:ext uri="{FF2B5EF4-FFF2-40B4-BE49-F238E27FC236}">
                <a16:creationId xmlns:a16="http://schemas.microsoft.com/office/drawing/2014/main" id="{3E15735E-4C54-1D03-84DC-549CAE576BD8}"/>
              </a:ext>
            </a:extLst>
          </p:cNvPr>
          <p:cNvSpPr/>
          <p:nvPr/>
        </p:nvSpPr>
        <p:spPr>
          <a:xfrm>
            <a:off x="1409224" y="3005733"/>
            <a:ext cx="1677710" cy="209669"/>
          </a:xfrm>
          <a:prstGeom prst="rect">
            <a:avLst/>
          </a:prstGeom>
          <a:noFill/>
          <a:ln/>
        </p:spPr>
        <p:txBody>
          <a:bodyPr wrap="none" lIns="0" tIns="0" rIns="0" bIns="0" rtlCol="0" anchor="t"/>
          <a:lstStyle/>
          <a:p>
            <a:pPr marL="0" indent="0" algn="l">
              <a:lnSpc>
                <a:spcPts val="1650"/>
              </a:lnSpc>
              <a:buNone/>
            </a:pPr>
            <a:r>
              <a:rPr lang="en-US" sz="2400" dirty="0">
                <a:solidFill>
                  <a:srgbClr val="2C2821"/>
                </a:solidFill>
                <a:latin typeface="Alice" pitchFamily="34" charset="0"/>
                <a:ea typeface="Alice" pitchFamily="34" charset="-122"/>
                <a:cs typeface="Alice" pitchFamily="34" charset="-120"/>
              </a:rPr>
              <a:t>De-husking</a:t>
            </a:r>
            <a:endParaRPr lang="en-US" sz="2400" dirty="0"/>
          </a:p>
        </p:txBody>
      </p:sp>
      <p:sp>
        <p:nvSpPr>
          <p:cNvPr id="16" name="Shape 17">
            <a:extLst>
              <a:ext uri="{FF2B5EF4-FFF2-40B4-BE49-F238E27FC236}">
                <a16:creationId xmlns:a16="http://schemas.microsoft.com/office/drawing/2014/main" id="{C9C6A329-0A03-9468-1FD4-8D5D47F5B66C}"/>
              </a:ext>
            </a:extLst>
          </p:cNvPr>
          <p:cNvSpPr/>
          <p:nvPr/>
        </p:nvSpPr>
        <p:spPr>
          <a:xfrm>
            <a:off x="806768" y="4073247"/>
            <a:ext cx="469702" cy="15240"/>
          </a:xfrm>
          <a:prstGeom prst="roundRect">
            <a:avLst>
              <a:gd name="adj" fmla="val 132110"/>
            </a:avLst>
          </a:prstGeom>
          <a:solidFill>
            <a:srgbClr val="D6D3CC"/>
          </a:solidFill>
          <a:ln/>
        </p:spPr>
      </p:sp>
      <p:sp>
        <p:nvSpPr>
          <p:cNvPr id="17" name="Shape 18">
            <a:extLst>
              <a:ext uri="{FF2B5EF4-FFF2-40B4-BE49-F238E27FC236}">
                <a16:creationId xmlns:a16="http://schemas.microsoft.com/office/drawing/2014/main" id="{1908C294-2622-7B75-756D-2562B1FCED9D}"/>
              </a:ext>
            </a:extLst>
          </p:cNvPr>
          <p:cNvSpPr/>
          <p:nvPr/>
        </p:nvSpPr>
        <p:spPr>
          <a:xfrm>
            <a:off x="520065" y="3929896"/>
            <a:ext cx="301943" cy="301943"/>
          </a:xfrm>
          <a:prstGeom prst="roundRect">
            <a:avLst>
              <a:gd name="adj" fmla="val 6668"/>
            </a:avLst>
          </a:prstGeom>
          <a:solidFill>
            <a:srgbClr val="F0EDE6"/>
          </a:solidFill>
          <a:ln/>
        </p:spPr>
      </p:sp>
      <p:sp>
        <p:nvSpPr>
          <p:cNvPr id="18" name="Text 19">
            <a:extLst>
              <a:ext uri="{FF2B5EF4-FFF2-40B4-BE49-F238E27FC236}">
                <a16:creationId xmlns:a16="http://schemas.microsoft.com/office/drawing/2014/main" id="{AEDB1636-0809-299D-78FD-466FBABA9C5A}"/>
              </a:ext>
            </a:extLst>
          </p:cNvPr>
          <p:cNvSpPr/>
          <p:nvPr/>
        </p:nvSpPr>
        <p:spPr>
          <a:xfrm>
            <a:off x="621030" y="3980140"/>
            <a:ext cx="99893" cy="201335"/>
          </a:xfrm>
          <a:prstGeom prst="rect">
            <a:avLst/>
          </a:prstGeom>
          <a:noFill/>
          <a:ln/>
        </p:spPr>
        <p:txBody>
          <a:bodyPr wrap="none" lIns="0" tIns="0" rIns="0" bIns="0" rtlCol="0" anchor="t"/>
          <a:lstStyle/>
          <a:p>
            <a:pPr marL="0" indent="0" algn="ctr">
              <a:lnSpc>
                <a:spcPts val="1550"/>
              </a:lnSpc>
              <a:buNone/>
            </a:pPr>
            <a:r>
              <a:rPr lang="en-US" sz="2400" dirty="0">
                <a:solidFill>
                  <a:srgbClr val="2C2821"/>
                </a:solidFill>
                <a:latin typeface="Alice" pitchFamily="34" charset="0"/>
                <a:ea typeface="Alice" pitchFamily="34" charset="-122"/>
                <a:cs typeface="Alice" pitchFamily="34" charset="-120"/>
              </a:rPr>
              <a:t>4</a:t>
            </a:r>
            <a:endParaRPr lang="en-US" sz="2400" dirty="0"/>
          </a:p>
        </p:txBody>
      </p:sp>
      <p:sp>
        <p:nvSpPr>
          <p:cNvPr id="19" name="Text 20">
            <a:extLst>
              <a:ext uri="{FF2B5EF4-FFF2-40B4-BE49-F238E27FC236}">
                <a16:creationId xmlns:a16="http://schemas.microsoft.com/office/drawing/2014/main" id="{23150F9D-099C-D790-33A0-7AABFC7126F1}"/>
              </a:ext>
            </a:extLst>
          </p:cNvPr>
          <p:cNvSpPr/>
          <p:nvPr/>
        </p:nvSpPr>
        <p:spPr>
          <a:xfrm>
            <a:off x="1409224" y="3913108"/>
            <a:ext cx="1677710" cy="209669"/>
          </a:xfrm>
          <a:prstGeom prst="rect">
            <a:avLst/>
          </a:prstGeom>
          <a:noFill/>
          <a:ln/>
        </p:spPr>
        <p:txBody>
          <a:bodyPr wrap="none" lIns="0" tIns="0" rIns="0" bIns="0" rtlCol="0" anchor="t"/>
          <a:lstStyle/>
          <a:p>
            <a:pPr marL="0" indent="0" algn="l">
              <a:lnSpc>
                <a:spcPts val="1650"/>
              </a:lnSpc>
              <a:buNone/>
            </a:pPr>
            <a:r>
              <a:rPr lang="en-US" sz="2400" dirty="0">
                <a:solidFill>
                  <a:srgbClr val="2C2821"/>
                </a:solidFill>
                <a:latin typeface="Alice" pitchFamily="34" charset="0"/>
                <a:ea typeface="Alice" pitchFamily="34" charset="-122"/>
                <a:cs typeface="Alice" pitchFamily="34" charset="-120"/>
              </a:rPr>
              <a:t>Paddy Separation</a:t>
            </a:r>
            <a:endParaRPr lang="en-US" sz="2400" dirty="0"/>
          </a:p>
        </p:txBody>
      </p:sp>
      <p:sp>
        <p:nvSpPr>
          <p:cNvPr id="20" name="Shape 22">
            <a:extLst>
              <a:ext uri="{FF2B5EF4-FFF2-40B4-BE49-F238E27FC236}">
                <a16:creationId xmlns:a16="http://schemas.microsoft.com/office/drawing/2014/main" id="{AAD02AAA-717A-8D8C-A962-6FDFE10976D1}"/>
              </a:ext>
            </a:extLst>
          </p:cNvPr>
          <p:cNvSpPr/>
          <p:nvPr/>
        </p:nvSpPr>
        <p:spPr>
          <a:xfrm>
            <a:off x="806768" y="4980623"/>
            <a:ext cx="469702" cy="15240"/>
          </a:xfrm>
          <a:prstGeom prst="roundRect">
            <a:avLst>
              <a:gd name="adj" fmla="val 132110"/>
            </a:avLst>
          </a:prstGeom>
          <a:solidFill>
            <a:srgbClr val="D6D3CC"/>
          </a:solidFill>
          <a:ln/>
        </p:spPr>
      </p:sp>
      <p:sp>
        <p:nvSpPr>
          <p:cNvPr id="21" name="Shape 23">
            <a:extLst>
              <a:ext uri="{FF2B5EF4-FFF2-40B4-BE49-F238E27FC236}">
                <a16:creationId xmlns:a16="http://schemas.microsoft.com/office/drawing/2014/main" id="{7F610FD7-A043-931A-7A5A-C8AD254FE5B0}"/>
              </a:ext>
            </a:extLst>
          </p:cNvPr>
          <p:cNvSpPr/>
          <p:nvPr/>
        </p:nvSpPr>
        <p:spPr>
          <a:xfrm>
            <a:off x="520065" y="4837271"/>
            <a:ext cx="301943" cy="301943"/>
          </a:xfrm>
          <a:prstGeom prst="roundRect">
            <a:avLst>
              <a:gd name="adj" fmla="val 6668"/>
            </a:avLst>
          </a:prstGeom>
          <a:solidFill>
            <a:srgbClr val="F0EDE6"/>
          </a:solidFill>
          <a:ln/>
        </p:spPr>
      </p:sp>
      <p:sp>
        <p:nvSpPr>
          <p:cNvPr id="22" name="Text 24">
            <a:extLst>
              <a:ext uri="{FF2B5EF4-FFF2-40B4-BE49-F238E27FC236}">
                <a16:creationId xmlns:a16="http://schemas.microsoft.com/office/drawing/2014/main" id="{74547AB6-72DD-645B-FDD7-7870F0F7F84C}"/>
              </a:ext>
            </a:extLst>
          </p:cNvPr>
          <p:cNvSpPr/>
          <p:nvPr/>
        </p:nvSpPr>
        <p:spPr>
          <a:xfrm>
            <a:off x="622221" y="4887516"/>
            <a:ext cx="97631" cy="201335"/>
          </a:xfrm>
          <a:prstGeom prst="rect">
            <a:avLst/>
          </a:prstGeom>
          <a:noFill/>
          <a:ln/>
        </p:spPr>
        <p:txBody>
          <a:bodyPr wrap="none" lIns="0" tIns="0" rIns="0" bIns="0" rtlCol="0" anchor="t"/>
          <a:lstStyle/>
          <a:p>
            <a:pPr marL="0" indent="0" algn="ctr">
              <a:lnSpc>
                <a:spcPts val="1550"/>
              </a:lnSpc>
              <a:buNone/>
            </a:pPr>
            <a:r>
              <a:rPr lang="en-US" sz="2400" dirty="0">
                <a:solidFill>
                  <a:srgbClr val="2C2821"/>
                </a:solidFill>
                <a:latin typeface="Alice" pitchFamily="34" charset="0"/>
                <a:ea typeface="Alice" pitchFamily="34" charset="-122"/>
                <a:cs typeface="Alice" pitchFamily="34" charset="-120"/>
              </a:rPr>
              <a:t>5</a:t>
            </a:r>
            <a:endParaRPr lang="en-US" sz="2400" dirty="0"/>
          </a:p>
        </p:txBody>
      </p:sp>
      <p:sp>
        <p:nvSpPr>
          <p:cNvPr id="23" name="Text 25">
            <a:extLst>
              <a:ext uri="{FF2B5EF4-FFF2-40B4-BE49-F238E27FC236}">
                <a16:creationId xmlns:a16="http://schemas.microsoft.com/office/drawing/2014/main" id="{954A69E2-303D-5A30-69C7-7B65B432C8B2}"/>
              </a:ext>
            </a:extLst>
          </p:cNvPr>
          <p:cNvSpPr/>
          <p:nvPr/>
        </p:nvSpPr>
        <p:spPr>
          <a:xfrm>
            <a:off x="1409224" y="4820483"/>
            <a:ext cx="1677710" cy="209669"/>
          </a:xfrm>
          <a:prstGeom prst="rect">
            <a:avLst/>
          </a:prstGeom>
          <a:noFill/>
          <a:ln/>
        </p:spPr>
        <p:txBody>
          <a:bodyPr wrap="none" lIns="0" tIns="0" rIns="0" bIns="0" rtlCol="0" anchor="t"/>
          <a:lstStyle/>
          <a:p>
            <a:pPr marL="0" indent="0" algn="l">
              <a:lnSpc>
                <a:spcPts val="1650"/>
              </a:lnSpc>
              <a:buNone/>
            </a:pPr>
            <a:r>
              <a:rPr lang="en-US" sz="2400" dirty="0">
                <a:solidFill>
                  <a:srgbClr val="2C2821"/>
                </a:solidFill>
                <a:latin typeface="Alice" pitchFamily="34" charset="0"/>
                <a:ea typeface="Alice" pitchFamily="34" charset="-122"/>
                <a:cs typeface="Alice" pitchFamily="34" charset="-120"/>
              </a:rPr>
              <a:t>Polishing</a:t>
            </a:r>
            <a:endParaRPr lang="en-US" sz="2400" dirty="0"/>
          </a:p>
        </p:txBody>
      </p:sp>
      <p:sp>
        <p:nvSpPr>
          <p:cNvPr id="24" name="Shape 27">
            <a:extLst>
              <a:ext uri="{FF2B5EF4-FFF2-40B4-BE49-F238E27FC236}">
                <a16:creationId xmlns:a16="http://schemas.microsoft.com/office/drawing/2014/main" id="{F3D74D95-1990-680F-272A-991D0A6B2DDB}"/>
              </a:ext>
            </a:extLst>
          </p:cNvPr>
          <p:cNvSpPr/>
          <p:nvPr/>
        </p:nvSpPr>
        <p:spPr>
          <a:xfrm>
            <a:off x="806768" y="5887998"/>
            <a:ext cx="469702" cy="15240"/>
          </a:xfrm>
          <a:prstGeom prst="roundRect">
            <a:avLst>
              <a:gd name="adj" fmla="val 132110"/>
            </a:avLst>
          </a:prstGeom>
          <a:solidFill>
            <a:srgbClr val="D6D3CC"/>
          </a:solidFill>
          <a:ln/>
        </p:spPr>
      </p:sp>
      <p:sp>
        <p:nvSpPr>
          <p:cNvPr id="25" name="Shape 28">
            <a:extLst>
              <a:ext uri="{FF2B5EF4-FFF2-40B4-BE49-F238E27FC236}">
                <a16:creationId xmlns:a16="http://schemas.microsoft.com/office/drawing/2014/main" id="{A90E3813-3CFC-D1C7-EF67-96A1FD2C525B}"/>
              </a:ext>
            </a:extLst>
          </p:cNvPr>
          <p:cNvSpPr/>
          <p:nvPr/>
        </p:nvSpPr>
        <p:spPr>
          <a:xfrm>
            <a:off x="520065" y="5744647"/>
            <a:ext cx="301943" cy="301943"/>
          </a:xfrm>
          <a:prstGeom prst="roundRect">
            <a:avLst>
              <a:gd name="adj" fmla="val 6668"/>
            </a:avLst>
          </a:prstGeom>
          <a:solidFill>
            <a:srgbClr val="F0EDE6"/>
          </a:solidFill>
          <a:ln/>
        </p:spPr>
      </p:sp>
      <p:sp>
        <p:nvSpPr>
          <p:cNvPr id="26" name="Text 29">
            <a:extLst>
              <a:ext uri="{FF2B5EF4-FFF2-40B4-BE49-F238E27FC236}">
                <a16:creationId xmlns:a16="http://schemas.microsoft.com/office/drawing/2014/main" id="{6FD87782-D4D9-7087-DF59-AC5EDAFB2386}"/>
              </a:ext>
            </a:extLst>
          </p:cNvPr>
          <p:cNvSpPr/>
          <p:nvPr/>
        </p:nvSpPr>
        <p:spPr>
          <a:xfrm>
            <a:off x="619720" y="5794891"/>
            <a:ext cx="102513" cy="201335"/>
          </a:xfrm>
          <a:prstGeom prst="rect">
            <a:avLst/>
          </a:prstGeom>
          <a:noFill/>
          <a:ln/>
        </p:spPr>
        <p:txBody>
          <a:bodyPr wrap="none" lIns="0" tIns="0" rIns="0" bIns="0" rtlCol="0" anchor="t"/>
          <a:lstStyle/>
          <a:p>
            <a:pPr marL="0" indent="0" algn="ctr">
              <a:lnSpc>
                <a:spcPts val="1550"/>
              </a:lnSpc>
              <a:buNone/>
            </a:pPr>
            <a:r>
              <a:rPr lang="en-US" sz="2400" dirty="0">
                <a:solidFill>
                  <a:srgbClr val="2C2821"/>
                </a:solidFill>
                <a:latin typeface="Alice" pitchFamily="34" charset="0"/>
                <a:ea typeface="Alice" pitchFamily="34" charset="-122"/>
                <a:cs typeface="Alice" pitchFamily="34" charset="-120"/>
              </a:rPr>
              <a:t>6</a:t>
            </a:r>
            <a:endParaRPr lang="en-US" sz="2400" dirty="0"/>
          </a:p>
        </p:txBody>
      </p:sp>
      <p:sp>
        <p:nvSpPr>
          <p:cNvPr id="27" name="Text 30">
            <a:extLst>
              <a:ext uri="{FF2B5EF4-FFF2-40B4-BE49-F238E27FC236}">
                <a16:creationId xmlns:a16="http://schemas.microsoft.com/office/drawing/2014/main" id="{46602768-45D4-3405-CD52-C5EB271E4500}"/>
              </a:ext>
            </a:extLst>
          </p:cNvPr>
          <p:cNvSpPr/>
          <p:nvPr/>
        </p:nvSpPr>
        <p:spPr>
          <a:xfrm>
            <a:off x="1409224" y="5727859"/>
            <a:ext cx="1677710" cy="209669"/>
          </a:xfrm>
          <a:prstGeom prst="rect">
            <a:avLst/>
          </a:prstGeom>
          <a:noFill/>
          <a:ln/>
        </p:spPr>
        <p:txBody>
          <a:bodyPr wrap="none" lIns="0" tIns="0" rIns="0" bIns="0" rtlCol="0" anchor="t"/>
          <a:lstStyle/>
          <a:p>
            <a:pPr marL="0" indent="0" algn="l">
              <a:lnSpc>
                <a:spcPts val="1650"/>
              </a:lnSpc>
              <a:buNone/>
            </a:pPr>
            <a:r>
              <a:rPr lang="en-US" sz="2400" dirty="0">
                <a:solidFill>
                  <a:srgbClr val="2C2821"/>
                </a:solidFill>
                <a:latin typeface="Alice" pitchFamily="34" charset="0"/>
                <a:ea typeface="Alice" pitchFamily="34" charset="-122"/>
                <a:cs typeface="Alice" pitchFamily="34" charset="-120"/>
              </a:rPr>
              <a:t>Parboiling (Optional)</a:t>
            </a:r>
            <a:endParaRPr lang="en-US" sz="2400" dirty="0"/>
          </a:p>
        </p:txBody>
      </p:sp>
      <p:sp>
        <p:nvSpPr>
          <p:cNvPr id="28" name="Shape 32">
            <a:extLst>
              <a:ext uri="{FF2B5EF4-FFF2-40B4-BE49-F238E27FC236}">
                <a16:creationId xmlns:a16="http://schemas.microsoft.com/office/drawing/2014/main" id="{BF08AB24-8C19-4F93-5CCC-052E218B75FA}"/>
              </a:ext>
            </a:extLst>
          </p:cNvPr>
          <p:cNvSpPr/>
          <p:nvPr/>
        </p:nvSpPr>
        <p:spPr>
          <a:xfrm>
            <a:off x="806768" y="6795373"/>
            <a:ext cx="469702" cy="15240"/>
          </a:xfrm>
          <a:prstGeom prst="roundRect">
            <a:avLst>
              <a:gd name="adj" fmla="val 132110"/>
            </a:avLst>
          </a:prstGeom>
          <a:solidFill>
            <a:srgbClr val="D6D3CC"/>
          </a:solidFill>
          <a:ln/>
        </p:spPr>
      </p:sp>
      <p:sp>
        <p:nvSpPr>
          <p:cNvPr id="29" name="Shape 33">
            <a:extLst>
              <a:ext uri="{FF2B5EF4-FFF2-40B4-BE49-F238E27FC236}">
                <a16:creationId xmlns:a16="http://schemas.microsoft.com/office/drawing/2014/main" id="{DA82B1C6-8F8D-DC17-1602-74F93738237E}"/>
              </a:ext>
            </a:extLst>
          </p:cNvPr>
          <p:cNvSpPr/>
          <p:nvPr/>
        </p:nvSpPr>
        <p:spPr>
          <a:xfrm>
            <a:off x="520065" y="6652022"/>
            <a:ext cx="301943" cy="301943"/>
          </a:xfrm>
          <a:prstGeom prst="roundRect">
            <a:avLst>
              <a:gd name="adj" fmla="val 6668"/>
            </a:avLst>
          </a:prstGeom>
          <a:solidFill>
            <a:srgbClr val="F0EDE6"/>
          </a:solidFill>
          <a:ln/>
        </p:spPr>
      </p:sp>
      <p:sp>
        <p:nvSpPr>
          <p:cNvPr id="30" name="Text 34">
            <a:extLst>
              <a:ext uri="{FF2B5EF4-FFF2-40B4-BE49-F238E27FC236}">
                <a16:creationId xmlns:a16="http://schemas.microsoft.com/office/drawing/2014/main" id="{3C9024AA-3520-FE31-7874-5E2BFFD7A479}"/>
              </a:ext>
            </a:extLst>
          </p:cNvPr>
          <p:cNvSpPr/>
          <p:nvPr/>
        </p:nvSpPr>
        <p:spPr>
          <a:xfrm>
            <a:off x="628174" y="6702266"/>
            <a:ext cx="85725" cy="201335"/>
          </a:xfrm>
          <a:prstGeom prst="rect">
            <a:avLst/>
          </a:prstGeom>
          <a:noFill/>
          <a:ln/>
        </p:spPr>
        <p:txBody>
          <a:bodyPr wrap="none" lIns="0" tIns="0" rIns="0" bIns="0" rtlCol="0" anchor="t"/>
          <a:lstStyle/>
          <a:p>
            <a:pPr marL="0" indent="0" algn="ctr">
              <a:lnSpc>
                <a:spcPts val="1550"/>
              </a:lnSpc>
              <a:buNone/>
            </a:pPr>
            <a:r>
              <a:rPr lang="en-US" sz="2400" dirty="0">
                <a:solidFill>
                  <a:srgbClr val="2C2821"/>
                </a:solidFill>
                <a:latin typeface="Alice" pitchFamily="34" charset="0"/>
                <a:ea typeface="Alice" pitchFamily="34" charset="-122"/>
                <a:cs typeface="Alice" pitchFamily="34" charset="-120"/>
              </a:rPr>
              <a:t>7</a:t>
            </a:r>
            <a:endParaRPr lang="en-US" sz="2400" dirty="0"/>
          </a:p>
        </p:txBody>
      </p:sp>
      <p:sp>
        <p:nvSpPr>
          <p:cNvPr id="31" name="Text 35">
            <a:extLst>
              <a:ext uri="{FF2B5EF4-FFF2-40B4-BE49-F238E27FC236}">
                <a16:creationId xmlns:a16="http://schemas.microsoft.com/office/drawing/2014/main" id="{61D5978D-4B8F-BE98-E564-DCA3F5CC754E}"/>
              </a:ext>
            </a:extLst>
          </p:cNvPr>
          <p:cNvSpPr/>
          <p:nvPr/>
        </p:nvSpPr>
        <p:spPr>
          <a:xfrm>
            <a:off x="1409224" y="6635234"/>
            <a:ext cx="1677710" cy="209669"/>
          </a:xfrm>
          <a:prstGeom prst="rect">
            <a:avLst/>
          </a:prstGeom>
          <a:noFill/>
          <a:ln/>
        </p:spPr>
        <p:txBody>
          <a:bodyPr wrap="none" lIns="0" tIns="0" rIns="0" bIns="0" rtlCol="0" anchor="t"/>
          <a:lstStyle/>
          <a:p>
            <a:pPr marL="0" indent="0" algn="l">
              <a:lnSpc>
                <a:spcPts val="1650"/>
              </a:lnSpc>
              <a:buNone/>
            </a:pPr>
            <a:r>
              <a:rPr lang="en-US" sz="2400" dirty="0">
                <a:solidFill>
                  <a:srgbClr val="2C2821"/>
                </a:solidFill>
                <a:latin typeface="Alice" pitchFamily="34" charset="0"/>
                <a:ea typeface="Alice" pitchFamily="34" charset="-122"/>
                <a:cs typeface="Alice" pitchFamily="34" charset="-120"/>
              </a:rPr>
              <a:t>Sorting</a:t>
            </a:r>
            <a:endParaRPr lang="en-US" sz="2400" dirty="0"/>
          </a:p>
        </p:txBody>
      </p:sp>
      <p:sp>
        <p:nvSpPr>
          <p:cNvPr id="32" name="Shape 37">
            <a:extLst>
              <a:ext uri="{FF2B5EF4-FFF2-40B4-BE49-F238E27FC236}">
                <a16:creationId xmlns:a16="http://schemas.microsoft.com/office/drawing/2014/main" id="{E15E4C70-EDCE-EE75-8C36-76BFA74E2111}"/>
              </a:ext>
            </a:extLst>
          </p:cNvPr>
          <p:cNvSpPr/>
          <p:nvPr/>
        </p:nvSpPr>
        <p:spPr>
          <a:xfrm>
            <a:off x="806768" y="7702748"/>
            <a:ext cx="469702" cy="15240"/>
          </a:xfrm>
          <a:prstGeom prst="roundRect">
            <a:avLst>
              <a:gd name="adj" fmla="val 132110"/>
            </a:avLst>
          </a:prstGeom>
          <a:solidFill>
            <a:srgbClr val="D6D3CC"/>
          </a:solidFill>
          <a:ln/>
        </p:spPr>
      </p:sp>
      <p:sp>
        <p:nvSpPr>
          <p:cNvPr id="33" name="Shape 38">
            <a:extLst>
              <a:ext uri="{FF2B5EF4-FFF2-40B4-BE49-F238E27FC236}">
                <a16:creationId xmlns:a16="http://schemas.microsoft.com/office/drawing/2014/main" id="{8C62222F-2361-B2F6-AC3D-BF824C50E054}"/>
              </a:ext>
            </a:extLst>
          </p:cNvPr>
          <p:cNvSpPr/>
          <p:nvPr/>
        </p:nvSpPr>
        <p:spPr>
          <a:xfrm>
            <a:off x="520065" y="7559397"/>
            <a:ext cx="301943" cy="301943"/>
          </a:xfrm>
          <a:prstGeom prst="roundRect">
            <a:avLst>
              <a:gd name="adj" fmla="val 6668"/>
            </a:avLst>
          </a:prstGeom>
          <a:solidFill>
            <a:srgbClr val="F0EDE6"/>
          </a:solidFill>
          <a:ln/>
        </p:spPr>
      </p:sp>
      <p:sp>
        <p:nvSpPr>
          <p:cNvPr id="34" name="Text 39">
            <a:extLst>
              <a:ext uri="{FF2B5EF4-FFF2-40B4-BE49-F238E27FC236}">
                <a16:creationId xmlns:a16="http://schemas.microsoft.com/office/drawing/2014/main" id="{CD2263F0-8C41-BB10-83E9-6BFF437E4CA2}"/>
              </a:ext>
            </a:extLst>
          </p:cNvPr>
          <p:cNvSpPr/>
          <p:nvPr/>
        </p:nvSpPr>
        <p:spPr>
          <a:xfrm>
            <a:off x="619363" y="7609642"/>
            <a:ext cx="103227" cy="201335"/>
          </a:xfrm>
          <a:prstGeom prst="rect">
            <a:avLst/>
          </a:prstGeom>
          <a:noFill/>
          <a:ln/>
        </p:spPr>
        <p:txBody>
          <a:bodyPr wrap="none" lIns="0" tIns="0" rIns="0" bIns="0" rtlCol="0" anchor="t"/>
          <a:lstStyle/>
          <a:p>
            <a:pPr marL="0" indent="0" algn="ctr">
              <a:lnSpc>
                <a:spcPts val="1550"/>
              </a:lnSpc>
              <a:buNone/>
            </a:pPr>
            <a:r>
              <a:rPr lang="en-US" sz="2400" dirty="0">
                <a:solidFill>
                  <a:srgbClr val="2C2821"/>
                </a:solidFill>
                <a:latin typeface="Alice" pitchFamily="34" charset="0"/>
                <a:ea typeface="Alice" pitchFamily="34" charset="-122"/>
                <a:cs typeface="Alice" pitchFamily="34" charset="-120"/>
              </a:rPr>
              <a:t>8</a:t>
            </a:r>
            <a:endParaRPr lang="en-US" sz="2400" dirty="0"/>
          </a:p>
        </p:txBody>
      </p:sp>
      <p:sp>
        <p:nvSpPr>
          <p:cNvPr id="35" name="Text 40">
            <a:extLst>
              <a:ext uri="{FF2B5EF4-FFF2-40B4-BE49-F238E27FC236}">
                <a16:creationId xmlns:a16="http://schemas.microsoft.com/office/drawing/2014/main" id="{CB30D3AB-812B-4CD5-314B-45869EB35D2C}"/>
              </a:ext>
            </a:extLst>
          </p:cNvPr>
          <p:cNvSpPr/>
          <p:nvPr/>
        </p:nvSpPr>
        <p:spPr>
          <a:xfrm>
            <a:off x="1409224" y="7542609"/>
            <a:ext cx="1677710" cy="209669"/>
          </a:xfrm>
          <a:prstGeom prst="rect">
            <a:avLst/>
          </a:prstGeom>
          <a:noFill/>
          <a:ln/>
        </p:spPr>
        <p:txBody>
          <a:bodyPr wrap="none" lIns="0" tIns="0" rIns="0" bIns="0" rtlCol="0" anchor="t"/>
          <a:lstStyle/>
          <a:p>
            <a:pPr marL="0" indent="0" algn="l">
              <a:lnSpc>
                <a:spcPts val="1650"/>
              </a:lnSpc>
              <a:buNone/>
            </a:pPr>
            <a:r>
              <a:rPr lang="en-US" sz="2400" dirty="0">
                <a:solidFill>
                  <a:srgbClr val="2C2821"/>
                </a:solidFill>
                <a:latin typeface="Alice" pitchFamily="34" charset="0"/>
                <a:ea typeface="Alice" pitchFamily="34" charset="-122"/>
                <a:cs typeface="Alice" pitchFamily="34" charset="-120"/>
              </a:rPr>
              <a:t>Packaging</a:t>
            </a:r>
            <a:endParaRPr lang="en-US" sz="2400" dirty="0"/>
          </a:p>
        </p:txBody>
      </p:sp>
      <p:pic>
        <p:nvPicPr>
          <p:cNvPr id="36" name="Picture 35">
            <a:extLst>
              <a:ext uri="{FF2B5EF4-FFF2-40B4-BE49-F238E27FC236}">
                <a16:creationId xmlns:a16="http://schemas.microsoft.com/office/drawing/2014/main" id="{2AE1CEB0-D8C4-97E7-ED7F-A4EF969A5E32}"/>
              </a:ext>
            </a:extLst>
          </p:cNvPr>
          <p:cNvPicPr/>
          <p:nvPr/>
        </p:nvPicPr>
        <p:blipFill>
          <a:blip r:embed="rId2"/>
          <a:stretch>
            <a:fillRect/>
          </a:stretch>
        </p:blipFill>
        <p:spPr>
          <a:xfrm>
            <a:off x="5539569" y="952518"/>
            <a:ext cx="8284063" cy="6446896"/>
          </a:xfrm>
          <a:prstGeom prst="rect">
            <a:avLst/>
          </a:prstGeom>
        </p:spPr>
      </p:pic>
      <p:sp>
        <p:nvSpPr>
          <p:cNvPr id="37" name="TextBox 36">
            <a:extLst>
              <a:ext uri="{FF2B5EF4-FFF2-40B4-BE49-F238E27FC236}">
                <a16:creationId xmlns:a16="http://schemas.microsoft.com/office/drawing/2014/main" id="{F7F276E3-F0B3-500D-8F67-13DD8D5A59B4}"/>
              </a:ext>
            </a:extLst>
          </p:cNvPr>
          <p:cNvSpPr txBox="1"/>
          <p:nvPr/>
        </p:nvSpPr>
        <p:spPr>
          <a:xfrm>
            <a:off x="8446705" y="7518082"/>
            <a:ext cx="4319954" cy="369332"/>
          </a:xfrm>
          <a:prstGeom prst="rect">
            <a:avLst/>
          </a:prstGeom>
          <a:noFill/>
        </p:spPr>
        <p:txBody>
          <a:bodyPr wrap="square" rtlCol="0">
            <a:spAutoFit/>
          </a:bodyPr>
          <a:lstStyle/>
          <a:p>
            <a:r>
              <a:rPr lang="en-IN" dirty="0">
                <a:latin typeface="Lora" pitchFamily="2" charset="0"/>
              </a:rPr>
              <a:t>Fig 3: Rice Milling Processing</a:t>
            </a:r>
          </a:p>
        </p:txBody>
      </p:sp>
      <p:sp>
        <p:nvSpPr>
          <p:cNvPr id="38" name="Wave 37">
            <a:extLst>
              <a:ext uri="{FF2B5EF4-FFF2-40B4-BE49-F238E27FC236}">
                <a16:creationId xmlns:a16="http://schemas.microsoft.com/office/drawing/2014/main" id="{D0908202-F4D2-ADCE-97C1-157D99CBA496}"/>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Tree>
    <p:extLst>
      <p:ext uri="{BB962C8B-B14F-4D97-AF65-F5344CB8AC3E}">
        <p14:creationId xmlns:p14="http://schemas.microsoft.com/office/powerpoint/2010/main" val="1448983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4" name="Text 0"/>
          <p:cNvSpPr/>
          <p:nvPr/>
        </p:nvSpPr>
        <p:spPr>
          <a:xfrm>
            <a:off x="870228" y="683776"/>
            <a:ext cx="7403544" cy="1554004"/>
          </a:xfrm>
          <a:prstGeom prst="rect">
            <a:avLst/>
          </a:prstGeom>
          <a:noFill/>
          <a:ln/>
        </p:spPr>
        <p:txBody>
          <a:bodyPr wrap="square" lIns="0" tIns="0" rIns="0" bIns="0" rtlCol="0" anchor="t"/>
          <a:lstStyle/>
          <a:p>
            <a:pPr marL="0" indent="0">
              <a:lnSpc>
                <a:spcPts val="6100"/>
              </a:lnSpc>
              <a:buNone/>
            </a:pPr>
            <a:r>
              <a:rPr lang="en-US" sz="4850" dirty="0">
                <a:solidFill>
                  <a:srgbClr val="233E32"/>
                </a:solidFill>
                <a:latin typeface="Alice" pitchFamily="34" charset="0"/>
                <a:ea typeface="Alice" pitchFamily="34" charset="-122"/>
                <a:cs typeface="Alice" pitchFamily="34" charset="-120"/>
              </a:rPr>
              <a:t>Details of the Workplace Visited</a:t>
            </a:r>
            <a:endParaRPr lang="en-US" sz="4850" dirty="0"/>
          </a:p>
        </p:txBody>
      </p:sp>
      <p:sp>
        <p:nvSpPr>
          <p:cNvPr id="5" name="Shape 1"/>
          <p:cNvSpPr/>
          <p:nvPr/>
        </p:nvSpPr>
        <p:spPr>
          <a:xfrm>
            <a:off x="871497" y="2484119"/>
            <a:ext cx="559356" cy="559356"/>
          </a:xfrm>
          <a:prstGeom prst="roundRect">
            <a:avLst>
              <a:gd name="adj" fmla="val 6668"/>
            </a:avLst>
          </a:prstGeom>
          <a:solidFill>
            <a:srgbClr val="F0EDE6"/>
          </a:solidFill>
          <a:ln/>
        </p:spPr>
      </p:sp>
      <p:sp>
        <p:nvSpPr>
          <p:cNvPr id="6" name="Text 2"/>
          <p:cNvSpPr/>
          <p:nvPr/>
        </p:nvSpPr>
        <p:spPr>
          <a:xfrm>
            <a:off x="1035606" y="2562283"/>
            <a:ext cx="159663" cy="373023"/>
          </a:xfrm>
          <a:prstGeom prst="rect">
            <a:avLst/>
          </a:prstGeom>
          <a:noFill/>
          <a:ln/>
        </p:spPr>
        <p:txBody>
          <a:bodyPr wrap="none" lIns="0" tIns="0" rIns="0" bIns="0" rtlCol="0" anchor="t"/>
          <a:lstStyle/>
          <a:p>
            <a:pPr marL="0" indent="0" algn="ctr">
              <a:lnSpc>
                <a:spcPts val="2900"/>
              </a:lnSpc>
              <a:buNone/>
            </a:pPr>
            <a:r>
              <a:rPr lang="en-US" sz="2900" dirty="0">
                <a:solidFill>
                  <a:srgbClr val="2C2821"/>
                </a:solidFill>
                <a:latin typeface="Alice" pitchFamily="34" charset="0"/>
                <a:ea typeface="Alice" pitchFamily="34" charset="-122"/>
                <a:cs typeface="Alice" pitchFamily="34" charset="-120"/>
              </a:rPr>
              <a:t>1</a:t>
            </a:r>
            <a:endParaRPr lang="en-US" sz="2900" dirty="0"/>
          </a:p>
        </p:txBody>
      </p:sp>
      <p:sp>
        <p:nvSpPr>
          <p:cNvPr id="7" name="Text 3"/>
          <p:cNvSpPr/>
          <p:nvPr/>
        </p:nvSpPr>
        <p:spPr>
          <a:xfrm>
            <a:off x="1608293" y="2453583"/>
            <a:ext cx="3108008" cy="388382"/>
          </a:xfrm>
          <a:prstGeom prst="rect">
            <a:avLst/>
          </a:prstGeom>
          <a:noFill/>
          <a:ln/>
        </p:spPr>
        <p:txBody>
          <a:bodyPr wrap="none" lIns="0" tIns="0" rIns="0" bIns="0" rtlCol="0" anchor="t"/>
          <a:lstStyle/>
          <a:p>
            <a:pPr marL="0" indent="0">
              <a:lnSpc>
                <a:spcPts val="3050"/>
              </a:lnSpc>
              <a:buNone/>
            </a:pPr>
            <a:r>
              <a:rPr lang="en-US" sz="2400" dirty="0">
                <a:solidFill>
                  <a:srgbClr val="2C2821"/>
                </a:solidFill>
                <a:latin typeface="Alice" pitchFamily="34" charset="0"/>
                <a:ea typeface="Alice" pitchFamily="34" charset="-122"/>
                <a:cs typeface="Alice" pitchFamily="34" charset="-120"/>
              </a:rPr>
              <a:t>Workplace</a:t>
            </a:r>
            <a:endParaRPr lang="en-US" sz="2400" dirty="0"/>
          </a:p>
        </p:txBody>
      </p:sp>
      <p:sp>
        <p:nvSpPr>
          <p:cNvPr id="8" name="Text 4"/>
          <p:cNvSpPr/>
          <p:nvPr/>
        </p:nvSpPr>
        <p:spPr>
          <a:xfrm>
            <a:off x="1678186" y="3166943"/>
            <a:ext cx="6595586" cy="397669"/>
          </a:xfrm>
          <a:prstGeom prst="rect">
            <a:avLst/>
          </a:prstGeom>
          <a:noFill/>
          <a:ln/>
        </p:spPr>
        <p:txBody>
          <a:bodyPr wrap="none" lIns="0" tIns="0" rIns="0" bIns="0" rtlCol="0" anchor="t"/>
          <a:lstStyle/>
          <a:p>
            <a:pPr marL="0" indent="0">
              <a:lnSpc>
                <a:spcPts val="3100"/>
              </a:lnSpc>
              <a:buNone/>
            </a:pPr>
            <a:r>
              <a:rPr lang="en-US" sz="1950" dirty="0">
                <a:solidFill>
                  <a:srgbClr val="2C2821"/>
                </a:solidFill>
                <a:latin typeface="Lora" pitchFamily="34" charset="0"/>
                <a:ea typeface="Lora" pitchFamily="34" charset="-122"/>
                <a:cs typeface="Lora" pitchFamily="34" charset="-120"/>
              </a:rPr>
              <a:t>Sri </a:t>
            </a:r>
            <a:r>
              <a:rPr lang="en-US" sz="2100" dirty="0">
                <a:solidFill>
                  <a:srgbClr val="2C2821"/>
                </a:solidFill>
                <a:latin typeface="Lora" pitchFamily="34" charset="0"/>
                <a:ea typeface="Lora" pitchFamily="34" charset="-122"/>
                <a:cs typeface="Lora" pitchFamily="34" charset="-120"/>
              </a:rPr>
              <a:t>Seshadri</a:t>
            </a:r>
            <a:r>
              <a:rPr lang="en-US" sz="1950" dirty="0">
                <a:solidFill>
                  <a:srgbClr val="2C2821"/>
                </a:solidFill>
                <a:latin typeface="Lora" pitchFamily="34" charset="0"/>
                <a:ea typeface="Lora" pitchFamily="34" charset="-122"/>
                <a:cs typeface="Lora" pitchFamily="34" charset="-120"/>
              </a:rPr>
              <a:t> Rice Mill, Gudlavalleru.</a:t>
            </a:r>
            <a:endParaRPr lang="en-US" sz="1950" dirty="0"/>
          </a:p>
        </p:txBody>
      </p:sp>
      <p:sp>
        <p:nvSpPr>
          <p:cNvPr id="9" name="Shape 5"/>
          <p:cNvSpPr/>
          <p:nvPr/>
        </p:nvSpPr>
        <p:spPr>
          <a:xfrm>
            <a:off x="859214" y="3835122"/>
            <a:ext cx="559356" cy="559356"/>
          </a:xfrm>
          <a:prstGeom prst="roundRect">
            <a:avLst>
              <a:gd name="adj" fmla="val 6668"/>
            </a:avLst>
          </a:prstGeom>
          <a:solidFill>
            <a:srgbClr val="F0EDE6"/>
          </a:solidFill>
          <a:ln/>
        </p:spPr>
      </p:sp>
      <p:sp>
        <p:nvSpPr>
          <p:cNvPr id="10" name="Text 6"/>
          <p:cNvSpPr/>
          <p:nvPr/>
        </p:nvSpPr>
        <p:spPr>
          <a:xfrm>
            <a:off x="1035606" y="3956477"/>
            <a:ext cx="183118" cy="373023"/>
          </a:xfrm>
          <a:prstGeom prst="rect">
            <a:avLst/>
          </a:prstGeom>
          <a:noFill/>
          <a:ln/>
        </p:spPr>
        <p:txBody>
          <a:bodyPr wrap="none" lIns="0" tIns="0" rIns="0" bIns="0" rtlCol="0" anchor="t"/>
          <a:lstStyle/>
          <a:p>
            <a:pPr marL="0" indent="0" algn="ctr">
              <a:lnSpc>
                <a:spcPts val="2900"/>
              </a:lnSpc>
              <a:buNone/>
            </a:pPr>
            <a:r>
              <a:rPr lang="en-US" sz="2900" dirty="0">
                <a:solidFill>
                  <a:srgbClr val="2C2821"/>
                </a:solidFill>
                <a:latin typeface="Alice" pitchFamily="34" charset="0"/>
                <a:ea typeface="Alice" pitchFamily="34" charset="-122"/>
                <a:cs typeface="Alice" pitchFamily="34" charset="-120"/>
              </a:rPr>
              <a:t>2</a:t>
            </a:r>
            <a:endParaRPr lang="en-US" sz="2900" dirty="0"/>
          </a:p>
        </p:txBody>
      </p:sp>
      <p:sp>
        <p:nvSpPr>
          <p:cNvPr id="11" name="Text 7"/>
          <p:cNvSpPr/>
          <p:nvPr/>
        </p:nvSpPr>
        <p:spPr>
          <a:xfrm>
            <a:off x="1594962" y="3920609"/>
            <a:ext cx="3108008" cy="388382"/>
          </a:xfrm>
          <a:prstGeom prst="rect">
            <a:avLst/>
          </a:prstGeom>
          <a:noFill/>
          <a:ln/>
        </p:spPr>
        <p:txBody>
          <a:bodyPr wrap="none" lIns="0" tIns="0" rIns="0" bIns="0" rtlCol="0" anchor="t"/>
          <a:lstStyle/>
          <a:p>
            <a:pPr marL="0" indent="0">
              <a:lnSpc>
                <a:spcPts val="3050"/>
              </a:lnSpc>
              <a:buNone/>
            </a:pPr>
            <a:r>
              <a:rPr lang="en-US" sz="2400" dirty="0">
                <a:solidFill>
                  <a:srgbClr val="2C2821"/>
                </a:solidFill>
                <a:latin typeface="Alice" pitchFamily="34" charset="0"/>
                <a:ea typeface="Alice" pitchFamily="34" charset="-122"/>
                <a:cs typeface="Alice" pitchFamily="34" charset="-120"/>
              </a:rPr>
              <a:t>Location</a:t>
            </a:r>
            <a:endParaRPr lang="en-US" sz="2400" dirty="0"/>
          </a:p>
        </p:txBody>
      </p:sp>
      <p:sp>
        <p:nvSpPr>
          <p:cNvPr id="12" name="Text 8"/>
          <p:cNvSpPr/>
          <p:nvPr/>
        </p:nvSpPr>
        <p:spPr>
          <a:xfrm>
            <a:off x="1618417" y="4633969"/>
            <a:ext cx="11948604" cy="397669"/>
          </a:xfrm>
          <a:prstGeom prst="rect">
            <a:avLst/>
          </a:prstGeom>
          <a:noFill/>
          <a:ln/>
        </p:spPr>
        <p:txBody>
          <a:bodyPr wrap="none" lIns="0" tIns="0" rIns="0" bIns="0" rtlCol="0" anchor="t"/>
          <a:lstStyle/>
          <a:p>
            <a:pPr marL="0" indent="0">
              <a:lnSpc>
                <a:spcPts val="3100"/>
              </a:lnSpc>
              <a:buNone/>
            </a:pPr>
            <a:r>
              <a:rPr lang="en-IN" sz="2100" dirty="0">
                <a:effectLst/>
                <a:latin typeface="Lora" pitchFamily="2" charset="0"/>
                <a:ea typeface="Aptos" panose="020B0004020202020204" pitchFamily="34" charset="0"/>
                <a:cs typeface="Times New Roman" panose="02020603050405020304" pitchFamily="18" charset="0"/>
              </a:rPr>
              <a:t>Sri Seshadri Rice Mill, located in Gudlavalleru, </a:t>
            </a:r>
          </a:p>
          <a:p>
            <a:pPr marL="0" indent="0">
              <a:lnSpc>
                <a:spcPts val="3100"/>
              </a:lnSpc>
              <a:buNone/>
            </a:pPr>
            <a:r>
              <a:rPr lang="en-IN" sz="2100" dirty="0">
                <a:effectLst/>
                <a:latin typeface="Lora" pitchFamily="2" charset="0"/>
                <a:ea typeface="Aptos" panose="020B0004020202020204" pitchFamily="34" charset="0"/>
                <a:cs typeface="Times New Roman" panose="02020603050405020304" pitchFamily="18" charset="0"/>
              </a:rPr>
              <a:t>a rural area in Krishna district, Andhra Pradesh.</a:t>
            </a:r>
            <a:endParaRPr lang="en-US" sz="2100" dirty="0">
              <a:latin typeface="Lora" pitchFamily="2" charset="0"/>
            </a:endParaRPr>
          </a:p>
        </p:txBody>
      </p:sp>
      <p:sp>
        <p:nvSpPr>
          <p:cNvPr id="13" name="Shape 9"/>
          <p:cNvSpPr/>
          <p:nvPr/>
        </p:nvSpPr>
        <p:spPr>
          <a:xfrm>
            <a:off x="847487" y="5646420"/>
            <a:ext cx="559356" cy="559356"/>
          </a:xfrm>
          <a:prstGeom prst="roundRect">
            <a:avLst>
              <a:gd name="adj" fmla="val 6668"/>
            </a:avLst>
          </a:prstGeom>
          <a:solidFill>
            <a:srgbClr val="F0EDE6"/>
          </a:solidFill>
          <a:ln/>
        </p:spPr>
      </p:sp>
      <p:sp>
        <p:nvSpPr>
          <p:cNvPr id="14" name="Text 10"/>
          <p:cNvSpPr/>
          <p:nvPr/>
        </p:nvSpPr>
        <p:spPr>
          <a:xfrm>
            <a:off x="1060331" y="5723989"/>
            <a:ext cx="181689" cy="373023"/>
          </a:xfrm>
          <a:prstGeom prst="rect">
            <a:avLst/>
          </a:prstGeom>
          <a:noFill/>
          <a:ln/>
        </p:spPr>
        <p:txBody>
          <a:bodyPr wrap="none" lIns="0" tIns="0" rIns="0" bIns="0" rtlCol="0" anchor="t"/>
          <a:lstStyle/>
          <a:p>
            <a:pPr marL="0" indent="0" algn="ctr">
              <a:lnSpc>
                <a:spcPts val="2900"/>
              </a:lnSpc>
              <a:buNone/>
            </a:pPr>
            <a:r>
              <a:rPr lang="en-US" sz="2900" dirty="0">
                <a:solidFill>
                  <a:srgbClr val="2C2821"/>
                </a:solidFill>
                <a:latin typeface="Alice" pitchFamily="34" charset="0"/>
                <a:ea typeface="Alice" pitchFamily="34" charset="-122"/>
                <a:cs typeface="Alice" pitchFamily="34" charset="-120"/>
              </a:rPr>
              <a:t>3</a:t>
            </a:r>
            <a:endParaRPr lang="en-US" sz="2900" dirty="0"/>
          </a:p>
        </p:txBody>
      </p:sp>
      <p:sp>
        <p:nvSpPr>
          <p:cNvPr id="15" name="Text 11"/>
          <p:cNvSpPr/>
          <p:nvPr/>
        </p:nvSpPr>
        <p:spPr>
          <a:xfrm>
            <a:off x="1618417" y="5603438"/>
            <a:ext cx="3108008" cy="388382"/>
          </a:xfrm>
          <a:prstGeom prst="rect">
            <a:avLst/>
          </a:prstGeom>
          <a:noFill/>
          <a:ln/>
        </p:spPr>
        <p:txBody>
          <a:bodyPr wrap="none" lIns="0" tIns="0" rIns="0" bIns="0" rtlCol="0" anchor="t"/>
          <a:lstStyle/>
          <a:p>
            <a:pPr marL="0" indent="0">
              <a:lnSpc>
                <a:spcPts val="3050"/>
              </a:lnSpc>
              <a:buNone/>
            </a:pPr>
            <a:r>
              <a:rPr lang="en-US" sz="2400" dirty="0">
                <a:solidFill>
                  <a:srgbClr val="2C2821"/>
                </a:solidFill>
                <a:latin typeface="Alice" pitchFamily="34" charset="0"/>
                <a:ea typeface="Alice" pitchFamily="34" charset="-122"/>
                <a:cs typeface="Alice" pitchFamily="34" charset="-120"/>
              </a:rPr>
              <a:t>Focus</a:t>
            </a:r>
            <a:endParaRPr lang="en-US" sz="2400" dirty="0"/>
          </a:p>
        </p:txBody>
      </p:sp>
      <p:sp>
        <p:nvSpPr>
          <p:cNvPr id="16" name="Text 12"/>
          <p:cNvSpPr/>
          <p:nvPr/>
        </p:nvSpPr>
        <p:spPr>
          <a:xfrm>
            <a:off x="1594962" y="6325264"/>
            <a:ext cx="6595586" cy="1193006"/>
          </a:xfrm>
          <a:prstGeom prst="rect">
            <a:avLst/>
          </a:prstGeom>
          <a:noFill/>
          <a:ln/>
        </p:spPr>
        <p:txBody>
          <a:bodyPr wrap="square" lIns="0" tIns="0" rIns="0" bIns="0" rtlCol="0" anchor="t"/>
          <a:lstStyle/>
          <a:p>
            <a:pPr marL="0" indent="0">
              <a:lnSpc>
                <a:spcPts val="3100"/>
              </a:lnSpc>
              <a:buNone/>
            </a:pPr>
            <a:r>
              <a:rPr lang="en-US" sz="1950" dirty="0">
                <a:solidFill>
                  <a:srgbClr val="2C2821"/>
                </a:solidFill>
                <a:latin typeface="Lora" pitchFamily="34" charset="0"/>
                <a:ea typeface="Lora" pitchFamily="34" charset="-122"/>
                <a:cs typeface="Lora" pitchFamily="34" charset="-120"/>
              </a:rPr>
              <a:t>The rice mill primarily uses traditional methods for rice processing, and the project aimed to introduce modern advancements.</a:t>
            </a:r>
            <a:endParaRPr lang="en-US" sz="1950" dirty="0"/>
          </a:p>
        </p:txBody>
      </p:sp>
      <p:pic>
        <p:nvPicPr>
          <p:cNvPr id="17" name="Picture 16">
            <a:extLst>
              <a:ext uri="{FF2B5EF4-FFF2-40B4-BE49-F238E27FC236}">
                <a16:creationId xmlns:a16="http://schemas.microsoft.com/office/drawing/2014/main" id="{267934CB-A7A6-D1EA-863A-EE0DB4F4CB8D}"/>
              </a:ext>
            </a:extLst>
          </p:cNvPr>
          <p:cNvPicPr/>
          <p:nvPr/>
        </p:nvPicPr>
        <p:blipFill>
          <a:blip r:embed="rId3"/>
          <a:stretch>
            <a:fillRect/>
          </a:stretch>
        </p:blipFill>
        <p:spPr>
          <a:xfrm>
            <a:off x="7844373" y="1632353"/>
            <a:ext cx="6284221" cy="4278147"/>
          </a:xfrm>
          <a:prstGeom prst="rect">
            <a:avLst/>
          </a:prstGeom>
        </p:spPr>
      </p:pic>
      <p:sp>
        <p:nvSpPr>
          <p:cNvPr id="2" name="TextBox 1">
            <a:extLst>
              <a:ext uri="{FF2B5EF4-FFF2-40B4-BE49-F238E27FC236}">
                <a16:creationId xmlns:a16="http://schemas.microsoft.com/office/drawing/2014/main" id="{3A38C599-6303-E1D5-E5D1-A61E7C149B3D}"/>
              </a:ext>
            </a:extLst>
          </p:cNvPr>
          <p:cNvSpPr txBox="1"/>
          <p:nvPr/>
        </p:nvSpPr>
        <p:spPr>
          <a:xfrm>
            <a:off x="10210800" y="6050812"/>
            <a:ext cx="3457684" cy="369332"/>
          </a:xfrm>
          <a:prstGeom prst="rect">
            <a:avLst/>
          </a:prstGeom>
          <a:noFill/>
        </p:spPr>
        <p:txBody>
          <a:bodyPr wrap="square" rtlCol="0">
            <a:spAutoFit/>
          </a:bodyPr>
          <a:lstStyle/>
          <a:p>
            <a:r>
              <a:rPr lang="en-IN" dirty="0">
                <a:latin typeface="Lora" pitchFamily="2" charset="0"/>
              </a:rPr>
              <a:t>Fig 4: Work Place</a:t>
            </a:r>
          </a:p>
        </p:txBody>
      </p:sp>
      <p:sp>
        <p:nvSpPr>
          <p:cNvPr id="3" name="Wave 2">
            <a:extLst>
              <a:ext uri="{FF2B5EF4-FFF2-40B4-BE49-F238E27FC236}">
                <a16:creationId xmlns:a16="http://schemas.microsoft.com/office/drawing/2014/main" id="{27818752-C015-8885-0EE2-297F79DB9270}"/>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 name="Text 1"/>
          <p:cNvSpPr/>
          <p:nvPr/>
        </p:nvSpPr>
        <p:spPr>
          <a:xfrm>
            <a:off x="939641" y="721809"/>
            <a:ext cx="7789069" cy="1209913"/>
          </a:xfrm>
          <a:prstGeom prst="rect">
            <a:avLst/>
          </a:prstGeom>
          <a:noFill/>
          <a:ln/>
        </p:spPr>
        <p:txBody>
          <a:bodyPr wrap="square" lIns="0" tIns="0" rIns="0" bIns="0" rtlCol="0" anchor="t"/>
          <a:lstStyle/>
          <a:p>
            <a:pPr marL="0" indent="0">
              <a:lnSpc>
                <a:spcPts val="4750"/>
              </a:lnSpc>
              <a:buNone/>
            </a:pPr>
            <a:r>
              <a:rPr lang="en-US" sz="3800" dirty="0">
                <a:solidFill>
                  <a:srgbClr val="233E32"/>
                </a:solidFill>
                <a:latin typeface="Alice" pitchFamily="34" charset="0"/>
                <a:ea typeface="Alice" pitchFamily="34" charset="-122"/>
                <a:cs typeface="Alice" pitchFamily="34" charset="-120"/>
              </a:rPr>
              <a:t>Activities Conducted / Observed</a:t>
            </a:r>
            <a:endParaRPr lang="en-US" sz="3800" dirty="0"/>
          </a:p>
        </p:txBody>
      </p:sp>
      <p:sp>
        <p:nvSpPr>
          <p:cNvPr id="6" name="Shape 2"/>
          <p:cNvSpPr/>
          <p:nvPr/>
        </p:nvSpPr>
        <p:spPr>
          <a:xfrm>
            <a:off x="6442710" y="2034659"/>
            <a:ext cx="22860" cy="5660350"/>
          </a:xfrm>
          <a:prstGeom prst="roundRect">
            <a:avLst>
              <a:gd name="adj" fmla="val 127030"/>
            </a:avLst>
          </a:prstGeom>
          <a:solidFill>
            <a:srgbClr val="D6D3CC"/>
          </a:solidFill>
          <a:ln/>
        </p:spPr>
      </p:sp>
      <p:sp>
        <p:nvSpPr>
          <p:cNvPr id="7" name="Shape 3"/>
          <p:cNvSpPr/>
          <p:nvPr/>
        </p:nvSpPr>
        <p:spPr>
          <a:xfrm>
            <a:off x="6649045" y="2458760"/>
            <a:ext cx="677466" cy="22860"/>
          </a:xfrm>
          <a:prstGeom prst="roundRect">
            <a:avLst>
              <a:gd name="adj" fmla="val 127030"/>
            </a:avLst>
          </a:prstGeom>
          <a:solidFill>
            <a:srgbClr val="D6D3CC"/>
          </a:solidFill>
          <a:ln/>
        </p:spPr>
      </p:sp>
      <p:sp>
        <p:nvSpPr>
          <p:cNvPr id="8" name="Shape 4"/>
          <p:cNvSpPr/>
          <p:nvPr/>
        </p:nvSpPr>
        <p:spPr>
          <a:xfrm>
            <a:off x="6236375" y="2252424"/>
            <a:ext cx="435531" cy="435531"/>
          </a:xfrm>
          <a:prstGeom prst="roundRect">
            <a:avLst>
              <a:gd name="adj" fmla="val 6668"/>
            </a:avLst>
          </a:prstGeom>
          <a:solidFill>
            <a:srgbClr val="F0EDE6"/>
          </a:solidFill>
          <a:ln/>
        </p:spPr>
      </p:sp>
      <p:sp>
        <p:nvSpPr>
          <p:cNvPr id="9" name="Text 5"/>
          <p:cNvSpPr/>
          <p:nvPr/>
        </p:nvSpPr>
        <p:spPr>
          <a:xfrm>
            <a:off x="6391989" y="2324933"/>
            <a:ext cx="124301" cy="290393"/>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1</a:t>
            </a:r>
            <a:endParaRPr lang="en-US" sz="2250" dirty="0"/>
          </a:p>
        </p:txBody>
      </p:sp>
      <p:sp>
        <p:nvSpPr>
          <p:cNvPr id="10" name="Text 6"/>
          <p:cNvSpPr/>
          <p:nvPr/>
        </p:nvSpPr>
        <p:spPr>
          <a:xfrm>
            <a:off x="7518797" y="2228136"/>
            <a:ext cx="2419826" cy="302419"/>
          </a:xfrm>
          <a:prstGeom prst="rect">
            <a:avLst/>
          </a:prstGeom>
          <a:noFill/>
          <a:ln/>
        </p:spPr>
        <p:txBody>
          <a:bodyPr wrap="none" lIns="0" tIns="0" rIns="0" bIns="0" rtlCol="0" anchor="t"/>
          <a:lstStyle/>
          <a:p>
            <a:pPr marL="0" indent="0" algn="l">
              <a:lnSpc>
                <a:spcPts val="2350"/>
              </a:lnSpc>
              <a:buNone/>
            </a:pPr>
            <a:r>
              <a:rPr lang="en-US" sz="1900" dirty="0">
                <a:solidFill>
                  <a:srgbClr val="2C2821"/>
                </a:solidFill>
                <a:latin typeface="Alice" pitchFamily="34" charset="0"/>
                <a:ea typeface="Alice" pitchFamily="34" charset="-122"/>
                <a:cs typeface="Alice" pitchFamily="34" charset="-120"/>
              </a:rPr>
              <a:t>Week 1</a:t>
            </a:r>
            <a:endParaRPr lang="en-US" sz="1900" dirty="0"/>
          </a:p>
        </p:txBody>
      </p:sp>
      <p:sp>
        <p:nvSpPr>
          <p:cNvPr id="11" name="Text 7"/>
          <p:cNvSpPr/>
          <p:nvPr/>
        </p:nvSpPr>
        <p:spPr>
          <a:xfrm>
            <a:off x="7518797" y="2646640"/>
            <a:ext cx="6434138" cy="309682"/>
          </a:xfrm>
          <a:prstGeom prst="rect">
            <a:avLst/>
          </a:prstGeom>
          <a:noFill/>
          <a:ln/>
        </p:spPr>
        <p:txBody>
          <a:bodyPr wrap="none" lIns="0" tIns="0" rIns="0" bIns="0" rtlCol="0" anchor="t"/>
          <a:lstStyle/>
          <a:p>
            <a:pPr marL="0" indent="0" algn="l">
              <a:lnSpc>
                <a:spcPts val="2400"/>
              </a:lnSpc>
              <a:buNone/>
            </a:pPr>
            <a:r>
              <a:rPr lang="en-US" sz="1500" dirty="0">
                <a:solidFill>
                  <a:srgbClr val="2C2821"/>
                </a:solidFill>
                <a:latin typeface="Lora" pitchFamily="34" charset="0"/>
                <a:ea typeface="Lora" pitchFamily="34" charset="-122"/>
                <a:cs typeface="Lora" pitchFamily="34" charset="-120"/>
              </a:rPr>
              <a:t>Observed machinery , rice milling process and packaging of rice.</a:t>
            </a:r>
            <a:endParaRPr lang="en-US" sz="1500" dirty="0"/>
          </a:p>
        </p:txBody>
      </p:sp>
      <p:sp>
        <p:nvSpPr>
          <p:cNvPr id="12" name="Shape 8"/>
          <p:cNvSpPr/>
          <p:nvPr/>
        </p:nvSpPr>
        <p:spPr>
          <a:xfrm>
            <a:off x="6649045" y="3767376"/>
            <a:ext cx="677466" cy="22860"/>
          </a:xfrm>
          <a:prstGeom prst="roundRect">
            <a:avLst>
              <a:gd name="adj" fmla="val 127030"/>
            </a:avLst>
          </a:prstGeom>
          <a:solidFill>
            <a:srgbClr val="D6D3CC"/>
          </a:solidFill>
          <a:ln/>
        </p:spPr>
      </p:sp>
      <p:sp>
        <p:nvSpPr>
          <p:cNvPr id="13" name="Shape 9"/>
          <p:cNvSpPr/>
          <p:nvPr/>
        </p:nvSpPr>
        <p:spPr>
          <a:xfrm>
            <a:off x="6236375" y="3561040"/>
            <a:ext cx="435531" cy="435531"/>
          </a:xfrm>
          <a:prstGeom prst="roundRect">
            <a:avLst>
              <a:gd name="adj" fmla="val 6668"/>
            </a:avLst>
          </a:prstGeom>
          <a:solidFill>
            <a:srgbClr val="F0EDE6"/>
          </a:solidFill>
          <a:ln/>
        </p:spPr>
      </p:sp>
      <p:sp>
        <p:nvSpPr>
          <p:cNvPr id="14" name="Text 10"/>
          <p:cNvSpPr/>
          <p:nvPr/>
        </p:nvSpPr>
        <p:spPr>
          <a:xfrm>
            <a:off x="6382822" y="3633549"/>
            <a:ext cx="142637" cy="290393"/>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2</a:t>
            </a:r>
            <a:endParaRPr lang="en-US" sz="2250" dirty="0"/>
          </a:p>
        </p:txBody>
      </p:sp>
      <p:sp>
        <p:nvSpPr>
          <p:cNvPr id="15" name="Text 11"/>
          <p:cNvSpPr/>
          <p:nvPr/>
        </p:nvSpPr>
        <p:spPr>
          <a:xfrm>
            <a:off x="7518797" y="3536752"/>
            <a:ext cx="2419826" cy="302419"/>
          </a:xfrm>
          <a:prstGeom prst="rect">
            <a:avLst/>
          </a:prstGeom>
          <a:noFill/>
          <a:ln/>
        </p:spPr>
        <p:txBody>
          <a:bodyPr wrap="none" lIns="0" tIns="0" rIns="0" bIns="0" rtlCol="0" anchor="t"/>
          <a:lstStyle/>
          <a:p>
            <a:pPr marL="0" indent="0" algn="l">
              <a:lnSpc>
                <a:spcPts val="2350"/>
              </a:lnSpc>
              <a:buNone/>
            </a:pPr>
            <a:r>
              <a:rPr lang="en-US" sz="1900" dirty="0">
                <a:solidFill>
                  <a:srgbClr val="2C2821"/>
                </a:solidFill>
                <a:latin typeface="Alice" pitchFamily="34" charset="0"/>
                <a:ea typeface="Alice" pitchFamily="34" charset="-122"/>
                <a:cs typeface="Alice" pitchFamily="34" charset="-120"/>
              </a:rPr>
              <a:t>Week 2</a:t>
            </a:r>
            <a:endParaRPr lang="en-US" sz="1900" dirty="0"/>
          </a:p>
        </p:txBody>
      </p:sp>
      <p:sp>
        <p:nvSpPr>
          <p:cNvPr id="16" name="Text 12"/>
          <p:cNvSpPr/>
          <p:nvPr/>
        </p:nvSpPr>
        <p:spPr>
          <a:xfrm>
            <a:off x="7518797" y="3955256"/>
            <a:ext cx="6434138" cy="309682"/>
          </a:xfrm>
          <a:prstGeom prst="rect">
            <a:avLst/>
          </a:prstGeom>
          <a:noFill/>
          <a:ln/>
        </p:spPr>
        <p:txBody>
          <a:bodyPr wrap="none" lIns="0" tIns="0" rIns="0" bIns="0" rtlCol="0" anchor="t"/>
          <a:lstStyle/>
          <a:p>
            <a:pPr marL="0" indent="0" algn="l">
              <a:lnSpc>
                <a:spcPts val="2400"/>
              </a:lnSpc>
              <a:buNone/>
            </a:pPr>
            <a:r>
              <a:rPr lang="en-US" sz="1500" dirty="0">
                <a:solidFill>
                  <a:srgbClr val="2C2821"/>
                </a:solidFill>
                <a:latin typeface="Lora" pitchFamily="34" charset="0"/>
                <a:ea typeface="Lora" pitchFamily="34" charset="-122"/>
                <a:cs typeface="Lora" pitchFamily="34" charset="-120"/>
              </a:rPr>
              <a:t>Understanding about equipment maintenance and operations.</a:t>
            </a:r>
            <a:endParaRPr lang="en-US" sz="1500" dirty="0"/>
          </a:p>
        </p:txBody>
      </p:sp>
      <p:sp>
        <p:nvSpPr>
          <p:cNvPr id="17" name="Shape 13"/>
          <p:cNvSpPr/>
          <p:nvPr/>
        </p:nvSpPr>
        <p:spPr>
          <a:xfrm>
            <a:off x="6649045" y="5075992"/>
            <a:ext cx="677466" cy="22860"/>
          </a:xfrm>
          <a:prstGeom prst="roundRect">
            <a:avLst>
              <a:gd name="adj" fmla="val 127030"/>
            </a:avLst>
          </a:prstGeom>
          <a:solidFill>
            <a:srgbClr val="D6D3CC"/>
          </a:solidFill>
          <a:ln/>
        </p:spPr>
      </p:sp>
      <p:sp>
        <p:nvSpPr>
          <p:cNvPr id="18" name="Shape 14"/>
          <p:cNvSpPr/>
          <p:nvPr/>
        </p:nvSpPr>
        <p:spPr>
          <a:xfrm>
            <a:off x="6236375" y="4869656"/>
            <a:ext cx="435531" cy="435531"/>
          </a:xfrm>
          <a:prstGeom prst="roundRect">
            <a:avLst>
              <a:gd name="adj" fmla="val 6668"/>
            </a:avLst>
          </a:prstGeom>
          <a:solidFill>
            <a:srgbClr val="F0EDE6"/>
          </a:solidFill>
          <a:ln/>
        </p:spPr>
      </p:sp>
      <p:sp>
        <p:nvSpPr>
          <p:cNvPr id="19" name="Text 15"/>
          <p:cNvSpPr/>
          <p:nvPr/>
        </p:nvSpPr>
        <p:spPr>
          <a:xfrm>
            <a:off x="6383417" y="4942165"/>
            <a:ext cx="141446" cy="290393"/>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3</a:t>
            </a:r>
            <a:endParaRPr lang="en-US" sz="2250" dirty="0"/>
          </a:p>
        </p:txBody>
      </p:sp>
      <p:sp>
        <p:nvSpPr>
          <p:cNvPr id="20" name="Text 16"/>
          <p:cNvSpPr/>
          <p:nvPr/>
        </p:nvSpPr>
        <p:spPr>
          <a:xfrm>
            <a:off x="7518797" y="4845368"/>
            <a:ext cx="2419826" cy="302419"/>
          </a:xfrm>
          <a:prstGeom prst="rect">
            <a:avLst/>
          </a:prstGeom>
          <a:noFill/>
          <a:ln/>
        </p:spPr>
        <p:txBody>
          <a:bodyPr wrap="none" lIns="0" tIns="0" rIns="0" bIns="0" rtlCol="0" anchor="t"/>
          <a:lstStyle/>
          <a:p>
            <a:pPr marL="0" indent="0" algn="l">
              <a:lnSpc>
                <a:spcPts val="2350"/>
              </a:lnSpc>
              <a:buNone/>
            </a:pPr>
            <a:r>
              <a:rPr lang="en-US" sz="1900" dirty="0">
                <a:solidFill>
                  <a:srgbClr val="2C2821"/>
                </a:solidFill>
                <a:latin typeface="Alice" pitchFamily="34" charset="0"/>
                <a:ea typeface="Alice" pitchFamily="34" charset="-122"/>
                <a:cs typeface="Alice" pitchFamily="34" charset="-120"/>
              </a:rPr>
              <a:t>Week 3-4</a:t>
            </a:r>
            <a:endParaRPr lang="en-US" sz="1900" dirty="0"/>
          </a:p>
        </p:txBody>
      </p:sp>
      <p:sp>
        <p:nvSpPr>
          <p:cNvPr id="21" name="Text 17"/>
          <p:cNvSpPr/>
          <p:nvPr/>
        </p:nvSpPr>
        <p:spPr>
          <a:xfrm>
            <a:off x="7518797" y="5263872"/>
            <a:ext cx="6434138" cy="619363"/>
          </a:xfrm>
          <a:prstGeom prst="rect">
            <a:avLst/>
          </a:prstGeom>
          <a:noFill/>
          <a:ln/>
        </p:spPr>
        <p:txBody>
          <a:bodyPr wrap="square" lIns="0" tIns="0" rIns="0" bIns="0" rtlCol="0" anchor="t"/>
          <a:lstStyle/>
          <a:p>
            <a:pPr marL="0" indent="0" algn="l">
              <a:lnSpc>
                <a:spcPts val="2400"/>
              </a:lnSpc>
              <a:buNone/>
            </a:pPr>
            <a:r>
              <a:rPr lang="en-US" sz="1500" dirty="0">
                <a:solidFill>
                  <a:srgbClr val="2C2821"/>
                </a:solidFill>
                <a:latin typeface="Lora" pitchFamily="34" charset="0"/>
                <a:ea typeface="Lora" pitchFamily="34" charset="-122"/>
                <a:cs typeface="Lora" pitchFamily="34" charset="-120"/>
              </a:rPr>
              <a:t>Observing the waste management in rice mill and safety </a:t>
            </a:r>
            <a:r>
              <a:rPr lang="en-US" sz="1500" dirty="0" err="1">
                <a:solidFill>
                  <a:srgbClr val="2C2821"/>
                </a:solidFill>
                <a:latin typeface="Lora" pitchFamily="34" charset="0"/>
                <a:ea typeface="Lora" pitchFamily="34" charset="-122"/>
                <a:cs typeface="Lora" pitchFamily="34" charset="-120"/>
              </a:rPr>
              <a:t>protocals</a:t>
            </a:r>
            <a:endParaRPr lang="en-US" sz="1500" dirty="0"/>
          </a:p>
        </p:txBody>
      </p:sp>
      <p:sp>
        <p:nvSpPr>
          <p:cNvPr id="22" name="Shape 18"/>
          <p:cNvSpPr/>
          <p:nvPr/>
        </p:nvSpPr>
        <p:spPr>
          <a:xfrm>
            <a:off x="6649045" y="6694289"/>
            <a:ext cx="677466" cy="22860"/>
          </a:xfrm>
          <a:prstGeom prst="roundRect">
            <a:avLst>
              <a:gd name="adj" fmla="val 127030"/>
            </a:avLst>
          </a:prstGeom>
          <a:solidFill>
            <a:srgbClr val="D6D3CC"/>
          </a:solidFill>
          <a:ln/>
        </p:spPr>
      </p:sp>
      <p:sp>
        <p:nvSpPr>
          <p:cNvPr id="23" name="Shape 19"/>
          <p:cNvSpPr/>
          <p:nvPr/>
        </p:nvSpPr>
        <p:spPr>
          <a:xfrm>
            <a:off x="6236375" y="6487954"/>
            <a:ext cx="435531" cy="435531"/>
          </a:xfrm>
          <a:prstGeom prst="roundRect">
            <a:avLst>
              <a:gd name="adj" fmla="val 6668"/>
            </a:avLst>
          </a:prstGeom>
          <a:solidFill>
            <a:srgbClr val="F0EDE6"/>
          </a:solidFill>
          <a:ln/>
        </p:spPr>
      </p:sp>
      <p:sp>
        <p:nvSpPr>
          <p:cNvPr id="24" name="Text 20"/>
          <p:cNvSpPr/>
          <p:nvPr/>
        </p:nvSpPr>
        <p:spPr>
          <a:xfrm>
            <a:off x="6382107" y="6560463"/>
            <a:ext cx="144066" cy="290393"/>
          </a:xfrm>
          <a:prstGeom prst="rect">
            <a:avLst/>
          </a:prstGeom>
          <a:noFill/>
          <a:ln/>
        </p:spPr>
        <p:txBody>
          <a:bodyPr wrap="none" lIns="0" tIns="0" rIns="0" bIns="0" rtlCol="0" anchor="t"/>
          <a:lstStyle/>
          <a:p>
            <a:pPr marL="0" indent="0" algn="ctr">
              <a:lnSpc>
                <a:spcPts val="2250"/>
              </a:lnSpc>
              <a:buNone/>
            </a:pPr>
            <a:r>
              <a:rPr lang="en-US" sz="2250" dirty="0">
                <a:solidFill>
                  <a:srgbClr val="2C2821"/>
                </a:solidFill>
                <a:latin typeface="Alice" pitchFamily="34" charset="0"/>
                <a:ea typeface="Alice" pitchFamily="34" charset="-122"/>
                <a:cs typeface="Alice" pitchFamily="34" charset="-120"/>
              </a:rPr>
              <a:t>4</a:t>
            </a:r>
            <a:endParaRPr lang="en-US" sz="2250" dirty="0"/>
          </a:p>
        </p:txBody>
      </p:sp>
      <p:sp>
        <p:nvSpPr>
          <p:cNvPr id="25" name="Text 21"/>
          <p:cNvSpPr/>
          <p:nvPr/>
        </p:nvSpPr>
        <p:spPr>
          <a:xfrm>
            <a:off x="7518797" y="6463665"/>
            <a:ext cx="2419826" cy="302419"/>
          </a:xfrm>
          <a:prstGeom prst="rect">
            <a:avLst/>
          </a:prstGeom>
          <a:noFill/>
          <a:ln/>
        </p:spPr>
        <p:txBody>
          <a:bodyPr wrap="none" lIns="0" tIns="0" rIns="0" bIns="0" rtlCol="0" anchor="t"/>
          <a:lstStyle/>
          <a:p>
            <a:pPr marL="0" indent="0" algn="l">
              <a:lnSpc>
                <a:spcPts val="2350"/>
              </a:lnSpc>
              <a:buNone/>
            </a:pPr>
            <a:r>
              <a:rPr lang="en-US" sz="1900" dirty="0">
                <a:solidFill>
                  <a:srgbClr val="2C2821"/>
                </a:solidFill>
                <a:latin typeface="Alice" pitchFamily="34" charset="0"/>
                <a:ea typeface="Alice" pitchFamily="34" charset="-122"/>
                <a:cs typeface="Alice" pitchFamily="34" charset="-120"/>
              </a:rPr>
              <a:t>Week 5-6-7-8</a:t>
            </a:r>
            <a:endParaRPr lang="en-US" sz="1900" dirty="0"/>
          </a:p>
        </p:txBody>
      </p:sp>
      <p:sp>
        <p:nvSpPr>
          <p:cNvPr id="26" name="Text 22"/>
          <p:cNvSpPr/>
          <p:nvPr/>
        </p:nvSpPr>
        <p:spPr>
          <a:xfrm>
            <a:off x="7518797" y="6882170"/>
            <a:ext cx="6434138" cy="619363"/>
          </a:xfrm>
          <a:prstGeom prst="rect">
            <a:avLst/>
          </a:prstGeom>
          <a:noFill/>
          <a:ln/>
        </p:spPr>
        <p:txBody>
          <a:bodyPr wrap="square" lIns="0" tIns="0" rIns="0" bIns="0" rtlCol="0" anchor="t"/>
          <a:lstStyle/>
          <a:p>
            <a:pPr marL="0" indent="0" algn="l">
              <a:lnSpc>
                <a:spcPts val="2400"/>
              </a:lnSpc>
              <a:buNone/>
            </a:pPr>
            <a:r>
              <a:rPr lang="en-US" sz="1500" dirty="0">
                <a:solidFill>
                  <a:srgbClr val="2C2821"/>
                </a:solidFill>
                <a:latin typeface="Lora" pitchFamily="34" charset="0"/>
                <a:ea typeface="Lora" pitchFamily="34" charset="-122"/>
                <a:cs typeface="Lora" pitchFamily="34" charset="-120"/>
              </a:rPr>
              <a:t>Suggested solutions such as sensor integration and energy optimization systems.</a:t>
            </a:r>
            <a:endParaRPr lang="en-US" sz="1500" dirty="0"/>
          </a:p>
        </p:txBody>
      </p:sp>
      <p:sp>
        <p:nvSpPr>
          <p:cNvPr id="3" name="Wave 2">
            <a:extLst>
              <a:ext uri="{FF2B5EF4-FFF2-40B4-BE49-F238E27FC236}">
                <a16:creationId xmlns:a16="http://schemas.microsoft.com/office/drawing/2014/main" id="{8DD99AB4-7122-5F06-16E5-5224835AA755}"/>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pic>
        <p:nvPicPr>
          <p:cNvPr id="31" name="Picture 30">
            <a:extLst>
              <a:ext uri="{FF2B5EF4-FFF2-40B4-BE49-F238E27FC236}">
                <a16:creationId xmlns:a16="http://schemas.microsoft.com/office/drawing/2014/main" id="{185A8194-01D7-3C1F-9D5C-4AD121A2D68A}"/>
              </a:ext>
            </a:extLst>
          </p:cNvPr>
          <p:cNvPicPr>
            <a:picLocks noChangeAspect="1"/>
          </p:cNvPicPr>
          <p:nvPr/>
        </p:nvPicPr>
        <p:blipFill>
          <a:blip r:embed="rId3"/>
          <a:stretch>
            <a:fillRect/>
          </a:stretch>
        </p:blipFill>
        <p:spPr>
          <a:xfrm>
            <a:off x="521483" y="3230488"/>
            <a:ext cx="5437894" cy="2623393"/>
          </a:xfrm>
          <a:prstGeom prst="rect">
            <a:avLst/>
          </a:prstGeom>
        </p:spPr>
      </p:pic>
      <p:sp>
        <p:nvSpPr>
          <p:cNvPr id="33" name="TextBox 32">
            <a:extLst>
              <a:ext uri="{FF2B5EF4-FFF2-40B4-BE49-F238E27FC236}">
                <a16:creationId xmlns:a16="http://schemas.microsoft.com/office/drawing/2014/main" id="{1DC3F6A9-E8DB-0876-281A-7E825E9606EF}"/>
              </a:ext>
            </a:extLst>
          </p:cNvPr>
          <p:cNvSpPr txBox="1"/>
          <p:nvPr/>
        </p:nvSpPr>
        <p:spPr>
          <a:xfrm>
            <a:off x="1891683" y="6128046"/>
            <a:ext cx="7315200" cy="369332"/>
          </a:xfrm>
          <a:prstGeom prst="rect">
            <a:avLst/>
          </a:prstGeom>
          <a:noFill/>
        </p:spPr>
        <p:txBody>
          <a:bodyPr wrap="square">
            <a:spAutoFit/>
          </a:bodyPr>
          <a:lstStyle/>
          <a:p>
            <a:pPr marL="0" algn="l" rtl="0" eaLnBrk="1" latinLnBrk="0" hangingPunct="1"/>
            <a:r>
              <a:rPr lang="en-IN" sz="1800" kern="1200" dirty="0">
                <a:solidFill>
                  <a:srgbClr val="000000"/>
                </a:solidFill>
                <a:effectLst/>
                <a:latin typeface="Lora" pitchFamily="2" charset="0"/>
                <a:ea typeface="+mn-ea"/>
                <a:cs typeface="+mn-cs"/>
              </a:rPr>
              <a:t>Fig 1: Sorting Machine</a:t>
            </a:r>
            <a:endParaRPr lang="en-IN"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331716" y="137438"/>
            <a:ext cx="8159829" cy="838914"/>
          </a:xfrm>
          <a:prstGeom prst="rect">
            <a:avLst/>
          </a:prstGeom>
          <a:noFill/>
          <a:ln/>
        </p:spPr>
        <p:txBody>
          <a:bodyPr wrap="none" lIns="0" tIns="0" rIns="0" bIns="0" rtlCol="0" anchor="t"/>
          <a:lstStyle/>
          <a:p>
            <a:pPr marL="0" indent="0">
              <a:lnSpc>
                <a:spcPts val="6600"/>
              </a:lnSpc>
              <a:buNone/>
            </a:pPr>
            <a:r>
              <a:rPr lang="en-US" sz="5250" dirty="0">
                <a:solidFill>
                  <a:srgbClr val="233E32"/>
                </a:solidFill>
                <a:latin typeface="Alice" pitchFamily="34" charset="0"/>
                <a:ea typeface="Alice" pitchFamily="34" charset="-122"/>
                <a:cs typeface="Alice" pitchFamily="34" charset="-120"/>
              </a:rPr>
              <a:t> Problems Identified</a:t>
            </a:r>
            <a:endParaRPr lang="en-US" sz="5250" dirty="0"/>
          </a:p>
        </p:txBody>
      </p:sp>
      <p:sp>
        <p:nvSpPr>
          <p:cNvPr id="3" name="Shape 1"/>
          <p:cNvSpPr/>
          <p:nvPr/>
        </p:nvSpPr>
        <p:spPr>
          <a:xfrm>
            <a:off x="551259" y="1250307"/>
            <a:ext cx="604004" cy="604004"/>
          </a:xfrm>
          <a:prstGeom prst="roundRect">
            <a:avLst>
              <a:gd name="adj" fmla="val 6667"/>
            </a:avLst>
          </a:prstGeom>
          <a:solidFill>
            <a:srgbClr val="F0EDE6"/>
          </a:solidFill>
          <a:ln/>
        </p:spPr>
      </p:sp>
      <p:sp>
        <p:nvSpPr>
          <p:cNvPr id="4" name="Text 2"/>
          <p:cNvSpPr/>
          <p:nvPr/>
        </p:nvSpPr>
        <p:spPr>
          <a:xfrm>
            <a:off x="763325" y="1350974"/>
            <a:ext cx="172403" cy="402669"/>
          </a:xfrm>
          <a:prstGeom prst="rect">
            <a:avLst/>
          </a:prstGeom>
          <a:noFill/>
          <a:ln/>
        </p:spPr>
        <p:txBody>
          <a:bodyPr wrap="none" lIns="0" tIns="0" rIns="0" bIns="0" rtlCol="0" anchor="t"/>
          <a:lstStyle/>
          <a:p>
            <a:pPr marL="0" indent="0" algn="ctr">
              <a:lnSpc>
                <a:spcPts val="3150"/>
              </a:lnSpc>
              <a:buNone/>
            </a:pPr>
            <a:r>
              <a:rPr lang="en-US" sz="3150" dirty="0">
                <a:solidFill>
                  <a:srgbClr val="2C2821"/>
                </a:solidFill>
                <a:latin typeface="Alice" pitchFamily="34" charset="0"/>
                <a:ea typeface="Alice" pitchFamily="34" charset="-122"/>
                <a:cs typeface="Alice" pitchFamily="34" charset="-120"/>
              </a:rPr>
              <a:t>1</a:t>
            </a:r>
            <a:endParaRPr lang="en-US" sz="3150" dirty="0"/>
          </a:p>
        </p:txBody>
      </p:sp>
      <p:sp>
        <p:nvSpPr>
          <p:cNvPr id="6" name="Text 4"/>
          <p:cNvSpPr/>
          <p:nvPr/>
        </p:nvSpPr>
        <p:spPr>
          <a:xfrm>
            <a:off x="1441763" y="1337519"/>
            <a:ext cx="3509378" cy="429578"/>
          </a:xfrm>
          <a:prstGeom prst="rect">
            <a:avLst/>
          </a:prstGeom>
          <a:noFill/>
          <a:ln/>
        </p:spPr>
        <p:txBody>
          <a:bodyPr wrap="none" lIns="0" tIns="0" rIns="0" bIns="0" rtlCol="0" anchor="t"/>
          <a:lstStyle/>
          <a:p>
            <a:pPr marL="0" indent="0">
              <a:lnSpc>
                <a:spcPts val="3350"/>
              </a:lnSpc>
              <a:buNone/>
            </a:pPr>
            <a:r>
              <a:rPr lang="en-US" sz="2100" b="1" dirty="0">
                <a:solidFill>
                  <a:srgbClr val="2C2821"/>
                </a:solidFill>
                <a:latin typeface="Lora" pitchFamily="34" charset="0"/>
                <a:ea typeface="Lora" pitchFamily="34" charset="-122"/>
                <a:cs typeface="Lora" pitchFamily="34" charset="-120"/>
              </a:rPr>
              <a:t>Inefficient grain sorting</a:t>
            </a:r>
            <a:endParaRPr lang="en-US" sz="2100" dirty="0"/>
          </a:p>
        </p:txBody>
      </p:sp>
      <p:sp>
        <p:nvSpPr>
          <p:cNvPr id="7" name="Shape 5"/>
          <p:cNvSpPr/>
          <p:nvPr/>
        </p:nvSpPr>
        <p:spPr>
          <a:xfrm>
            <a:off x="5482590" y="1323702"/>
            <a:ext cx="604004" cy="604004"/>
          </a:xfrm>
          <a:prstGeom prst="roundRect">
            <a:avLst>
              <a:gd name="adj" fmla="val 6667"/>
            </a:avLst>
          </a:prstGeom>
          <a:solidFill>
            <a:srgbClr val="F0EDE6"/>
          </a:solidFill>
          <a:ln/>
        </p:spPr>
      </p:sp>
      <p:sp>
        <p:nvSpPr>
          <p:cNvPr id="8" name="Text 6"/>
          <p:cNvSpPr/>
          <p:nvPr/>
        </p:nvSpPr>
        <p:spPr>
          <a:xfrm>
            <a:off x="5685710" y="1406141"/>
            <a:ext cx="197763" cy="402669"/>
          </a:xfrm>
          <a:prstGeom prst="rect">
            <a:avLst/>
          </a:prstGeom>
          <a:noFill/>
          <a:ln/>
        </p:spPr>
        <p:txBody>
          <a:bodyPr wrap="none" lIns="0" tIns="0" rIns="0" bIns="0" rtlCol="0" anchor="t"/>
          <a:lstStyle/>
          <a:p>
            <a:pPr marL="0" indent="0" algn="ctr">
              <a:lnSpc>
                <a:spcPts val="3150"/>
              </a:lnSpc>
              <a:buNone/>
            </a:pPr>
            <a:r>
              <a:rPr lang="en-US" sz="3150" dirty="0">
                <a:solidFill>
                  <a:srgbClr val="2C2821"/>
                </a:solidFill>
                <a:latin typeface="Alice" pitchFamily="34" charset="0"/>
                <a:ea typeface="Alice" pitchFamily="34" charset="-122"/>
                <a:cs typeface="Alice" pitchFamily="34" charset="-120"/>
              </a:rPr>
              <a:t>2</a:t>
            </a:r>
            <a:endParaRPr lang="en-US" sz="3150" dirty="0"/>
          </a:p>
        </p:txBody>
      </p:sp>
      <p:sp>
        <p:nvSpPr>
          <p:cNvPr id="10" name="Text 8"/>
          <p:cNvSpPr/>
          <p:nvPr/>
        </p:nvSpPr>
        <p:spPr>
          <a:xfrm>
            <a:off x="6259781" y="1386821"/>
            <a:ext cx="3727315" cy="859155"/>
          </a:xfrm>
          <a:prstGeom prst="rect">
            <a:avLst/>
          </a:prstGeom>
          <a:noFill/>
          <a:ln/>
        </p:spPr>
        <p:txBody>
          <a:bodyPr wrap="square" lIns="0" tIns="0" rIns="0" bIns="0" rtlCol="0" anchor="t"/>
          <a:lstStyle/>
          <a:p>
            <a:pPr marL="0" indent="0">
              <a:lnSpc>
                <a:spcPts val="3350"/>
              </a:lnSpc>
              <a:buNone/>
            </a:pPr>
            <a:r>
              <a:rPr lang="en-US" sz="2100" b="1" dirty="0">
                <a:solidFill>
                  <a:srgbClr val="2C2821"/>
                </a:solidFill>
                <a:latin typeface="Lora" pitchFamily="34" charset="0"/>
                <a:ea typeface="Lora" pitchFamily="34" charset="-122"/>
                <a:cs typeface="Lora" pitchFamily="34" charset="-120"/>
              </a:rPr>
              <a:t>High energy consumption</a:t>
            </a:r>
            <a:endParaRPr lang="en-US" sz="2100" b="1" dirty="0"/>
          </a:p>
        </p:txBody>
      </p:sp>
      <p:sp>
        <p:nvSpPr>
          <p:cNvPr id="11" name="Shape 9"/>
          <p:cNvSpPr/>
          <p:nvPr/>
        </p:nvSpPr>
        <p:spPr>
          <a:xfrm>
            <a:off x="10289098" y="1279788"/>
            <a:ext cx="604004" cy="604004"/>
          </a:xfrm>
          <a:prstGeom prst="roundRect">
            <a:avLst>
              <a:gd name="adj" fmla="val 6667"/>
            </a:avLst>
          </a:prstGeom>
          <a:solidFill>
            <a:srgbClr val="F0EDE6"/>
          </a:solidFill>
          <a:ln/>
        </p:spPr>
      </p:sp>
      <p:sp>
        <p:nvSpPr>
          <p:cNvPr id="12" name="Text 10"/>
          <p:cNvSpPr/>
          <p:nvPr/>
        </p:nvSpPr>
        <p:spPr>
          <a:xfrm>
            <a:off x="10524241" y="1386821"/>
            <a:ext cx="196096" cy="402669"/>
          </a:xfrm>
          <a:prstGeom prst="rect">
            <a:avLst/>
          </a:prstGeom>
          <a:noFill/>
          <a:ln/>
        </p:spPr>
        <p:txBody>
          <a:bodyPr wrap="none" lIns="0" tIns="0" rIns="0" bIns="0" rtlCol="0" anchor="t"/>
          <a:lstStyle/>
          <a:p>
            <a:pPr marL="0" indent="0" algn="ctr">
              <a:lnSpc>
                <a:spcPts val="3150"/>
              </a:lnSpc>
              <a:buNone/>
            </a:pPr>
            <a:r>
              <a:rPr lang="en-US" sz="3150" dirty="0">
                <a:solidFill>
                  <a:srgbClr val="2C2821"/>
                </a:solidFill>
                <a:latin typeface="Alice" pitchFamily="34" charset="0"/>
                <a:ea typeface="Alice" pitchFamily="34" charset="-122"/>
                <a:cs typeface="Alice" pitchFamily="34" charset="-120"/>
              </a:rPr>
              <a:t>3</a:t>
            </a:r>
            <a:endParaRPr lang="en-US" sz="3150" dirty="0"/>
          </a:p>
        </p:txBody>
      </p:sp>
      <p:sp>
        <p:nvSpPr>
          <p:cNvPr id="14" name="Text 12"/>
          <p:cNvSpPr/>
          <p:nvPr/>
        </p:nvSpPr>
        <p:spPr>
          <a:xfrm>
            <a:off x="11065866" y="1303793"/>
            <a:ext cx="3199209" cy="429578"/>
          </a:xfrm>
          <a:prstGeom prst="rect">
            <a:avLst/>
          </a:prstGeom>
          <a:noFill/>
          <a:ln/>
        </p:spPr>
        <p:txBody>
          <a:bodyPr wrap="none" lIns="0" tIns="0" rIns="0" bIns="0" rtlCol="0" anchor="t"/>
          <a:lstStyle/>
          <a:p>
            <a:pPr marL="0" indent="0">
              <a:lnSpc>
                <a:spcPts val="3350"/>
              </a:lnSpc>
              <a:buNone/>
            </a:pPr>
            <a:r>
              <a:rPr lang="en-US" sz="2100" b="1" dirty="0">
                <a:solidFill>
                  <a:srgbClr val="2C2821"/>
                </a:solidFill>
                <a:latin typeface="Lora" pitchFamily="34" charset="0"/>
                <a:ea typeface="Lora" pitchFamily="34" charset="-122"/>
                <a:cs typeface="Lora" pitchFamily="34" charset="-120"/>
              </a:rPr>
              <a:t>Storage issues</a:t>
            </a:r>
            <a:endParaRPr lang="en-US" sz="2100" b="1" dirty="0"/>
          </a:p>
        </p:txBody>
      </p:sp>
      <p:sp>
        <p:nvSpPr>
          <p:cNvPr id="15" name="Shape 13"/>
          <p:cNvSpPr/>
          <p:nvPr/>
        </p:nvSpPr>
        <p:spPr>
          <a:xfrm>
            <a:off x="618896" y="3124796"/>
            <a:ext cx="604004" cy="604004"/>
          </a:xfrm>
          <a:prstGeom prst="roundRect">
            <a:avLst>
              <a:gd name="adj" fmla="val 6667"/>
            </a:avLst>
          </a:prstGeom>
          <a:solidFill>
            <a:srgbClr val="F0EDE6"/>
          </a:solidFill>
          <a:ln/>
        </p:spPr>
      </p:sp>
      <p:sp>
        <p:nvSpPr>
          <p:cNvPr id="16" name="Text 14"/>
          <p:cNvSpPr/>
          <p:nvPr/>
        </p:nvSpPr>
        <p:spPr>
          <a:xfrm>
            <a:off x="821064" y="3245644"/>
            <a:ext cx="199668" cy="402669"/>
          </a:xfrm>
          <a:prstGeom prst="rect">
            <a:avLst/>
          </a:prstGeom>
          <a:noFill/>
          <a:ln/>
        </p:spPr>
        <p:txBody>
          <a:bodyPr wrap="none" lIns="0" tIns="0" rIns="0" bIns="0" rtlCol="0" anchor="t"/>
          <a:lstStyle/>
          <a:p>
            <a:pPr marL="0" indent="0" algn="ctr">
              <a:lnSpc>
                <a:spcPts val="3150"/>
              </a:lnSpc>
              <a:buNone/>
            </a:pPr>
            <a:r>
              <a:rPr lang="en-US" sz="3150" dirty="0">
                <a:solidFill>
                  <a:srgbClr val="2C2821"/>
                </a:solidFill>
                <a:latin typeface="Alice" pitchFamily="34" charset="0"/>
                <a:ea typeface="Alice" pitchFamily="34" charset="-122"/>
                <a:cs typeface="Alice" pitchFamily="34" charset="-120"/>
              </a:rPr>
              <a:t>4</a:t>
            </a:r>
            <a:endParaRPr lang="en-US" sz="3150" dirty="0"/>
          </a:p>
        </p:txBody>
      </p:sp>
      <p:sp>
        <p:nvSpPr>
          <p:cNvPr id="18" name="Text 16"/>
          <p:cNvSpPr/>
          <p:nvPr/>
        </p:nvSpPr>
        <p:spPr>
          <a:xfrm>
            <a:off x="1405624" y="3189954"/>
            <a:ext cx="5369123" cy="429578"/>
          </a:xfrm>
          <a:prstGeom prst="rect">
            <a:avLst/>
          </a:prstGeom>
          <a:noFill/>
          <a:ln/>
        </p:spPr>
        <p:txBody>
          <a:bodyPr wrap="none" lIns="0" tIns="0" rIns="0" bIns="0" rtlCol="0" anchor="t"/>
          <a:lstStyle/>
          <a:p>
            <a:pPr marL="0" indent="0">
              <a:lnSpc>
                <a:spcPts val="3350"/>
              </a:lnSpc>
              <a:buNone/>
            </a:pPr>
            <a:r>
              <a:rPr lang="en-US" sz="2100" b="1" dirty="0">
                <a:solidFill>
                  <a:srgbClr val="2C2821"/>
                </a:solidFill>
                <a:latin typeface="Lora" pitchFamily="34" charset="0"/>
                <a:ea typeface="Lora" pitchFamily="34" charset="-122"/>
                <a:cs typeface="Lora" pitchFamily="34" charset="-120"/>
              </a:rPr>
              <a:t>Labor shortages</a:t>
            </a:r>
            <a:endParaRPr lang="en-US" sz="2100" b="1" dirty="0"/>
          </a:p>
        </p:txBody>
      </p:sp>
      <p:sp>
        <p:nvSpPr>
          <p:cNvPr id="19" name="Shape 17"/>
          <p:cNvSpPr/>
          <p:nvPr/>
        </p:nvSpPr>
        <p:spPr>
          <a:xfrm>
            <a:off x="5482589" y="3102741"/>
            <a:ext cx="604004" cy="604004"/>
          </a:xfrm>
          <a:prstGeom prst="roundRect">
            <a:avLst>
              <a:gd name="adj" fmla="val 6667"/>
            </a:avLst>
          </a:prstGeom>
          <a:solidFill>
            <a:srgbClr val="F0EDE6"/>
          </a:solidFill>
          <a:ln/>
        </p:spPr>
        <p:txBody>
          <a:bodyPr/>
          <a:lstStyle/>
          <a:p>
            <a:endParaRPr lang="en-IN" dirty="0"/>
          </a:p>
        </p:txBody>
      </p:sp>
      <p:sp>
        <p:nvSpPr>
          <p:cNvPr id="20" name="Text 18"/>
          <p:cNvSpPr/>
          <p:nvPr/>
        </p:nvSpPr>
        <p:spPr>
          <a:xfrm>
            <a:off x="5685710" y="3189954"/>
            <a:ext cx="195263" cy="402669"/>
          </a:xfrm>
          <a:prstGeom prst="rect">
            <a:avLst/>
          </a:prstGeom>
          <a:noFill/>
          <a:ln/>
        </p:spPr>
        <p:txBody>
          <a:bodyPr wrap="none" lIns="0" tIns="0" rIns="0" bIns="0" rtlCol="0" anchor="t"/>
          <a:lstStyle/>
          <a:p>
            <a:pPr marL="0" indent="0" algn="ctr">
              <a:lnSpc>
                <a:spcPts val="3150"/>
              </a:lnSpc>
              <a:buNone/>
            </a:pPr>
            <a:r>
              <a:rPr lang="en-US" sz="3150" dirty="0">
                <a:solidFill>
                  <a:srgbClr val="2C2821"/>
                </a:solidFill>
                <a:latin typeface="Alice" pitchFamily="34" charset="0"/>
                <a:ea typeface="Alice" pitchFamily="34" charset="-122"/>
                <a:cs typeface="Alice" pitchFamily="34" charset="-120"/>
              </a:rPr>
              <a:t>5</a:t>
            </a:r>
            <a:endParaRPr lang="en-US" sz="3150" dirty="0"/>
          </a:p>
        </p:txBody>
      </p:sp>
      <p:sp>
        <p:nvSpPr>
          <p:cNvPr id="22" name="Text 20"/>
          <p:cNvSpPr/>
          <p:nvPr/>
        </p:nvSpPr>
        <p:spPr>
          <a:xfrm>
            <a:off x="6259781" y="3124796"/>
            <a:ext cx="5862598" cy="859155"/>
          </a:xfrm>
          <a:prstGeom prst="rect">
            <a:avLst/>
          </a:prstGeom>
          <a:noFill/>
          <a:ln/>
        </p:spPr>
        <p:txBody>
          <a:bodyPr wrap="square" lIns="0" tIns="0" rIns="0" bIns="0" rtlCol="0" anchor="t"/>
          <a:lstStyle/>
          <a:p>
            <a:pPr marL="0" indent="0">
              <a:lnSpc>
                <a:spcPts val="3350"/>
              </a:lnSpc>
              <a:buNone/>
            </a:pPr>
            <a:r>
              <a:rPr lang="en-US" sz="2100" b="1" dirty="0">
                <a:solidFill>
                  <a:srgbClr val="2C2821"/>
                </a:solidFill>
                <a:latin typeface="Lora" pitchFamily="34" charset="0"/>
                <a:ea typeface="Lora" pitchFamily="34" charset="-122"/>
                <a:cs typeface="Lora" pitchFamily="34" charset="-120"/>
              </a:rPr>
              <a:t>Lack of adaptability to various rice varieties</a:t>
            </a:r>
            <a:endParaRPr lang="en-US" sz="2100" dirty="0"/>
          </a:p>
        </p:txBody>
      </p:sp>
      <p:sp>
        <p:nvSpPr>
          <p:cNvPr id="23" name="TextBox 22">
            <a:extLst>
              <a:ext uri="{FF2B5EF4-FFF2-40B4-BE49-F238E27FC236}">
                <a16:creationId xmlns:a16="http://schemas.microsoft.com/office/drawing/2014/main" id="{9D424873-0F8F-2385-DCCC-52594D716602}"/>
              </a:ext>
            </a:extLst>
          </p:cNvPr>
          <p:cNvSpPr txBox="1"/>
          <p:nvPr/>
        </p:nvSpPr>
        <p:spPr>
          <a:xfrm>
            <a:off x="10893102" y="1919249"/>
            <a:ext cx="3371973" cy="1015663"/>
          </a:xfrm>
          <a:prstGeom prst="rect">
            <a:avLst/>
          </a:prstGeom>
          <a:noFill/>
        </p:spPr>
        <p:txBody>
          <a:bodyPr wrap="square" rtlCol="0">
            <a:spAutoFit/>
          </a:bodyPr>
          <a:lstStyle/>
          <a:p>
            <a:pPr algn="just"/>
            <a:r>
              <a:rPr lang="en-IN" sz="1800" dirty="0">
                <a:effectLst/>
                <a:latin typeface="Lora" pitchFamily="2" charset="0"/>
                <a:ea typeface="Aptos" panose="020B0004020202020204" pitchFamily="34" charset="0"/>
                <a:cs typeface="Times New Roman" panose="02020603050405020304" pitchFamily="18" charset="0"/>
              </a:rPr>
              <a:t>The mill faces issues </a:t>
            </a:r>
            <a:r>
              <a:rPr lang="en-IN" sz="2100" dirty="0">
                <a:effectLst/>
                <a:latin typeface="Lora" pitchFamily="2" charset="0"/>
                <a:ea typeface="Aptos" panose="020B0004020202020204" pitchFamily="34" charset="0"/>
                <a:cs typeface="Times New Roman" panose="02020603050405020304" pitchFamily="18" charset="0"/>
              </a:rPr>
              <a:t>in</a:t>
            </a:r>
            <a:r>
              <a:rPr lang="en-IN" sz="1800" dirty="0">
                <a:effectLst/>
                <a:latin typeface="Lora" pitchFamily="2" charset="0"/>
                <a:ea typeface="Aptos" panose="020B0004020202020204" pitchFamily="34" charset="0"/>
                <a:cs typeface="Times New Roman" panose="02020603050405020304" pitchFamily="18" charset="0"/>
              </a:rPr>
              <a:t> properly storing the rice, which </a:t>
            </a:r>
            <a:r>
              <a:rPr lang="en-IN" sz="2100" dirty="0">
                <a:effectLst/>
                <a:latin typeface="Lora" pitchFamily="2" charset="0"/>
                <a:ea typeface="Aptos" panose="020B0004020202020204" pitchFamily="34" charset="0"/>
                <a:cs typeface="Times New Roman" panose="02020603050405020304" pitchFamily="18" charset="0"/>
              </a:rPr>
              <a:t>affects</a:t>
            </a:r>
            <a:r>
              <a:rPr lang="en-IN" sz="1800" dirty="0">
                <a:effectLst/>
                <a:latin typeface="Lora" pitchFamily="2" charset="0"/>
                <a:ea typeface="Aptos" panose="020B0004020202020204" pitchFamily="34" charset="0"/>
                <a:cs typeface="Times New Roman" panose="02020603050405020304" pitchFamily="18" charset="0"/>
              </a:rPr>
              <a:t> the quality.</a:t>
            </a:r>
            <a:endParaRPr lang="en-IN" dirty="0">
              <a:latin typeface="Lora" pitchFamily="2" charset="0"/>
            </a:endParaRPr>
          </a:p>
        </p:txBody>
      </p:sp>
      <p:sp>
        <p:nvSpPr>
          <p:cNvPr id="24" name="TextBox 23">
            <a:extLst>
              <a:ext uri="{FF2B5EF4-FFF2-40B4-BE49-F238E27FC236}">
                <a16:creationId xmlns:a16="http://schemas.microsoft.com/office/drawing/2014/main" id="{9ED81547-223D-8AED-D06E-D4AA3C16A932}"/>
              </a:ext>
            </a:extLst>
          </p:cNvPr>
          <p:cNvSpPr txBox="1"/>
          <p:nvPr/>
        </p:nvSpPr>
        <p:spPr>
          <a:xfrm>
            <a:off x="1293990" y="1989625"/>
            <a:ext cx="4015413" cy="1200329"/>
          </a:xfrm>
          <a:prstGeom prst="rect">
            <a:avLst/>
          </a:prstGeom>
          <a:noFill/>
        </p:spPr>
        <p:txBody>
          <a:bodyPr wrap="square" rtlCol="0">
            <a:spAutoFit/>
          </a:bodyPr>
          <a:lstStyle/>
          <a:p>
            <a:pPr algn="just"/>
            <a:r>
              <a:rPr lang="en-IN" sz="1800" kern="100" dirty="0">
                <a:effectLst/>
                <a:latin typeface="Lora" pitchFamily="2" charset="0"/>
                <a:ea typeface="Aptos" panose="020B0004020202020204" pitchFamily="34" charset="0"/>
                <a:cs typeface="Times New Roman" panose="02020603050405020304" pitchFamily="18" charset="0"/>
              </a:rPr>
              <a:t>Traditional methods of sorting rice grains lead to inefficiencies and lower quality output.</a:t>
            </a:r>
          </a:p>
          <a:p>
            <a:endParaRPr lang="en-IN" dirty="0"/>
          </a:p>
        </p:txBody>
      </p:sp>
      <p:sp>
        <p:nvSpPr>
          <p:cNvPr id="25" name="TextBox 24">
            <a:extLst>
              <a:ext uri="{FF2B5EF4-FFF2-40B4-BE49-F238E27FC236}">
                <a16:creationId xmlns:a16="http://schemas.microsoft.com/office/drawing/2014/main" id="{CE63F2E9-8A85-ACDA-70F6-67A2CF66D71B}"/>
              </a:ext>
            </a:extLst>
          </p:cNvPr>
          <p:cNvSpPr txBox="1"/>
          <p:nvPr/>
        </p:nvSpPr>
        <p:spPr>
          <a:xfrm>
            <a:off x="1293990" y="3983951"/>
            <a:ext cx="3770379" cy="1200329"/>
          </a:xfrm>
          <a:prstGeom prst="rect">
            <a:avLst/>
          </a:prstGeom>
          <a:noFill/>
        </p:spPr>
        <p:txBody>
          <a:bodyPr wrap="square" rtlCol="0">
            <a:spAutoFit/>
          </a:bodyPr>
          <a:lstStyle/>
          <a:p>
            <a:pPr algn="just"/>
            <a:r>
              <a:rPr lang="en-IN" sz="1800" dirty="0">
                <a:effectLst/>
                <a:latin typeface="Lora" pitchFamily="2" charset="0"/>
                <a:ea typeface="Aptos" panose="020B0004020202020204" pitchFamily="34" charset="0"/>
                <a:cs typeface="Times New Roman" panose="02020603050405020304" pitchFamily="18" charset="0"/>
              </a:rPr>
              <a:t>There is a shortage of skilled labour to operate and maintain the machinery, further hindering the production process.</a:t>
            </a:r>
            <a:endParaRPr lang="en-IN" dirty="0">
              <a:latin typeface="Lora" pitchFamily="2" charset="0"/>
            </a:endParaRPr>
          </a:p>
        </p:txBody>
      </p:sp>
      <p:sp>
        <p:nvSpPr>
          <p:cNvPr id="26" name="TextBox 25">
            <a:extLst>
              <a:ext uri="{FF2B5EF4-FFF2-40B4-BE49-F238E27FC236}">
                <a16:creationId xmlns:a16="http://schemas.microsoft.com/office/drawing/2014/main" id="{8DDAE847-EC46-CFB6-01AA-5449F997093E}"/>
              </a:ext>
            </a:extLst>
          </p:cNvPr>
          <p:cNvSpPr txBox="1"/>
          <p:nvPr/>
        </p:nvSpPr>
        <p:spPr>
          <a:xfrm>
            <a:off x="6175057" y="3956111"/>
            <a:ext cx="5495806" cy="923330"/>
          </a:xfrm>
          <a:prstGeom prst="rect">
            <a:avLst/>
          </a:prstGeom>
          <a:noFill/>
        </p:spPr>
        <p:txBody>
          <a:bodyPr wrap="square" rtlCol="0">
            <a:spAutoFit/>
          </a:bodyPr>
          <a:lstStyle/>
          <a:p>
            <a:pPr algn="just"/>
            <a:r>
              <a:rPr lang="en-IN" sz="1800" kern="100" dirty="0">
                <a:effectLst/>
                <a:latin typeface="Lora" pitchFamily="2" charset="0"/>
                <a:ea typeface="Aptos" panose="020B0004020202020204" pitchFamily="34" charset="0"/>
                <a:cs typeface="Times New Roman" panose="02020603050405020304" pitchFamily="18" charset="0"/>
              </a:rPr>
              <a:t>The mill has difficulty in adapting  to different rice varieties</a:t>
            </a:r>
            <a:r>
              <a:rPr lang="en-IN" kern="100" dirty="0">
                <a:latin typeface="Lora" pitchFamily="2" charset="0"/>
                <a:ea typeface="Aptos" panose="020B0004020202020204" pitchFamily="34" charset="0"/>
                <a:cs typeface="Times New Roman" panose="02020603050405020304" pitchFamily="18" charset="0"/>
              </a:rPr>
              <a:t>.</a:t>
            </a:r>
            <a:endParaRPr lang="en-IN" sz="1800" kern="100" dirty="0">
              <a:effectLst/>
              <a:latin typeface="Lora" pitchFamily="2" charset="0"/>
              <a:ea typeface="Aptos" panose="020B0004020202020204" pitchFamily="34" charset="0"/>
              <a:cs typeface="Times New Roman" panose="02020603050405020304" pitchFamily="18" charset="0"/>
            </a:endParaRPr>
          </a:p>
          <a:p>
            <a:endParaRPr lang="en-IN" dirty="0"/>
          </a:p>
        </p:txBody>
      </p:sp>
      <p:sp>
        <p:nvSpPr>
          <p:cNvPr id="27" name="TextBox 26">
            <a:extLst>
              <a:ext uri="{FF2B5EF4-FFF2-40B4-BE49-F238E27FC236}">
                <a16:creationId xmlns:a16="http://schemas.microsoft.com/office/drawing/2014/main" id="{C7F9D8CD-A335-1059-07EA-9483E057B4DE}"/>
              </a:ext>
            </a:extLst>
          </p:cNvPr>
          <p:cNvSpPr txBox="1"/>
          <p:nvPr/>
        </p:nvSpPr>
        <p:spPr>
          <a:xfrm>
            <a:off x="6125801" y="1989624"/>
            <a:ext cx="3631837" cy="1200329"/>
          </a:xfrm>
          <a:prstGeom prst="rect">
            <a:avLst/>
          </a:prstGeom>
          <a:noFill/>
        </p:spPr>
        <p:txBody>
          <a:bodyPr wrap="square" rtlCol="0">
            <a:spAutoFit/>
          </a:bodyPr>
          <a:lstStyle/>
          <a:p>
            <a:pPr algn="just"/>
            <a:r>
              <a:rPr lang="en-IN" sz="1800" kern="100" dirty="0">
                <a:effectLst/>
                <a:latin typeface="Lora" pitchFamily="2" charset="0"/>
                <a:ea typeface="Aptos" panose="020B0004020202020204" pitchFamily="34" charset="0"/>
                <a:cs typeface="Times New Roman" panose="02020603050405020304" pitchFamily="18" charset="0"/>
              </a:rPr>
              <a:t>The equipment used consumes a significant amount of energy, increasing operational costs.</a:t>
            </a:r>
          </a:p>
          <a:p>
            <a:endParaRPr lang="en-IN" dirty="0"/>
          </a:p>
        </p:txBody>
      </p:sp>
      <p:pic>
        <p:nvPicPr>
          <p:cNvPr id="28" name="Picture 27">
            <a:extLst>
              <a:ext uri="{FF2B5EF4-FFF2-40B4-BE49-F238E27FC236}">
                <a16:creationId xmlns:a16="http://schemas.microsoft.com/office/drawing/2014/main" id="{A5222C7B-391C-B801-449F-D08B8B1A6981}"/>
              </a:ext>
            </a:extLst>
          </p:cNvPr>
          <p:cNvPicPr/>
          <p:nvPr/>
        </p:nvPicPr>
        <p:blipFill>
          <a:blip r:embed="rId3"/>
          <a:stretch>
            <a:fillRect/>
          </a:stretch>
        </p:blipFill>
        <p:spPr>
          <a:xfrm>
            <a:off x="7407125" y="5316342"/>
            <a:ext cx="3622606" cy="2169160"/>
          </a:xfrm>
          <a:prstGeom prst="rect">
            <a:avLst/>
          </a:prstGeom>
        </p:spPr>
      </p:pic>
      <p:pic>
        <p:nvPicPr>
          <p:cNvPr id="31" name="Picture 30">
            <a:extLst>
              <a:ext uri="{FF2B5EF4-FFF2-40B4-BE49-F238E27FC236}">
                <a16:creationId xmlns:a16="http://schemas.microsoft.com/office/drawing/2014/main" id="{B9321CE0-8A46-4D06-5168-45F2C23B6287}"/>
              </a:ext>
            </a:extLst>
          </p:cNvPr>
          <p:cNvPicPr/>
          <p:nvPr/>
        </p:nvPicPr>
        <p:blipFill>
          <a:blip r:embed="rId4"/>
          <a:stretch>
            <a:fillRect/>
          </a:stretch>
        </p:blipFill>
        <p:spPr>
          <a:xfrm>
            <a:off x="2660222" y="5316342"/>
            <a:ext cx="3770379" cy="2169160"/>
          </a:xfrm>
          <a:prstGeom prst="rect">
            <a:avLst/>
          </a:prstGeom>
        </p:spPr>
      </p:pic>
      <p:sp>
        <p:nvSpPr>
          <p:cNvPr id="5" name="TextBox 4">
            <a:extLst>
              <a:ext uri="{FF2B5EF4-FFF2-40B4-BE49-F238E27FC236}">
                <a16:creationId xmlns:a16="http://schemas.microsoft.com/office/drawing/2014/main" id="{A4B9F5D3-6CE1-880D-2388-8359A531028C}"/>
              </a:ext>
            </a:extLst>
          </p:cNvPr>
          <p:cNvSpPr txBox="1"/>
          <p:nvPr/>
        </p:nvSpPr>
        <p:spPr>
          <a:xfrm>
            <a:off x="3179179" y="7586620"/>
            <a:ext cx="3770379" cy="369332"/>
          </a:xfrm>
          <a:prstGeom prst="rect">
            <a:avLst/>
          </a:prstGeom>
          <a:noFill/>
        </p:spPr>
        <p:txBody>
          <a:bodyPr wrap="square" rtlCol="0">
            <a:spAutoFit/>
          </a:bodyPr>
          <a:lstStyle/>
          <a:p>
            <a:r>
              <a:rPr lang="en-IN" dirty="0">
                <a:latin typeface="Lora" pitchFamily="2" charset="0"/>
              </a:rPr>
              <a:t>Fig 6: Rice Storage Place </a:t>
            </a:r>
          </a:p>
        </p:txBody>
      </p:sp>
      <p:sp>
        <p:nvSpPr>
          <p:cNvPr id="13" name="TextBox 12">
            <a:extLst>
              <a:ext uri="{FF2B5EF4-FFF2-40B4-BE49-F238E27FC236}">
                <a16:creationId xmlns:a16="http://schemas.microsoft.com/office/drawing/2014/main" id="{5D0448F7-2A2D-8FC0-2000-59A2AEA44159}"/>
              </a:ext>
            </a:extLst>
          </p:cNvPr>
          <p:cNvSpPr txBox="1"/>
          <p:nvPr/>
        </p:nvSpPr>
        <p:spPr>
          <a:xfrm>
            <a:off x="7734033" y="7586620"/>
            <a:ext cx="3088012" cy="369332"/>
          </a:xfrm>
          <a:prstGeom prst="rect">
            <a:avLst/>
          </a:prstGeom>
          <a:noFill/>
        </p:spPr>
        <p:txBody>
          <a:bodyPr wrap="square" rtlCol="0">
            <a:spAutoFit/>
          </a:bodyPr>
          <a:lstStyle/>
          <a:p>
            <a:r>
              <a:rPr lang="en-US" dirty="0">
                <a:latin typeface="Lora" pitchFamily="2" charset="0"/>
              </a:rPr>
              <a:t>Fig 7: Storage Bags Of Rice</a:t>
            </a:r>
            <a:endParaRPr lang="en-IN" dirty="0">
              <a:latin typeface="Lora" pitchFamily="2" charset="0"/>
            </a:endParaRPr>
          </a:p>
        </p:txBody>
      </p:sp>
      <p:sp>
        <p:nvSpPr>
          <p:cNvPr id="9" name="Wave 8">
            <a:extLst>
              <a:ext uri="{FF2B5EF4-FFF2-40B4-BE49-F238E27FC236}">
                <a16:creationId xmlns:a16="http://schemas.microsoft.com/office/drawing/2014/main" id="{53EB74CD-6A43-AC03-8894-057DBB2C674C}"/>
              </a:ext>
            </a:extLst>
          </p:cNvPr>
          <p:cNvSpPr/>
          <p:nvPr/>
        </p:nvSpPr>
        <p:spPr>
          <a:xfrm>
            <a:off x="13695380" y="7559068"/>
            <a:ext cx="424838" cy="399710"/>
          </a:xfrm>
          <a:prstGeom prst="wav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9</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831</TotalTime>
  <Words>795</Words>
  <Application>Microsoft Office PowerPoint</Application>
  <PresentationFormat>Custom</PresentationFormat>
  <Paragraphs>141</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Wingdings</vt:lpstr>
      <vt:lpstr>Algerian</vt:lpstr>
      <vt:lpstr>Lora</vt:lpstr>
      <vt:lpstr>Calibri Light</vt:lpstr>
      <vt:lpstr>Alice</vt:lpstr>
      <vt:lpstr>Office Theme</vt:lpstr>
      <vt:lpstr>PowerPoint Presentation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venu vaddimukkala</cp:lastModifiedBy>
  <cp:revision>9</cp:revision>
  <dcterms:created xsi:type="dcterms:W3CDTF">2024-10-20T04:59:22Z</dcterms:created>
  <dcterms:modified xsi:type="dcterms:W3CDTF">2024-11-25T06:00:15Z</dcterms:modified>
</cp:coreProperties>
</file>