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2200F-3178-4F2B-AA62-9B492800B718}" v="1" dt="2023-09-28T07:31:14.575"/>
    <p1510:client id="{5D5D34EF-7DA4-4186-8EC8-DD1C59200E15}" v="489" dt="2023-09-28T10:56:15.6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224E5D-ABB5-47F6-AC7B-814CF6AFCC4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F2ECE2E-E61D-479E-A920-75B233824FB8}">
      <dgm:prSet/>
      <dgm:spPr/>
      <dgm:t>
        <a:bodyPr/>
        <a:lstStyle/>
        <a:p>
          <a:pPr>
            <a:lnSpc>
              <a:spcPct val="100000"/>
            </a:lnSpc>
          </a:pPr>
          <a:r>
            <a:rPr lang="en-US" b="1"/>
            <a:t>Define the problem</a:t>
          </a:r>
          <a:endParaRPr lang="en-US"/>
        </a:p>
      </dgm:t>
    </dgm:pt>
    <dgm:pt modelId="{2AAF30F3-9704-4102-9F00-F7F648CF1229}" type="parTrans" cxnId="{3FF310B5-6EE5-47B7-9C71-62AC6A660A1D}">
      <dgm:prSet/>
      <dgm:spPr/>
      <dgm:t>
        <a:bodyPr/>
        <a:lstStyle/>
        <a:p>
          <a:endParaRPr lang="en-US"/>
        </a:p>
      </dgm:t>
    </dgm:pt>
    <dgm:pt modelId="{8BEEA295-154C-4F79-B04F-9F29B957CC2E}" type="sibTrans" cxnId="{3FF310B5-6EE5-47B7-9C71-62AC6A660A1D}">
      <dgm:prSet/>
      <dgm:spPr/>
      <dgm:t>
        <a:bodyPr/>
        <a:lstStyle/>
        <a:p>
          <a:endParaRPr lang="en-US"/>
        </a:p>
      </dgm:t>
    </dgm:pt>
    <dgm:pt modelId="{7BEDAB82-E5F0-4F60-ACA5-6D2E3E2EE206}">
      <dgm:prSet/>
      <dgm:spPr/>
      <dgm:t>
        <a:bodyPr/>
        <a:lstStyle/>
        <a:p>
          <a:pPr>
            <a:lnSpc>
              <a:spcPct val="100000"/>
            </a:lnSpc>
          </a:pPr>
          <a:r>
            <a:rPr lang="en-US" b="1"/>
            <a:t>Data collection</a:t>
          </a:r>
          <a:endParaRPr lang="en-US"/>
        </a:p>
      </dgm:t>
    </dgm:pt>
    <dgm:pt modelId="{BB97D19D-F0D4-4C41-B82F-3C2A336C9EEB}" type="parTrans" cxnId="{7EA30E22-12A4-4122-9016-D3537FA1E8F3}">
      <dgm:prSet/>
      <dgm:spPr/>
      <dgm:t>
        <a:bodyPr/>
        <a:lstStyle/>
        <a:p>
          <a:endParaRPr lang="en-US"/>
        </a:p>
      </dgm:t>
    </dgm:pt>
    <dgm:pt modelId="{FB1B58AE-793E-47B1-A156-91919947540D}" type="sibTrans" cxnId="{7EA30E22-12A4-4122-9016-D3537FA1E8F3}">
      <dgm:prSet/>
      <dgm:spPr/>
      <dgm:t>
        <a:bodyPr/>
        <a:lstStyle/>
        <a:p>
          <a:endParaRPr lang="en-US"/>
        </a:p>
      </dgm:t>
    </dgm:pt>
    <dgm:pt modelId="{1F393465-527B-425E-9A51-7A296E7EF9C7}">
      <dgm:prSet/>
      <dgm:spPr/>
      <dgm:t>
        <a:bodyPr/>
        <a:lstStyle/>
        <a:p>
          <a:pPr>
            <a:lnSpc>
              <a:spcPct val="100000"/>
            </a:lnSpc>
          </a:pPr>
          <a:r>
            <a:rPr lang="en-US" b="1"/>
            <a:t>Data processing </a:t>
          </a:r>
          <a:endParaRPr lang="en-US"/>
        </a:p>
      </dgm:t>
    </dgm:pt>
    <dgm:pt modelId="{A919A99E-189D-4E69-8492-97FB59AA2315}" type="parTrans" cxnId="{0175D351-7FAF-4918-913B-F3EB7FB8C8D7}">
      <dgm:prSet/>
      <dgm:spPr/>
      <dgm:t>
        <a:bodyPr/>
        <a:lstStyle/>
        <a:p>
          <a:endParaRPr lang="en-US"/>
        </a:p>
      </dgm:t>
    </dgm:pt>
    <dgm:pt modelId="{2B3C29CA-2C90-4BF0-8978-DD7B8A87F9DE}" type="sibTrans" cxnId="{0175D351-7FAF-4918-913B-F3EB7FB8C8D7}">
      <dgm:prSet/>
      <dgm:spPr/>
      <dgm:t>
        <a:bodyPr/>
        <a:lstStyle/>
        <a:p>
          <a:endParaRPr lang="en-US"/>
        </a:p>
      </dgm:t>
    </dgm:pt>
    <dgm:pt modelId="{C511B35A-3347-435F-A11C-040CD6AD775D}">
      <dgm:prSet/>
      <dgm:spPr/>
      <dgm:t>
        <a:bodyPr/>
        <a:lstStyle/>
        <a:p>
          <a:pPr>
            <a:lnSpc>
              <a:spcPct val="100000"/>
            </a:lnSpc>
          </a:pPr>
          <a:r>
            <a:rPr lang="en-US" b="1"/>
            <a:t>Data splitting</a:t>
          </a:r>
          <a:endParaRPr lang="en-US"/>
        </a:p>
      </dgm:t>
    </dgm:pt>
    <dgm:pt modelId="{FBAF7E78-ADA0-4676-A402-B658D3BBA2F9}" type="parTrans" cxnId="{E73D95FA-CDB3-4BA3-AF9C-862D03E9DC9B}">
      <dgm:prSet/>
      <dgm:spPr/>
      <dgm:t>
        <a:bodyPr/>
        <a:lstStyle/>
        <a:p>
          <a:endParaRPr lang="en-US"/>
        </a:p>
      </dgm:t>
    </dgm:pt>
    <dgm:pt modelId="{E8BD010E-6F9A-4E7B-93ED-438A5750E2C7}" type="sibTrans" cxnId="{E73D95FA-CDB3-4BA3-AF9C-862D03E9DC9B}">
      <dgm:prSet/>
      <dgm:spPr/>
      <dgm:t>
        <a:bodyPr/>
        <a:lstStyle/>
        <a:p>
          <a:endParaRPr lang="en-US"/>
        </a:p>
      </dgm:t>
    </dgm:pt>
    <dgm:pt modelId="{813DC8D2-C1D6-494E-8334-07BA3C04DD58}">
      <dgm:prSet/>
      <dgm:spPr/>
      <dgm:t>
        <a:bodyPr/>
        <a:lstStyle/>
        <a:p>
          <a:pPr>
            <a:lnSpc>
              <a:spcPct val="100000"/>
            </a:lnSpc>
          </a:pPr>
          <a:r>
            <a:rPr lang="en-US" b="1"/>
            <a:t>Model selection</a:t>
          </a:r>
          <a:endParaRPr lang="en-US"/>
        </a:p>
      </dgm:t>
    </dgm:pt>
    <dgm:pt modelId="{FB8CC635-F080-4347-B798-313C4EC689CC}" type="parTrans" cxnId="{C080FA53-E772-44A8-ADD6-AB0C29AA9023}">
      <dgm:prSet/>
      <dgm:spPr/>
      <dgm:t>
        <a:bodyPr/>
        <a:lstStyle/>
        <a:p>
          <a:endParaRPr lang="en-US"/>
        </a:p>
      </dgm:t>
    </dgm:pt>
    <dgm:pt modelId="{27068A93-3BCE-4F6B-AA30-08A079843D71}" type="sibTrans" cxnId="{C080FA53-E772-44A8-ADD6-AB0C29AA9023}">
      <dgm:prSet/>
      <dgm:spPr/>
      <dgm:t>
        <a:bodyPr/>
        <a:lstStyle/>
        <a:p>
          <a:endParaRPr lang="en-US"/>
        </a:p>
      </dgm:t>
    </dgm:pt>
    <dgm:pt modelId="{7C3B9A0C-0A4F-43D7-8DE0-FD01BB3ADDC0}" type="pres">
      <dgm:prSet presAssocID="{9B224E5D-ABB5-47F6-AC7B-814CF6AFCC47}" presName="root" presStyleCnt="0">
        <dgm:presLayoutVars>
          <dgm:dir/>
          <dgm:resizeHandles val="exact"/>
        </dgm:presLayoutVars>
      </dgm:prSet>
      <dgm:spPr/>
    </dgm:pt>
    <dgm:pt modelId="{6FCF45BC-B8EC-4870-84E3-C0A1E0D10843}" type="pres">
      <dgm:prSet presAssocID="{2F2ECE2E-E61D-479E-A920-75B233824FB8}" presName="compNode" presStyleCnt="0"/>
      <dgm:spPr/>
    </dgm:pt>
    <dgm:pt modelId="{E7A540BE-B11C-4A6D-A6AC-93B0291B4108}" type="pres">
      <dgm:prSet presAssocID="{2F2ECE2E-E61D-479E-A920-75B233824FB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07AD485C-C629-42C1-B2C9-260C75EE40C9}" type="pres">
      <dgm:prSet presAssocID="{2F2ECE2E-E61D-479E-A920-75B233824FB8}" presName="spaceRect" presStyleCnt="0"/>
      <dgm:spPr/>
    </dgm:pt>
    <dgm:pt modelId="{22CCFFC1-3C73-45EB-96E0-4D2C5CD82AA8}" type="pres">
      <dgm:prSet presAssocID="{2F2ECE2E-E61D-479E-A920-75B233824FB8}" presName="textRect" presStyleLbl="revTx" presStyleIdx="0" presStyleCnt="5">
        <dgm:presLayoutVars>
          <dgm:chMax val="1"/>
          <dgm:chPref val="1"/>
        </dgm:presLayoutVars>
      </dgm:prSet>
      <dgm:spPr/>
    </dgm:pt>
    <dgm:pt modelId="{9ACD23C4-EC0D-4BA5-998D-33341C02F9F7}" type="pres">
      <dgm:prSet presAssocID="{8BEEA295-154C-4F79-B04F-9F29B957CC2E}" presName="sibTrans" presStyleCnt="0"/>
      <dgm:spPr/>
    </dgm:pt>
    <dgm:pt modelId="{3168FCAD-C45C-4885-8760-D3C091865654}" type="pres">
      <dgm:prSet presAssocID="{7BEDAB82-E5F0-4F60-ACA5-6D2E3E2EE206}" presName="compNode" presStyleCnt="0"/>
      <dgm:spPr/>
    </dgm:pt>
    <dgm:pt modelId="{37340B63-96FE-4072-A77D-6D40D082478B}" type="pres">
      <dgm:prSet presAssocID="{7BEDAB82-E5F0-4F60-ACA5-6D2E3E2EE20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36D0B22-F42D-4FBC-A64D-648DE9EE036E}" type="pres">
      <dgm:prSet presAssocID="{7BEDAB82-E5F0-4F60-ACA5-6D2E3E2EE206}" presName="spaceRect" presStyleCnt="0"/>
      <dgm:spPr/>
    </dgm:pt>
    <dgm:pt modelId="{B6244139-3391-4605-848A-95358F5FDAE3}" type="pres">
      <dgm:prSet presAssocID="{7BEDAB82-E5F0-4F60-ACA5-6D2E3E2EE206}" presName="textRect" presStyleLbl="revTx" presStyleIdx="1" presStyleCnt="5">
        <dgm:presLayoutVars>
          <dgm:chMax val="1"/>
          <dgm:chPref val="1"/>
        </dgm:presLayoutVars>
      </dgm:prSet>
      <dgm:spPr/>
    </dgm:pt>
    <dgm:pt modelId="{51652087-7C28-47EF-B9A9-500F29795B10}" type="pres">
      <dgm:prSet presAssocID="{FB1B58AE-793E-47B1-A156-91919947540D}" presName="sibTrans" presStyleCnt="0"/>
      <dgm:spPr/>
    </dgm:pt>
    <dgm:pt modelId="{ECEA0582-9385-4B0D-B366-8E685B9701D6}" type="pres">
      <dgm:prSet presAssocID="{1F393465-527B-425E-9A51-7A296E7EF9C7}" presName="compNode" presStyleCnt="0"/>
      <dgm:spPr/>
    </dgm:pt>
    <dgm:pt modelId="{B4CB6556-5468-4A9C-903A-9623AADDFCFA}" type="pres">
      <dgm:prSet presAssocID="{1F393465-527B-425E-9A51-7A296E7EF9C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D4A06212-822F-4F5E-A5A6-4F46DE1F0E02}" type="pres">
      <dgm:prSet presAssocID="{1F393465-527B-425E-9A51-7A296E7EF9C7}" presName="spaceRect" presStyleCnt="0"/>
      <dgm:spPr/>
    </dgm:pt>
    <dgm:pt modelId="{9531C0DB-BA00-44E5-B90D-68CF948670E3}" type="pres">
      <dgm:prSet presAssocID="{1F393465-527B-425E-9A51-7A296E7EF9C7}" presName="textRect" presStyleLbl="revTx" presStyleIdx="2" presStyleCnt="5">
        <dgm:presLayoutVars>
          <dgm:chMax val="1"/>
          <dgm:chPref val="1"/>
        </dgm:presLayoutVars>
      </dgm:prSet>
      <dgm:spPr/>
    </dgm:pt>
    <dgm:pt modelId="{BDED03B6-0175-4921-B63E-10708C9C1443}" type="pres">
      <dgm:prSet presAssocID="{2B3C29CA-2C90-4BF0-8978-DD7B8A87F9DE}" presName="sibTrans" presStyleCnt="0"/>
      <dgm:spPr/>
    </dgm:pt>
    <dgm:pt modelId="{45028A7B-5AD8-48CD-ACDA-ECF9A0BCD289}" type="pres">
      <dgm:prSet presAssocID="{C511B35A-3347-435F-A11C-040CD6AD775D}" presName="compNode" presStyleCnt="0"/>
      <dgm:spPr/>
    </dgm:pt>
    <dgm:pt modelId="{3F72EBC4-9DEC-4D5E-A10A-E8753BB4AA58}" type="pres">
      <dgm:prSet presAssocID="{C511B35A-3347-435F-A11C-040CD6AD775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DC8583E7-7E90-4E12-AE69-D2CC195417D9}" type="pres">
      <dgm:prSet presAssocID="{C511B35A-3347-435F-A11C-040CD6AD775D}" presName="spaceRect" presStyleCnt="0"/>
      <dgm:spPr/>
    </dgm:pt>
    <dgm:pt modelId="{6F5397C8-74CA-4521-8E53-05B47F636002}" type="pres">
      <dgm:prSet presAssocID="{C511B35A-3347-435F-A11C-040CD6AD775D}" presName="textRect" presStyleLbl="revTx" presStyleIdx="3" presStyleCnt="5">
        <dgm:presLayoutVars>
          <dgm:chMax val="1"/>
          <dgm:chPref val="1"/>
        </dgm:presLayoutVars>
      </dgm:prSet>
      <dgm:spPr/>
    </dgm:pt>
    <dgm:pt modelId="{CB02F79D-4B49-484B-93CF-5CD1CE483DAD}" type="pres">
      <dgm:prSet presAssocID="{E8BD010E-6F9A-4E7B-93ED-438A5750E2C7}" presName="sibTrans" presStyleCnt="0"/>
      <dgm:spPr/>
    </dgm:pt>
    <dgm:pt modelId="{FEF337F4-0190-49EF-A97F-BCDC51A807F0}" type="pres">
      <dgm:prSet presAssocID="{813DC8D2-C1D6-494E-8334-07BA3C04DD58}" presName="compNode" presStyleCnt="0"/>
      <dgm:spPr/>
    </dgm:pt>
    <dgm:pt modelId="{F4CD0931-83F1-45A8-AECF-385E28ABC04F}" type="pres">
      <dgm:prSet presAssocID="{813DC8D2-C1D6-494E-8334-07BA3C04DD5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F6D5DF0B-77A4-4D8F-9F46-D982E2A88522}" type="pres">
      <dgm:prSet presAssocID="{813DC8D2-C1D6-494E-8334-07BA3C04DD58}" presName="spaceRect" presStyleCnt="0"/>
      <dgm:spPr/>
    </dgm:pt>
    <dgm:pt modelId="{96AA7B41-590F-4C1F-B9C9-E5326AC59F3B}" type="pres">
      <dgm:prSet presAssocID="{813DC8D2-C1D6-494E-8334-07BA3C04DD58}" presName="textRect" presStyleLbl="revTx" presStyleIdx="4" presStyleCnt="5">
        <dgm:presLayoutVars>
          <dgm:chMax val="1"/>
          <dgm:chPref val="1"/>
        </dgm:presLayoutVars>
      </dgm:prSet>
      <dgm:spPr/>
    </dgm:pt>
  </dgm:ptLst>
  <dgm:cxnLst>
    <dgm:cxn modelId="{10150D1B-2C8D-45DA-B29E-5D3BB1BD0621}" type="presOf" srcId="{9B224E5D-ABB5-47F6-AC7B-814CF6AFCC47}" destId="{7C3B9A0C-0A4F-43D7-8DE0-FD01BB3ADDC0}" srcOrd="0" destOrd="0" presId="urn:microsoft.com/office/officeart/2018/2/layout/IconLabelList"/>
    <dgm:cxn modelId="{EAF39D1E-B89F-4416-8936-E2230B835999}" type="presOf" srcId="{C511B35A-3347-435F-A11C-040CD6AD775D}" destId="{6F5397C8-74CA-4521-8E53-05B47F636002}" srcOrd="0" destOrd="0" presId="urn:microsoft.com/office/officeart/2018/2/layout/IconLabelList"/>
    <dgm:cxn modelId="{7EA30E22-12A4-4122-9016-D3537FA1E8F3}" srcId="{9B224E5D-ABB5-47F6-AC7B-814CF6AFCC47}" destId="{7BEDAB82-E5F0-4F60-ACA5-6D2E3E2EE206}" srcOrd="1" destOrd="0" parTransId="{BB97D19D-F0D4-4C41-B82F-3C2A336C9EEB}" sibTransId="{FB1B58AE-793E-47B1-A156-91919947540D}"/>
    <dgm:cxn modelId="{BD575233-AB6D-40A3-AFC3-E0A1E2A72027}" type="presOf" srcId="{2F2ECE2E-E61D-479E-A920-75B233824FB8}" destId="{22CCFFC1-3C73-45EB-96E0-4D2C5CD82AA8}" srcOrd="0" destOrd="0" presId="urn:microsoft.com/office/officeart/2018/2/layout/IconLabelList"/>
    <dgm:cxn modelId="{0175D351-7FAF-4918-913B-F3EB7FB8C8D7}" srcId="{9B224E5D-ABB5-47F6-AC7B-814CF6AFCC47}" destId="{1F393465-527B-425E-9A51-7A296E7EF9C7}" srcOrd="2" destOrd="0" parTransId="{A919A99E-189D-4E69-8492-97FB59AA2315}" sibTransId="{2B3C29CA-2C90-4BF0-8978-DD7B8A87F9DE}"/>
    <dgm:cxn modelId="{C080FA53-E772-44A8-ADD6-AB0C29AA9023}" srcId="{9B224E5D-ABB5-47F6-AC7B-814CF6AFCC47}" destId="{813DC8D2-C1D6-494E-8334-07BA3C04DD58}" srcOrd="4" destOrd="0" parTransId="{FB8CC635-F080-4347-B798-313C4EC689CC}" sibTransId="{27068A93-3BCE-4F6B-AA30-08A079843D71}"/>
    <dgm:cxn modelId="{3FF310B5-6EE5-47B7-9C71-62AC6A660A1D}" srcId="{9B224E5D-ABB5-47F6-AC7B-814CF6AFCC47}" destId="{2F2ECE2E-E61D-479E-A920-75B233824FB8}" srcOrd="0" destOrd="0" parTransId="{2AAF30F3-9704-4102-9F00-F7F648CF1229}" sibTransId="{8BEEA295-154C-4F79-B04F-9F29B957CC2E}"/>
    <dgm:cxn modelId="{EB2FFFBA-C2FA-4996-9B33-4D9FDA18C93D}" type="presOf" srcId="{1F393465-527B-425E-9A51-7A296E7EF9C7}" destId="{9531C0DB-BA00-44E5-B90D-68CF948670E3}" srcOrd="0" destOrd="0" presId="urn:microsoft.com/office/officeart/2018/2/layout/IconLabelList"/>
    <dgm:cxn modelId="{552D07BE-448D-482A-8496-61A9AAE2015D}" type="presOf" srcId="{7BEDAB82-E5F0-4F60-ACA5-6D2E3E2EE206}" destId="{B6244139-3391-4605-848A-95358F5FDAE3}" srcOrd="0" destOrd="0" presId="urn:microsoft.com/office/officeart/2018/2/layout/IconLabelList"/>
    <dgm:cxn modelId="{DBF920ED-8413-4BD6-99B4-D27A99149343}" type="presOf" srcId="{813DC8D2-C1D6-494E-8334-07BA3C04DD58}" destId="{96AA7B41-590F-4C1F-B9C9-E5326AC59F3B}" srcOrd="0" destOrd="0" presId="urn:microsoft.com/office/officeart/2018/2/layout/IconLabelList"/>
    <dgm:cxn modelId="{E73D95FA-CDB3-4BA3-AF9C-862D03E9DC9B}" srcId="{9B224E5D-ABB5-47F6-AC7B-814CF6AFCC47}" destId="{C511B35A-3347-435F-A11C-040CD6AD775D}" srcOrd="3" destOrd="0" parTransId="{FBAF7E78-ADA0-4676-A402-B658D3BBA2F9}" sibTransId="{E8BD010E-6F9A-4E7B-93ED-438A5750E2C7}"/>
    <dgm:cxn modelId="{20FC4D90-3EC1-472C-B7DF-0A9EA1516889}" type="presParOf" srcId="{7C3B9A0C-0A4F-43D7-8DE0-FD01BB3ADDC0}" destId="{6FCF45BC-B8EC-4870-84E3-C0A1E0D10843}" srcOrd="0" destOrd="0" presId="urn:microsoft.com/office/officeart/2018/2/layout/IconLabelList"/>
    <dgm:cxn modelId="{A8722D90-B73D-4C5B-AE3B-96F1FCEEC212}" type="presParOf" srcId="{6FCF45BC-B8EC-4870-84E3-C0A1E0D10843}" destId="{E7A540BE-B11C-4A6D-A6AC-93B0291B4108}" srcOrd="0" destOrd="0" presId="urn:microsoft.com/office/officeart/2018/2/layout/IconLabelList"/>
    <dgm:cxn modelId="{013ACBAD-CACA-44EF-83DA-42E5FB54A66B}" type="presParOf" srcId="{6FCF45BC-B8EC-4870-84E3-C0A1E0D10843}" destId="{07AD485C-C629-42C1-B2C9-260C75EE40C9}" srcOrd="1" destOrd="0" presId="urn:microsoft.com/office/officeart/2018/2/layout/IconLabelList"/>
    <dgm:cxn modelId="{BE459298-F790-447F-BF7B-BB3891821961}" type="presParOf" srcId="{6FCF45BC-B8EC-4870-84E3-C0A1E0D10843}" destId="{22CCFFC1-3C73-45EB-96E0-4D2C5CD82AA8}" srcOrd="2" destOrd="0" presId="urn:microsoft.com/office/officeart/2018/2/layout/IconLabelList"/>
    <dgm:cxn modelId="{32F50542-ABF6-4D87-99E2-8977DDDA57F4}" type="presParOf" srcId="{7C3B9A0C-0A4F-43D7-8DE0-FD01BB3ADDC0}" destId="{9ACD23C4-EC0D-4BA5-998D-33341C02F9F7}" srcOrd="1" destOrd="0" presId="urn:microsoft.com/office/officeart/2018/2/layout/IconLabelList"/>
    <dgm:cxn modelId="{DB573EA4-9A25-42D6-8C62-4EA2675D1111}" type="presParOf" srcId="{7C3B9A0C-0A4F-43D7-8DE0-FD01BB3ADDC0}" destId="{3168FCAD-C45C-4885-8760-D3C091865654}" srcOrd="2" destOrd="0" presId="urn:microsoft.com/office/officeart/2018/2/layout/IconLabelList"/>
    <dgm:cxn modelId="{39F782AF-39EC-4C84-8312-59891E678B66}" type="presParOf" srcId="{3168FCAD-C45C-4885-8760-D3C091865654}" destId="{37340B63-96FE-4072-A77D-6D40D082478B}" srcOrd="0" destOrd="0" presId="urn:microsoft.com/office/officeart/2018/2/layout/IconLabelList"/>
    <dgm:cxn modelId="{63F8A841-263C-46BE-95F8-B144BD74E4EC}" type="presParOf" srcId="{3168FCAD-C45C-4885-8760-D3C091865654}" destId="{136D0B22-F42D-4FBC-A64D-648DE9EE036E}" srcOrd="1" destOrd="0" presId="urn:microsoft.com/office/officeart/2018/2/layout/IconLabelList"/>
    <dgm:cxn modelId="{25C71C0F-44B5-4572-AC25-9CC6412261F2}" type="presParOf" srcId="{3168FCAD-C45C-4885-8760-D3C091865654}" destId="{B6244139-3391-4605-848A-95358F5FDAE3}" srcOrd="2" destOrd="0" presId="urn:microsoft.com/office/officeart/2018/2/layout/IconLabelList"/>
    <dgm:cxn modelId="{2FA341FE-9AD9-4465-9E07-DB254715AED9}" type="presParOf" srcId="{7C3B9A0C-0A4F-43D7-8DE0-FD01BB3ADDC0}" destId="{51652087-7C28-47EF-B9A9-500F29795B10}" srcOrd="3" destOrd="0" presId="urn:microsoft.com/office/officeart/2018/2/layout/IconLabelList"/>
    <dgm:cxn modelId="{56545142-C60A-48B1-B161-61E8B87C899E}" type="presParOf" srcId="{7C3B9A0C-0A4F-43D7-8DE0-FD01BB3ADDC0}" destId="{ECEA0582-9385-4B0D-B366-8E685B9701D6}" srcOrd="4" destOrd="0" presId="urn:microsoft.com/office/officeart/2018/2/layout/IconLabelList"/>
    <dgm:cxn modelId="{957FCEE2-BAF4-415D-B000-C002B9720768}" type="presParOf" srcId="{ECEA0582-9385-4B0D-B366-8E685B9701D6}" destId="{B4CB6556-5468-4A9C-903A-9623AADDFCFA}" srcOrd="0" destOrd="0" presId="urn:microsoft.com/office/officeart/2018/2/layout/IconLabelList"/>
    <dgm:cxn modelId="{816202C5-483B-4CA9-96F3-7273D93FEAF6}" type="presParOf" srcId="{ECEA0582-9385-4B0D-B366-8E685B9701D6}" destId="{D4A06212-822F-4F5E-A5A6-4F46DE1F0E02}" srcOrd="1" destOrd="0" presId="urn:microsoft.com/office/officeart/2018/2/layout/IconLabelList"/>
    <dgm:cxn modelId="{04466326-7A0B-4668-850D-50902227B505}" type="presParOf" srcId="{ECEA0582-9385-4B0D-B366-8E685B9701D6}" destId="{9531C0DB-BA00-44E5-B90D-68CF948670E3}" srcOrd="2" destOrd="0" presId="urn:microsoft.com/office/officeart/2018/2/layout/IconLabelList"/>
    <dgm:cxn modelId="{D58A57E2-C517-467F-9C2C-125C3C7AF1A6}" type="presParOf" srcId="{7C3B9A0C-0A4F-43D7-8DE0-FD01BB3ADDC0}" destId="{BDED03B6-0175-4921-B63E-10708C9C1443}" srcOrd="5" destOrd="0" presId="urn:microsoft.com/office/officeart/2018/2/layout/IconLabelList"/>
    <dgm:cxn modelId="{0C0124E4-1F29-4C37-B6B7-21E007E2EE32}" type="presParOf" srcId="{7C3B9A0C-0A4F-43D7-8DE0-FD01BB3ADDC0}" destId="{45028A7B-5AD8-48CD-ACDA-ECF9A0BCD289}" srcOrd="6" destOrd="0" presId="urn:microsoft.com/office/officeart/2018/2/layout/IconLabelList"/>
    <dgm:cxn modelId="{EDB5B2FA-8F85-494A-83B1-A08A860D0402}" type="presParOf" srcId="{45028A7B-5AD8-48CD-ACDA-ECF9A0BCD289}" destId="{3F72EBC4-9DEC-4D5E-A10A-E8753BB4AA58}" srcOrd="0" destOrd="0" presId="urn:microsoft.com/office/officeart/2018/2/layout/IconLabelList"/>
    <dgm:cxn modelId="{57445CD8-D130-4ABD-871F-53AFEC9B6F5A}" type="presParOf" srcId="{45028A7B-5AD8-48CD-ACDA-ECF9A0BCD289}" destId="{DC8583E7-7E90-4E12-AE69-D2CC195417D9}" srcOrd="1" destOrd="0" presId="urn:microsoft.com/office/officeart/2018/2/layout/IconLabelList"/>
    <dgm:cxn modelId="{7966816E-056E-4002-B682-C0CD8C543696}" type="presParOf" srcId="{45028A7B-5AD8-48CD-ACDA-ECF9A0BCD289}" destId="{6F5397C8-74CA-4521-8E53-05B47F636002}" srcOrd="2" destOrd="0" presId="urn:microsoft.com/office/officeart/2018/2/layout/IconLabelList"/>
    <dgm:cxn modelId="{CB62C19E-24AB-47A6-B048-930EF3C1AE5E}" type="presParOf" srcId="{7C3B9A0C-0A4F-43D7-8DE0-FD01BB3ADDC0}" destId="{CB02F79D-4B49-484B-93CF-5CD1CE483DAD}" srcOrd="7" destOrd="0" presId="urn:microsoft.com/office/officeart/2018/2/layout/IconLabelList"/>
    <dgm:cxn modelId="{3F428ABB-E40F-4C8A-9734-727D06302ABC}" type="presParOf" srcId="{7C3B9A0C-0A4F-43D7-8DE0-FD01BB3ADDC0}" destId="{FEF337F4-0190-49EF-A97F-BCDC51A807F0}" srcOrd="8" destOrd="0" presId="urn:microsoft.com/office/officeart/2018/2/layout/IconLabelList"/>
    <dgm:cxn modelId="{D327CD85-4A53-47C8-885F-C95DFB8616AD}" type="presParOf" srcId="{FEF337F4-0190-49EF-A97F-BCDC51A807F0}" destId="{F4CD0931-83F1-45A8-AECF-385E28ABC04F}" srcOrd="0" destOrd="0" presId="urn:microsoft.com/office/officeart/2018/2/layout/IconLabelList"/>
    <dgm:cxn modelId="{F84EFACA-E5FE-4FCC-8EF3-330557365F64}" type="presParOf" srcId="{FEF337F4-0190-49EF-A97F-BCDC51A807F0}" destId="{F6D5DF0B-77A4-4D8F-9F46-D982E2A88522}" srcOrd="1" destOrd="0" presId="urn:microsoft.com/office/officeart/2018/2/layout/IconLabelList"/>
    <dgm:cxn modelId="{5A0AC90E-466D-4AAE-AA57-37C6D1197E04}" type="presParOf" srcId="{FEF337F4-0190-49EF-A97F-BCDC51A807F0}" destId="{96AA7B41-590F-4C1F-B9C9-E5326AC59F3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540BE-B11C-4A6D-A6AC-93B0291B4108}">
      <dsp:nvSpPr>
        <dsp:cNvPr id="0" name=""/>
        <dsp:cNvSpPr/>
      </dsp:nvSpPr>
      <dsp:spPr>
        <a:xfrm>
          <a:off x="435750" y="1305489"/>
          <a:ext cx="705585" cy="705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CCFFC1-3C73-45EB-96E0-4D2C5CD82AA8}">
      <dsp:nvSpPr>
        <dsp:cNvPr id="0" name=""/>
        <dsp:cNvSpPr/>
      </dsp:nvSpPr>
      <dsp:spPr>
        <a:xfrm>
          <a:off x="4559" y="2262804"/>
          <a:ext cx="1567968" cy="62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a:t>Define the problem</a:t>
          </a:r>
          <a:endParaRPr lang="en-US" sz="2000" kern="1200"/>
        </a:p>
      </dsp:txBody>
      <dsp:txXfrm>
        <a:off x="4559" y="2262804"/>
        <a:ext cx="1567968" cy="627187"/>
      </dsp:txXfrm>
    </dsp:sp>
    <dsp:sp modelId="{37340B63-96FE-4072-A77D-6D40D082478B}">
      <dsp:nvSpPr>
        <dsp:cNvPr id="0" name=""/>
        <dsp:cNvSpPr/>
      </dsp:nvSpPr>
      <dsp:spPr>
        <a:xfrm>
          <a:off x="2278114" y="1305489"/>
          <a:ext cx="705585" cy="705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244139-3391-4605-848A-95358F5FDAE3}">
      <dsp:nvSpPr>
        <dsp:cNvPr id="0" name=""/>
        <dsp:cNvSpPr/>
      </dsp:nvSpPr>
      <dsp:spPr>
        <a:xfrm>
          <a:off x="1846922" y="2262804"/>
          <a:ext cx="1567968" cy="62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a:t>Data collection</a:t>
          </a:r>
          <a:endParaRPr lang="en-US" sz="2000" kern="1200"/>
        </a:p>
      </dsp:txBody>
      <dsp:txXfrm>
        <a:off x="1846922" y="2262804"/>
        <a:ext cx="1567968" cy="627187"/>
      </dsp:txXfrm>
    </dsp:sp>
    <dsp:sp modelId="{B4CB6556-5468-4A9C-903A-9623AADDFCFA}">
      <dsp:nvSpPr>
        <dsp:cNvPr id="0" name=""/>
        <dsp:cNvSpPr/>
      </dsp:nvSpPr>
      <dsp:spPr>
        <a:xfrm>
          <a:off x="4120477" y="1305489"/>
          <a:ext cx="705585" cy="705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31C0DB-BA00-44E5-B90D-68CF948670E3}">
      <dsp:nvSpPr>
        <dsp:cNvPr id="0" name=""/>
        <dsp:cNvSpPr/>
      </dsp:nvSpPr>
      <dsp:spPr>
        <a:xfrm>
          <a:off x="3689286" y="2262804"/>
          <a:ext cx="1567968" cy="62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a:t>Data processing </a:t>
          </a:r>
          <a:endParaRPr lang="en-US" sz="2000" kern="1200"/>
        </a:p>
      </dsp:txBody>
      <dsp:txXfrm>
        <a:off x="3689286" y="2262804"/>
        <a:ext cx="1567968" cy="627187"/>
      </dsp:txXfrm>
    </dsp:sp>
    <dsp:sp modelId="{3F72EBC4-9DEC-4D5E-A10A-E8753BB4AA58}">
      <dsp:nvSpPr>
        <dsp:cNvPr id="0" name=""/>
        <dsp:cNvSpPr/>
      </dsp:nvSpPr>
      <dsp:spPr>
        <a:xfrm>
          <a:off x="5962840" y="1305489"/>
          <a:ext cx="705585" cy="7055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5397C8-74CA-4521-8E53-05B47F636002}">
      <dsp:nvSpPr>
        <dsp:cNvPr id="0" name=""/>
        <dsp:cNvSpPr/>
      </dsp:nvSpPr>
      <dsp:spPr>
        <a:xfrm>
          <a:off x="5531649" y="2262804"/>
          <a:ext cx="1567968" cy="62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a:t>Data splitting</a:t>
          </a:r>
          <a:endParaRPr lang="en-US" sz="2000" kern="1200"/>
        </a:p>
      </dsp:txBody>
      <dsp:txXfrm>
        <a:off x="5531649" y="2262804"/>
        <a:ext cx="1567968" cy="627187"/>
      </dsp:txXfrm>
    </dsp:sp>
    <dsp:sp modelId="{F4CD0931-83F1-45A8-AECF-385E28ABC04F}">
      <dsp:nvSpPr>
        <dsp:cNvPr id="0" name=""/>
        <dsp:cNvSpPr/>
      </dsp:nvSpPr>
      <dsp:spPr>
        <a:xfrm>
          <a:off x="7805204" y="1305489"/>
          <a:ext cx="705585" cy="7055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AA7B41-590F-4C1F-B9C9-E5326AC59F3B}">
      <dsp:nvSpPr>
        <dsp:cNvPr id="0" name=""/>
        <dsp:cNvSpPr/>
      </dsp:nvSpPr>
      <dsp:spPr>
        <a:xfrm>
          <a:off x="7374012" y="2262804"/>
          <a:ext cx="1567968" cy="62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a:t>Model selection</a:t>
          </a:r>
          <a:endParaRPr lang="en-US" sz="2000" kern="1200"/>
        </a:p>
      </dsp:txBody>
      <dsp:txXfrm>
        <a:off x="7374012" y="2262804"/>
        <a:ext cx="1567968" cy="62718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2285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0684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43054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91915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27375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46614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27352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25441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3635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4411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7279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7453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2629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9/28/2023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4467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4582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510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4476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27230401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ciencedirect.com/topics/computer-science/machine-learning" TargetMode="External"/><Relationship Id="rId2" Type="http://schemas.openxmlformats.org/officeDocument/2006/relationships/hyperlink" Target="https://www.sciencedirect.com/topics/computer-science/spam" TargetMode="External"/><Relationship Id="rId1" Type="http://schemas.openxmlformats.org/officeDocument/2006/relationships/slideLayout" Target="../slideLayouts/slideLayout2.xml"/><Relationship Id="rId4" Type="http://schemas.openxmlformats.org/officeDocument/2006/relationships/hyperlink" Target="https://www.sciencedirect.com/topics/computer-science/spam-emai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rojects.csail.mit.edu/spamconf/" TargetMode="External"/><Relationship Id="rId2" Type="http://schemas.openxmlformats.org/officeDocument/2006/relationships/hyperlink" Target="http://ceas.cc/" TargetMode="External"/><Relationship Id="rId1" Type="http://schemas.openxmlformats.org/officeDocument/2006/relationships/slideLayout" Target="../slideLayouts/slideLayout2.xml"/><Relationship Id="rId5" Type="http://schemas.openxmlformats.org/officeDocument/2006/relationships/hyperlink" Target="http://en.wikipedia.org/wiki/Breidbart_Index" TargetMode="External"/><Relationship Id="rId4" Type="http://schemas.openxmlformats.org/officeDocument/2006/relationships/hyperlink" Target="http://en.wikipedia.org/wiki/Cancelbot"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ea typeface="Calibri Light"/>
                <a:cs typeface="Calibri Light"/>
              </a:rPr>
              <a:t>Building a smatter AI-powered spam classifier</a:t>
            </a:r>
          </a:p>
        </p:txBody>
      </p:sp>
      <p:sp>
        <p:nvSpPr>
          <p:cNvPr id="3" name="Subtitle 2"/>
          <p:cNvSpPr>
            <a:spLocks noGrp="1"/>
          </p:cNvSpPr>
          <p:nvPr>
            <p:ph type="subTitle" idx="1"/>
          </p:nvPr>
        </p:nvSpPr>
        <p:spPr/>
        <p:txBody>
          <a:bodyPr vert="horz" lIns="91440" tIns="45720" rIns="91440" bIns="45720" rtlCol="0" anchor="t">
            <a:normAutofit/>
          </a:bodyPr>
          <a:lstStyle/>
          <a:p>
            <a:pPr marL="342900" indent="-342900">
              <a:buChar char="•"/>
            </a:pPr>
            <a:r>
              <a:rPr lang="en-US">
                <a:ea typeface="Calibri"/>
                <a:cs typeface="Calibri"/>
              </a:rPr>
              <a:t>Enhancing Email Security</a:t>
            </a: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0" name="Rectangle 1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2" name="Freeform: Shape 21">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C3867039-98C4-865F-4FA6-A09E015E0D43}"/>
              </a:ext>
            </a:extLst>
          </p:cNvPr>
          <p:cNvSpPr>
            <a:spLocks noGrp="1"/>
          </p:cNvSpPr>
          <p:nvPr>
            <p:ph type="title"/>
          </p:nvPr>
        </p:nvSpPr>
        <p:spPr>
          <a:xfrm>
            <a:off x="1103312" y="452718"/>
            <a:ext cx="8947522" cy="1400530"/>
          </a:xfrm>
        </p:spPr>
        <p:txBody>
          <a:bodyPr anchor="ctr">
            <a:normAutofit/>
          </a:bodyPr>
          <a:lstStyle/>
          <a:p>
            <a:r>
              <a:rPr lang="en-US" b="1">
                <a:solidFill>
                  <a:srgbClr val="FFFFFF"/>
                </a:solidFill>
              </a:rPr>
              <a:t>Introduction about email spam</a:t>
            </a:r>
          </a:p>
        </p:txBody>
      </p:sp>
      <p:sp>
        <p:nvSpPr>
          <p:cNvPr id="23" name="Content Placeholder 2">
            <a:extLst>
              <a:ext uri="{FF2B5EF4-FFF2-40B4-BE49-F238E27FC236}">
                <a16:creationId xmlns:a16="http://schemas.microsoft.com/office/drawing/2014/main" id="{AFB34958-3F74-70A9-53B3-6977E1A24837}"/>
              </a:ext>
            </a:extLst>
          </p:cNvPr>
          <p:cNvSpPr>
            <a:spLocks noGrp="1"/>
          </p:cNvSpPr>
          <p:nvPr>
            <p:ph idx="1"/>
          </p:nvPr>
        </p:nvSpPr>
        <p:spPr>
          <a:xfrm>
            <a:off x="1103312" y="2763520"/>
            <a:ext cx="8946541" cy="3484879"/>
          </a:xfrm>
        </p:spPr>
        <p:txBody>
          <a:bodyPr vert="horz" lIns="91440" tIns="45720" rIns="91440" bIns="45720" rtlCol="0" anchor="t">
            <a:normAutofit/>
          </a:bodyPr>
          <a:lstStyle/>
          <a:p>
            <a:pPr>
              <a:buClr>
                <a:srgbClr val="F7F7F7"/>
              </a:buClr>
            </a:pPr>
            <a:r>
              <a:rPr lang="en-US" b="1" dirty="0">
                <a:ea typeface="+mj-lt"/>
                <a:cs typeface="+mj-lt"/>
              </a:rPr>
              <a:t>The upsurge in the volume of unwanted emails called </a:t>
            </a:r>
            <a:r>
              <a:rPr lang="en-US" b="1" u="sng" dirty="0">
                <a:ea typeface="+mj-lt"/>
                <a:cs typeface="+mj-lt"/>
                <a:hlinkClick r:id="rId2"/>
              </a:rPr>
              <a:t>spam</a:t>
            </a:r>
            <a:r>
              <a:rPr lang="en-US" b="1" dirty="0">
                <a:ea typeface="+mj-lt"/>
                <a:cs typeface="+mj-lt"/>
              </a:rPr>
              <a:t> has created an intense need for the development of more dependable and robust antispam filters. </a:t>
            </a:r>
            <a:r>
              <a:rPr lang="en-US" b="1" u="sng" dirty="0">
                <a:ea typeface="+mj-lt"/>
                <a:cs typeface="+mj-lt"/>
                <a:hlinkClick r:id="rId3"/>
              </a:rPr>
              <a:t>Machine learning</a:t>
            </a:r>
            <a:r>
              <a:rPr lang="en-US" b="1" dirty="0">
                <a:ea typeface="+mj-lt"/>
                <a:cs typeface="+mj-lt"/>
              </a:rPr>
              <a:t> methods of recent are being used to successfully detect and filter </a:t>
            </a:r>
            <a:r>
              <a:rPr lang="en-US" b="1" u="sng" dirty="0">
                <a:ea typeface="+mj-lt"/>
                <a:cs typeface="+mj-lt"/>
                <a:hlinkClick r:id="rId4"/>
              </a:rPr>
              <a:t>spam emails</a:t>
            </a:r>
            <a:r>
              <a:rPr lang="en-US" b="1" dirty="0">
                <a:ea typeface="+mj-lt"/>
                <a:cs typeface="+mj-lt"/>
              </a:rPr>
              <a:t>. </a:t>
            </a:r>
            <a:endParaRPr lang="en-US" dirty="0"/>
          </a:p>
          <a:p>
            <a:pPr>
              <a:buClr>
                <a:srgbClr val="8AD0D6"/>
              </a:buClr>
            </a:pPr>
            <a:r>
              <a:rPr lang="en-US" b="1" dirty="0">
                <a:ea typeface="+mj-lt"/>
                <a:cs typeface="+mj-lt"/>
              </a:rPr>
              <a:t>An email box folder filled with spam messages. Email spam, also referred to as junk email, spam mail, or simply spam, is unsolicited messages sent in bulk by email (spamming). The name comes from a Monty Python sketch in which the name of the canned pork product Spam is ubiquitous, unavoidable, and repetitive.</a:t>
            </a:r>
          </a:p>
          <a:p>
            <a:pPr>
              <a:buClr>
                <a:srgbClr val="8AD0D6"/>
              </a:buClr>
            </a:pPr>
            <a:endParaRPr lang="en-US"/>
          </a:p>
        </p:txBody>
      </p:sp>
    </p:spTree>
    <p:extLst>
      <p:ext uri="{BB962C8B-B14F-4D97-AF65-F5344CB8AC3E}">
        <p14:creationId xmlns:p14="http://schemas.microsoft.com/office/powerpoint/2010/main" val="422202702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4ACFC-48A5-1D3F-E266-5444CD8C2C89}"/>
              </a:ext>
            </a:extLst>
          </p:cNvPr>
          <p:cNvSpPr>
            <a:spLocks noGrp="1"/>
          </p:cNvSpPr>
          <p:nvPr>
            <p:ph type="title"/>
          </p:nvPr>
        </p:nvSpPr>
        <p:spPr>
          <a:xfrm>
            <a:off x="648930" y="629266"/>
            <a:ext cx="6188190" cy="1622321"/>
          </a:xfrm>
        </p:spPr>
        <p:txBody>
          <a:bodyPr>
            <a:normAutofit/>
          </a:bodyPr>
          <a:lstStyle/>
          <a:p>
            <a:r>
              <a:rPr lang="en-US">
                <a:solidFill>
                  <a:srgbClr val="EBEBEB"/>
                </a:solidFill>
              </a:rPr>
              <a:t>FEATURES</a:t>
            </a:r>
          </a:p>
        </p:txBody>
      </p:sp>
      <p:sp>
        <p:nvSpPr>
          <p:cNvPr id="3" name="Content Placeholder 2">
            <a:extLst>
              <a:ext uri="{FF2B5EF4-FFF2-40B4-BE49-F238E27FC236}">
                <a16:creationId xmlns:a16="http://schemas.microsoft.com/office/drawing/2014/main" id="{E816D236-723B-A37B-84F0-90E310BDB392}"/>
              </a:ext>
            </a:extLst>
          </p:cNvPr>
          <p:cNvSpPr>
            <a:spLocks noGrp="1"/>
          </p:cNvSpPr>
          <p:nvPr>
            <p:ph idx="1"/>
          </p:nvPr>
        </p:nvSpPr>
        <p:spPr>
          <a:xfrm>
            <a:off x="591421" y="1489494"/>
            <a:ext cx="6188189" cy="4748702"/>
          </a:xfrm>
        </p:spPr>
        <p:txBody>
          <a:bodyPr vert="horz" lIns="91440" tIns="45720" rIns="91440" bIns="45720" rtlCol="0" anchor="t">
            <a:normAutofit/>
          </a:bodyPr>
          <a:lstStyle/>
          <a:p>
            <a:pPr>
              <a:buFont typeface="Wingdings" charset="2"/>
              <a:buChar char="Ø"/>
            </a:pPr>
            <a:r>
              <a:rPr lang="en-US" sz="3200" dirty="0">
                <a:solidFill>
                  <a:srgbClr val="FFFFFF"/>
                </a:solidFill>
              </a:rPr>
              <a:t>Machine learning</a:t>
            </a:r>
          </a:p>
          <a:p>
            <a:pPr>
              <a:buClr>
                <a:srgbClr val="8AD0D6"/>
              </a:buClr>
              <a:buFont typeface="Wingdings" charset="2"/>
              <a:buChar char="Ø"/>
            </a:pPr>
            <a:r>
              <a:rPr lang="en-US" sz="3200" dirty="0">
                <a:solidFill>
                  <a:srgbClr val="FFFFFF"/>
                </a:solidFill>
              </a:rPr>
              <a:t>Natural language processing</a:t>
            </a:r>
          </a:p>
          <a:p>
            <a:pPr>
              <a:buClr>
                <a:srgbClr val="8AD0D6"/>
              </a:buClr>
              <a:buFont typeface="Wingdings" charset="2"/>
              <a:buChar char="Ø"/>
            </a:pPr>
            <a:r>
              <a:rPr lang="en-US" sz="3200" dirty="0">
                <a:solidFill>
                  <a:srgbClr val="FFFFFF"/>
                </a:solidFill>
              </a:rPr>
              <a:t>Feedback loop</a:t>
            </a:r>
          </a:p>
          <a:p>
            <a:pPr>
              <a:buClr>
                <a:srgbClr val="8AD0D6"/>
              </a:buClr>
              <a:buFont typeface="Wingdings" charset="2"/>
              <a:buChar char="Ø"/>
            </a:pPr>
            <a:endParaRPr lang="en-US" sz="3200" dirty="0">
              <a:solidFill>
                <a:srgbClr val="FFFFFF"/>
              </a:solidFill>
            </a:endParaRPr>
          </a:p>
        </p:txBody>
      </p:sp>
      <p:sp>
        <p:nvSpPr>
          <p:cNvPr id="19"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bstract background of data">
            <a:extLst>
              <a:ext uri="{FF2B5EF4-FFF2-40B4-BE49-F238E27FC236}">
                <a16:creationId xmlns:a16="http://schemas.microsoft.com/office/drawing/2014/main" id="{C8BAF0C6-E97D-9953-3AAE-BB4765BE6F3A}"/>
              </a:ext>
            </a:extLst>
          </p:cNvPr>
          <p:cNvPicPr>
            <a:picLocks noChangeAspect="1"/>
          </p:cNvPicPr>
          <p:nvPr/>
        </p:nvPicPr>
        <p:blipFill rotWithShape="1">
          <a:blip r:embed="rId3"/>
          <a:srcRect l="23253" r="36037"/>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15089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224D736-DD57-1A0A-A4F6-E5B4C9A0BDB6}"/>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Importance of spam classifier</a:t>
            </a:r>
          </a:p>
        </p:txBody>
      </p:sp>
      <p:sp>
        <p:nvSpPr>
          <p:cNvPr id="3" name="Content Placeholder 2">
            <a:extLst>
              <a:ext uri="{FF2B5EF4-FFF2-40B4-BE49-F238E27FC236}">
                <a16:creationId xmlns:a16="http://schemas.microsoft.com/office/drawing/2014/main" id="{DBA1D97A-AA1F-5E2F-A7DB-88473310C503}"/>
              </a:ext>
            </a:extLst>
          </p:cNvPr>
          <p:cNvSpPr>
            <a:spLocks noGrp="1"/>
          </p:cNvSpPr>
          <p:nvPr>
            <p:ph idx="1"/>
          </p:nvPr>
        </p:nvSpPr>
        <p:spPr>
          <a:xfrm>
            <a:off x="1103312" y="2763520"/>
            <a:ext cx="8946541" cy="3484879"/>
          </a:xfrm>
        </p:spPr>
        <p:txBody>
          <a:bodyPr vert="horz" lIns="91440" tIns="45720" rIns="91440" bIns="45720" rtlCol="0">
            <a:normAutofit/>
          </a:bodyPr>
          <a:lstStyle/>
          <a:p>
            <a:r>
              <a:rPr lang="en-US" b="1">
                <a:ea typeface="+mj-lt"/>
                <a:cs typeface="+mj-lt"/>
              </a:rPr>
              <a:t>In order to combat this problem effectively, implementing an SMS spam classifier is crucial. An SMS spam classifier is a machine learning model that can accurately identify and filter out spam messages from legitimate ones. Its purpose is to analyze the content, context, and other features of incoming messages to determine their spam probability.</a:t>
            </a:r>
            <a:endParaRPr lang="en-US" b="1"/>
          </a:p>
        </p:txBody>
      </p:sp>
    </p:spTree>
    <p:extLst>
      <p:ext uri="{BB962C8B-B14F-4D97-AF65-F5344CB8AC3E}">
        <p14:creationId xmlns:p14="http://schemas.microsoft.com/office/powerpoint/2010/main" val="264651204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931FB-1CC6-8D1D-AF35-64EF2D810A29}"/>
              </a:ext>
            </a:extLst>
          </p:cNvPr>
          <p:cNvSpPr>
            <a:spLocks noGrp="1"/>
          </p:cNvSpPr>
          <p:nvPr>
            <p:ph type="title"/>
          </p:nvPr>
        </p:nvSpPr>
        <p:spPr>
          <a:xfrm>
            <a:off x="648930" y="629266"/>
            <a:ext cx="6188190" cy="1622321"/>
          </a:xfrm>
        </p:spPr>
        <p:txBody>
          <a:bodyPr>
            <a:normAutofit/>
          </a:bodyPr>
          <a:lstStyle/>
          <a:p>
            <a:pPr>
              <a:lnSpc>
                <a:spcPct val="90000"/>
              </a:lnSpc>
            </a:pPr>
            <a:r>
              <a:rPr lang="en-US" sz="3600">
                <a:solidFill>
                  <a:srgbClr val="EBEBEB"/>
                </a:solidFill>
              </a:rPr>
              <a:t>Most popular spam email algorithms.</a:t>
            </a:r>
            <a:br>
              <a:rPr lang="en-US" sz="3600">
                <a:solidFill>
                  <a:srgbClr val="EBEBEB"/>
                </a:solidFill>
              </a:rPr>
            </a:br>
            <a:endParaRPr lang="en-US" sz="3600">
              <a:solidFill>
                <a:srgbClr val="EBEBEB"/>
              </a:solidFill>
            </a:endParaRPr>
          </a:p>
        </p:txBody>
      </p:sp>
      <p:sp>
        <p:nvSpPr>
          <p:cNvPr id="3" name="Content Placeholder 2">
            <a:extLst>
              <a:ext uri="{FF2B5EF4-FFF2-40B4-BE49-F238E27FC236}">
                <a16:creationId xmlns:a16="http://schemas.microsoft.com/office/drawing/2014/main" id="{4CEFBD6F-B23E-8031-DEA8-A2B1453EEFDA}"/>
              </a:ext>
            </a:extLst>
          </p:cNvPr>
          <p:cNvSpPr>
            <a:spLocks noGrp="1"/>
          </p:cNvSpPr>
          <p:nvPr>
            <p:ph idx="1"/>
          </p:nvPr>
        </p:nvSpPr>
        <p:spPr>
          <a:xfrm>
            <a:off x="648930" y="2438400"/>
            <a:ext cx="6188189" cy="3785419"/>
          </a:xfrm>
        </p:spPr>
        <p:txBody>
          <a:bodyPr vert="horz" lIns="91440" tIns="45720" rIns="91440" bIns="45720" rtlCol="0">
            <a:normAutofit/>
          </a:bodyPr>
          <a:lstStyle/>
          <a:p>
            <a:r>
              <a:rPr lang="en-US" b="1">
                <a:solidFill>
                  <a:srgbClr val="FFFFFF"/>
                </a:solidFill>
                <a:ea typeface="+mj-lt"/>
                <a:cs typeface="+mj-lt"/>
              </a:rPr>
              <a:t>Some of the most popular spam email classification algorithms are Multilayer Perceptron Neural Networks (MLPNNs) and Radial Base Function Neural Networks (RBFNN). Researchers used MLPNN as a classifier for spam filtering but not many of them used RBFNN for classification.</a:t>
            </a:r>
            <a:br>
              <a:rPr lang="en-US">
                <a:solidFill>
                  <a:srgbClr val="FFFFFF"/>
                </a:solidFill>
              </a:rPr>
            </a:br>
            <a:endParaRPr lang="en-US">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3" name="Picture 12" descr="3D white lines connected with dots">
            <a:extLst>
              <a:ext uri="{FF2B5EF4-FFF2-40B4-BE49-F238E27FC236}">
                <a16:creationId xmlns:a16="http://schemas.microsoft.com/office/drawing/2014/main" id="{D9082727-AA55-AB6F-3EA9-BB35E13D94EA}"/>
              </a:ext>
            </a:extLst>
          </p:cNvPr>
          <p:cNvPicPr>
            <a:picLocks noChangeAspect="1"/>
          </p:cNvPicPr>
          <p:nvPr/>
        </p:nvPicPr>
        <p:blipFill rotWithShape="1">
          <a:blip r:embed="rId3"/>
          <a:srcRect l="37948" r="18621" b="-3"/>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73478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8CC-9FC3-D09E-3A79-F0B07B5E6C13}"/>
              </a:ext>
            </a:extLst>
          </p:cNvPr>
          <p:cNvSpPr>
            <a:spLocks noGrp="1"/>
          </p:cNvSpPr>
          <p:nvPr>
            <p:ph type="title"/>
          </p:nvPr>
        </p:nvSpPr>
        <p:spPr/>
        <p:txBody>
          <a:bodyPr/>
          <a:lstStyle/>
          <a:p>
            <a:r>
              <a:rPr lang="en-US" dirty="0"/>
              <a:t>Challenges in spam filtering</a:t>
            </a:r>
          </a:p>
        </p:txBody>
      </p:sp>
      <p:sp>
        <p:nvSpPr>
          <p:cNvPr id="3" name="Content Placeholder 2">
            <a:extLst>
              <a:ext uri="{FF2B5EF4-FFF2-40B4-BE49-F238E27FC236}">
                <a16:creationId xmlns:a16="http://schemas.microsoft.com/office/drawing/2014/main" id="{CE2874B5-55F9-DF14-04C1-653DAE959420}"/>
              </a:ext>
            </a:extLst>
          </p:cNvPr>
          <p:cNvSpPr>
            <a:spLocks noGrp="1"/>
          </p:cNvSpPr>
          <p:nvPr>
            <p:ph idx="1"/>
          </p:nvPr>
        </p:nvSpPr>
        <p:spPr/>
        <p:txBody>
          <a:bodyPr vert="horz" lIns="91440" tIns="45720" rIns="91440" bIns="45720" rtlCol="0" anchor="t">
            <a:normAutofit lnSpcReduction="10000"/>
          </a:bodyPr>
          <a:lstStyle/>
          <a:p>
            <a:pPr marL="0" indent="0">
              <a:buNone/>
            </a:pPr>
            <a:r>
              <a:rPr lang="en-US" b="1" dirty="0">
                <a:solidFill>
                  <a:srgbClr val="000000"/>
                </a:solidFill>
                <a:ea typeface="+mj-lt"/>
                <a:cs typeface="+mj-lt"/>
              </a:rPr>
              <a:t>The art of spam filtering should be well understood. So how come there's still room for new and innovative techniques to improve the accuracy of spam filtering?</a:t>
            </a:r>
            <a:endParaRPr lang="en-US" b="1" dirty="0"/>
          </a:p>
          <a:p>
            <a:pPr>
              <a:buClr>
                <a:srgbClr val="8AD0D6"/>
              </a:buClr>
            </a:pPr>
            <a:r>
              <a:rPr lang="en-US" b="1" dirty="0">
                <a:solidFill>
                  <a:srgbClr val="000000"/>
                </a:solidFill>
                <a:ea typeface="+mj-lt"/>
                <a:cs typeface="+mj-lt"/>
              </a:rPr>
              <a:t>There are even dedicated academic conferences, talking about new ideas in spam filtering, such as </a:t>
            </a:r>
            <a:r>
              <a:rPr lang="en-US" b="1" dirty="0">
                <a:solidFill>
                  <a:srgbClr val="A31E22"/>
                </a:solidFill>
                <a:ea typeface="+mj-lt"/>
                <a:cs typeface="+mj-lt"/>
                <a:hlinkClick r:id="rId2"/>
              </a:rPr>
              <a:t>CEAS</a:t>
            </a:r>
            <a:r>
              <a:rPr lang="en-US" b="1" dirty="0">
                <a:solidFill>
                  <a:srgbClr val="000000"/>
                </a:solidFill>
                <a:ea typeface="+mj-lt"/>
                <a:cs typeface="+mj-lt"/>
              </a:rPr>
              <a:t> and the </a:t>
            </a:r>
            <a:r>
              <a:rPr lang="en-US" b="1" dirty="0">
                <a:solidFill>
                  <a:srgbClr val="A31E22"/>
                </a:solidFill>
                <a:ea typeface="+mj-lt"/>
                <a:cs typeface="+mj-lt"/>
                <a:hlinkClick r:id="rId3"/>
              </a:rPr>
              <a:t>MIT Spam Conference</a:t>
            </a:r>
            <a:r>
              <a:rPr lang="en-US" b="1" dirty="0">
                <a:solidFill>
                  <a:srgbClr val="000000"/>
                </a:solidFill>
                <a:ea typeface="+mj-lt"/>
                <a:cs typeface="+mj-lt"/>
              </a:rPr>
              <a:t>. What's going on?</a:t>
            </a:r>
            <a:endParaRPr lang="en-US" b="1" dirty="0"/>
          </a:p>
          <a:p>
            <a:pPr>
              <a:buClr>
                <a:srgbClr val="8AD0D6"/>
              </a:buClr>
            </a:pPr>
            <a:r>
              <a:rPr lang="en-US" b="1" dirty="0">
                <a:solidFill>
                  <a:srgbClr val="000000"/>
                </a:solidFill>
                <a:ea typeface="+mj-lt"/>
                <a:cs typeface="+mj-lt"/>
              </a:rPr>
              <a:t>The first automatic spam filters were probably the USENET </a:t>
            </a:r>
            <a:r>
              <a:rPr lang="en-US" b="1" dirty="0">
                <a:solidFill>
                  <a:srgbClr val="A31E22"/>
                </a:solidFill>
                <a:ea typeface="+mj-lt"/>
                <a:cs typeface="+mj-lt"/>
                <a:hlinkClick r:id="rId4"/>
              </a:rPr>
              <a:t>cancelbots</a:t>
            </a:r>
            <a:r>
              <a:rPr lang="en-US" b="1" dirty="0">
                <a:solidFill>
                  <a:srgbClr val="000000"/>
                </a:solidFill>
                <a:ea typeface="+mj-lt"/>
                <a:cs typeface="+mj-lt"/>
              </a:rPr>
              <a:t>, which used mathematical techniques such as the </a:t>
            </a:r>
            <a:r>
              <a:rPr lang="en-US" b="1" dirty="0">
                <a:solidFill>
                  <a:srgbClr val="A31E22"/>
                </a:solidFill>
                <a:ea typeface="+mj-lt"/>
                <a:cs typeface="+mj-lt"/>
                <a:hlinkClick r:id="rId5"/>
              </a:rPr>
              <a:t>Breidbart Index</a:t>
            </a:r>
            <a:r>
              <a:rPr lang="en-US" b="1" dirty="0">
                <a:solidFill>
                  <a:srgbClr val="000000"/>
                </a:solidFill>
                <a:ea typeface="+mj-lt"/>
                <a:cs typeface="+mj-lt"/>
              </a:rPr>
              <a:t> (incidentally, we just passed the 16th anniversary on April 12 of the first major USENET spam). Since then, more and more techniques have been invented -- some have fallen into disuse, but others have found their way into common usage in some kind of Darwinian fight for the survival of the fittest  techniques.</a:t>
            </a:r>
            <a:endParaRPr lang="en-US" b="1" dirty="0"/>
          </a:p>
          <a:p>
            <a:pPr>
              <a:buClr>
                <a:srgbClr val="8AD0D6"/>
              </a:buClr>
            </a:pPr>
            <a:endParaRPr lang="en-US" b="1" dirty="0"/>
          </a:p>
        </p:txBody>
      </p:sp>
    </p:spTree>
    <p:extLst>
      <p:ext uri="{BB962C8B-B14F-4D97-AF65-F5344CB8AC3E}">
        <p14:creationId xmlns:p14="http://schemas.microsoft.com/office/powerpoint/2010/main" val="404276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Shape 24">
            <a:extLst>
              <a:ext uri="{FF2B5EF4-FFF2-40B4-BE49-F238E27FC236}">
                <a16:creationId xmlns:a16="http://schemas.microsoft.com/office/drawing/2014/main" id="{7D9681AB-65CF-47E9-9FA3-7B05D6349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7" name="Freeform 23">
            <a:extLst>
              <a:ext uri="{FF2B5EF4-FFF2-40B4-BE49-F238E27FC236}">
                <a16:creationId xmlns:a16="http://schemas.microsoft.com/office/drawing/2014/main" id="{8FCA736E-BDE3-4D4D-8D87-E9AE7925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A diagram of a machine learning model&#10;&#10;Description automatically generated">
            <a:extLst>
              <a:ext uri="{FF2B5EF4-FFF2-40B4-BE49-F238E27FC236}">
                <a16:creationId xmlns:a16="http://schemas.microsoft.com/office/drawing/2014/main" id="{B533FC74-CF21-3767-A216-BA0EB16D1CF9}"/>
              </a:ext>
            </a:extLst>
          </p:cNvPr>
          <p:cNvPicPr>
            <a:picLocks noChangeAspect="1"/>
          </p:cNvPicPr>
          <p:nvPr/>
        </p:nvPicPr>
        <p:blipFill>
          <a:blip r:embed="rId7"/>
          <a:stretch>
            <a:fillRect/>
          </a:stretch>
        </p:blipFill>
        <p:spPr>
          <a:xfrm>
            <a:off x="5499564" y="288266"/>
            <a:ext cx="5805276" cy="2521988"/>
          </a:xfrm>
          <a:prstGeom prst="rect">
            <a:avLst/>
          </a:prstGeom>
          <a:effectLst/>
        </p:spPr>
      </p:pic>
      <p:sp>
        <p:nvSpPr>
          <p:cNvPr id="29" name="Rectangle 28">
            <a:extLst>
              <a:ext uri="{FF2B5EF4-FFF2-40B4-BE49-F238E27FC236}">
                <a16:creationId xmlns:a16="http://schemas.microsoft.com/office/drawing/2014/main" id="{129AA25D-1E7A-4074-BF68-D55A83B81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6ED95C81-42BF-D808-F069-7719D295F839}"/>
              </a:ext>
            </a:extLst>
          </p:cNvPr>
          <p:cNvSpPr txBox="1"/>
          <p:nvPr/>
        </p:nvSpPr>
        <p:spPr>
          <a:xfrm>
            <a:off x="646113" y="2052918"/>
            <a:ext cx="4165146" cy="419548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sz="3200" b="1" dirty="0">
                <a:latin typeface="+mj-lt"/>
                <a:ea typeface="+mj-ea"/>
                <a:cs typeface="+mj-cs"/>
              </a:rPr>
              <a:t>Spam detection method</a:t>
            </a:r>
          </a:p>
        </p:txBody>
      </p:sp>
      <p:pic>
        <p:nvPicPr>
          <p:cNvPr id="2" name="Picture 1" descr="A group of envelopes with paper and text&#10;&#10;Description automatically generated">
            <a:extLst>
              <a:ext uri="{FF2B5EF4-FFF2-40B4-BE49-F238E27FC236}">
                <a16:creationId xmlns:a16="http://schemas.microsoft.com/office/drawing/2014/main" id="{874DF939-11EA-BA80-0137-5B3F63E688E2}"/>
              </a:ext>
            </a:extLst>
          </p:cNvPr>
          <p:cNvPicPr>
            <a:picLocks noChangeAspect="1"/>
          </p:cNvPicPr>
          <p:nvPr/>
        </p:nvPicPr>
        <p:blipFill>
          <a:blip r:embed="rId8"/>
          <a:stretch>
            <a:fillRect/>
          </a:stretch>
        </p:blipFill>
        <p:spPr>
          <a:xfrm>
            <a:off x="5778108" y="3225567"/>
            <a:ext cx="6053320" cy="3191650"/>
          </a:xfrm>
          <a:prstGeom prst="rect">
            <a:avLst/>
          </a:prstGeom>
          <a:effectLst/>
        </p:spPr>
      </p:pic>
      <p:sp>
        <p:nvSpPr>
          <p:cNvPr id="6" name="TextBox 5">
            <a:extLst>
              <a:ext uri="{FF2B5EF4-FFF2-40B4-BE49-F238E27FC236}">
                <a16:creationId xmlns:a16="http://schemas.microsoft.com/office/drawing/2014/main" id="{99B16693-DBA8-A45C-71FC-B88595BF5946}"/>
              </a:ext>
            </a:extLst>
          </p:cNvPr>
          <p:cNvSpPr txBox="1"/>
          <p:nvPr/>
        </p:nvSpPr>
        <p:spPr>
          <a:xfrm>
            <a:off x="6857999" y="21771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96116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623C-BFE5-F66A-C38B-BC09BB5F5D52}"/>
              </a:ext>
            </a:extLst>
          </p:cNvPr>
          <p:cNvSpPr>
            <a:spLocks noGrp="1"/>
          </p:cNvSpPr>
          <p:nvPr>
            <p:ph type="title"/>
          </p:nvPr>
        </p:nvSpPr>
        <p:spPr/>
        <p:txBody>
          <a:bodyPr/>
          <a:lstStyle/>
          <a:p>
            <a:r>
              <a:rPr lang="en-US" dirty="0"/>
              <a:t>STEPS INVOLVED IN CLASSIFICATIOON OF SPAM</a:t>
            </a:r>
          </a:p>
        </p:txBody>
      </p:sp>
      <p:graphicFrame>
        <p:nvGraphicFramePr>
          <p:cNvPr id="17" name="Content Placeholder 2">
            <a:extLst>
              <a:ext uri="{FF2B5EF4-FFF2-40B4-BE49-F238E27FC236}">
                <a16:creationId xmlns:a16="http://schemas.microsoft.com/office/drawing/2014/main" id="{E567070D-8C0F-E0E4-A773-E32A54857B63}"/>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3231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Building a smatter AI-powered spam classifier</vt:lpstr>
      <vt:lpstr>Introduction about email spam</vt:lpstr>
      <vt:lpstr>FEATURES</vt:lpstr>
      <vt:lpstr>Importance of spam classifier</vt:lpstr>
      <vt:lpstr>Most popular spam email algorithms. </vt:lpstr>
      <vt:lpstr>Challenges in spam filtering</vt:lpstr>
      <vt:lpstr>PowerPoint Presentation</vt:lpstr>
      <vt:lpstr>STEPS INVOLVED IN CLASSIFICATIOON OF SPAM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170</cp:revision>
  <dcterms:created xsi:type="dcterms:W3CDTF">2023-09-28T07:25:43Z</dcterms:created>
  <dcterms:modified xsi:type="dcterms:W3CDTF">2023-09-28T11:04:49Z</dcterms:modified>
</cp:coreProperties>
</file>