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4"/>
  </p:sldMasterIdLst>
  <p:notesMasterIdLst>
    <p:notesMasterId r:id="rId13"/>
  </p:notesMasterIdLst>
  <p:handoutMasterIdLst>
    <p:handoutMasterId r:id="rId14"/>
  </p:handoutMasterIdLst>
  <p:sldIdLst>
    <p:sldId id="256" r:id="rId5"/>
    <p:sldId id="262" r:id="rId6"/>
    <p:sldId id="257" r:id="rId7"/>
    <p:sldId id="313" r:id="rId8"/>
    <p:sldId id="322" r:id="rId9"/>
    <p:sldId id="323" r:id="rId10"/>
    <p:sldId id="324" r:id="rId11"/>
    <p:sldId id="32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660" autoAdjust="0"/>
  </p:normalViewPr>
  <p:slideViewPr>
    <p:cSldViewPr snapToGrid="0">
      <p:cViewPr varScale="1">
        <p:scale>
          <a:sx n="79" d="100"/>
          <a:sy n="79" d="100"/>
        </p:scale>
        <p:origin x="850" y="77"/>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11/3/2024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2</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3</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4</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2325685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6</a:t>
            </a:fld>
            <a:endParaRPr lang="en-US" dirty="0"/>
          </a:p>
        </p:txBody>
      </p:sp>
    </p:spTree>
    <p:extLst>
      <p:ext uri="{BB962C8B-B14F-4D97-AF65-F5344CB8AC3E}">
        <p14:creationId xmlns:p14="http://schemas.microsoft.com/office/powerpoint/2010/main" val="1588196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7</a:t>
            </a:fld>
            <a:endParaRPr lang="en-US" dirty="0"/>
          </a:p>
        </p:txBody>
      </p:sp>
    </p:spTree>
    <p:extLst>
      <p:ext uri="{BB962C8B-B14F-4D97-AF65-F5344CB8AC3E}">
        <p14:creationId xmlns:p14="http://schemas.microsoft.com/office/powerpoint/2010/main" val="2448515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142863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294A09A9-5501-47C1-A89A-A340965A2BE2}"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807601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54233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40349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3872064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3408794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723045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92981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946301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32904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90734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846350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C743F4-8769-40B4-85DF-6CB8DE9F66AA}" type="datetimeFigureOut">
              <a:rPr lang="en-US" smtClean="0"/>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2BD96E-3838-45D2-9031-D3AF67C920A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6" name="Group 5">
            <a:extLst>
              <a:ext uri="{FF2B5EF4-FFF2-40B4-BE49-F238E27FC236}">
                <a16:creationId xmlns:a16="http://schemas.microsoft.com/office/drawing/2014/main" id="{33A05377-EC5E-9A1F-B03A-BE2A051440D2}"/>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C18FB43-7842-CB54-E405-8D80E09F2E5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7" name="Freeform 68">
                <a:extLst>
                  <a:ext uri="{FF2B5EF4-FFF2-40B4-BE49-F238E27FC236}">
                    <a16:creationId xmlns:a16="http://schemas.microsoft.com/office/drawing/2014/main" id="{952FF209-04BC-6C0E-6D3E-B13AA3E1447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9">
                <a:extLst>
                  <a:ext uri="{FF2B5EF4-FFF2-40B4-BE49-F238E27FC236}">
                    <a16:creationId xmlns:a16="http://schemas.microsoft.com/office/drawing/2014/main" id="{C79C8496-31E6-69D3-C7D9-6936B8CE59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Line 70">
                <a:extLst>
                  <a:ext uri="{FF2B5EF4-FFF2-40B4-BE49-F238E27FC236}">
                    <a16:creationId xmlns:a16="http://schemas.microsoft.com/office/drawing/2014/main" id="{1C0426AA-0B37-60ED-2B35-E436E9203A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3C6B8099-E29F-1982-ED04-3B18FD0066A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9" name="Oval 48">
                <a:extLst>
                  <a:ext uri="{FF2B5EF4-FFF2-40B4-BE49-F238E27FC236}">
                    <a16:creationId xmlns:a16="http://schemas.microsoft.com/office/drawing/2014/main" id="{8D285498-1554-9B39-F0BB-50F0CD1EC8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50" name="Group 49">
                <a:extLst>
                  <a:ext uri="{FF2B5EF4-FFF2-40B4-BE49-F238E27FC236}">
                    <a16:creationId xmlns:a16="http://schemas.microsoft.com/office/drawing/2014/main" id="{19637CDE-CD97-0009-E9CD-B2BC0EEEA7F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5" name="Freeform 64">
                  <a:extLst>
                    <a:ext uri="{FF2B5EF4-FFF2-40B4-BE49-F238E27FC236}">
                      <a16:creationId xmlns:a16="http://schemas.microsoft.com/office/drawing/2014/main" id="{031F1911-F8B7-62E1-1108-E21BC3962B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81">
                  <a:extLst>
                    <a:ext uri="{FF2B5EF4-FFF2-40B4-BE49-F238E27FC236}">
                      <a16:creationId xmlns:a16="http://schemas.microsoft.com/office/drawing/2014/main" id="{572286B4-43FD-BF00-3965-DF469D1BA9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1">
                  <a:extLst>
                    <a:ext uri="{FF2B5EF4-FFF2-40B4-BE49-F238E27FC236}">
                      <a16:creationId xmlns:a16="http://schemas.microsoft.com/office/drawing/2014/main" id="{69F5F009-5AB5-63D8-2468-8B0C78E0BA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78">
                  <a:extLst>
                    <a:ext uri="{FF2B5EF4-FFF2-40B4-BE49-F238E27FC236}">
                      <a16:creationId xmlns:a16="http://schemas.microsoft.com/office/drawing/2014/main" id="{856C17BA-1AE8-E32E-842C-D925F7491F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4">
                  <a:extLst>
                    <a:ext uri="{FF2B5EF4-FFF2-40B4-BE49-F238E27FC236}">
                      <a16:creationId xmlns:a16="http://schemas.microsoft.com/office/drawing/2014/main" id="{5B877EB4-321D-38B4-08A7-F62987EA50B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87">
                  <a:extLst>
                    <a:ext uri="{FF2B5EF4-FFF2-40B4-BE49-F238E27FC236}">
                      <a16:creationId xmlns:a16="http://schemas.microsoft.com/office/drawing/2014/main" id="{4916CB66-06DE-E0D5-BCD8-2FA6F9B02A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60">
                  <a:extLst>
                    <a:ext uri="{FF2B5EF4-FFF2-40B4-BE49-F238E27FC236}">
                      <a16:creationId xmlns:a16="http://schemas.microsoft.com/office/drawing/2014/main" id="{64953899-B8BA-AA79-7982-A0788FB1FF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59">
                  <a:extLst>
                    <a:ext uri="{FF2B5EF4-FFF2-40B4-BE49-F238E27FC236}">
                      <a16:creationId xmlns:a16="http://schemas.microsoft.com/office/drawing/2014/main" id="{00115F37-9C02-E5F0-1905-0B1CBC09443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2">
                  <a:extLst>
                    <a:ext uri="{FF2B5EF4-FFF2-40B4-BE49-F238E27FC236}">
                      <a16:creationId xmlns:a16="http://schemas.microsoft.com/office/drawing/2014/main" id="{6D65DE02-68B2-B837-B2D1-9E2156E2AE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5">
                  <a:extLst>
                    <a:ext uri="{FF2B5EF4-FFF2-40B4-BE49-F238E27FC236}">
                      <a16:creationId xmlns:a16="http://schemas.microsoft.com/office/drawing/2014/main" id="{8002F1DB-0A4D-2BE0-71E7-4B6278228B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79">
                  <a:extLst>
                    <a:ext uri="{FF2B5EF4-FFF2-40B4-BE49-F238E27FC236}">
                      <a16:creationId xmlns:a16="http://schemas.microsoft.com/office/drawing/2014/main" id="{E026F7E9-8D91-AA25-DA8B-2EFF172EE39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2">
                  <a:extLst>
                    <a:ext uri="{FF2B5EF4-FFF2-40B4-BE49-F238E27FC236}">
                      <a16:creationId xmlns:a16="http://schemas.microsoft.com/office/drawing/2014/main" id="{9F40DB13-63E0-9056-5D24-AB6D07EC47A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5">
                  <a:extLst>
                    <a:ext uri="{FF2B5EF4-FFF2-40B4-BE49-F238E27FC236}">
                      <a16:creationId xmlns:a16="http://schemas.microsoft.com/office/drawing/2014/main" id="{65B5827D-8C9A-6039-481C-606A8EE293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88">
                  <a:extLst>
                    <a:ext uri="{FF2B5EF4-FFF2-40B4-BE49-F238E27FC236}">
                      <a16:creationId xmlns:a16="http://schemas.microsoft.com/office/drawing/2014/main" id="{B44383ED-6BD5-4F15-568B-2FF8D2BC86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9" name="Group 78">
                  <a:extLst>
                    <a:ext uri="{FF2B5EF4-FFF2-40B4-BE49-F238E27FC236}">
                      <a16:creationId xmlns:a16="http://schemas.microsoft.com/office/drawing/2014/main" id="{3B8A6C41-6B60-F1DA-6BDC-78D96DC65DB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0" name="Line 63">
                    <a:extLst>
                      <a:ext uri="{FF2B5EF4-FFF2-40B4-BE49-F238E27FC236}">
                        <a16:creationId xmlns:a16="http://schemas.microsoft.com/office/drawing/2014/main" id="{3E76C9C9-7CC1-D405-70F5-837F40AE7D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6">
                    <a:extLst>
                      <a:ext uri="{FF2B5EF4-FFF2-40B4-BE49-F238E27FC236}">
                        <a16:creationId xmlns:a16="http://schemas.microsoft.com/office/drawing/2014/main" id="{A3739918-D125-828B-AE13-24CC30A2B9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67">
                    <a:extLst>
                      <a:ext uri="{FF2B5EF4-FFF2-40B4-BE49-F238E27FC236}">
                        <a16:creationId xmlns:a16="http://schemas.microsoft.com/office/drawing/2014/main" id="{6E9CE705-8AE6-AFFB-64B8-989D2F26098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0">
                    <a:extLst>
                      <a:ext uri="{FF2B5EF4-FFF2-40B4-BE49-F238E27FC236}">
                        <a16:creationId xmlns:a16="http://schemas.microsoft.com/office/drawing/2014/main" id="{339FAEF7-3724-98A3-DF30-C1157261AB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3">
                    <a:extLst>
                      <a:ext uri="{FF2B5EF4-FFF2-40B4-BE49-F238E27FC236}">
                        <a16:creationId xmlns:a16="http://schemas.microsoft.com/office/drawing/2014/main" id="{958127F0-BADE-3388-A0E8-62B33601FA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6">
                    <a:extLst>
                      <a:ext uri="{FF2B5EF4-FFF2-40B4-BE49-F238E27FC236}">
                        <a16:creationId xmlns:a16="http://schemas.microsoft.com/office/drawing/2014/main" id="{DF32DA57-DD56-C79E-D81F-8E20FF10771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9">
                    <a:extLst>
                      <a:ext uri="{FF2B5EF4-FFF2-40B4-BE49-F238E27FC236}">
                        <a16:creationId xmlns:a16="http://schemas.microsoft.com/office/drawing/2014/main" id="{EF08201F-3405-1785-5810-72E8CE5C2E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1" name="Group 50">
                <a:extLst>
                  <a:ext uri="{FF2B5EF4-FFF2-40B4-BE49-F238E27FC236}">
                    <a16:creationId xmlns:a16="http://schemas.microsoft.com/office/drawing/2014/main" id="{B08A2EB9-FFAA-8FDA-F883-AAB91B7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7" name="Group 56">
                  <a:extLst>
                    <a:ext uri="{FF2B5EF4-FFF2-40B4-BE49-F238E27FC236}">
                      <a16:creationId xmlns:a16="http://schemas.microsoft.com/office/drawing/2014/main" id="{617C0C6E-FFF7-064B-0E61-93DBDD22660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1" name="Straight Connector 60">
                    <a:extLst>
                      <a:ext uri="{FF2B5EF4-FFF2-40B4-BE49-F238E27FC236}">
                        <a16:creationId xmlns:a16="http://schemas.microsoft.com/office/drawing/2014/main" id="{C57EB704-2DC4-F947-2805-37BF4F7DEAB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D104337-9ED3-C103-31A3-8F32723C6746}"/>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3" name="Rectangle 30">
                    <a:extLst>
                      <a:ext uri="{FF2B5EF4-FFF2-40B4-BE49-F238E27FC236}">
                        <a16:creationId xmlns:a16="http://schemas.microsoft.com/office/drawing/2014/main" id="{F7E884D9-6D48-B68D-62D9-7AD3CC2C35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30">
                    <a:extLst>
                      <a:ext uri="{FF2B5EF4-FFF2-40B4-BE49-F238E27FC236}">
                        <a16:creationId xmlns:a16="http://schemas.microsoft.com/office/drawing/2014/main" id="{672CF366-82CA-3180-7B9A-CCC8C21C2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F7F6430A-B0D2-5242-908E-8E3C3C87437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9" name="Freeform: Shape 58">
                    <a:extLst>
                      <a:ext uri="{FF2B5EF4-FFF2-40B4-BE49-F238E27FC236}">
                        <a16:creationId xmlns:a16="http://schemas.microsoft.com/office/drawing/2014/main" id="{7FC6675B-FA07-A6C0-10FC-623025C0B7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0" name="Freeform: Shape 59">
                    <a:extLst>
                      <a:ext uri="{FF2B5EF4-FFF2-40B4-BE49-F238E27FC236}">
                        <a16:creationId xmlns:a16="http://schemas.microsoft.com/office/drawing/2014/main" id="{4A2ECB02-EF1D-B21C-E321-D75FB1AC4C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2" name="Group 51">
                <a:extLst>
                  <a:ext uri="{FF2B5EF4-FFF2-40B4-BE49-F238E27FC236}">
                    <a16:creationId xmlns:a16="http://schemas.microsoft.com/office/drawing/2014/main" id="{EF61DF7B-A1BA-D3AB-2B16-DFF93CA64B4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3" name="Group 52">
                  <a:extLst>
                    <a:ext uri="{FF2B5EF4-FFF2-40B4-BE49-F238E27FC236}">
                      <a16:creationId xmlns:a16="http://schemas.microsoft.com/office/drawing/2014/main" id="{9397D877-660A-AD58-2AF7-524C3292AF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5" name="Freeform 68">
                    <a:extLst>
                      <a:ext uri="{FF2B5EF4-FFF2-40B4-BE49-F238E27FC236}">
                        <a16:creationId xmlns:a16="http://schemas.microsoft.com/office/drawing/2014/main" id="{D1DCF8BF-A386-4A0C-49B7-C9CF3F9E7E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Freeform 69">
                    <a:extLst>
                      <a:ext uri="{FF2B5EF4-FFF2-40B4-BE49-F238E27FC236}">
                        <a16:creationId xmlns:a16="http://schemas.microsoft.com/office/drawing/2014/main" id="{6D52D5C9-2B75-EF29-0052-410B14F12F7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4" name="Line 70">
                  <a:extLst>
                    <a:ext uri="{FF2B5EF4-FFF2-40B4-BE49-F238E27FC236}">
                      <a16:creationId xmlns:a16="http://schemas.microsoft.com/office/drawing/2014/main" id="{780DEB55-F231-C618-4D2B-07E6C44D47A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DE0B47C7-9C1C-5D90-61DD-4A773D0E75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2E46DFEC-600F-4553-1450-F64D6243CB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A7FEA01-54D7-3C05-7C02-597E70B864F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7" name="Freeform 64">
                  <a:extLst>
                    <a:ext uri="{FF2B5EF4-FFF2-40B4-BE49-F238E27FC236}">
                      <a16:creationId xmlns:a16="http://schemas.microsoft.com/office/drawing/2014/main" id="{3E5E87C6-00DC-7900-F354-B76A36A75F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81">
                  <a:extLst>
                    <a:ext uri="{FF2B5EF4-FFF2-40B4-BE49-F238E27FC236}">
                      <a16:creationId xmlns:a16="http://schemas.microsoft.com/office/drawing/2014/main" id="{5544C637-BF0C-9C44-12AB-650439EA038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61">
                  <a:extLst>
                    <a:ext uri="{FF2B5EF4-FFF2-40B4-BE49-F238E27FC236}">
                      <a16:creationId xmlns:a16="http://schemas.microsoft.com/office/drawing/2014/main" id="{48313D60-7C20-1493-6202-FD93C65550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78">
                  <a:extLst>
                    <a:ext uri="{FF2B5EF4-FFF2-40B4-BE49-F238E27FC236}">
                      <a16:creationId xmlns:a16="http://schemas.microsoft.com/office/drawing/2014/main" id="{18C83E1A-4DC9-3BC0-2A76-29A29CFC3B0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4">
                  <a:extLst>
                    <a:ext uri="{FF2B5EF4-FFF2-40B4-BE49-F238E27FC236}">
                      <a16:creationId xmlns:a16="http://schemas.microsoft.com/office/drawing/2014/main" id="{80E8FF9B-E8F6-2F6A-1919-2EEB9627C3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87">
                  <a:extLst>
                    <a:ext uri="{FF2B5EF4-FFF2-40B4-BE49-F238E27FC236}">
                      <a16:creationId xmlns:a16="http://schemas.microsoft.com/office/drawing/2014/main" id="{7E5800CD-28FC-DB53-3C19-07016AF2DB3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60">
                  <a:extLst>
                    <a:ext uri="{FF2B5EF4-FFF2-40B4-BE49-F238E27FC236}">
                      <a16:creationId xmlns:a16="http://schemas.microsoft.com/office/drawing/2014/main" id="{CFAEC728-5490-7BD8-A3C7-1F41A725939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59">
                  <a:extLst>
                    <a:ext uri="{FF2B5EF4-FFF2-40B4-BE49-F238E27FC236}">
                      <a16:creationId xmlns:a16="http://schemas.microsoft.com/office/drawing/2014/main" id="{C4B83EF3-E744-3648-1B21-0E74BEB47C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2">
                  <a:extLst>
                    <a:ext uri="{FF2B5EF4-FFF2-40B4-BE49-F238E27FC236}">
                      <a16:creationId xmlns:a16="http://schemas.microsoft.com/office/drawing/2014/main" id="{F2AD5FAF-67F2-DD26-13A2-1D4A8B063DB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65">
                  <a:extLst>
                    <a:ext uri="{FF2B5EF4-FFF2-40B4-BE49-F238E27FC236}">
                      <a16:creationId xmlns:a16="http://schemas.microsoft.com/office/drawing/2014/main" id="{9406A327-7381-3B88-A8FB-7E648385839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79">
                  <a:extLst>
                    <a:ext uri="{FF2B5EF4-FFF2-40B4-BE49-F238E27FC236}">
                      <a16:creationId xmlns:a16="http://schemas.microsoft.com/office/drawing/2014/main" id="{662FAC5D-2025-09E0-8FB5-0779FFBB81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2">
                  <a:extLst>
                    <a:ext uri="{FF2B5EF4-FFF2-40B4-BE49-F238E27FC236}">
                      <a16:creationId xmlns:a16="http://schemas.microsoft.com/office/drawing/2014/main" id="{615834C7-91FD-7D73-F6BE-96DCA536352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5">
                  <a:extLst>
                    <a:ext uri="{FF2B5EF4-FFF2-40B4-BE49-F238E27FC236}">
                      <a16:creationId xmlns:a16="http://schemas.microsoft.com/office/drawing/2014/main" id="{C2243F87-4DF3-2055-15FF-7B87B8532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88">
                  <a:extLst>
                    <a:ext uri="{FF2B5EF4-FFF2-40B4-BE49-F238E27FC236}">
                      <a16:creationId xmlns:a16="http://schemas.microsoft.com/office/drawing/2014/main" id="{6FD46EEC-56F4-1AC8-CB9F-532133EB05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1" name="Group 40">
                  <a:extLst>
                    <a:ext uri="{FF2B5EF4-FFF2-40B4-BE49-F238E27FC236}">
                      <a16:creationId xmlns:a16="http://schemas.microsoft.com/office/drawing/2014/main" id="{4D39A755-C826-D174-72E1-2AEE93C63E6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2" name="Line 63">
                    <a:extLst>
                      <a:ext uri="{FF2B5EF4-FFF2-40B4-BE49-F238E27FC236}">
                        <a16:creationId xmlns:a16="http://schemas.microsoft.com/office/drawing/2014/main" id="{F6F4D9A9-4C26-C816-9B16-D4724D7C19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6">
                    <a:extLst>
                      <a:ext uri="{FF2B5EF4-FFF2-40B4-BE49-F238E27FC236}">
                        <a16:creationId xmlns:a16="http://schemas.microsoft.com/office/drawing/2014/main" id="{0A2B8375-C2D1-ED9F-42AB-6DEA060A4C2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67">
                    <a:extLst>
                      <a:ext uri="{FF2B5EF4-FFF2-40B4-BE49-F238E27FC236}">
                        <a16:creationId xmlns:a16="http://schemas.microsoft.com/office/drawing/2014/main" id="{A49BEE89-F168-8D9C-2657-F4F0BF09C7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0">
                    <a:extLst>
                      <a:ext uri="{FF2B5EF4-FFF2-40B4-BE49-F238E27FC236}">
                        <a16:creationId xmlns:a16="http://schemas.microsoft.com/office/drawing/2014/main" id="{FBDE7508-44FF-8CC3-8E02-89D13C6363D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3">
                    <a:extLst>
                      <a:ext uri="{FF2B5EF4-FFF2-40B4-BE49-F238E27FC236}">
                        <a16:creationId xmlns:a16="http://schemas.microsoft.com/office/drawing/2014/main" id="{6B5D8DE9-B4EC-FA4B-D1F1-A1863A020D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6">
                    <a:extLst>
                      <a:ext uri="{FF2B5EF4-FFF2-40B4-BE49-F238E27FC236}">
                        <a16:creationId xmlns:a16="http://schemas.microsoft.com/office/drawing/2014/main" id="{74972B90-0115-F7B3-37DF-45A3C86349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Line 89">
                    <a:extLst>
                      <a:ext uri="{FF2B5EF4-FFF2-40B4-BE49-F238E27FC236}">
                        <a16:creationId xmlns:a16="http://schemas.microsoft.com/office/drawing/2014/main" id="{378B949D-4C71-D511-D953-40355C2523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A7323A3A-CDDA-E93F-A248-E076DCAF718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7BCE8947-CABF-638F-5446-400869A7080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E8DFDA9E-EB90-F589-FEAA-D5EF105BA0E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4435291-FDC9-AFFE-6933-9E89ACBFC0D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23B1F3CA-AD14-9936-A90A-E01E5D13415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30">
                    <a:extLst>
                      <a:ext uri="{FF2B5EF4-FFF2-40B4-BE49-F238E27FC236}">
                        <a16:creationId xmlns:a16="http://schemas.microsoft.com/office/drawing/2014/main" id="{20D5E4F3-66F7-287C-4893-6B2EF710D0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E1C94E16-FE68-7A6F-77B5-5FD4B7C7C1D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36531CCF-A21C-1F78-DFA1-E5FC4F8ED38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901D687A-AF16-A8B7-F2AF-9FAFBB307D8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45922BF1-ACC4-47DD-040C-E29FCD6D6E5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16EEA470-6E95-1FDC-A6C9-F71E4270FE6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8E86D34E-DBA5-7FC9-2838-4B89FCAB37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560B1B31-6A14-0B1C-240D-C9BF7CAE6E2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49F39C44-AE27-0F67-35F3-218D0B8138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127311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8643726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134170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20XX</a:t>
            </a:r>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593113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7">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20XX</a:t>
            </a:r>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94A09A9-5501-47C1-A89A-A340965A2BE2}"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192018"/>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hyperlink" Target="https://en.wikipedia.org/wiki/Hima_Das#cite_note-ind-2" TargetMode="External"/><Relationship Id="rId5" Type="http://schemas.openxmlformats.org/officeDocument/2006/relationships/hyperlink" Target="https://en.wikipedia.org/wiki/Track_and_field" TargetMode="External"/><Relationship Id="rId4" Type="http://schemas.openxmlformats.org/officeDocument/2006/relationships/hyperlink" Target="https://en.wikipedia.org/wiki/India"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S._Srinivasa_Iyengar" TargetMode="External"/><Relationship Id="rId3" Type="http://schemas.openxmlformats.org/officeDocument/2006/relationships/image" Target="../media/image5.png"/><Relationship Id="rId7" Type="http://schemas.openxmlformats.org/officeDocument/2006/relationships/hyperlink" Target="https://en.wikipedia.org/wiki/Mahatma_Gandhi" TargetMode="External"/><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hyperlink" Target="https://en.wikipedia.org/wiki/President_of_the_Indian_National_Congress" TargetMode="External"/><Relationship Id="rId5" Type="http://schemas.openxmlformats.org/officeDocument/2006/relationships/hyperlink" Target="https://en.wikipedia.org/wiki/Homi_Mody" TargetMode="External"/><Relationship Id="rId4" Type="http://schemas.openxmlformats.org/officeDocument/2006/relationships/hyperlink" Target="https://en.wikipedia.org/wiki/Governor_of_the_United_Province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Lieutenant_Governor_of_Pondicherry" TargetMode="External"/><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Damodar_Rao_of_Jhansi" TargetMode="External"/><Relationship Id="rId3" Type="http://schemas.openxmlformats.org/officeDocument/2006/relationships/image" Target="../media/image7.png"/><Relationship Id="rId7" Type="http://schemas.openxmlformats.org/officeDocument/2006/relationships/hyperlink" Target="https://en.wikipedia.org/wiki/Regency" TargetMode="External"/><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hyperlink" Target="https://en.wikipedia.org/wiki/Regent" TargetMode="External"/><Relationship Id="rId5" Type="http://schemas.openxmlformats.org/officeDocument/2006/relationships/hyperlink" Target="https://en.wikipedia.org/wiki/Jhansi_State" TargetMode="External"/><Relationship Id="rId4" Type="http://schemas.openxmlformats.org/officeDocument/2006/relationships/hyperlink" Target="https://en.wikipedia.org/wiki/Queen_consor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84522" y="298564"/>
            <a:ext cx="8033018" cy="6260873"/>
          </a:xfrm>
        </p:spPr>
        <p:txBody>
          <a:bodyPr>
            <a:noAutofit/>
          </a:bodyPr>
          <a:lstStyle/>
          <a:p>
            <a:pPr algn="l"/>
            <a:r>
              <a:rPr lang="en-US" sz="4800" dirty="0"/>
              <a:t>Name         :  A Chatura</a:t>
            </a:r>
            <a:br>
              <a:rPr lang="en-US" sz="4800" dirty="0"/>
            </a:br>
            <a:r>
              <a:rPr lang="en-US" sz="4800" dirty="0"/>
              <a:t>Class 	   : 7</a:t>
            </a:r>
            <a:r>
              <a:rPr lang="en-US" sz="4800" baseline="30000" dirty="0"/>
              <a:t>th</a:t>
            </a:r>
            <a:br>
              <a:rPr lang="en-US" sz="4800" dirty="0"/>
            </a:br>
            <a:r>
              <a:rPr lang="en-US" sz="4800" dirty="0"/>
              <a:t>Roll No    : 4</a:t>
            </a:r>
            <a:br>
              <a:rPr lang="en-US" sz="4800" dirty="0"/>
            </a:br>
            <a:r>
              <a:rPr lang="en-US" sz="4800" dirty="0"/>
              <a:t>Section    :  A</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2622184" y="994058"/>
            <a:ext cx="7426488" cy="4869882"/>
          </a:xfrm>
        </p:spPr>
        <p:txBody>
          <a:bodyPr anchor="ctr">
            <a:normAutofit/>
          </a:bodyPr>
          <a:lstStyle/>
          <a:p>
            <a:r>
              <a:rPr lang="en-US" b="1" dirty="0" err="1">
                <a:solidFill>
                  <a:srgbClr val="7030A0"/>
                </a:solidFill>
              </a:rPr>
              <a:t>Womens</a:t>
            </a:r>
            <a:r>
              <a:rPr lang="en-US" b="1" dirty="0">
                <a:solidFill>
                  <a:srgbClr val="7030A0"/>
                </a:solidFill>
              </a:rPr>
              <a:t> Who Made INDIA Proud</a:t>
            </a:r>
          </a:p>
        </p:txBody>
      </p:sp>
    </p:spTree>
    <p:extLst>
      <p:ext uri="{BB962C8B-B14F-4D97-AF65-F5344CB8AC3E}">
        <p14:creationId xmlns:p14="http://schemas.microsoft.com/office/powerpoint/2010/main" val="811730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wrap="square" anchor="b">
            <a:normAutofit/>
          </a:bodyPr>
          <a:lstStyle/>
          <a:p>
            <a:pPr algn="l"/>
            <a:r>
              <a:rPr lang="en-US" dirty="0"/>
              <a:t>Agenda </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15"/>
          </p:nvPr>
        </p:nvSpPr>
        <p:spPr>
          <a:xfrm>
            <a:off x="530306" y="2424598"/>
            <a:ext cx="3389065" cy="3499611"/>
          </a:xfrm>
        </p:spPr>
        <p:txBody>
          <a:bodyPr>
            <a:normAutofit/>
          </a:bodyPr>
          <a:lstStyle/>
          <a:p>
            <a:pPr marL="457200" indent="-457200" algn="l">
              <a:buFont typeface="+mj-lt"/>
              <a:buAutoNum type="arabicPeriod"/>
            </a:pPr>
            <a:endParaRPr lang="en-US" dirty="0"/>
          </a:p>
          <a:p>
            <a:pPr marL="457200" indent="-457200" algn="l">
              <a:buFont typeface="+mj-lt"/>
              <a:buAutoNum type="arabicPeriod"/>
            </a:pPr>
            <a:r>
              <a:rPr lang="en-US" dirty="0"/>
              <a:t>Mother Teresa </a:t>
            </a:r>
          </a:p>
          <a:p>
            <a:pPr marL="457200" indent="-457200" algn="l">
              <a:buFont typeface="+mj-lt"/>
              <a:buAutoNum type="arabicPeriod"/>
            </a:pPr>
            <a:r>
              <a:rPr lang="en-US" dirty="0" err="1"/>
              <a:t>Hima</a:t>
            </a:r>
            <a:r>
              <a:rPr lang="en-US" dirty="0"/>
              <a:t> Das </a:t>
            </a:r>
          </a:p>
          <a:p>
            <a:pPr marL="457200" indent="-457200" algn="l">
              <a:buFont typeface="+mj-lt"/>
              <a:buAutoNum type="arabicPeriod"/>
            </a:pPr>
            <a:r>
              <a:rPr lang="en-US" dirty="0"/>
              <a:t>Sarojini Naidu</a:t>
            </a:r>
          </a:p>
          <a:p>
            <a:pPr marL="457200" indent="-457200" algn="l">
              <a:buFont typeface="+mj-lt"/>
              <a:buAutoNum type="arabicPeriod"/>
            </a:pPr>
            <a:r>
              <a:rPr lang="en-US" dirty="0"/>
              <a:t>Indra Nooyi</a:t>
            </a:r>
          </a:p>
          <a:p>
            <a:pPr marL="457200" indent="-457200" algn="l">
              <a:buFont typeface="+mj-lt"/>
              <a:buAutoNum type="arabicPeriod"/>
            </a:pPr>
            <a:r>
              <a:rPr lang="en-US" dirty="0"/>
              <a:t>Rani </a:t>
            </a:r>
            <a:r>
              <a:rPr lang="en-US" dirty="0" err="1"/>
              <a:t>Lakshmibai</a:t>
            </a:r>
            <a:endParaRPr lang="en-US" dirty="0"/>
          </a:p>
        </p:txBody>
      </p:sp>
      <p:pic>
        <p:nvPicPr>
          <p:cNvPr id="6" name="Picture 5">
            <a:extLst>
              <a:ext uri="{FF2B5EF4-FFF2-40B4-BE49-F238E27FC236}">
                <a16:creationId xmlns:a16="http://schemas.microsoft.com/office/drawing/2014/main" id="{773402BB-1C0B-75DE-3D46-4D20ED17CD07}"/>
              </a:ext>
            </a:extLst>
          </p:cNvPr>
          <p:cNvPicPr>
            <a:picLocks noChangeAspect="1"/>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saturation sat="300000"/>
                    </a14:imgEffect>
                    <a14:imgEffect>
                      <a14:brightnessContrast bright="40000" contrast="-40000"/>
                    </a14:imgEffect>
                  </a14:imgLayer>
                </a14:imgProps>
              </a:ext>
            </a:extLst>
          </a:blip>
          <a:stretch>
            <a:fillRect/>
          </a:stretch>
        </p:blipFill>
        <p:spPr>
          <a:xfrm>
            <a:off x="4495250" y="0"/>
            <a:ext cx="7615685" cy="6732534"/>
          </a:xfrm>
          <a:prstGeom prst="rect">
            <a:avLst/>
          </a:prstGeom>
        </p:spPr>
      </p:pic>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0" y="-16418"/>
            <a:ext cx="6328800" cy="1112836"/>
          </a:xfrm>
        </p:spPr>
        <p:txBody>
          <a:bodyPr vert="horz" lIns="91440" tIns="45720" rIns="91440" bIns="45720" rtlCol="0" anchor="b" anchorCtr="0">
            <a:normAutofit/>
          </a:bodyPr>
          <a:lstStyle/>
          <a:p>
            <a:pPr algn="ctr"/>
            <a:r>
              <a:rPr lang="en-US" sz="3200" kern="1200" cap="none" spc="0" baseline="0" dirty="0">
                <a:solidFill>
                  <a:schemeClr val="tx1"/>
                </a:solidFill>
                <a:latin typeface="+mj-lt"/>
                <a:ea typeface="+mj-ea"/>
                <a:cs typeface="+mj-cs"/>
              </a:rPr>
              <a:t>MOTHER TERESA</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204281" y="1186774"/>
            <a:ext cx="7989052" cy="5466945"/>
          </a:xfrm>
        </p:spPr>
        <p:txBody>
          <a:bodyPr vert="horz" lIns="91440" tIns="45720" rIns="91440" bIns="45720" rtlCol="0">
            <a:normAutofit fontScale="25000" lnSpcReduction="20000"/>
          </a:bodyPr>
          <a:lstStyle/>
          <a:p>
            <a:pPr>
              <a:lnSpc>
                <a:spcPct val="140000"/>
              </a:lnSpc>
            </a:pPr>
            <a:r>
              <a:rPr lang="en-US" sz="4800" dirty="0">
                <a:solidFill>
                  <a:srgbClr val="000000"/>
                </a:solidFill>
                <a:latin typeface="Arial" panose="020B0604020202020204" pitchFamily="34" charset="0"/>
              </a:rPr>
              <a:t>Mary Teresa Bojaxhiu MC (born </a:t>
            </a:r>
            <a:r>
              <a:rPr lang="en-US" sz="4800" dirty="0" err="1">
                <a:solidFill>
                  <a:srgbClr val="000000"/>
                </a:solidFill>
                <a:latin typeface="Arial" panose="020B0604020202020204" pitchFamily="34" charset="0"/>
              </a:rPr>
              <a:t>Anjezë</a:t>
            </a:r>
            <a:r>
              <a:rPr lang="en-US" sz="4800" dirty="0">
                <a:solidFill>
                  <a:srgbClr val="000000"/>
                </a:solidFill>
                <a:latin typeface="Arial" panose="020B0604020202020204" pitchFamily="34" charset="0"/>
              </a:rPr>
              <a:t> </a:t>
            </a:r>
            <a:r>
              <a:rPr lang="en-US" sz="4800" dirty="0" err="1">
                <a:solidFill>
                  <a:srgbClr val="000000"/>
                </a:solidFill>
                <a:latin typeface="Arial" panose="020B0604020202020204" pitchFamily="34" charset="0"/>
              </a:rPr>
              <a:t>Gonxhe</a:t>
            </a:r>
            <a:r>
              <a:rPr lang="en-US" sz="4800" dirty="0">
                <a:solidFill>
                  <a:srgbClr val="000000"/>
                </a:solidFill>
                <a:latin typeface="Arial" panose="020B0604020202020204" pitchFamily="34" charset="0"/>
              </a:rPr>
              <a:t> Bojaxhiu, Albanian: 26 August 1910 – 5 September 1997), better known as Mother Teresa,[a] was an Albanian-Indian Catholic nun and the founder of the Missionaries of Charity. Born in Skopje, then part of the Ottoman Empire,[b] she was raised in a devoutly Catholic family. At the age of 18, she moved to Ireland to join the Sisters of Loreto and later to India, where she lived most of her life and carried out her missionary work. On 4 September 2016, she was </a:t>
            </a:r>
            <a:r>
              <a:rPr lang="en-US" sz="4800" dirty="0" err="1">
                <a:solidFill>
                  <a:srgbClr val="000000"/>
                </a:solidFill>
                <a:latin typeface="Arial" panose="020B0604020202020204" pitchFamily="34" charset="0"/>
              </a:rPr>
              <a:t>canonised</a:t>
            </a:r>
            <a:r>
              <a:rPr lang="en-US" sz="4800" dirty="0">
                <a:solidFill>
                  <a:srgbClr val="000000"/>
                </a:solidFill>
                <a:latin typeface="Arial" panose="020B0604020202020204" pitchFamily="34" charset="0"/>
              </a:rPr>
              <a:t> by the Catholic Church as Saint Teresa of Calcutta. One of the miracles that were a prerequisite for her </a:t>
            </a:r>
            <a:r>
              <a:rPr lang="en-US" sz="4800" dirty="0" err="1">
                <a:solidFill>
                  <a:srgbClr val="000000"/>
                </a:solidFill>
                <a:latin typeface="Arial" panose="020B0604020202020204" pitchFamily="34" charset="0"/>
              </a:rPr>
              <a:t>canonisation</a:t>
            </a:r>
            <a:r>
              <a:rPr lang="en-US" sz="4800" dirty="0">
                <a:solidFill>
                  <a:srgbClr val="000000"/>
                </a:solidFill>
                <a:latin typeface="Arial" panose="020B0604020202020204" pitchFamily="34" charset="0"/>
              </a:rPr>
              <a:t> has been challenged. The anniversary of her death, 5 September, is now observed as her feast day.</a:t>
            </a:r>
          </a:p>
          <a:p>
            <a:pPr>
              <a:lnSpc>
                <a:spcPct val="140000"/>
              </a:lnSpc>
            </a:pPr>
            <a:r>
              <a:rPr lang="en-US" sz="4800" dirty="0">
                <a:solidFill>
                  <a:srgbClr val="000000"/>
                </a:solidFill>
                <a:latin typeface="Arial" panose="020B0604020202020204" pitchFamily="34" charset="0"/>
              </a:rPr>
              <a:t>Mother Teresa founded the Missionaries of Charity, a religious congregation that was initially dedicated to serving "the poorest of the poor" in the slums of Calcutta. Over the decades, the congregation grew to operate in over 133 countries, as of 2012,[6] with more than 4,500 nuns managing homes for those dying from HIV/AIDS, leprosy, and tuberculosis, as well as running soup kitchens, dispensaries, mobile clinics, orphanages, and schools. Members of the order take vows of chastity, poverty, and obedience and also profess a fourth vow: to give "wholehearted free service to the poorest of the poor."[7]</a:t>
            </a:r>
          </a:p>
          <a:p>
            <a:pPr>
              <a:lnSpc>
                <a:spcPct val="140000"/>
              </a:lnSpc>
            </a:pPr>
            <a:endParaRPr lang="en-US" sz="4800" dirty="0">
              <a:solidFill>
                <a:srgbClr val="000000"/>
              </a:solidFill>
              <a:latin typeface="Arial" panose="020B0604020202020204" pitchFamily="34" charset="0"/>
            </a:endParaRPr>
          </a:p>
          <a:p>
            <a:pPr>
              <a:lnSpc>
                <a:spcPct val="140000"/>
              </a:lnSpc>
            </a:pPr>
            <a:r>
              <a:rPr lang="en-US" sz="4800" dirty="0">
                <a:solidFill>
                  <a:srgbClr val="000000"/>
                </a:solidFill>
                <a:latin typeface="Arial" panose="020B0604020202020204" pitchFamily="34" charset="0"/>
              </a:rPr>
              <a:t>Mother Teresa received several </a:t>
            </a:r>
            <a:r>
              <a:rPr lang="en-US" sz="4800" dirty="0" err="1">
                <a:solidFill>
                  <a:srgbClr val="000000"/>
                </a:solidFill>
                <a:latin typeface="Arial" panose="020B0604020202020204" pitchFamily="34" charset="0"/>
              </a:rPr>
              <a:t>honours</a:t>
            </a:r>
            <a:r>
              <a:rPr lang="en-US" sz="4800" dirty="0">
                <a:solidFill>
                  <a:srgbClr val="000000"/>
                </a:solidFill>
                <a:latin typeface="Arial" panose="020B0604020202020204" pitchFamily="34" charset="0"/>
              </a:rPr>
              <a:t>, including the 1962 Ramon Magsaysay Peace Prize and the 1979 Nobel Peace Prize. Her life and work have inspired books, documentaries, and films. Her authorized biography, written by Navin Chawla, was published in 1992, and on 6 September 2017, she was named a co-patron of the Roman Catholic Archdiocese of Calcutta alongside St Francis Xavier. However, she was also a controversial figure, drawing criticism for her staunch opposition to abortion, divorce and contraception, as well as the poor conditions and lack of medical care or pain relief in her houses for the dying.</a:t>
            </a:r>
          </a:p>
          <a:p>
            <a:pPr>
              <a:lnSpc>
                <a:spcPct val="140000"/>
              </a:lnSpc>
            </a:pPr>
            <a:endParaRPr lang="en-US" sz="3400" dirty="0">
              <a:solidFill>
                <a:srgbClr val="000000"/>
              </a:solidFill>
              <a:latin typeface="Arial" panose="020B0604020202020204" pitchFamily="34" charset="0"/>
            </a:endParaRPr>
          </a:p>
        </p:txBody>
      </p:sp>
      <p:sp>
        <p:nvSpPr>
          <p:cNvPr id="7" name="TextBox 6">
            <a:extLst>
              <a:ext uri="{FF2B5EF4-FFF2-40B4-BE49-F238E27FC236}">
                <a16:creationId xmlns:a16="http://schemas.microsoft.com/office/drawing/2014/main" id="{D34A4007-D161-415C-549A-90CAE782F612}"/>
              </a:ext>
            </a:extLst>
          </p:cNvPr>
          <p:cNvSpPr txBox="1"/>
          <p:nvPr/>
        </p:nvSpPr>
        <p:spPr>
          <a:xfrm>
            <a:off x="8211147" y="5236936"/>
            <a:ext cx="4112368" cy="646331"/>
          </a:xfrm>
          <a:prstGeom prst="rect">
            <a:avLst/>
          </a:prstGeom>
          <a:noFill/>
        </p:spPr>
        <p:txBody>
          <a:bodyPr wrap="square">
            <a:spAutoFit/>
          </a:bodyPr>
          <a:lstStyle/>
          <a:p>
            <a:pPr algn="ctr"/>
            <a:r>
              <a:rPr lang="en-US" b="1" i="0" u="none" strike="noStrike" dirty="0">
                <a:solidFill>
                  <a:srgbClr val="000000"/>
                </a:solidFill>
                <a:effectLst/>
                <a:latin typeface="Arial" panose="020B0604020202020204" pitchFamily="34" charset="0"/>
              </a:rPr>
              <a:t>5 September 1997</a:t>
            </a:r>
          </a:p>
          <a:p>
            <a:pPr algn="ctr"/>
            <a:r>
              <a:rPr lang="en-US" b="1" i="0" u="none" strike="noStrike" dirty="0">
                <a:solidFill>
                  <a:srgbClr val="000000"/>
                </a:solidFill>
                <a:effectLst/>
                <a:latin typeface="Arial" panose="020B0604020202020204" pitchFamily="34" charset="0"/>
              </a:rPr>
              <a:t>Calcutta, West Bengal, India</a:t>
            </a:r>
            <a:endParaRPr lang="en-US" b="1" i="0" dirty="0">
              <a:solidFill>
                <a:srgbClr val="71531C"/>
              </a:solidFill>
              <a:effectLst/>
              <a:latin typeface="Arial" panose="020B0604020202020204" pitchFamily="34" charset="0"/>
            </a:endParaRPr>
          </a:p>
        </p:txBody>
      </p:sp>
      <p:pic>
        <p:nvPicPr>
          <p:cNvPr id="9" name="Picture 8">
            <a:extLst>
              <a:ext uri="{FF2B5EF4-FFF2-40B4-BE49-F238E27FC236}">
                <a16:creationId xmlns:a16="http://schemas.microsoft.com/office/drawing/2014/main" id="{DAF838A7-9FE9-A4A3-C8E9-A252768FBB6B}"/>
              </a:ext>
            </a:extLst>
          </p:cNvPr>
          <p:cNvPicPr>
            <a:picLocks noChangeAspect="1"/>
          </p:cNvPicPr>
          <p:nvPr/>
        </p:nvPicPr>
        <p:blipFill>
          <a:blip r:embed="rId3"/>
          <a:stretch>
            <a:fillRect/>
          </a:stretch>
        </p:blipFill>
        <p:spPr>
          <a:xfrm>
            <a:off x="8749276" y="721531"/>
            <a:ext cx="3143250" cy="4333875"/>
          </a:xfrm>
          <a:prstGeom prst="rect">
            <a:avLst/>
          </a:prstGeom>
        </p:spPr>
      </p:pic>
    </p:spTree>
    <p:extLst>
      <p:ext uri="{BB962C8B-B14F-4D97-AF65-F5344CB8AC3E}">
        <p14:creationId xmlns:p14="http://schemas.microsoft.com/office/powerpoint/2010/main" val="1944867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1107044" y="-352137"/>
            <a:ext cx="6328800" cy="1112836"/>
          </a:xfrm>
        </p:spPr>
        <p:txBody>
          <a:bodyPr vert="horz" lIns="91440" tIns="45720" rIns="91440" bIns="45720" rtlCol="0" anchor="b" anchorCtr="0">
            <a:normAutofit/>
          </a:bodyPr>
          <a:lstStyle/>
          <a:p>
            <a:pPr algn="ctr"/>
            <a:r>
              <a:rPr lang="en-US" sz="3200" dirty="0"/>
              <a:t>HIMA DAS</a:t>
            </a:r>
            <a:endParaRPr lang="en-US" sz="3200" kern="1200" cap="none" spc="0" baseline="0" dirty="0">
              <a:solidFill>
                <a:schemeClr val="tx1"/>
              </a:solidFill>
              <a:latin typeface="+mj-lt"/>
              <a:ea typeface="+mj-ea"/>
              <a:cs typeface="+mj-cs"/>
            </a:endParaRP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213189" y="715944"/>
            <a:ext cx="7989052" cy="5466945"/>
          </a:xfrm>
        </p:spPr>
        <p:txBody>
          <a:bodyPr vert="horz" lIns="91440" tIns="45720" rIns="91440" bIns="45720" rtlCol="0">
            <a:noAutofit/>
          </a:bodyPr>
          <a:lstStyle/>
          <a:p>
            <a:pPr>
              <a:lnSpc>
                <a:spcPct val="140000"/>
              </a:lnSpc>
            </a:pPr>
            <a:r>
              <a:rPr lang="en-US" sz="1400" dirty="0">
                <a:solidFill>
                  <a:srgbClr val="000000"/>
                </a:solidFill>
                <a:latin typeface="Arial" panose="020B0604020202020204" pitchFamily="34" charset="0"/>
              </a:rPr>
              <a:t>In April 2018, Das competed in the 2018 Commonwealth Games at Gold Coast, Australia, in the 400 </a:t>
            </a:r>
            <a:r>
              <a:rPr lang="en-US" sz="1400" dirty="0" err="1">
                <a:solidFill>
                  <a:srgbClr val="000000"/>
                </a:solidFill>
                <a:latin typeface="Arial" panose="020B0604020202020204" pitchFamily="34" charset="0"/>
              </a:rPr>
              <a:t>metres</a:t>
            </a:r>
            <a:r>
              <a:rPr lang="en-US" sz="1400" dirty="0">
                <a:solidFill>
                  <a:srgbClr val="000000"/>
                </a:solidFill>
                <a:latin typeface="Arial" panose="020B0604020202020204" pitchFamily="34" charset="0"/>
              </a:rPr>
              <a:t> and the 4×400 </a:t>
            </a:r>
            <a:r>
              <a:rPr lang="en-US" sz="1400" dirty="0" err="1">
                <a:solidFill>
                  <a:srgbClr val="000000"/>
                </a:solidFill>
                <a:latin typeface="Arial" panose="020B0604020202020204" pitchFamily="34" charset="0"/>
              </a:rPr>
              <a:t>metres</a:t>
            </a:r>
            <a:r>
              <a:rPr lang="en-US" sz="1400" dirty="0">
                <a:solidFill>
                  <a:srgbClr val="000000"/>
                </a:solidFill>
                <a:latin typeface="Arial" panose="020B0604020202020204" pitchFamily="34" charset="0"/>
              </a:rPr>
              <a:t> relay.</a:t>
            </a:r>
          </a:p>
          <a:p>
            <a:pPr>
              <a:lnSpc>
                <a:spcPct val="140000"/>
              </a:lnSpc>
            </a:pPr>
            <a:r>
              <a:rPr lang="en-US" sz="1400" dirty="0">
                <a:solidFill>
                  <a:srgbClr val="000000"/>
                </a:solidFill>
                <a:latin typeface="Arial" panose="020B0604020202020204" pitchFamily="34" charset="0"/>
              </a:rPr>
              <a:t>On 12 July 2018, Das won the 400 m final at the World U-20 Championships 2018 held at Tampere, Finland, clocking 51.46 seconds and becoming the first Indian sprinter to win a gold medal at an international track event.</a:t>
            </a:r>
          </a:p>
          <a:p>
            <a:pPr>
              <a:lnSpc>
                <a:spcPct val="140000"/>
              </a:lnSpc>
            </a:pPr>
            <a:r>
              <a:rPr lang="en-US" sz="1400" dirty="0">
                <a:solidFill>
                  <a:srgbClr val="000000"/>
                </a:solidFill>
                <a:latin typeface="Arial" panose="020B0604020202020204" pitchFamily="34" charset="0"/>
              </a:rPr>
              <a:t>At the 2018 Asian Games, Das qualified for the 400 m final, after clocking 51.00 in heat 1 and setting a new Indian national record. On 26 August 2018 she improved the national record to 50.79 s in the 400 m final however she could win only the silver medal.[18] Later on 30 August 2018, she, along with M. R. </a:t>
            </a:r>
            <a:r>
              <a:rPr lang="en-US" sz="1400" dirty="0" err="1">
                <a:solidFill>
                  <a:srgbClr val="000000"/>
                </a:solidFill>
                <a:latin typeface="Arial" panose="020B0604020202020204" pitchFamily="34" charset="0"/>
              </a:rPr>
              <a:t>Poovamma</a:t>
            </a:r>
            <a:r>
              <a:rPr lang="en-US" sz="1400" dirty="0">
                <a:solidFill>
                  <a:srgbClr val="000000"/>
                </a:solidFill>
                <a:latin typeface="Arial" panose="020B0604020202020204" pitchFamily="34" charset="0"/>
              </a:rPr>
              <a:t>, Sarita </a:t>
            </a:r>
            <a:r>
              <a:rPr lang="en-US" sz="1400" dirty="0" err="1">
                <a:solidFill>
                  <a:srgbClr val="000000"/>
                </a:solidFill>
                <a:latin typeface="Arial" panose="020B0604020202020204" pitchFamily="34" charset="0"/>
              </a:rPr>
              <a:t>Gayakwad</a:t>
            </a:r>
            <a:r>
              <a:rPr lang="en-US" sz="1400" dirty="0">
                <a:solidFill>
                  <a:srgbClr val="000000"/>
                </a:solidFill>
                <a:latin typeface="Arial" panose="020B0604020202020204" pitchFamily="34" charset="0"/>
              </a:rPr>
              <a:t> and V. K. Vismaya won the women's 4 × 400 </a:t>
            </a:r>
            <a:r>
              <a:rPr lang="en-US" sz="1400" dirty="0" err="1">
                <a:solidFill>
                  <a:srgbClr val="000000"/>
                </a:solidFill>
                <a:latin typeface="Arial" panose="020B0604020202020204" pitchFamily="34" charset="0"/>
              </a:rPr>
              <a:t>metres</a:t>
            </a:r>
            <a:r>
              <a:rPr lang="en-US" sz="1400" dirty="0">
                <a:solidFill>
                  <a:srgbClr val="000000"/>
                </a:solidFill>
                <a:latin typeface="Arial" panose="020B0604020202020204" pitchFamily="34" charset="0"/>
              </a:rPr>
              <a:t> relay clocking 3:28.72. </a:t>
            </a:r>
            <a:r>
              <a:rPr lang="en-US" sz="1400" dirty="0" err="1">
                <a:solidFill>
                  <a:srgbClr val="000000"/>
                </a:solidFill>
                <a:latin typeface="Arial" panose="020B0604020202020204" pitchFamily="34" charset="0"/>
              </a:rPr>
              <a:t>Hima</a:t>
            </a:r>
            <a:r>
              <a:rPr lang="en-US" sz="1400" dirty="0">
                <a:solidFill>
                  <a:srgbClr val="000000"/>
                </a:solidFill>
                <a:latin typeface="Arial" panose="020B0604020202020204" pitchFamily="34" charset="0"/>
              </a:rPr>
              <a:t> also won a gold medal in the 4 × 400 m mixed relay, which was held for the first time at Asian </a:t>
            </a:r>
            <a:r>
              <a:rPr lang="en-US" sz="1400" dirty="0" err="1">
                <a:solidFill>
                  <a:srgbClr val="000000"/>
                </a:solidFill>
                <a:latin typeface="Arial" panose="020B0604020202020204" pitchFamily="34" charset="0"/>
              </a:rPr>
              <a:t>Games.Das</a:t>
            </a:r>
            <a:r>
              <a:rPr lang="en-US" sz="1400" dirty="0">
                <a:solidFill>
                  <a:srgbClr val="000000"/>
                </a:solidFill>
                <a:latin typeface="Arial" panose="020B0604020202020204" pitchFamily="34" charset="0"/>
              </a:rPr>
              <a:t> continued her success in 2019 winning the 200m gold in Poznan Grand Prix in Poland, on 2 July 2019, with a time of 23.65 </a:t>
            </a:r>
            <a:r>
              <a:rPr lang="en-US" sz="1400" dirty="0" err="1">
                <a:solidFill>
                  <a:srgbClr val="000000"/>
                </a:solidFill>
                <a:latin typeface="Arial" panose="020B0604020202020204" pitchFamily="34" charset="0"/>
              </a:rPr>
              <a:t>seconds.On</a:t>
            </a:r>
            <a:r>
              <a:rPr lang="en-US" sz="1400" dirty="0">
                <a:solidFill>
                  <a:srgbClr val="000000"/>
                </a:solidFill>
                <a:latin typeface="Arial" panose="020B0604020202020204" pitchFamily="34" charset="0"/>
              </a:rPr>
              <a:t> 13 July, she won the 200m at the Kladno Meet in the Czech Republic with a time of 23.43 seconds. On 20 July 2019, she achieved her third win in a month, and fifth win, in the 400-meters in </a:t>
            </a:r>
            <a:r>
              <a:rPr lang="en-US" sz="1400" dirty="0" err="1">
                <a:solidFill>
                  <a:srgbClr val="000000"/>
                </a:solidFill>
                <a:latin typeface="Arial" panose="020B0604020202020204" pitchFamily="34" charset="0"/>
              </a:rPr>
              <a:t>Nové</a:t>
            </a:r>
            <a:r>
              <a:rPr lang="en-US" sz="1400" dirty="0">
                <a:solidFill>
                  <a:srgbClr val="000000"/>
                </a:solidFill>
                <a:latin typeface="Arial" panose="020B0604020202020204" pitchFamily="34" charset="0"/>
              </a:rPr>
              <a:t> </a:t>
            </a:r>
            <a:r>
              <a:rPr lang="en-US" sz="1400" dirty="0" err="1">
                <a:solidFill>
                  <a:srgbClr val="000000"/>
                </a:solidFill>
                <a:latin typeface="Arial" panose="020B0604020202020204" pitchFamily="34" charset="0"/>
              </a:rPr>
              <a:t>Město</a:t>
            </a:r>
            <a:r>
              <a:rPr lang="en-US" sz="1400" dirty="0">
                <a:solidFill>
                  <a:srgbClr val="000000"/>
                </a:solidFill>
                <a:latin typeface="Arial" panose="020B0604020202020204" pitchFamily="34" charset="0"/>
              </a:rPr>
              <a:t>, Czech Republic in a time of 52.09 seconds.</a:t>
            </a:r>
          </a:p>
          <a:p>
            <a:pPr>
              <a:lnSpc>
                <a:spcPct val="140000"/>
              </a:lnSpc>
            </a:pPr>
            <a:r>
              <a:rPr lang="en-US" sz="1400" dirty="0">
                <a:solidFill>
                  <a:srgbClr val="000000"/>
                </a:solidFill>
                <a:latin typeface="Arial" panose="020B0604020202020204" pitchFamily="34" charset="0"/>
              </a:rPr>
              <a:t>She was named for the World Championships to be held at Doha in October 2019. However a month before, she was ruled out of participation due to a back problem, that had started right after she competed at the Asian games the previous year.</a:t>
            </a:r>
          </a:p>
        </p:txBody>
      </p:sp>
      <p:pic>
        <p:nvPicPr>
          <p:cNvPr id="9" name="Picture 8">
            <a:extLst>
              <a:ext uri="{FF2B5EF4-FFF2-40B4-BE49-F238E27FC236}">
                <a16:creationId xmlns:a16="http://schemas.microsoft.com/office/drawing/2014/main" id="{74E51C2C-013D-4C15-C1B6-CCD5497F2DDA}"/>
              </a:ext>
            </a:extLst>
          </p:cNvPr>
          <p:cNvPicPr>
            <a:picLocks noChangeAspect="1"/>
          </p:cNvPicPr>
          <p:nvPr/>
        </p:nvPicPr>
        <p:blipFill>
          <a:blip r:embed="rId3"/>
          <a:stretch>
            <a:fillRect/>
          </a:stretch>
        </p:blipFill>
        <p:spPr>
          <a:xfrm>
            <a:off x="8749276" y="1096418"/>
            <a:ext cx="3143250" cy="2249897"/>
          </a:xfrm>
          <a:prstGeom prst="rect">
            <a:avLst/>
          </a:prstGeom>
        </p:spPr>
      </p:pic>
      <p:graphicFrame>
        <p:nvGraphicFramePr>
          <p:cNvPr id="11" name="Table 10">
            <a:extLst>
              <a:ext uri="{FF2B5EF4-FFF2-40B4-BE49-F238E27FC236}">
                <a16:creationId xmlns:a16="http://schemas.microsoft.com/office/drawing/2014/main" id="{F4DE2B24-92EC-002E-A153-D5A94354F3CA}"/>
              </a:ext>
            </a:extLst>
          </p:cNvPr>
          <p:cNvGraphicFramePr>
            <a:graphicFrameLocks noGrp="1"/>
          </p:cNvGraphicFramePr>
          <p:nvPr>
            <p:extLst>
              <p:ext uri="{D42A27DB-BD31-4B8C-83A1-F6EECF244321}">
                <p14:modId xmlns:p14="http://schemas.microsoft.com/office/powerpoint/2010/main" val="712784279"/>
              </p:ext>
            </p:extLst>
          </p:nvPr>
        </p:nvGraphicFramePr>
        <p:xfrm>
          <a:off x="8749276" y="3525525"/>
          <a:ext cx="3288486" cy="2286000"/>
        </p:xfrm>
        <a:graphic>
          <a:graphicData uri="http://schemas.openxmlformats.org/drawingml/2006/table">
            <a:tbl>
              <a:tblPr/>
              <a:tblGrid>
                <a:gridCol w="1644243">
                  <a:extLst>
                    <a:ext uri="{9D8B030D-6E8A-4147-A177-3AD203B41FA5}">
                      <a16:colId xmlns:a16="http://schemas.microsoft.com/office/drawing/2014/main" val="3872706619"/>
                    </a:ext>
                  </a:extLst>
                </a:gridCol>
                <a:gridCol w="1644243">
                  <a:extLst>
                    <a:ext uri="{9D8B030D-6E8A-4147-A177-3AD203B41FA5}">
                      <a16:colId xmlns:a16="http://schemas.microsoft.com/office/drawing/2014/main" val="3706991149"/>
                    </a:ext>
                  </a:extLst>
                </a:gridCol>
              </a:tblGrid>
              <a:tr h="300043">
                <a:tc>
                  <a:txBody>
                    <a:bodyPr/>
                    <a:lstStyle/>
                    <a:p>
                      <a:pPr algn="l" fontAlgn="t"/>
                      <a:r>
                        <a:rPr lang="en-US" sz="1800">
                          <a:effectLst/>
                        </a:rPr>
                        <a:t>Country</a:t>
                      </a: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800">
                          <a:effectLst/>
                        </a:rPr>
                        <a:t> </a:t>
                      </a:r>
                      <a:r>
                        <a:rPr lang="en-US" sz="1800" u="none" strike="noStrike">
                          <a:effectLst/>
                          <a:hlinkClick r:id="rId4" tooltip="India"/>
                        </a:rPr>
                        <a:t>India</a:t>
                      </a:r>
                      <a:endParaRPr lang="en-US" sz="1800">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129928126"/>
                  </a:ext>
                </a:extLst>
              </a:tr>
              <a:tr h="300043">
                <a:tc>
                  <a:txBody>
                    <a:bodyPr/>
                    <a:lstStyle/>
                    <a:p>
                      <a:pPr algn="l" fontAlgn="t"/>
                      <a:r>
                        <a:rPr lang="en-US" sz="1800">
                          <a:effectLst/>
                        </a:rPr>
                        <a:t>Sport</a:t>
                      </a: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800" u="none" strike="noStrike" dirty="0">
                          <a:effectLst/>
                          <a:hlinkClick r:id="rId5" tooltip="Track and field"/>
                        </a:rPr>
                        <a:t>Track and field</a:t>
                      </a:r>
                      <a:endParaRPr lang="en-US" sz="1800" dirty="0">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096418213"/>
                  </a:ext>
                </a:extLst>
              </a:tr>
              <a:tr h="750107">
                <a:tc>
                  <a:txBody>
                    <a:bodyPr/>
                    <a:lstStyle/>
                    <a:p>
                      <a:pPr algn="l" fontAlgn="t"/>
                      <a:r>
                        <a:rPr lang="en-US" sz="1800">
                          <a:effectLst/>
                        </a:rPr>
                        <a:t>Event(s)</a:t>
                      </a: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800">
                          <a:effectLst/>
                        </a:rPr>
                        <a:t>100 m</a:t>
                      </a:r>
                      <a:br>
                        <a:rPr lang="en-US" sz="1800">
                          <a:effectLst/>
                        </a:rPr>
                      </a:br>
                      <a:r>
                        <a:rPr lang="en-US" sz="1800">
                          <a:effectLst/>
                        </a:rPr>
                        <a:t>200 m</a:t>
                      </a:r>
                      <a:br>
                        <a:rPr lang="en-US" sz="1800">
                          <a:effectLst/>
                        </a:rPr>
                      </a:br>
                      <a:r>
                        <a:rPr lang="en-US" sz="1800">
                          <a:effectLst/>
                        </a:rPr>
                        <a:t>400 m</a:t>
                      </a: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747179194"/>
                  </a:ext>
                </a:extLst>
              </a:tr>
              <a:tr h="525075">
                <a:tc>
                  <a:txBody>
                    <a:bodyPr/>
                    <a:lstStyle/>
                    <a:p>
                      <a:pPr algn="l" fontAlgn="t"/>
                      <a:r>
                        <a:rPr lang="en-US" sz="1800">
                          <a:effectLst/>
                        </a:rPr>
                        <a:t>Coached by</a:t>
                      </a: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800" dirty="0">
                          <a:effectLst/>
                        </a:rPr>
                        <a:t>Galina </a:t>
                      </a:r>
                      <a:r>
                        <a:rPr lang="en-US" sz="1800" dirty="0" err="1">
                          <a:effectLst/>
                        </a:rPr>
                        <a:t>Bukharina</a:t>
                      </a:r>
                      <a:r>
                        <a:rPr lang="en-US" sz="1800" b="0" i="0" u="none" strike="noStrike" baseline="30000" dirty="0">
                          <a:effectLst/>
                          <a:hlinkClick r:id="rId6"/>
                        </a:rPr>
                        <a:t>[2]</a:t>
                      </a:r>
                      <a:endParaRPr lang="en-US" sz="1800" dirty="0">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051380067"/>
                  </a:ext>
                </a:extLst>
              </a:tr>
            </a:tbl>
          </a:graphicData>
        </a:graphic>
      </p:graphicFrame>
      <p:sp>
        <p:nvSpPr>
          <p:cNvPr id="13" name="AutoShape 5">
            <a:extLst>
              <a:ext uri="{FF2B5EF4-FFF2-40B4-BE49-F238E27FC236}">
                <a16:creationId xmlns:a16="http://schemas.microsoft.com/office/drawing/2014/main" id="{931CE66D-A04E-4445-283D-84B49C2080DD}"/>
              </a:ext>
            </a:extLst>
          </p:cNvPr>
          <p:cNvSpPr>
            <a:spLocks noChangeAspect="1" noChangeArrowheads="1"/>
          </p:cNvSpPr>
          <p:nvPr/>
        </p:nvSpPr>
        <p:spPr bwMode="auto">
          <a:xfrm>
            <a:off x="8260432" y="4051565"/>
            <a:ext cx="76328" cy="1234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59737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0" y="-16418"/>
            <a:ext cx="6328800" cy="1112836"/>
          </a:xfrm>
        </p:spPr>
        <p:txBody>
          <a:bodyPr vert="horz" lIns="91440" tIns="45720" rIns="91440" bIns="45720" rtlCol="0" anchor="b" anchorCtr="0">
            <a:normAutofit/>
          </a:bodyPr>
          <a:lstStyle/>
          <a:p>
            <a:pPr algn="ctr"/>
            <a:r>
              <a:rPr lang="en-US" sz="3200" kern="1200" cap="none" spc="0" baseline="0" dirty="0">
                <a:solidFill>
                  <a:schemeClr val="tx1"/>
                </a:solidFill>
                <a:latin typeface="+mj-lt"/>
                <a:ea typeface="+mj-ea"/>
                <a:cs typeface="+mj-cs"/>
              </a:rPr>
              <a:t>SAROJINI NAIDU</a:t>
            </a:r>
          </a:p>
        </p:txBody>
      </p:sp>
      <p:sp>
        <p:nvSpPr>
          <p:cNvPr id="16" name="TextBox 15">
            <a:extLst>
              <a:ext uri="{FF2B5EF4-FFF2-40B4-BE49-F238E27FC236}">
                <a16:creationId xmlns:a16="http://schemas.microsoft.com/office/drawing/2014/main" id="{A85E9B11-FA31-9F3D-A92A-AEC981624539}"/>
              </a:ext>
            </a:extLst>
          </p:cNvPr>
          <p:cNvSpPr txBox="1"/>
          <p:nvPr/>
        </p:nvSpPr>
        <p:spPr>
          <a:xfrm>
            <a:off x="596371" y="1022554"/>
            <a:ext cx="7629382" cy="5078313"/>
          </a:xfrm>
          <a:prstGeom prst="rect">
            <a:avLst/>
          </a:prstGeom>
          <a:noFill/>
        </p:spPr>
        <p:txBody>
          <a:bodyPr wrap="square">
            <a:spAutoFit/>
          </a:bodyPr>
          <a:lstStyle/>
          <a:p>
            <a:r>
              <a:rPr lang="en-US" dirty="0"/>
              <a:t>Sarojini Naidu (13 February 1879 – 2 March 1949) was an Indian political activist and poet who served as the first Governor of United Provinces, after India's independence. She played an important role in the Indian independence movement against the British Raj. She was the first Indian woman to be president of the Indian National Congress and appointed governor of a state.</a:t>
            </a:r>
          </a:p>
          <a:p>
            <a:endParaRPr lang="en-US" dirty="0"/>
          </a:p>
          <a:p>
            <a:r>
              <a:rPr lang="en-US" dirty="0"/>
              <a:t>Born in a Bengali family in Hyderabad, Naidu was educated in Madras, London and Cambridge. Following her time in Britain, where she worked as a suffragist, she was drawn to the Congress party's struggle for India's independence. She became a part of the national movement and became a follower of Mahatma Gandhi and his idea of swaraj (self rule). She was appointed Congress president in 1925 and, when India achieved its independence, became Governor of the United Provinces in 1947.</a:t>
            </a:r>
          </a:p>
          <a:p>
            <a:r>
              <a:rPr lang="en-US" dirty="0"/>
              <a:t>Naidu's literary work as a poet earned her the nickname the "Nightingale of India" by Gandhi because of the </a:t>
            </a:r>
            <a:r>
              <a:rPr lang="en-US" dirty="0" err="1"/>
              <a:t>colour</a:t>
            </a:r>
            <a:r>
              <a:rPr lang="en-US" dirty="0"/>
              <a:t>, imagery and lyrical quality of her poetry. Her </a:t>
            </a:r>
            <a:r>
              <a:rPr lang="en-US" dirty="0" err="1"/>
              <a:t>œuvre</a:t>
            </a:r>
            <a:r>
              <a:rPr lang="en-US" dirty="0"/>
              <a:t> includes both children's poems and others written on more serious themes including patriotism and tragedy. Published in 1912, "In the Bazaars of Hyderabad" remains one of her most popular poems.</a:t>
            </a:r>
          </a:p>
        </p:txBody>
      </p:sp>
      <p:pic>
        <p:nvPicPr>
          <p:cNvPr id="18" name="Picture 17">
            <a:extLst>
              <a:ext uri="{FF2B5EF4-FFF2-40B4-BE49-F238E27FC236}">
                <a16:creationId xmlns:a16="http://schemas.microsoft.com/office/drawing/2014/main" id="{414AB5A9-B5ED-B15E-B2BD-F26D6E0061B2}"/>
              </a:ext>
            </a:extLst>
          </p:cNvPr>
          <p:cNvPicPr>
            <a:picLocks noChangeAspect="1"/>
          </p:cNvPicPr>
          <p:nvPr/>
        </p:nvPicPr>
        <p:blipFill>
          <a:blip r:embed="rId3"/>
          <a:stretch>
            <a:fillRect/>
          </a:stretch>
        </p:blipFill>
        <p:spPr>
          <a:xfrm>
            <a:off x="8749276" y="142079"/>
            <a:ext cx="3143250" cy="4933950"/>
          </a:xfrm>
          <a:prstGeom prst="rect">
            <a:avLst/>
          </a:prstGeom>
        </p:spPr>
      </p:pic>
      <p:graphicFrame>
        <p:nvGraphicFramePr>
          <p:cNvPr id="21" name="Content Placeholder 20">
            <a:extLst>
              <a:ext uri="{FF2B5EF4-FFF2-40B4-BE49-F238E27FC236}">
                <a16:creationId xmlns:a16="http://schemas.microsoft.com/office/drawing/2014/main" id="{45C204CB-B555-A116-E07A-207BF13C79B9}"/>
              </a:ext>
            </a:extLst>
          </p:cNvPr>
          <p:cNvGraphicFramePr>
            <a:graphicFrameLocks noGrp="1"/>
          </p:cNvGraphicFramePr>
          <p:nvPr>
            <p:ph idx="10"/>
            <p:extLst>
              <p:ext uri="{D42A27DB-BD31-4B8C-83A1-F6EECF244321}">
                <p14:modId xmlns:p14="http://schemas.microsoft.com/office/powerpoint/2010/main" val="2030476034"/>
              </p:ext>
            </p:extLst>
          </p:nvPr>
        </p:nvGraphicFramePr>
        <p:xfrm>
          <a:off x="8822123" y="3903714"/>
          <a:ext cx="3179028" cy="2609728"/>
        </p:xfrm>
        <a:graphic>
          <a:graphicData uri="http://schemas.openxmlformats.org/drawingml/2006/table">
            <a:tbl>
              <a:tblPr/>
              <a:tblGrid>
                <a:gridCol w="1589514">
                  <a:extLst>
                    <a:ext uri="{9D8B030D-6E8A-4147-A177-3AD203B41FA5}">
                      <a16:colId xmlns:a16="http://schemas.microsoft.com/office/drawing/2014/main" val="1872828497"/>
                    </a:ext>
                  </a:extLst>
                </a:gridCol>
                <a:gridCol w="1589514">
                  <a:extLst>
                    <a:ext uri="{9D8B030D-6E8A-4147-A177-3AD203B41FA5}">
                      <a16:colId xmlns:a16="http://schemas.microsoft.com/office/drawing/2014/main" val="2323245481"/>
                    </a:ext>
                  </a:extLst>
                </a:gridCol>
              </a:tblGrid>
              <a:tr h="225462">
                <a:tc gridSpan="2">
                  <a:txBody>
                    <a:bodyPr/>
                    <a:lstStyle/>
                    <a:p>
                      <a:pPr algn="ctr" fontAlgn="t"/>
                      <a:r>
                        <a:rPr lang="en-US" sz="1100" dirty="0">
                          <a:solidFill>
                            <a:srgbClr val="202122"/>
                          </a:solidFill>
                          <a:effectLst/>
                        </a:rPr>
                        <a:t>1st </a:t>
                      </a:r>
                      <a:r>
                        <a:rPr lang="en-US" sz="1100" u="none" strike="noStrike" dirty="0">
                          <a:solidFill>
                            <a:srgbClr val="202122"/>
                          </a:solidFill>
                          <a:effectLst/>
                          <a:hlinkClick r:id="rId4" tooltip="Governor of the United Provinces"/>
                        </a:rPr>
                        <a:t>Governor of the United Provinces</a:t>
                      </a:r>
                      <a:endParaRPr lang="en-US" sz="1100" dirty="0">
                        <a:solidFill>
                          <a:srgbClr val="202122"/>
                        </a:solidFill>
                        <a:effectLst/>
                      </a:endParaRPr>
                    </a:p>
                  </a:txBody>
                  <a:tcPr marL="77455" marR="77455" marT="38728" marB="38728">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6E6FA"/>
                    </a:solidFill>
                  </a:tcPr>
                </a:tc>
                <a:tc hMerge="1">
                  <a:txBody>
                    <a:bodyPr/>
                    <a:lstStyle/>
                    <a:p>
                      <a:endParaRPr lang="en-US"/>
                    </a:p>
                  </a:txBody>
                  <a:tcPr/>
                </a:tc>
                <a:extLst>
                  <a:ext uri="{0D108BD9-81ED-4DB2-BD59-A6C34878D82A}">
                    <a16:rowId xmlns:a16="http://schemas.microsoft.com/office/drawing/2014/main" val="4183741805"/>
                  </a:ext>
                </a:extLst>
              </a:tr>
              <a:tr h="379673">
                <a:tc gridSpan="2">
                  <a:txBody>
                    <a:bodyPr/>
                    <a:lstStyle/>
                    <a:p>
                      <a:pPr algn="ctr" fontAlgn="t"/>
                      <a:r>
                        <a:rPr lang="en-US" sz="1100" b="1" dirty="0">
                          <a:effectLst/>
                        </a:rPr>
                        <a:t>In office</a:t>
                      </a:r>
                      <a:br>
                        <a:rPr lang="en-US" sz="1100" dirty="0">
                          <a:effectLst/>
                        </a:rPr>
                      </a:br>
                      <a:r>
                        <a:rPr lang="en-US" sz="1100" dirty="0">
                          <a:effectLst/>
                        </a:rPr>
                        <a:t>15 August 1947 – 2 March 1949</a:t>
                      </a:r>
                    </a:p>
                  </a:txBody>
                  <a:tcPr marL="77455" marR="77455" marT="38728" marB="38728">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hMerge="1">
                  <a:txBody>
                    <a:bodyPr/>
                    <a:lstStyle/>
                    <a:p>
                      <a:endParaRPr lang="en-US"/>
                    </a:p>
                  </a:txBody>
                  <a:tcPr/>
                </a:tc>
                <a:extLst>
                  <a:ext uri="{0D108BD9-81ED-4DB2-BD59-A6C34878D82A}">
                    <a16:rowId xmlns:a16="http://schemas.microsoft.com/office/drawing/2014/main" val="3924408948"/>
                  </a:ext>
                </a:extLst>
              </a:tr>
              <a:tr h="318116">
                <a:tc>
                  <a:txBody>
                    <a:bodyPr/>
                    <a:lstStyle/>
                    <a:p>
                      <a:pPr algn="l" fontAlgn="t"/>
                      <a:r>
                        <a:rPr lang="en-US" sz="1100">
                          <a:effectLst/>
                        </a:rPr>
                        <a:t>Preceded by</a:t>
                      </a:r>
                    </a:p>
                  </a:txBody>
                  <a:tcPr marL="77455" marR="77455" marT="38728" marB="38728">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100" i="1">
                          <a:effectLst/>
                        </a:rPr>
                        <a:t>Position established</a:t>
                      </a:r>
                      <a:endParaRPr lang="en-US" sz="1100">
                        <a:effectLst/>
                      </a:endParaRPr>
                    </a:p>
                  </a:txBody>
                  <a:tcPr marL="77455" marR="77455" marT="38728" marB="38728">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944170139"/>
                  </a:ext>
                </a:extLst>
              </a:tr>
              <a:tr h="318116">
                <a:tc>
                  <a:txBody>
                    <a:bodyPr/>
                    <a:lstStyle/>
                    <a:p>
                      <a:pPr algn="l" fontAlgn="t"/>
                      <a:r>
                        <a:rPr lang="en-US" sz="1100" dirty="0">
                          <a:effectLst/>
                        </a:rPr>
                        <a:t>Succeeded by</a:t>
                      </a:r>
                    </a:p>
                  </a:txBody>
                  <a:tcPr marL="77455" marR="77455" marT="38728" marB="38728">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100" u="none" strike="noStrike">
                          <a:effectLst/>
                          <a:hlinkClick r:id="rId5" tooltip="Homi Mody"/>
                        </a:rPr>
                        <a:t>Hormasji Peroshaw Mody</a:t>
                      </a:r>
                      <a:endParaRPr lang="en-US" sz="1100">
                        <a:effectLst/>
                      </a:endParaRPr>
                    </a:p>
                  </a:txBody>
                  <a:tcPr marL="77455" marR="77455" marT="38728" marB="38728">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745637794"/>
                  </a:ext>
                </a:extLst>
              </a:tr>
              <a:tr h="318116">
                <a:tc gridSpan="2">
                  <a:txBody>
                    <a:bodyPr/>
                    <a:lstStyle/>
                    <a:p>
                      <a:pPr algn="ctr" fontAlgn="t"/>
                      <a:r>
                        <a:rPr lang="en-US" sz="1100" dirty="0">
                          <a:solidFill>
                            <a:srgbClr val="202122"/>
                          </a:solidFill>
                          <a:effectLst/>
                        </a:rPr>
                        <a:t>44th </a:t>
                      </a:r>
                      <a:r>
                        <a:rPr lang="en-US" sz="1100" u="none" strike="noStrike" dirty="0">
                          <a:solidFill>
                            <a:srgbClr val="202122"/>
                          </a:solidFill>
                          <a:effectLst/>
                          <a:hlinkClick r:id="rId6" tooltip="President of the Indian National Congress"/>
                        </a:rPr>
                        <a:t>President of the Indian National Congress</a:t>
                      </a:r>
                      <a:endParaRPr lang="en-US" sz="1100" dirty="0">
                        <a:solidFill>
                          <a:srgbClr val="202122"/>
                        </a:solidFill>
                        <a:effectLst/>
                      </a:endParaRPr>
                    </a:p>
                  </a:txBody>
                  <a:tcPr marL="77455" marR="77455" marT="38728" marB="38728">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6E6FA"/>
                    </a:solidFill>
                  </a:tcPr>
                </a:tc>
                <a:tc hMerge="1">
                  <a:txBody>
                    <a:bodyPr/>
                    <a:lstStyle/>
                    <a:p>
                      <a:endParaRPr lang="en-US"/>
                    </a:p>
                  </a:txBody>
                  <a:tcPr/>
                </a:tc>
                <a:extLst>
                  <a:ext uri="{0D108BD9-81ED-4DB2-BD59-A6C34878D82A}">
                    <a16:rowId xmlns:a16="http://schemas.microsoft.com/office/drawing/2014/main" val="580816957"/>
                  </a:ext>
                </a:extLst>
              </a:tr>
              <a:tr h="379673">
                <a:tc gridSpan="2">
                  <a:txBody>
                    <a:bodyPr/>
                    <a:lstStyle/>
                    <a:p>
                      <a:pPr algn="ctr" fontAlgn="t"/>
                      <a:r>
                        <a:rPr lang="en-US" sz="1100" b="1" dirty="0">
                          <a:effectLst/>
                        </a:rPr>
                        <a:t>In office</a:t>
                      </a:r>
                      <a:br>
                        <a:rPr lang="en-US" sz="1100" dirty="0">
                          <a:effectLst/>
                        </a:rPr>
                      </a:br>
                      <a:r>
                        <a:rPr lang="en-US" sz="1100" dirty="0">
                          <a:effectLst/>
                        </a:rPr>
                        <a:t>1925–1926</a:t>
                      </a:r>
                    </a:p>
                  </a:txBody>
                  <a:tcPr marL="77455" marR="77455" marT="38728" marB="38728">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hMerge="1">
                  <a:txBody>
                    <a:bodyPr/>
                    <a:lstStyle/>
                    <a:p>
                      <a:endParaRPr lang="en-US"/>
                    </a:p>
                  </a:txBody>
                  <a:tcPr/>
                </a:tc>
                <a:extLst>
                  <a:ext uri="{0D108BD9-81ED-4DB2-BD59-A6C34878D82A}">
                    <a16:rowId xmlns:a16="http://schemas.microsoft.com/office/drawing/2014/main" val="2284723459"/>
                  </a:ext>
                </a:extLst>
              </a:tr>
              <a:tr h="225462">
                <a:tc>
                  <a:txBody>
                    <a:bodyPr/>
                    <a:lstStyle/>
                    <a:p>
                      <a:pPr algn="l" fontAlgn="t"/>
                      <a:r>
                        <a:rPr lang="en-US" sz="1100">
                          <a:effectLst/>
                        </a:rPr>
                        <a:t>Preceded by</a:t>
                      </a:r>
                    </a:p>
                  </a:txBody>
                  <a:tcPr marL="77455" marR="77455" marT="38728" marB="38728">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100" u="none" strike="noStrike" dirty="0">
                          <a:effectLst/>
                          <a:hlinkClick r:id="rId7" tooltip="Mahatma Gandhi"/>
                        </a:rPr>
                        <a:t>Mahatma Gandhi</a:t>
                      </a:r>
                      <a:endParaRPr lang="en-US" sz="1100" dirty="0">
                        <a:effectLst/>
                      </a:endParaRPr>
                    </a:p>
                  </a:txBody>
                  <a:tcPr marL="77455" marR="77455" marT="38728" marB="38728">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964800734"/>
                  </a:ext>
                </a:extLst>
              </a:tr>
              <a:tr h="225462">
                <a:tc>
                  <a:txBody>
                    <a:bodyPr/>
                    <a:lstStyle/>
                    <a:p>
                      <a:pPr algn="l" fontAlgn="t"/>
                      <a:r>
                        <a:rPr lang="en-US" sz="1100">
                          <a:effectLst/>
                        </a:rPr>
                        <a:t>Succeeded by</a:t>
                      </a:r>
                    </a:p>
                  </a:txBody>
                  <a:tcPr marL="77455" marR="77455" marT="38728" marB="38728">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100" u="none" strike="noStrike" dirty="0">
                          <a:effectLst/>
                          <a:hlinkClick r:id="rId8" tooltip="S. Srinivasa Iyengar"/>
                        </a:rPr>
                        <a:t>S. Srinivasa Iyengar</a:t>
                      </a:r>
                      <a:endParaRPr lang="en-US" sz="1100" dirty="0">
                        <a:effectLst/>
                      </a:endParaRPr>
                    </a:p>
                  </a:txBody>
                  <a:tcPr marL="77455" marR="77455" marT="38728" marB="38728">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544942666"/>
                  </a:ext>
                </a:extLst>
              </a:tr>
            </a:tbl>
          </a:graphicData>
        </a:graphic>
      </p:graphicFrame>
    </p:spTree>
    <p:extLst>
      <p:ext uri="{BB962C8B-B14F-4D97-AF65-F5344CB8AC3E}">
        <p14:creationId xmlns:p14="http://schemas.microsoft.com/office/powerpoint/2010/main" val="3209892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0" y="-16418"/>
            <a:ext cx="6328800" cy="1112836"/>
          </a:xfrm>
        </p:spPr>
        <p:txBody>
          <a:bodyPr vert="horz" lIns="91440" tIns="45720" rIns="91440" bIns="45720" rtlCol="0" anchor="b" anchorCtr="0">
            <a:normAutofit/>
          </a:bodyPr>
          <a:lstStyle/>
          <a:p>
            <a:pPr algn="ctr"/>
            <a:r>
              <a:rPr lang="en-US" sz="3200" dirty="0"/>
              <a:t>INDRA NOOYI</a:t>
            </a:r>
            <a:endParaRPr lang="en-US" sz="3200" kern="1200" cap="none" spc="0" baseline="0" dirty="0">
              <a:solidFill>
                <a:schemeClr val="tx1"/>
              </a:solidFill>
              <a:latin typeface="+mj-lt"/>
              <a:ea typeface="+mj-ea"/>
              <a:cs typeface="+mj-cs"/>
            </a:endParaRP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204281" y="1186775"/>
            <a:ext cx="7989052" cy="5476672"/>
          </a:xfrm>
        </p:spPr>
        <p:txBody>
          <a:bodyPr vert="horz" lIns="91440" tIns="45720" rIns="91440" bIns="45720" rtlCol="0">
            <a:normAutofit/>
          </a:bodyPr>
          <a:lstStyle/>
          <a:p>
            <a:pPr>
              <a:lnSpc>
                <a:spcPct val="140000"/>
              </a:lnSpc>
            </a:pPr>
            <a:r>
              <a:rPr lang="en-US" sz="1400" dirty="0">
                <a:solidFill>
                  <a:srgbClr val="000000"/>
                </a:solidFill>
                <a:latin typeface="Arial" panose="020B0604020202020204" pitchFamily="34" charset="0"/>
              </a:rPr>
              <a:t>Indra Nooyi (née Krishnamurthy; born October 28, 1955) is an Indian-born American business executive who was the chairman and chief executive officer (CEO) of PepsiCo from 2006 to 2018.</a:t>
            </a:r>
          </a:p>
          <a:p>
            <a:pPr>
              <a:lnSpc>
                <a:spcPct val="140000"/>
              </a:lnSpc>
            </a:pPr>
            <a:endParaRPr lang="en-US" sz="1400" dirty="0">
              <a:solidFill>
                <a:srgbClr val="000000"/>
              </a:solidFill>
              <a:latin typeface="Arial" panose="020B0604020202020204" pitchFamily="34" charset="0"/>
            </a:endParaRPr>
          </a:p>
          <a:p>
            <a:pPr>
              <a:lnSpc>
                <a:spcPct val="140000"/>
              </a:lnSpc>
            </a:pPr>
            <a:r>
              <a:rPr lang="en-US" sz="1400" dirty="0">
                <a:solidFill>
                  <a:srgbClr val="000000"/>
                </a:solidFill>
                <a:latin typeface="Arial" panose="020B0604020202020204" pitchFamily="34" charset="0"/>
              </a:rPr>
              <a:t>Nooyi has consistently ranked among the world's 100 most powerful women.[6] In 2014, she was ranked at number 13 on the Forbes list, and the second most powerful woman on the Fortune list in 2015 and 2017. She sits on the boards of Amazon and the International Cricket Council, among other organizations</a:t>
            </a:r>
          </a:p>
        </p:txBody>
      </p:sp>
      <p:sp>
        <p:nvSpPr>
          <p:cNvPr id="7" name="TextBox 6">
            <a:extLst>
              <a:ext uri="{FF2B5EF4-FFF2-40B4-BE49-F238E27FC236}">
                <a16:creationId xmlns:a16="http://schemas.microsoft.com/office/drawing/2014/main" id="{D34A4007-D161-415C-549A-90CAE782F612}"/>
              </a:ext>
            </a:extLst>
          </p:cNvPr>
          <p:cNvSpPr txBox="1"/>
          <p:nvPr/>
        </p:nvSpPr>
        <p:spPr>
          <a:xfrm>
            <a:off x="8202241" y="3654187"/>
            <a:ext cx="4112368" cy="369332"/>
          </a:xfrm>
          <a:prstGeom prst="rect">
            <a:avLst/>
          </a:prstGeom>
          <a:noFill/>
        </p:spPr>
        <p:txBody>
          <a:bodyPr wrap="square">
            <a:spAutoFit/>
          </a:bodyPr>
          <a:lstStyle/>
          <a:p>
            <a:pPr algn="ctr"/>
            <a:r>
              <a:rPr lang="en-US" b="1" i="0" u="none" strike="noStrike" dirty="0">
                <a:solidFill>
                  <a:srgbClr val="000000"/>
                </a:solidFill>
                <a:effectLst/>
                <a:latin typeface="Arial" panose="020B0604020202020204" pitchFamily="34" charset="0"/>
              </a:rPr>
              <a:t>1831- 1897</a:t>
            </a:r>
            <a:endParaRPr lang="en-US" b="1" i="0" dirty="0">
              <a:solidFill>
                <a:srgbClr val="71531C"/>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4DD749D9-7C6E-BC35-2A65-EBEFD4CBB08E}"/>
              </a:ext>
            </a:extLst>
          </p:cNvPr>
          <p:cNvGraphicFramePr>
            <a:graphicFrameLocks noGrp="1"/>
          </p:cNvGraphicFramePr>
          <p:nvPr>
            <p:extLst>
              <p:ext uri="{D42A27DB-BD31-4B8C-83A1-F6EECF244321}">
                <p14:modId xmlns:p14="http://schemas.microsoft.com/office/powerpoint/2010/main" val="1706723723"/>
              </p:ext>
            </p:extLst>
          </p:nvPr>
        </p:nvGraphicFramePr>
        <p:xfrm>
          <a:off x="8621041" y="4966986"/>
          <a:ext cx="3285304" cy="1158240"/>
        </p:xfrm>
        <a:graphic>
          <a:graphicData uri="http://schemas.openxmlformats.org/drawingml/2006/table">
            <a:tbl>
              <a:tblPr/>
              <a:tblGrid>
                <a:gridCol w="3285304">
                  <a:extLst>
                    <a:ext uri="{9D8B030D-6E8A-4147-A177-3AD203B41FA5}">
                      <a16:colId xmlns:a16="http://schemas.microsoft.com/office/drawing/2014/main" val="2919344474"/>
                    </a:ext>
                  </a:extLst>
                </a:gridCol>
              </a:tblGrid>
              <a:tr h="552572">
                <a:tc>
                  <a:txBody>
                    <a:bodyPr/>
                    <a:lstStyle/>
                    <a:p>
                      <a:pPr algn="ctr" fontAlgn="t"/>
                      <a:r>
                        <a:rPr lang="en-US" sz="1600">
                          <a:solidFill>
                            <a:srgbClr val="202122"/>
                          </a:solidFill>
                          <a:effectLst/>
                        </a:rPr>
                        <a:t>24th </a:t>
                      </a:r>
                      <a:r>
                        <a:rPr lang="en-US" sz="1600" u="none" strike="noStrike">
                          <a:solidFill>
                            <a:srgbClr val="202122"/>
                          </a:solidFill>
                          <a:effectLst/>
                          <a:hlinkClick r:id="rId3" tooltip="Lieutenant Governor of Pondicherry"/>
                        </a:rPr>
                        <a:t>Lieutenant Governor of Pondicherry</a:t>
                      </a:r>
                      <a:endParaRPr lang="en-US" sz="1600">
                        <a:solidFill>
                          <a:srgbClr val="202122"/>
                        </a:solidFill>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6E6FA"/>
                    </a:solidFill>
                  </a:tcPr>
                </a:tc>
                <a:extLst>
                  <a:ext uri="{0D108BD9-81ED-4DB2-BD59-A6C34878D82A}">
                    <a16:rowId xmlns:a16="http://schemas.microsoft.com/office/drawing/2014/main" val="4256121653"/>
                  </a:ext>
                </a:extLst>
              </a:tr>
              <a:tr h="552572">
                <a:tc>
                  <a:txBody>
                    <a:bodyPr/>
                    <a:lstStyle/>
                    <a:p>
                      <a:pPr algn="ctr" fontAlgn="t"/>
                      <a:r>
                        <a:rPr lang="en-US" sz="1600" b="1" dirty="0">
                          <a:effectLst/>
                        </a:rPr>
                        <a:t>In office</a:t>
                      </a:r>
                      <a:br>
                        <a:rPr lang="en-US" sz="1600" dirty="0">
                          <a:effectLst/>
                        </a:rPr>
                      </a:br>
                      <a:r>
                        <a:rPr lang="en-US" sz="1600" dirty="0">
                          <a:effectLst/>
                        </a:rPr>
                        <a:t>28 May 2016 – 16 February 2021</a:t>
                      </a: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a:noFill/>
                    </a:lnB>
                    <a:solidFill>
                      <a:srgbClr val="F8F9FA"/>
                    </a:solidFill>
                  </a:tcPr>
                </a:tc>
                <a:extLst>
                  <a:ext uri="{0D108BD9-81ED-4DB2-BD59-A6C34878D82A}">
                    <a16:rowId xmlns:a16="http://schemas.microsoft.com/office/drawing/2014/main" val="3206440731"/>
                  </a:ext>
                </a:extLst>
              </a:tr>
            </a:tbl>
          </a:graphicData>
        </a:graphic>
      </p:graphicFrame>
      <p:pic>
        <p:nvPicPr>
          <p:cNvPr id="9" name="Picture 8">
            <a:extLst>
              <a:ext uri="{FF2B5EF4-FFF2-40B4-BE49-F238E27FC236}">
                <a16:creationId xmlns:a16="http://schemas.microsoft.com/office/drawing/2014/main" id="{09FD1CE4-D5EE-8FCF-B5C4-6E620ABFE14D}"/>
              </a:ext>
            </a:extLst>
          </p:cNvPr>
          <p:cNvPicPr>
            <a:picLocks noChangeAspect="1"/>
          </p:cNvPicPr>
          <p:nvPr/>
        </p:nvPicPr>
        <p:blipFill>
          <a:blip r:embed="rId4"/>
          <a:stretch>
            <a:fillRect/>
          </a:stretch>
        </p:blipFill>
        <p:spPr>
          <a:xfrm>
            <a:off x="8686800" y="1459555"/>
            <a:ext cx="3143250" cy="3238500"/>
          </a:xfrm>
          <a:prstGeom prst="rect">
            <a:avLst/>
          </a:prstGeom>
        </p:spPr>
      </p:pic>
    </p:spTree>
    <p:extLst>
      <p:ext uri="{BB962C8B-B14F-4D97-AF65-F5344CB8AC3E}">
        <p14:creationId xmlns:p14="http://schemas.microsoft.com/office/powerpoint/2010/main" val="1713908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0" y="-16418"/>
            <a:ext cx="6328800" cy="1112836"/>
          </a:xfrm>
        </p:spPr>
        <p:txBody>
          <a:bodyPr vert="horz" lIns="91440" tIns="45720" rIns="91440" bIns="45720" rtlCol="0" anchor="b" anchorCtr="0">
            <a:normAutofit/>
          </a:bodyPr>
          <a:lstStyle/>
          <a:p>
            <a:pPr algn="ctr"/>
            <a:r>
              <a:rPr lang="en-US" sz="3200" dirty="0"/>
              <a:t>RANI LAKSHMIBAI</a:t>
            </a:r>
            <a:endParaRPr lang="en-US" sz="3200" kern="1200" cap="none" spc="0" baseline="0" dirty="0">
              <a:solidFill>
                <a:schemeClr val="tx1"/>
              </a:solidFill>
              <a:latin typeface="+mj-lt"/>
              <a:ea typeface="+mj-ea"/>
              <a:cs typeface="+mj-cs"/>
            </a:endParaRP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204281" y="1186774"/>
            <a:ext cx="7989052" cy="5466945"/>
          </a:xfrm>
        </p:spPr>
        <p:txBody>
          <a:bodyPr vert="horz" lIns="91440" tIns="45720" rIns="91440" bIns="45720" rtlCol="0">
            <a:normAutofit/>
          </a:bodyPr>
          <a:lstStyle/>
          <a:p>
            <a:pPr>
              <a:lnSpc>
                <a:spcPct val="140000"/>
              </a:lnSpc>
            </a:pPr>
            <a:r>
              <a:rPr lang="en-US" sz="1400" dirty="0" err="1">
                <a:solidFill>
                  <a:srgbClr val="000000"/>
                </a:solidFill>
                <a:latin typeface="Arial" panose="020B0604020202020204" pitchFamily="34" charset="0"/>
              </a:rPr>
              <a:t>Lakshmibai</a:t>
            </a:r>
            <a:r>
              <a:rPr lang="en-US" sz="1400" dirty="0">
                <a:solidFill>
                  <a:srgbClr val="000000"/>
                </a:solidFill>
                <a:latin typeface="Arial" panose="020B0604020202020204" pitchFamily="34" charset="0"/>
              </a:rPr>
              <a:t> </a:t>
            </a:r>
            <a:r>
              <a:rPr lang="en-US" sz="1400" dirty="0" err="1">
                <a:solidFill>
                  <a:srgbClr val="000000"/>
                </a:solidFill>
                <a:latin typeface="Arial" panose="020B0604020202020204" pitchFamily="34" charset="0"/>
              </a:rPr>
              <a:t>Newalkar</a:t>
            </a:r>
            <a:r>
              <a:rPr lang="en-US" sz="1400" dirty="0">
                <a:solidFill>
                  <a:srgbClr val="000000"/>
                </a:solidFill>
                <a:latin typeface="Arial" panose="020B0604020202020204" pitchFamily="34" charset="0"/>
              </a:rPr>
              <a:t>, the Rani of Jhansi or Jhansi ki Rani widely known as Rani </a:t>
            </a:r>
            <a:r>
              <a:rPr lang="en-US" sz="1400" dirty="0" err="1">
                <a:solidFill>
                  <a:srgbClr val="000000"/>
                </a:solidFill>
                <a:latin typeface="Arial" panose="020B0604020202020204" pitchFamily="34" charset="0"/>
              </a:rPr>
              <a:t>Lakshmibai</a:t>
            </a:r>
            <a:r>
              <a:rPr lang="en-US" sz="1400" dirty="0">
                <a:solidFill>
                  <a:srgbClr val="000000"/>
                </a:solidFill>
                <a:latin typeface="Arial" panose="020B0604020202020204" pitchFamily="34" charset="0"/>
              </a:rPr>
              <a:t> (pronunciationⓘ; born </a:t>
            </a:r>
            <a:r>
              <a:rPr lang="en-US" sz="1400" dirty="0" err="1">
                <a:solidFill>
                  <a:srgbClr val="000000"/>
                </a:solidFill>
                <a:latin typeface="Arial" panose="020B0604020202020204" pitchFamily="34" charset="0"/>
              </a:rPr>
              <a:t>Manikarnika</a:t>
            </a:r>
            <a:r>
              <a:rPr lang="en-US" sz="1400" dirty="0">
                <a:solidFill>
                  <a:srgbClr val="000000"/>
                </a:solidFill>
                <a:latin typeface="Arial" panose="020B0604020202020204" pitchFamily="34" charset="0"/>
              </a:rPr>
              <a:t> Tambe; 19 November 1828 — 18 June 1858),[1][2] was the Maharani consort of the princely state of Jhansi in the Maratha Empire from 1843 to 1853 by marriage to Maharaja Gangadhar Rao </a:t>
            </a:r>
            <a:r>
              <a:rPr lang="en-US" sz="1400" dirty="0" err="1">
                <a:solidFill>
                  <a:srgbClr val="000000"/>
                </a:solidFill>
                <a:latin typeface="Arial" panose="020B0604020202020204" pitchFamily="34" charset="0"/>
              </a:rPr>
              <a:t>Newalkar</a:t>
            </a:r>
            <a:r>
              <a:rPr lang="en-US" sz="1400" dirty="0">
                <a:solidFill>
                  <a:srgbClr val="000000"/>
                </a:solidFill>
                <a:latin typeface="Arial" panose="020B0604020202020204" pitchFamily="34" charset="0"/>
              </a:rPr>
              <a:t>. She was one of the leading figures in the Indian Rebellion of 1857, who became a national hero and symbol of resistance to the British rule in India for Indian nationalists.</a:t>
            </a:r>
          </a:p>
          <a:p>
            <a:pPr>
              <a:lnSpc>
                <a:spcPct val="140000"/>
              </a:lnSpc>
            </a:pPr>
            <a:endParaRPr lang="en-US" sz="1400" dirty="0">
              <a:solidFill>
                <a:srgbClr val="000000"/>
              </a:solidFill>
              <a:latin typeface="Arial" panose="020B0604020202020204" pitchFamily="34" charset="0"/>
            </a:endParaRPr>
          </a:p>
          <a:p>
            <a:pPr>
              <a:lnSpc>
                <a:spcPct val="140000"/>
              </a:lnSpc>
            </a:pPr>
            <a:r>
              <a:rPr lang="en-US" sz="1400" dirty="0">
                <a:solidFill>
                  <a:srgbClr val="000000"/>
                </a:solidFill>
                <a:latin typeface="Arial" panose="020B0604020202020204" pitchFamily="34" charset="0"/>
              </a:rPr>
              <a:t>Born into a Marathi </a:t>
            </a:r>
            <a:r>
              <a:rPr lang="en-US" sz="1400" dirty="0" err="1">
                <a:solidFill>
                  <a:srgbClr val="000000"/>
                </a:solidFill>
                <a:latin typeface="Arial" panose="020B0604020202020204" pitchFamily="34" charset="0"/>
              </a:rPr>
              <a:t>Karhade</a:t>
            </a:r>
            <a:r>
              <a:rPr lang="en-US" sz="1400" dirty="0">
                <a:solidFill>
                  <a:srgbClr val="000000"/>
                </a:solidFill>
                <a:latin typeface="Arial" panose="020B0604020202020204" pitchFamily="34" charset="0"/>
              </a:rPr>
              <a:t> Brahmin family in </a:t>
            </a:r>
            <a:r>
              <a:rPr lang="en-US" sz="1400" dirty="0" err="1">
                <a:solidFill>
                  <a:srgbClr val="000000"/>
                </a:solidFill>
                <a:latin typeface="Arial" panose="020B0604020202020204" pitchFamily="34" charset="0"/>
              </a:rPr>
              <a:t>Banares</a:t>
            </a:r>
            <a:r>
              <a:rPr lang="en-US" sz="1400" dirty="0">
                <a:solidFill>
                  <a:srgbClr val="000000"/>
                </a:solidFill>
                <a:latin typeface="Arial" panose="020B0604020202020204" pitchFamily="34" charset="0"/>
              </a:rPr>
              <a:t>, </a:t>
            </a:r>
            <a:r>
              <a:rPr lang="en-US" sz="1400" dirty="0" err="1">
                <a:solidFill>
                  <a:srgbClr val="000000"/>
                </a:solidFill>
                <a:latin typeface="Arial" panose="020B0604020202020204" pitchFamily="34" charset="0"/>
              </a:rPr>
              <a:t>Lakshmibai</a:t>
            </a:r>
            <a:r>
              <a:rPr lang="en-US" sz="1400" dirty="0">
                <a:solidFill>
                  <a:srgbClr val="000000"/>
                </a:solidFill>
                <a:latin typeface="Arial" panose="020B0604020202020204" pitchFamily="34" charset="0"/>
              </a:rPr>
              <a:t> married the Maharaja of Jhansi, Gangadhar Rao, in 1842. When the Maharaja died in 1853, the British East India Company under Governor-General Lord Dalhousie refused to recognize the claim of his adopted heir and annexed Jhansi under the Doctrine of Lapse. The Rani was unwilling to cede control and joined the rebellion against the British in 1857. She led the successful defense of Jhansi against Company allies, but in early 1858 Jhansi fell to British forces under the command of Hugh Rose. The Rani managed to escape on horseback and joined the rebels in capturing Gwalior, where they proclaimed Nana Saheb as Peshwa of the revived Maratha Empire. She died in June 1858 after being mortally wounded during the British counterattack at Gwalior.</a:t>
            </a:r>
          </a:p>
        </p:txBody>
      </p:sp>
      <p:pic>
        <p:nvPicPr>
          <p:cNvPr id="9" name="Picture 8">
            <a:extLst>
              <a:ext uri="{FF2B5EF4-FFF2-40B4-BE49-F238E27FC236}">
                <a16:creationId xmlns:a16="http://schemas.microsoft.com/office/drawing/2014/main" id="{2A9369FA-AAC8-CB4E-7379-8FA312E60E3D}"/>
              </a:ext>
            </a:extLst>
          </p:cNvPr>
          <p:cNvPicPr>
            <a:picLocks noChangeAspect="1"/>
          </p:cNvPicPr>
          <p:nvPr/>
        </p:nvPicPr>
        <p:blipFill>
          <a:blip r:embed="rId3"/>
          <a:stretch>
            <a:fillRect/>
          </a:stretch>
        </p:blipFill>
        <p:spPr>
          <a:xfrm>
            <a:off x="8954063" y="339454"/>
            <a:ext cx="2733675" cy="4019550"/>
          </a:xfrm>
          <a:prstGeom prst="rect">
            <a:avLst/>
          </a:prstGeom>
        </p:spPr>
      </p:pic>
      <p:graphicFrame>
        <p:nvGraphicFramePr>
          <p:cNvPr id="11" name="Table 10">
            <a:extLst>
              <a:ext uri="{FF2B5EF4-FFF2-40B4-BE49-F238E27FC236}">
                <a16:creationId xmlns:a16="http://schemas.microsoft.com/office/drawing/2014/main" id="{54072312-46DA-D294-DC4B-3DC331803572}"/>
              </a:ext>
            </a:extLst>
          </p:cNvPr>
          <p:cNvGraphicFramePr>
            <a:graphicFrameLocks noGrp="1"/>
          </p:cNvGraphicFramePr>
          <p:nvPr>
            <p:extLst>
              <p:ext uri="{D42A27DB-BD31-4B8C-83A1-F6EECF244321}">
                <p14:modId xmlns:p14="http://schemas.microsoft.com/office/powerpoint/2010/main" val="2549762327"/>
              </p:ext>
            </p:extLst>
          </p:nvPr>
        </p:nvGraphicFramePr>
        <p:xfrm>
          <a:off x="8647891" y="4212077"/>
          <a:ext cx="3533784" cy="2572061"/>
        </p:xfrm>
        <a:graphic>
          <a:graphicData uri="http://schemas.openxmlformats.org/drawingml/2006/table">
            <a:tbl>
              <a:tblPr/>
              <a:tblGrid>
                <a:gridCol w="1766892">
                  <a:extLst>
                    <a:ext uri="{9D8B030D-6E8A-4147-A177-3AD203B41FA5}">
                      <a16:colId xmlns:a16="http://schemas.microsoft.com/office/drawing/2014/main" val="4257096412"/>
                    </a:ext>
                  </a:extLst>
                </a:gridCol>
                <a:gridCol w="1766892">
                  <a:extLst>
                    <a:ext uri="{9D8B030D-6E8A-4147-A177-3AD203B41FA5}">
                      <a16:colId xmlns:a16="http://schemas.microsoft.com/office/drawing/2014/main" val="2735077743"/>
                    </a:ext>
                  </a:extLst>
                </a:gridCol>
              </a:tblGrid>
              <a:tr h="252584">
                <a:tc gridSpan="2">
                  <a:txBody>
                    <a:bodyPr/>
                    <a:lstStyle/>
                    <a:p>
                      <a:pPr algn="ctr" fontAlgn="t"/>
                      <a:r>
                        <a:rPr lang="en-US" sz="1200" u="none" strike="noStrike" dirty="0">
                          <a:effectLst/>
                          <a:hlinkClick r:id="rId4" tooltip="Queen consort"/>
                        </a:rPr>
                        <a:t>Queen consort</a:t>
                      </a:r>
                      <a:r>
                        <a:rPr lang="en-US" sz="1200" dirty="0">
                          <a:effectLst/>
                        </a:rPr>
                        <a:t> of </a:t>
                      </a:r>
                      <a:r>
                        <a:rPr lang="en-US" sz="1200" u="none" strike="noStrike" dirty="0">
                          <a:effectLst/>
                          <a:hlinkClick r:id="rId5" tooltip="Jhansi State"/>
                        </a:rPr>
                        <a:t>Jhansi</a:t>
                      </a:r>
                      <a:endParaRPr lang="en-US" sz="1200" dirty="0">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4DCF6"/>
                    </a:solidFill>
                  </a:tcPr>
                </a:tc>
                <a:tc hMerge="1">
                  <a:txBody>
                    <a:bodyPr/>
                    <a:lstStyle/>
                    <a:p>
                      <a:endParaRPr lang="en-US"/>
                    </a:p>
                  </a:txBody>
                  <a:tcPr/>
                </a:tc>
                <a:extLst>
                  <a:ext uri="{0D108BD9-81ED-4DB2-BD59-A6C34878D82A}">
                    <a16:rowId xmlns:a16="http://schemas.microsoft.com/office/drawing/2014/main" val="3648172276"/>
                  </a:ext>
                </a:extLst>
              </a:tr>
              <a:tr h="420973">
                <a:tc>
                  <a:txBody>
                    <a:bodyPr/>
                    <a:lstStyle/>
                    <a:p>
                      <a:pPr algn="l" fontAlgn="t"/>
                      <a:r>
                        <a:rPr lang="en-US" sz="1200">
                          <a:effectLst/>
                        </a:rPr>
                        <a:t>Tenure</a:t>
                      </a: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200">
                          <a:effectLst/>
                        </a:rPr>
                        <a:t>1843 – 21 November 1853</a:t>
                      </a: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162521693"/>
                  </a:ext>
                </a:extLst>
              </a:tr>
              <a:tr h="420973">
                <a:tc gridSpan="2">
                  <a:txBody>
                    <a:bodyPr/>
                    <a:lstStyle/>
                    <a:p>
                      <a:pPr algn="ctr" fontAlgn="t"/>
                      <a:r>
                        <a:rPr lang="en-US" sz="1200" u="none" strike="noStrike">
                          <a:effectLst/>
                          <a:hlinkClick r:id="rId6" tooltip="Regent"/>
                        </a:rPr>
                        <a:t>Regent</a:t>
                      </a:r>
                      <a:r>
                        <a:rPr lang="en-US" sz="1200">
                          <a:effectLst/>
                        </a:rPr>
                        <a:t> of </a:t>
                      </a:r>
                      <a:r>
                        <a:rPr lang="en-US" sz="1200" u="none" strike="noStrike">
                          <a:effectLst/>
                          <a:hlinkClick r:id="rId5" tooltip="Jhansi State"/>
                        </a:rPr>
                        <a:t>Jhansi</a:t>
                      </a:r>
                      <a:br>
                        <a:rPr lang="en-US" sz="1200">
                          <a:effectLst/>
                        </a:rPr>
                      </a:br>
                      <a:r>
                        <a:rPr lang="en-US" sz="1200">
                          <a:effectLst/>
                        </a:rPr>
                        <a:t>(pretendence)</a:t>
                      </a: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4DCF6"/>
                    </a:solidFill>
                  </a:tcPr>
                </a:tc>
                <a:tc hMerge="1">
                  <a:txBody>
                    <a:bodyPr/>
                    <a:lstStyle/>
                    <a:p>
                      <a:endParaRPr lang="en-US"/>
                    </a:p>
                  </a:txBody>
                  <a:tcPr/>
                </a:tc>
                <a:extLst>
                  <a:ext uri="{0D108BD9-81ED-4DB2-BD59-A6C34878D82A}">
                    <a16:rowId xmlns:a16="http://schemas.microsoft.com/office/drawing/2014/main" val="4051073929"/>
                  </a:ext>
                </a:extLst>
              </a:tr>
              <a:tr h="420973">
                <a:tc>
                  <a:txBody>
                    <a:bodyPr/>
                    <a:lstStyle/>
                    <a:p>
                      <a:pPr algn="l" fontAlgn="t"/>
                      <a:r>
                        <a:rPr lang="en-US" sz="1200" u="none" strike="noStrike">
                          <a:effectLst/>
                          <a:hlinkClick r:id="rId7" tooltip="Regency"/>
                        </a:rPr>
                        <a:t>Regency</a:t>
                      </a:r>
                      <a:endParaRPr lang="en-US" sz="1200">
                        <a:effectLst/>
                      </a:endParaRP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200">
                          <a:effectLst/>
                        </a:rPr>
                        <a:t>21 November 1853 – 4 April 1858</a:t>
                      </a: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031879013"/>
                  </a:ext>
                </a:extLst>
              </a:tr>
              <a:tr h="926141">
                <a:tc>
                  <a:txBody>
                    <a:bodyPr/>
                    <a:lstStyle/>
                    <a:p>
                      <a:pPr algn="l" fontAlgn="t"/>
                      <a:r>
                        <a:rPr lang="en-US" sz="1200" dirty="0">
                          <a:effectLst/>
                        </a:rPr>
                        <a:t>Monarch</a:t>
                      </a: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pPr algn="l" fontAlgn="t"/>
                      <a:r>
                        <a:rPr lang="en-US" sz="1200" u="none" strike="noStrike" dirty="0">
                          <a:effectLst/>
                          <a:hlinkClick r:id="rId8" tooltip="Damodar Rao of Jhansi"/>
                        </a:rPr>
                        <a:t>Damodar Rao</a:t>
                      </a:r>
                      <a:r>
                        <a:rPr lang="en-US" sz="1200" dirty="0">
                          <a:effectLst/>
                        </a:rPr>
                        <a:t> (Anand Rao-adopted son (renamed)) (position disputed)</a:t>
                      </a:r>
                    </a:p>
                  </a:txBody>
                  <a:tcP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051494628"/>
                  </a:ext>
                </a:extLst>
              </a:tr>
            </a:tbl>
          </a:graphicData>
        </a:graphic>
      </p:graphicFrame>
    </p:spTree>
    <p:extLst>
      <p:ext uri="{BB962C8B-B14F-4D97-AF65-F5344CB8AC3E}">
        <p14:creationId xmlns:p14="http://schemas.microsoft.com/office/powerpoint/2010/main" val="399480701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EDA63D-DE73-4ED5-BDF0-D3D9FD35E1ED}">
  <ds:schemaRefs>
    <ds:schemaRef ds:uri="http://schemas.microsoft.com/sharepoint/v3/contenttype/forms"/>
  </ds:schemaRefs>
</ds:datastoreItem>
</file>

<file path=customXml/itemProps3.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4447dd6a-a4a1-440b-a6a3-9124ef1ee017}" enabled="1" method="Privileged" siteId="{7a18110d-ef9b-4274-acef-e62ab0fe28ed}" contentBits="0" removed="0"/>
</clbl:labelList>
</file>

<file path=docProps/app.xml><?xml version="1.0" encoding="utf-8"?>
<Properties xmlns="http://schemas.openxmlformats.org/officeDocument/2006/extended-properties" xmlns:vt="http://schemas.openxmlformats.org/officeDocument/2006/docPropsVTypes">
  <Template>TM10001114[[fn=Gallery]]</Template>
  <TotalTime>67</TotalTime>
  <Words>1457</Words>
  <Application>Microsoft Office PowerPoint</Application>
  <PresentationFormat>Widescreen</PresentationFormat>
  <Paragraphs>73</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Gill Sans MT</vt:lpstr>
      <vt:lpstr>Gallery</vt:lpstr>
      <vt:lpstr>Name         :  A Chatura Class     : 7th Roll No    : 4 Section    :  A</vt:lpstr>
      <vt:lpstr>Womens Who Made INDIA Proud</vt:lpstr>
      <vt:lpstr>Agenda </vt:lpstr>
      <vt:lpstr>MOTHER TERESA</vt:lpstr>
      <vt:lpstr>HIMA DAS</vt:lpstr>
      <vt:lpstr>SAROJINI NAIDU</vt:lpstr>
      <vt:lpstr>INDRA NOOYI</vt:lpstr>
      <vt:lpstr>RANI LAKSHMIBAI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Angagal, Venu                           Export License Required - US Collins</dc:creator>
  <cp:lastModifiedBy>Angagal, Venu                           Export License Required - US Collins</cp:lastModifiedBy>
  <cp:revision>3</cp:revision>
  <dcterms:created xsi:type="dcterms:W3CDTF">2024-11-03T17:58:38Z</dcterms:created>
  <dcterms:modified xsi:type="dcterms:W3CDTF">2024-11-03T19:06:09Z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