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1BBBB-3FF8-4FCF-BE8C-D36425D3C7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DFA8F9F-C175-7686-821F-60EAB73476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3C94C15-DD9C-6CD8-38AD-E12D2134C198}"/>
              </a:ext>
            </a:extLst>
          </p:cNvPr>
          <p:cNvSpPr>
            <a:spLocks noGrp="1"/>
          </p:cNvSpPr>
          <p:nvPr>
            <p:ph type="dt" sz="half" idx="10"/>
          </p:nvPr>
        </p:nvSpPr>
        <p:spPr/>
        <p:txBody>
          <a:bodyPr/>
          <a:lstStyle/>
          <a:p>
            <a:fld id="{A4291DA4-A067-4A3A-A108-96A664B57FA5}" type="datetimeFigureOut">
              <a:rPr lang="en-IN" smtClean="0"/>
              <a:t>13-04-2023</a:t>
            </a:fld>
            <a:endParaRPr lang="en-IN"/>
          </a:p>
        </p:txBody>
      </p:sp>
      <p:sp>
        <p:nvSpPr>
          <p:cNvPr id="5" name="Footer Placeholder 4">
            <a:extLst>
              <a:ext uri="{FF2B5EF4-FFF2-40B4-BE49-F238E27FC236}">
                <a16:creationId xmlns:a16="http://schemas.microsoft.com/office/drawing/2014/main" id="{14E7A5C3-A094-7CB3-0768-032AC1A2A6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78B48A-EE53-6431-E27A-4B80308F6D5B}"/>
              </a:ext>
            </a:extLst>
          </p:cNvPr>
          <p:cNvSpPr>
            <a:spLocks noGrp="1"/>
          </p:cNvSpPr>
          <p:nvPr>
            <p:ph type="sldNum" sz="quarter" idx="12"/>
          </p:nvPr>
        </p:nvSpPr>
        <p:spPr/>
        <p:txBody>
          <a:bodyPr/>
          <a:lstStyle/>
          <a:p>
            <a:fld id="{14126A74-F2B4-4F0D-8C1A-69A73DB3C949}" type="slidenum">
              <a:rPr lang="en-IN" smtClean="0"/>
              <a:t>‹#›</a:t>
            </a:fld>
            <a:endParaRPr lang="en-IN"/>
          </a:p>
        </p:txBody>
      </p:sp>
    </p:spTree>
    <p:extLst>
      <p:ext uri="{BB962C8B-B14F-4D97-AF65-F5344CB8AC3E}">
        <p14:creationId xmlns:p14="http://schemas.microsoft.com/office/powerpoint/2010/main" val="4227980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7C05C-262A-AA15-5D92-3D332BD0BC4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2B7FD9-8A60-DE9C-1F3E-7AF8336764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6FB86D-2E0B-B821-8407-55B195C66205}"/>
              </a:ext>
            </a:extLst>
          </p:cNvPr>
          <p:cNvSpPr>
            <a:spLocks noGrp="1"/>
          </p:cNvSpPr>
          <p:nvPr>
            <p:ph type="dt" sz="half" idx="10"/>
          </p:nvPr>
        </p:nvSpPr>
        <p:spPr/>
        <p:txBody>
          <a:bodyPr/>
          <a:lstStyle/>
          <a:p>
            <a:fld id="{A4291DA4-A067-4A3A-A108-96A664B57FA5}" type="datetimeFigureOut">
              <a:rPr lang="en-IN" smtClean="0"/>
              <a:t>13-04-2023</a:t>
            </a:fld>
            <a:endParaRPr lang="en-IN"/>
          </a:p>
        </p:txBody>
      </p:sp>
      <p:sp>
        <p:nvSpPr>
          <p:cNvPr id="5" name="Footer Placeholder 4">
            <a:extLst>
              <a:ext uri="{FF2B5EF4-FFF2-40B4-BE49-F238E27FC236}">
                <a16:creationId xmlns:a16="http://schemas.microsoft.com/office/drawing/2014/main" id="{920FE762-BB4F-1920-3025-8544D027AB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7E02BE-0566-9EC1-8113-C535842278E2}"/>
              </a:ext>
            </a:extLst>
          </p:cNvPr>
          <p:cNvSpPr>
            <a:spLocks noGrp="1"/>
          </p:cNvSpPr>
          <p:nvPr>
            <p:ph type="sldNum" sz="quarter" idx="12"/>
          </p:nvPr>
        </p:nvSpPr>
        <p:spPr/>
        <p:txBody>
          <a:bodyPr/>
          <a:lstStyle/>
          <a:p>
            <a:fld id="{14126A74-F2B4-4F0D-8C1A-69A73DB3C949}" type="slidenum">
              <a:rPr lang="en-IN" smtClean="0"/>
              <a:t>‹#›</a:t>
            </a:fld>
            <a:endParaRPr lang="en-IN"/>
          </a:p>
        </p:txBody>
      </p:sp>
    </p:spTree>
    <p:extLst>
      <p:ext uri="{BB962C8B-B14F-4D97-AF65-F5344CB8AC3E}">
        <p14:creationId xmlns:p14="http://schemas.microsoft.com/office/powerpoint/2010/main" val="194983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ACE066-EA3C-D2A8-8AF1-D8131A9B80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812DC3-FE23-0E07-866C-CBB35EE4D4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BAD2CF-C2FC-9150-1FCC-A109F8E72CA0}"/>
              </a:ext>
            </a:extLst>
          </p:cNvPr>
          <p:cNvSpPr>
            <a:spLocks noGrp="1"/>
          </p:cNvSpPr>
          <p:nvPr>
            <p:ph type="dt" sz="half" idx="10"/>
          </p:nvPr>
        </p:nvSpPr>
        <p:spPr/>
        <p:txBody>
          <a:bodyPr/>
          <a:lstStyle/>
          <a:p>
            <a:fld id="{A4291DA4-A067-4A3A-A108-96A664B57FA5}" type="datetimeFigureOut">
              <a:rPr lang="en-IN" smtClean="0"/>
              <a:t>13-04-2023</a:t>
            </a:fld>
            <a:endParaRPr lang="en-IN"/>
          </a:p>
        </p:txBody>
      </p:sp>
      <p:sp>
        <p:nvSpPr>
          <p:cNvPr id="5" name="Footer Placeholder 4">
            <a:extLst>
              <a:ext uri="{FF2B5EF4-FFF2-40B4-BE49-F238E27FC236}">
                <a16:creationId xmlns:a16="http://schemas.microsoft.com/office/drawing/2014/main" id="{F139ED1A-4DC6-9071-0BAA-3508FFD1FE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C90C75-041A-9BB6-36D7-8E838A2613A3}"/>
              </a:ext>
            </a:extLst>
          </p:cNvPr>
          <p:cNvSpPr>
            <a:spLocks noGrp="1"/>
          </p:cNvSpPr>
          <p:nvPr>
            <p:ph type="sldNum" sz="quarter" idx="12"/>
          </p:nvPr>
        </p:nvSpPr>
        <p:spPr/>
        <p:txBody>
          <a:bodyPr/>
          <a:lstStyle/>
          <a:p>
            <a:fld id="{14126A74-F2B4-4F0D-8C1A-69A73DB3C949}" type="slidenum">
              <a:rPr lang="en-IN" smtClean="0"/>
              <a:t>‹#›</a:t>
            </a:fld>
            <a:endParaRPr lang="en-IN"/>
          </a:p>
        </p:txBody>
      </p:sp>
    </p:spTree>
    <p:extLst>
      <p:ext uri="{BB962C8B-B14F-4D97-AF65-F5344CB8AC3E}">
        <p14:creationId xmlns:p14="http://schemas.microsoft.com/office/powerpoint/2010/main" val="3905040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D17E3-5551-073E-0A8F-379FB671CC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19A91C-D47F-477B-E0FC-73D2240546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B447B0-D305-84D8-B934-62BE2C2D7322}"/>
              </a:ext>
            </a:extLst>
          </p:cNvPr>
          <p:cNvSpPr>
            <a:spLocks noGrp="1"/>
          </p:cNvSpPr>
          <p:nvPr>
            <p:ph type="dt" sz="half" idx="10"/>
          </p:nvPr>
        </p:nvSpPr>
        <p:spPr/>
        <p:txBody>
          <a:bodyPr/>
          <a:lstStyle/>
          <a:p>
            <a:fld id="{A4291DA4-A067-4A3A-A108-96A664B57FA5}" type="datetimeFigureOut">
              <a:rPr lang="en-IN" smtClean="0"/>
              <a:t>13-04-2023</a:t>
            </a:fld>
            <a:endParaRPr lang="en-IN"/>
          </a:p>
        </p:txBody>
      </p:sp>
      <p:sp>
        <p:nvSpPr>
          <p:cNvPr id="5" name="Footer Placeholder 4">
            <a:extLst>
              <a:ext uri="{FF2B5EF4-FFF2-40B4-BE49-F238E27FC236}">
                <a16:creationId xmlns:a16="http://schemas.microsoft.com/office/drawing/2014/main" id="{C3C1738F-9A38-F012-E6D8-C02B6C8C26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DEDDE0-6E62-35A3-2D7B-66A6620276E2}"/>
              </a:ext>
            </a:extLst>
          </p:cNvPr>
          <p:cNvSpPr>
            <a:spLocks noGrp="1"/>
          </p:cNvSpPr>
          <p:nvPr>
            <p:ph type="sldNum" sz="quarter" idx="12"/>
          </p:nvPr>
        </p:nvSpPr>
        <p:spPr/>
        <p:txBody>
          <a:bodyPr/>
          <a:lstStyle/>
          <a:p>
            <a:fld id="{14126A74-F2B4-4F0D-8C1A-69A73DB3C949}" type="slidenum">
              <a:rPr lang="en-IN" smtClean="0"/>
              <a:t>‹#›</a:t>
            </a:fld>
            <a:endParaRPr lang="en-IN"/>
          </a:p>
        </p:txBody>
      </p:sp>
    </p:spTree>
    <p:extLst>
      <p:ext uri="{BB962C8B-B14F-4D97-AF65-F5344CB8AC3E}">
        <p14:creationId xmlns:p14="http://schemas.microsoft.com/office/powerpoint/2010/main" val="2112235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2EE02-EE2D-2C5B-4E1C-C66A49E1B3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012963-DEC8-ABE3-3DD4-5A8A6E07B8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60C87C-FB68-3C96-80D5-B6672728AFD5}"/>
              </a:ext>
            </a:extLst>
          </p:cNvPr>
          <p:cNvSpPr>
            <a:spLocks noGrp="1"/>
          </p:cNvSpPr>
          <p:nvPr>
            <p:ph type="dt" sz="half" idx="10"/>
          </p:nvPr>
        </p:nvSpPr>
        <p:spPr/>
        <p:txBody>
          <a:bodyPr/>
          <a:lstStyle/>
          <a:p>
            <a:fld id="{A4291DA4-A067-4A3A-A108-96A664B57FA5}" type="datetimeFigureOut">
              <a:rPr lang="en-IN" smtClean="0"/>
              <a:t>13-04-2023</a:t>
            </a:fld>
            <a:endParaRPr lang="en-IN"/>
          </a:p>
        </p:txBody>
      </p:sp>
      <p:sp>
        <p:nvSpPr>
          <p:cNvPr id="5" name="Footer Placeholder 4">
            <a:extLst>
              <a:ext uri="{FF2B5EF4-FFF2-40B4-BE49-F238E27FC236}">
                <a16:creationId xmlns:a16="http://schemas.microsoft.com/office/drawing/2014/main" id="{1AB8B5DD-306F-A301-F73D-31FCC6EDDC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8AE471-7439-99A2-8B60-A3BB301E1A27}"/>
              </a:ext>
            </a:extLst>
          </p:cNvPr>
          <p:cNvSpPr>
            <a:spLocks noGrp="1"/>
          </p:cNvSpPr>
          <p:nvPr>
            <p:ph type="sldNum" sz="quarter" idx="12"/>
          </p:nvPr>
        </p:nvSpPr>
        <p:spPr/>
        <p:txBody>
          <a:bodyPr/>
          <a:lstStyle/>
          <a:p>
            <a:fld id="{14126A74-F2B4-4F0D-8C1A-69A73DB3C949}" type="slidenum">
              <a:rPr lang="en-IN" smtClean="0"/>
              <a:t>‹#›</a:t>
            </a:fld>
            <a:endParaRPr lang="en-IN"/>
          </a:p>
        </p:txBody>
      </p:sp>
    </p:spTree>
    <p:extLst>
      <p:ext uri="{BB962C8B-B14F-4D97-AF65-F5344CB8AC3E}">
        <p14:creationId xmlns:p14="http://schemas.microsoft.com/office/powerpoint/2010/main" val="122852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6F78A-F357-CAA8-40AD-FF0A136E89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76AC22-796F-C99A-ACCA-7B1D74DF63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0943A3-9CB4-D155-7399-E906A6A74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ED6440-596E-213E-FA05-B071BD5C3902}"/>
              </a:ext>
            </a:extLst>
          </p:cNvPr>
          <p:cNvSpPr>
            <a:spLocks noGrp="1"/>
          </p:cNvSpPr>
          <p:nvPr>
            <p:ph type="dt" sz="half" idx="10"/>
          </p:nvPr>
        </p:nvSpPr>
        <p:spPr/>
        <p:txBody>
          <a:bodyPr/>
          <a:lstStyle/>
          <a:p>
            <a:fld id="{A4291DA4-A067-4A3A-A108-96A664B57FA5}" type="datetimeFigureOut">
              <a:rPr lang="en-IN" smtClean="0"/>
              <a:t>13-04-2023</a:t>
            </a:fld>
            <a:endParaRPr lang="en-IN"/>
          </a:p>
        </p:txBody>
      </p:sp>
      <p:sp>
        <p:nvSpPr>
          <p:cNvPr id="6" name="Footer Placeholder 5">
            <a:extLst>
              <a:ext uri="{FF2B5EF4-FFF2-40B4-BE49-F238E27FC236}">
                <a16:creationId xmlns:a16="http://schemas.microsoft.com/office/drawing/2014/main" id="{B46EE885-3F5D-60F6-017A-E3AA2B8046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551FA0-9362-E341-501E-C3581841BAE0}"/>
              </a:ext>
            </a:extLst>
          </p:cNvPr>
          <p:cNvSpPr>
            <a:spLocks noGrp="1"/>
          </p:cNvSpPr>
          <p:nvPr>
            <p:ph type="sldNum" sz="quarter" idx="12"/>
          </p:nvPr>
        </p:nvSpPr>
        <p:spPr/>
        <p:txBody>
          <a:bodyPr/>
          <a:lstStyle/>
          <a:p>
            <a:fld id="{14126A74-F2B4-4F0D-8C1A-69A73DB3C949}" type="slidenum">
              <a:rPr lang="en-IN" smtClean="0"/>
              <a:t>‹#›</a:t>
            </a:fld>
            <a:endParaRPr lang="en-IN"/>
          </a:p>
        </p:txBody>
      </p:sp>
    </p:spTree>
    <p:extLst>
      <p:ext uri="{BB962C8B-B14F-4D97-AF65-F5344CB8AC3E}">
        <p14:creationId xmlns:p14="http://schemas.microsoft.com/office/powerpoint/2010/main" val="2194943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D6B0-D90F-641D-4D25-E3DF01B1F8D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D09B29-6BC8-61C2-7671-40FEAA5B12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ED151C-44D7-3D9F-8B9D-1DCCF17868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1A6AA4-5152-6063-298D-2627B01389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06076D-02D3-FE82-0E57-C0A618D38B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530F764-BD26-649F-4B1F-42718C661C8D}"/>
              </a:ext>
            </a:extLst>
          </p:cNvPr>
          <p:cNvSpPr>
            <a:spLocks noGrp="1"/>
          </p:cNvSpPr>
          <p:nvPr>
            <p:ph type="dt" sz="half" idx="10"/>
          </p:nvPr>
        </p:nvSpPr>
        <p:spPr/>
        <p:txBody>
          <a:bodyPr/>
          <a:lstStyle/>
          <a:p>
            <a:fld id="{A4291DA4-A067-4A3A-A108-96A664B57FA5}" type="datetimeFigureOut">
              <a:rPr lang="en-IN" smtClean="0"/>
              <a:t>13-04-2023</a:t>
            </a:fld>
            <a:endParaRPr lang="en-IN"/>
          </a:p>
        </p:txBody>
      </p:sp>
      <p:sp>
        <p:nvSpPr>
          <p:cNvPr id="8" name="Footer Placeholder 7">
            <a:extLst>
              <a:ext uri="{FF2B5EF4-FFF2-40B4-BE49-F238E27FC236}">
                <a16:creationId xmlns:a16="http://schemas.microsoft.com/office/drawing/2014/main" id="{7E9372A1-7FE3-D123-378D-11DEBFF5815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68F617D-E05C-65C5-37A3-3E8007E3BA85}"/>
              </a:ext>
            </a:extLst>
          </p:cNvPr>
          <p:cNvSpPr>
            <a:spLocks noGrp="1"/>
          </p:cNvSpPr>
          <p:nvPr>
            <p:ph type="sldNum" sz="quarter" idx="12"/>
          </p:nvPr>
        </p:nvSpPr>
        <p:spPr/>
        <p:txBody>
          <a:bodyPr/>
          <a:lstStyle/>
          <a:p>
            <a:fld id="{14126A74-F2B4-4F0D-8C1A-69A73DB3C949}" type="slidenum">
              <a:rPr lang="en-IN" smtClean="0"/>
              <a:t>‹#›</a:t>
            </a:fld>
            <a:endParaRPr lang="en-IN"/>
          </a:p>
        </p:txBody>
      </p:sp>
    </p:spTree>
    <p:extLst>
      <p:ext uri="{BB962C8B-B14F-4D97-AF65-F5344CB8AC3E}">
        <p14:creationId xmlns:p14="http://schemas.microsoft.com/office/powerpoint/2010/main" val="2237658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D19D6-34C7-3CDA-9DC6-DCA4E20AE5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28B4A24-0F85-7DC5-2C20-7E4D342DEB6A}"/>
              </a:ext>
            </a:extLst>
          </p:cNvPr>
          <p:cNvSpPr>
            <a:spLocks noGrp="1"/>
          </p:cNvSpPr>
          <p:nvPr>
            <p:ph type="dt" sz="half" idx="10"/>
          </p:nvPr>
        </p:nvSpPr>
        <p:spPr/>
        <p:txBody>
          <a:bodyPr/>
          <a:lstStyle/>
          <a:p>
            <a:fld id="{A4291DA4-A067-4A3A-A108-96A664B57FA5}" type="datetimeFigureOut">
              <a:rPr lang="en-IN" smtClean="0"/>
              <a:t>13-04-2023</a:t>
            </a:fld>
            <a:endParaRPr lang="en-IN"/>
          </a:p>
        </p:txBody>
      </p:sp>
      <p:sp>
        <p:nvSpPr>
          <p:cNvPr id="4" name="Footer Placeholder 3">
            <a:extLst>
              <a:ext uri="{FF2B5EF4-FFF2-40B4-BE49-F238E27FC236}">
                <a16:creationId xmlns:a16="http://schemas.microsoft.com/office/drawing/2014/main" id="{DA42352D-7E85-5C83-58DC-DBEDEA081A4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B0459B6-C261-7C5B-97F0-006E4EFBDC4D}"/>
              </a:ext>
            </a:extLst>
          </p:cNvPr>
          <p:cNvSpPr>
            <a:spLocks noGrp="1"/>
          </p:cNvSpPr>
          <p:nvPr>
            <p:ph type="sldNum" sz="quarter" idx="12"/>
          </p:nvPr>
        </p:nvSpPr>
        <p:spPr/>
        <p:txBody>
          <a:bodyPr/>
          <a:lstStyle/>
          <a:p>
            <a:fld id="{14126A74-F2B4-4F0D-8C1A-69A73DB3C949}" type="slidenum">
              <a:rPr lang="en-IN" smtClean="0"/>
              <a:t>‹#›</a:t>
            </a:fld>
            <a:endParaRPr lang="en-IN"/>
          </a:p>
        </p:txBody>
      </p:sp>
    </p:spTree>
    <p:extLst>
      <p:ext uri="{BB962C8B-B14F-4D97-AF65-F5344CB8AC3E}">
        <p14:creationId xmlns:p14="http://schemas.microsoft.com/office/powerpoint/2010/main" val="1140494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9795E3-4293-7697-32FD-AB01AB1F0F49}"/>
              </a:ext>
            </a:extLst>
          </p:cNvPr>
          <p:cNvSpPr>
            <a:spLocks noGrp="1"/>
          </p:cNvSpPr>
          <p:nvPr>
            <p:ph type="dt" sz="half" idx="10"/>
          </p:nvPr>
        </p:nvSpPr>
        <p:spPr/>
        <p:txBody>
          <a:bodyPr/>
          <a:lstStyle/>
          <a:p>
            <a:fld id="{A4291DA4-A067-4A3A-A108-96A664B57FA5}" type="datetimeFigureOut">
              <a:rPr lang="en-IN" smtClean="0"/>
              <a:t>13-04-2023</a:t>
            </a:fld>
            <a:endParaRPr lang="en-IN"/>
          </a:p>
        </p:txBody>
      </p:sp>
      <p:sp>
        <p:nvSpPr>
          <p:cNvPr id="3" name="Footer Placeholder 2">
            <a:extLst>
              <a:ext uri="{FF2B5EF4-FFF2-40B4-BE49-F238E27FC236}">
                <a16:creationId xmlns:a16="http://schemas.microsoft.com/office/drawing/2014/main" id="{E2B3E6CE-D86D-34EC-9BA6-80E37DF0741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A44B640-92F2-B519-9F3B-455991A9F8D2}"/>
              </a:ext>
            </a:extLst>
          </p:cNvPr>
          <p:cNvSpPr>
            <a:spLocks noGrp="1"/>
          </p:cNvSpPr>
          <p:nvPr>
            <p:ph type="sldNum" sz="quarter" idx="12"/>
          </p:nvPr>
        </p:nvSpPr>
        <p:spPr/>
        <p:txBody>
          <a:bodyPr/>
          <a:lstStyle/>
          <a:p>
            <a:fld id="{14126A74-F2B4-4F0D-8C1A-69A73DB3C949}" type="slidenum">
              <a:rPr lang="en-IN" smtClean="0"/>
              <a:t>‹#›</a:t>
            </a:fld>
            <a:endParaRPr lang="en-IN"/>
          </a:p>
        </p:txBody>
      </p:sp>
    </p:spTree>
    <p:extLst>
      <p:ext uri="{BB962C8B-B14F-4D97-AF65-F5344CB8AC3E}">
        <p14:creationId xmlns:p14="http://schemas.microsoft.com/office/powerpoint/2010/main" val="3934689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C4827-1740-38BD-1645-D2BB3AB512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6B8C47C-0C21-124D-0BDC-4E6CB13592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CD7466C-6662-B113-82E4-99D57F83F8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99EF98-6064-FFCD-8CF3-C4B6D0895D2B}"/>
              </a:ext>
            </a:extLst>
          </p:cNvPr>
          <p:cNvSpPr>
            <a:spLocks noGrp="1"/>
          </p:cNvSpPr>
          <p:nvPr>
            <p:ph type="dt" sz="half" idx="10"/>
          </p:nvPr>
        </p:nvSpPr>
        <p:spPr/>
        <p:txBody>
          <a:bodyPr/>
          <a:lstStyle/>
          <a:p>
            <a:fld id="{A4291DA4-A067-4A3A-A108-96A664B57FA5}" type="datetimeFigureOut">
              <a:rPr lang="en-IN" smtClean="0"/>
              <a:t>13-04-2023</a:t>
            </a:fld>
            <a:endParaRPr lang="en-IN"/>
          </a:p>
        </p:txBody>
      </p:sp>
      <p:sp>
        <p:nvSpPr>
          <p:cNvPr id="6" name="Footer Placeholder 5">
            <a:extLst>
              <a:ext uri="{FF2B5EF4-FFF2-40B4-BE49-F238E27FC236}">
                <a16:creationId xmlns:a16="http://schemas.microsoft.com/office/drawing/2014/main" id="{7A99894F-A4DF-4678-8BFA-9BCD26C366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A2558A-EFFE-6605-00BD-A507345E2436}"/>
              </a:ext>
            </a:extLst>
          </p:cNvPr>
          <p:cNvSpPr>
            <a:spLocks noGrp="1"/>
          </p:cNvSpPr>
          <p:nvPr>
            <p:ph type="sldNum" sz="quarter" idx="12"/>
          </p:nvPr>
        </p:nvSpPr>
        <p:spPr/>
        <p:txBody>
          <a:bodyPr/>
          <a:lstStyle/>
          <a:p>
            <a:fld id="{14126A74-F2B4-4F0D-8C1A-69A73DB3C949}" type="slidenum">
              <a:rPr lang="en-IN" smtClean="0"/>
              <a:t>‹#›</a:t>
            </a:fld>
            <a:endParaRPr lang="en-IN"/>
          </a:p>
        </p:txBody>
      </p:sp>
    </p:spTree>
    <p:extLst>
      <p:ext uri="{BB962C8B-B14F-4D97-AF65-F5344CB8AC3E}">
        <p14:creationId xmlns:p14="http://schemas.microsoft.com/office/powerpoint/2010/main" val="26151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38CE-6A97-324A-3434-CA92162517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4F92A97-4E8F-2E38-5F32-6D1249AC6C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20A0DD-166E-5FE7-F2F0-A552E28271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1CE5AC-8832-55EB-73E5-02E4160C5A87}"/>
              </a:ext>
            </a:extLst>
          </p:cNvPr>
          <p:cNvSpPr>
            <a:spLocks noGrp="1"/>
          </p:cNvSpPr>
          <p:nvPr>
            <p:ph type="dt" sz="half" idx="10"/>
          </p:nvPr>
        </p:nvSpPr>
        <p:spPr/>
        <p:txBody>
          <a:bodyPr/>
          <a:lstStyle/>
          <a:p>
            <a:fld id="{A4291DA4-A067-4A3A-A108-96A664B57FA5}" type="datetimeFigureOut">
              <a:rPr lang="en-IN" smtClean="0"/>
              <a:t>13-04-2023</a:t>
            </a:fld>
            <a:endParaRPr lang="en-IN"/>
          </a:p>
        </p:txBody>
      </p:sp>
      <p:sp>
        <p:nvSpPr>
          <p:cNvPr id="6" name="Footer Placeholder 5">
            <a:extLst>
              <a:ext uri="{FF2B5EF4-FFF2-40B4-BE49-F238E27FC236}">
                <a16:creationId xmlns:a16="http://schemas.microsoft.com/office/drawing/2014/main" id="{F877C17A-87BB-F289-A155-3B6537E45E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3581CE-6D04-9AF5-8316-B2CCC1F766ED}"/>
              </a:ext>
            </a:extLst>
          </p:cNvPr>
          <p:cNvSpPr>
            <a:spLocks noGrp="1"/>
          </p:cNvSpPr>
          <p:nvPr>
            <p:ph type="sldNum" sz="quarter" idx="12"/>
          </p:nvPr>
        </p:nvSpPr>
        <p:spPr/>
        <p:txBody>
          <a:bodyPr/>
          <a:lstStyle/>
          <a:p>
            <a:fld id="{14126A74-F2B4-4F0D-8C1A-69A73DB3C949}" type="slidenum">
              <a:rPr lang="en-IN" smtClean="0"/>
              <a:t>‹#›</a:t>
            </a:fld>
            <a:endParaRPr lang="en-IN"/>
          </a:p>
        </p:txBody>
      </p:sp>
    </p:spTree>
    <p:extLst>
      <p:ext uri="{BB962C8B-B14F-4D97-AF65-F5344CB8AC3E}">
        <p14:creationId xmlns:p14="http://schemas.microsoft.com/office/powerpoint/2010/main" val="2838978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59651E-B690-68C0-E85B-E2A131F2F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DD3F26-1FA8-2C47-542E-A574B016ED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95C50F-60FB-E62A-2A4E-4728989788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291DA4-A067-4A3A-A108-96A664B57FA5}" type="datetimeFigureOut">
              <a:rPr lang="en-IN" smtClean="0"/>
              <a:t>13-04-2023</a:t>
            </a:fld>
            <a:endParaRPr lang="en-IN"/>
          </a:p>
        </p:txBody>
      </p:sp>
      <p:sp>
        <p:nvSpPr>
          <p:cNvPr id="5" name="Footer Placeholder 4">
            <a:extLst>
              <a:ext uri="{FF2B5EF4-FFF2-40B4-BE49-F238E27FC236}">
                <a16:creationId xmlns:a16="http://schemas.microsoft.com/office/drawing/2014/main" id="{D2B13A0B-2C42-7C68-B4FA-6E36A066DC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3F547E5-757D-03B0-124E-50BBC97820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126A74-F2B4-4F0D-8C1A-69A73DB3C949}" type="slidenum">
              <a:rPr lang="en-IN" smtClean="0"/>
              <a:t>‹#›</a:t>
            </a:fld>
            <a:endParaRPr lang="en-IN"/>
          </a:p>
        </p:txBody>
      </p:sp>
    </p:spTree>
    <p:extLst>
      <p:ext uri="{BB962C8B-B14F-4D97-AF65-F5344CB8AC3E}">
        <p14:creationId xmlns:p14="http://schemas.microsoft.com/office/powerpoint/2010/main" val="18820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6B4D0EA-8B59-A368-D8E9-B4019E334C96}"/>
              </a:ext>
            </a:extLst>
          </p:cNvPr>
          <p:cNvPicPr>
            <a:picLocks noChangeAspect="1"/>
          </p:cNvPicPr>
          <p:nvPr/>
        </p:nvPicPr>
        <p:blipFill>
          <a:blip r:embed="rId2"/>
          <a:stretch>
            <a:fillRect/>
          </a:stretch>
        </p:blipFill>
        <p:spPr>
          <a:xfrm>
            <a:off x="3041582" y="179574"/>
            <a:ext cx="5731764" cy="4710684"/>
          </a:xfrm>
          <a:prstGeom prst="rect">
            <a:avLst/>
          </a:prstGeom>
        </p:spPr>
      </p:pic>
      <p:sp>
        <p:nvSpPr>
          <p:cNvPr id="10" name="TextBox 9">
            <a:extLst>
              <a:ext uri="{FF2B5EF4-FFF2-40B4-BE49-F238E27FC236}">
                <a16:creationId xmlns:a16="http://schemas.microsoft.com/office/drawing/2014/main" id="{A0271A13-E8D0-B3D6-7315-8E4BA22FF381}"/>
              </a:ext>
            </a:extLst>
          </p:cNvPr>
          <p:cNvSpPr txBox="1"/>
          <p:nvPr/>
        </p:nvSpPr>
        <p:spPr>
          <a:xfrm>
            <a:off x="348792" y="5231876"/>
            <a:ext cx="11510128" cy="1446550"/>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PROJECT REPORT</a:t>
            </a:r>
          </a:p>
          <a:p>
            <a:pPr algn="ctr"/>
            <a:r>
              <a:rPr lang="en-IN" b="1" dirty="0">
                <a:latin typeface="Times New Roman" panose="02020603050405020304" pitchFamily="18" charset="0"/>
                <a:cs typeface="Times New Roman" panose="02020603050405020304" pitchFamily="18" charset="0"/>
              </a:rPr>
              <a:t>CLOUD APPLICATION DEVELOPMENT </a:t>
            </a:r>
          </a:p>
          <a:p>
            <a:pPr algn="ctr"/>
            <a:endParaRPr lang="en-IN" b="1" dirty="0">
              <a:latin typeface="Times New Roman" panose="02020603050405020304" pitchFamily="18" charset="0"/>
              <a:cs typeface="Times New Roman" panose="02020603050405020304" pitchFamily="18" charset="0"/>
            </a:endParaRPr>
          </a:p>
          <a:p>
            <a:pPr algn="ctr"/>
            <a:r>
              <a:rPr lang="en-IN" sz="1600" dirty="0">
                <a:latin typeface="Times New Roman" panose="02020603050405020304" pitchFamily="18" charset="0"/>
                <a:cs typeface="Times New Roman" panose="02020603050405020304" pitchFamily="18" charset="0"/>
              </a:rPr>
              <a:t>Under the guidance of</a:t>
            </a:r>
          </a:p>
          <a:p>
            <a:pPr algn="ctr"/>
            <a:r>
              <a:rPr lang="en-IN" b="1" dirty="0">
                <a:latin typeface="Times New Roman" panose="02020603050405020304" pitchFamily="18" charset="0"/>
                <a:cs typeface="Times New Roman" panose="02020603050405020304" pitchFamily="18" charset="0"/>
              </a:rPr>
              <a:t>Prof. Harvinder Singh</a:t>
            </a:r>
          </a:p>
        </p:txBody>
      </p:sp>
    </p:spTree>
    <p:extLst>
      <p:ext uri="{BB962C8B-B14F-4D97-AF65-F5344CB8AC3E}">
        <p14:creationId xmlns:p14="http://schemas.microsoft.com/office/powerpoint/2010/main" val="3280562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D6C8-65FF-306A-B8BB-38450622522A}"/>
              </a:ext>
            </a:extLst>
          </p:cNvPr>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IN" dirty="0"/>
              <a:t>REFERENCES</a:t>
            </a:r>
          </a:p>
        </p:txBody>
      </p:sp>
      <p:sp>
        <p:nvSpPr>
          <p:cNvPr id="3" name="Content Placeholder 2">
            <a:extLst>
              <a:ext uri="{FF2B5EF4-FFF2-40B4-BE49-F238E27FC236}">
                <a16:creationId xmlns:a16="http://schemas.microsoft.com/office/drawing/2014/main" id="{D5C892E7-9BF2-8890-4226-32F9935195AC}"/>
              </a:ext>
            </a:extLst>
          </p:cNvPr>
          <p:cNvSpPr>
            <a:spLocks noGrp="1"/>
          </p:cNvSpPr>
          <p:nvPr>
            <p:ph idx="1"/>
          </p:nvPr>
        </p:nvSpPr>
        <p:spPr/>
        <p:txBody>
          <a:bodyPr>
            <a:noAutofit/>
          </a:bodyPr>
          <a:lstStyle/>
          <a:p>
            <a:pPr algn="just">
              <a:lnSpc>
                <a:spcPct val="105000"/>
              </a:lnSpc>
              <a:spcAft>
                <a:spcPts val="570"/>
              </a:spcAft>
              <a:buFont typeface="Wingdings" panose="05000000000000000000" pitchFamily="2" charset="2"/>
              <a:buChar char="Ø"/>
            </a:pPr>
            <a:r>
              <a:rPr lang="en-IN" sz="14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IPCC 2014 Climate Change 2014 Synthesis Report: Headline statements from the Summary for Policymakers  </a:t>
            </a:r>
          </a:p>
          <a:p>
            <a:pPr algn="just">
              <a:lnSpc>
                <a:spcPct val="105000"/>
              </a:lnSpc>
              <a:spcAft>
                <a:spcPts val="570"/>
              </a:spcAft>
              <a:buFont typeface="Wingdings" panose="05000000000000000000" pitchFamily="2" charset="2"/>
              <a:buChar char="Ø"/>
            </a:pPr>
            <a:r>
              <a:rPr lang="en-IN" sz="14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IPCC 2007 Synthesis Report. Contribution of Working Groups I, II and III to the Fourth Assessment Report of the Intergovernmental Panel on Climate Change  </a:t>
            </a:r>
          </a:p>
          <a:p>
            <a:pPr algn="just">
              <a:lnSpc>
                <a:spcPct val="105000"/>
              </a:lnSpc>
              <a:spcAft>
                <a:spcPts val="570"/>
              </a:spcAft>
              <a:buFont typeface="Wingdings" panose="05000000000000000000" pitchFamily="2" charset="2"/>
              <a:buChar char="Ø"/>
            </a:pPr>
            <a:r>
              <a:rPr lang="en-IN" sz="1400" u="none" strike="noStrike" dirty="0" err="1">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Dayaratne</a:t>
            </a:r>
            <a:r>
              <a:rPr lang="en-IN" sz="14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S P and </a:t>
            </a:r>
            <a:r>
              <a:rPr lang="en-IN" sz="1400" u="none" strike="noStrike" dirty="0" err="1">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Gunawardana</a:t>
            </a:r>
            <a:r>
              <a:rPr lang="en-IN" sz="14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K D 2014 Carbon footprint reduction: a critical study of rubber production in small and medium scale enterprises in Sri Lanka J. Clean. Prod.  </a:t>
            </a:r>
          </a:p>
          <a:p>
            <a:pPr algn="just">
              <a:lnSpc>
                <a:spcPct val="105000"/>
              </a:lnSpc>
              <a:spcAft>
                <a:spcPts val="570"/>
              </a:spcAft>
              <a:buFont typeface="Wingdings" panose="05000000000000000000" pitchFamily="2" charset="2"/>
              <a:buChar char="Ø"/>
            </a:pPr>
            <a:r>
              <a:rPr lang="en-IN" sz="1400" u="none" strike="noStrike" dirty="0" err="1">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Wiedmann</a:t>
            </a:r>
            <a:r>
              <a:rPr lang="en-IN" sz="14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T, Minx J, Barrett J and </a:t>
            </a:r>
            <a:r>
              <a:rPr lang="en-IN" sz="1400" u="none" strike="noStrike" dirty="0" err="1">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Wackernagel</a:t>
            </a:r>
            <a:r>
              <a:rPr lang="en-IN" sz="14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M 2006 Allocating ecological footprints to final consumption categories with input--output analysis Ecol. Econ. 56 28– 48  </a:t>
            </a:r>
          </a:p>
          <a:p>
            <a:pPr algn="just">
              <a:lnSpc>
                <a:spcPct val="105000"/>
              </a:lnSpc>
              <a:spcAft>
                <a:spcPts val="570"/>
              </a:spcAft>
              <a:buFont typeface="Wingdings" panose="05000000000000000000" pitchFamily="2" charset="2"/>
              <a:buChar char="Ø"/>
            </a:pPr>
            <a:r>
              <a:rPr lang="en-IN" sz="1400" u="none" strike="noStrike" dirty="0" err="1">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Wiedmann</a:t>
            </a:r>
            <a:r>
              <a:rPr lang="en-IN" sz="14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T and Minx J 2007 A Definition of ‘ Carbon Footprint Science (80-. ). 1 1–11  </a:t>
            </a:r>
          </a:p>
          <a:p>
            <a:pPr algn="just">
              <a:lnSpc>
                <a:spcPct val="105000"/>
              </a:lnSpc>
              <a:spcAft>
                <a:spcPts val="570"/>
              </a:spcAft>
              <a:buFont typeface="Wingdings" panose="05000000000000000000" pitchFamily="2" charset="2"/>
              <a:buChar char="Ø"/>
            </a:pPr>
            <a:r>
              <a:rPr lang="en-IN" sz="1400" u="none" strike="noStrike" dirty="0" err="1">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Andrić</a:t>
            </a:r>
            <a:r>
              <a:rPr lang="en-IN" sz="14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I, Jamali-</a:t>
            </a:r>
            <a:r>
              <a:rPr lang="en-IN" sz="1400" u="none" strike="noStrike" dirty="0" err="1">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Zghal</a:t>
            </a:r>
            <a:r>
              <a:rPr lang="en-IN" sz="14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N, </a:t>
            </a:r>
            <a:r>
              <a:rPr lang="en-IN" sz="1400" u="none" strike="noStrike" dirty="0" err="1">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Santarelli</a:t>
            </a:r>
            <a:r>
              <a:rPr lang="en-IN" sz="14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M, </a:t>
            </a:r>
            <a:r>
              <a:rPr lang="en-IN" sz="1400" u="none" strike="noStrike" dirty="0" err="1">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Lacarrière</a:t>
            </a:r>
            <a:r>
              <a:rPr lang="en-IN" sz="14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B and Le </a:t>
            </a:r>
            <a:r>
              <a:rPr lang="en-IN" sz="1400" u="none" strike="noStrike" dirty="0" err="1">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Corre</a:t>
            </a:r>
            <a:r>
              <a:rPr lang="en-IN" sz="14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O 2015 </a:t>
            </a:r>
          </a:p>
          <a:p>
            <a:pPr algn="just">
              <a:lnSpc>
                <a:spcPct val="105000"/>
              </a:lnSpc>
              <a:spcAft>
                <a:spcPts val="570"/>
              </a:spcAft>
              <a:buFont typeface="Wingdings" panose="05000000000000000000" pitchFamily="2" charset="2"/>
              <a:buChar char="Ø"/>
            </a:pPr>
            <a:r>
              <a:rPr lang="en-IN" sz="14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Environmental performance assessment of retrofitting existing coal fired power plants to co-firing with biomass: carbon footprint and </a:t>
            </a:r>
            <a:r>
              <a:rPr lang="en-IN" sz="1400" u="none" strike="noStrike" dirty="0" err="1">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emergy</a:t>
            </a:r>
            <a:r>
              <a:rPr lang="en-IN" sz="14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approach J. Clean. Prod. 103 13– 27  </a:t>
            </a:r>
          </a:p>
          <a:p>
            <a:pPr algn="just">
              <a:lnSpc>
                <a:spcPct val="105000"/>
              </a:lnSpc>
              <a:spcAft>
                <a:spcPts val="570"/>
              </a:spcAft>
              <a:buFont typeface="Wingdings" panose="05000000000000000000" pitchFamily="2" charset="2"/>
              <a:buChar char="Ø"/>
            </a:pPr>
            <a:r>
              <a:rPr lang="en-IN" sz="14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Grubb T and Ellis C 2007 Meeting the carbon challenge: The role of commercial real estate owners Users </a:t>
            </a:r>
            <a:r>
              <a:rPr lang="en-IN" sz="1400" u="none" strike="noStrike" dirty="0" err="1">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Manag</a:t>
            </a:r>
            <a:r>
              <a:rPr lang="en-IN" sz="14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Chicago  </a:t>
            </a:r>
          </a:p>
          <a:p>
            <a:pPr algn="just">
              <a:lnSpc>
                <a:spcPct val="105000"/>
              </a:lnSpc>
              <a:spcAft>
                <a:spcPts val="570"/>
              </a:spcAft>
              <a:buFont typeface="Wingdings" panose="05000000000000000000" pitchFamily="2" charset="2"/>
              <a:buChar char="Ø"/>
            </a:pPr>
            <a:r>
              <a:rPr lang="en-IN" sz="14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Jones C M and </a:t>
            </a:r>
            <a:r>
              <a:rPr lang="en-IN" sz="1400" u="none" strike="noStrike" dirty="0" err="1">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Kammen</a:t>
            </a:r>
            <a:r>
              <a:rPr lang="en-IN" sz="14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D M 2011 Quantifying carbon footprint reduction opportunities for US households and communities Environ. Sci. Technol. 45 4088–95 </a:t>
            </a:r>
          </a:p>
        </p:txBody>
      </p:sp>
    </p:spTree>
    <p:extLst>
      <p:ext uri="{BB962C8B-B14F-4D97-AF65-F5344CB8AC3E}">
        <p14:creationId xmlns:p14="http://schemas.microsoft.com/office/powerpoint/2010/main" val="4004078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D6C8-65FF-306A-B8BB-38450622522A}"/>
              </a:ext>
            </a:extLst>
          </p:cNvPr>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IN" dirty="0"/>
              <a:t>PROJECT TITLE</a:t>
            </a:r>
          </a:p>
        </p:txBody>
      </p:sp>
      <p:sp>
        <p:nvSpPr>
          <p:cNvPr id="3" name="Content Placeholder 2">
            <a:extLst>
              <a:ext uri="{FF2B5EF4-FFF2-40B4-BE49-F238E27FC236}">
                <a16:creationId xmlns:a16="http://schemas.microsoft.com/office/drawing/2014/main" id="{D5C892E7-9BF2-8890-4226-32F9935195AC}"/>
              </a:ext>
            </a:extLst>
          </p:cNvPr>
          <p:cNvSpPr>
            <a:spLocks noGrp="1"/>
          </p:cNvSpPr>
          <p:nvPr>
            <p:ph idx="1"/>
          </p:nvPr>
        </p:nvSpPr>
        <p:spPr/>
        <p:txBody>
          <a:bodyPr>
            <a:normAutofit/>
          </a:bodyPr>
          <a:lstStyle/>
          <a:p>
            <a:pPr marL="0" indent="0">
              <a:buNone/>
            </a:pPr>
            <a:r>
              <a:rPr lang="en-IN" b="1" u="sng" dirty="0">
                <a:solidFill>
                  <a:schemeClr val="accent2">
                    <a:lumMod val="75000"/>
                  </a:schemeClr>
                </a:solidFill>
              </a:rPr>
              <a:t>CARBON FOOTPRINT EMISSION </a:t>
            </a:r>
          </a:p>
          <a:p>
            <a:pPr marL="0" indent="0">
              <a:buNone/>
            </a:pPr>
            <a:endParaRPr lang="en-IN" dirty="0"/>
          </a:p>
          <a:p>
            <a:pPr marL="0" indent="0" algn="just">
              <a:buNone/>
            </a:pPr>
            <a:r>
              <a:rPr lang="en-US" sz="1500" dirty="0">
                <a:latin typeface="Times New Roman" panose="02020603050405020304" pitchFamily="18" charset="0"/>
                <a:cs typeface="Times New Roman" panose="02020603050405020304" pitchFamily="18" charset="0"/>
              </a:rPr>
              <a:t>Carbon footprint emission is a measure of the amount of greenhouse gases, mainly carbon dioxide, that is released into the atmosphere as a result of human activities. </a:t>
            </a:r>
          </a:p>
          <a:p>
            <a:pPr marL="0" indent="0" algn="just">
              <a:buNone/>
            </a:pPr>
            <a:r>
              <a:rPr lang="en-US" sz="1500" dirty="0">
                <a:latin typeface="Times New Roman" panose="02020603050405020304" pitchFamily="18" charset="0"/>
                <a:cs typeface="Times New Roman" panose="02020603050405020304" pitchFamily="18" charset="0"/>
              </a:rPr>
              <a:t>These activities can range from daily actions such as transportation and energy consumption to large-scale industrial processes. </a:t>
            </a:r>
          </a:p>
          <a:p>
            <a:pPr marL="0" indent="0" algn="just">
              <a:buNone/>
            </a:pPr>
            <a:r>
              <a:rPr lang="en-US" sz="1500" dirty="0">
                <a:latin typeface="Times New Roman" panose="02020603050405020304" pitchFamily="18" charset="0"/>
                <a:cs typeface="Times New Roman" panose="02020603050405020304" pitchFamily="18" charset="0"/>
              </a:rPr>
              <a:t>The carbon footprint of a product, service or individual is becoming an increasingly important consideration in today's society, as people become more aware of the impact that their actions have on the environment.</a:t>
            </a:r>
          </a:p>
          <a:p>
            <a:pPr marL="0" indent="0" algn="just">
              <a:buNone/>
            </a:pPr>
            <a:r>
              <a:rPr lang="en-US" sz="1500" dirty="0">
                <a:latin typeface="Times New Roman" panose="02020603050405020304" pitchFamily="18" charset="0"/>
                <a:cs typeface="Times New Roman" panose="02020603050405020304" pitchFamily="18" charset="0"/>
              </a:rPr>
              <a:t>Understanding and reducing our carbon footprint is crucial in mitigating the effects of climate change and ensuring a sustainable future for our planet.</a:t>
            </a: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8981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D6C8-65FF-306A-B8BB-38450622522A}"/>
              </a:ext>
            </a:extLst>
          </p:cNvPr>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IN" dirty="0"/>
              <a:t>INTRODUCTION</a:t>
            </a:r>
          </a:p>
        </p:txBody>
      </p:sp>
      <p:sp>
        <p:nvSpPr>
          <p:cNvPr id="3" name="Content Placeholder 2">
            <a:extLst>
              <a:ext uri="{FF2B5EF4-FFF2-40B4-BE49-F238E27FC236}">
                <a16:creationId xmlns:a16="http://schemas.microsoft.com/office/drawing/2014/main" id="{D5C892E7-9BF2-8890-4226-32F9935195AC}"/>
              </a:ext>
            </a:extLst>
          </p:cNvPr>
          <p:cNvSpPr>
            <a:spLocks noGrp="1"/>
          </p:cNvSpPr>
          <p:nvPr>
            <p:ph idx="1"/>
          </p:nvPr>
        </p:nvSpPr>
        <p:spPr/>
        <p:txBody>
          <a:bodyPr>
            <a:noAutofit/>
          </a:bodyPr>
          <a:lstStyle/>
          <a:p>
            <a:pPr marL="0" indent="0" algn="just">
              <a:lnSpc>
                <a:spcPct val="105000"/>
              </a:lnSpc>
              <a:spcAft>
                <a:spcPts val="570"/>
              </a:spcAft>
              <a:buNone/>
            </a:pPr>
            <a:r>
              <a:rPr lang="en-IN"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The global warming issues now become a universal problem for all nations. The Intergovernmental Panel on Climate Change (IPCC) reported that scientists were more than 95% certain that most of global warming is caused by increasing concentrations of greenhouse gasses and other human (anthropogenic) activities. About eight billion tons per year of carbon in the form of CO2 emitted globally through burning fossil fuels for transport and for the production of heat and electricity around the world. Emission of carbon dioxide is the rest results of combustion of water (H2O) and carbon monoxide gas (CO) or also called as carbon dioxide (CO2) that is a greenhouse gas. There’s a concept as references in the measurement of CO2 emission, namely carbon footprint. </a:t>
            </a:r>
          </a:p>
          <a:p>
            <a:pPr marL="0" indent="0" algn="just">
              <a:lnSpc>
                <a:spcPct val="105000"/>
              </a:lnSpc>
              <a:spcAft>
                <a:spcPts val="570"/>
              </a:spcAft>
              <a:buNone/>
            </a:pPr>
            <a:r>
              <a:rPr lang="en-IN"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The idea is to predict the per capita CO2 footprints caused due to the heavy usage of transport in our country by using Machine Learning model. </a:t>
            </a:r>
          </a:p>
          <a:p>
            <a:pPr marL="0" indent="0" algn="just">
              <a:lnSpc>
                <a:spcPct val="105000"/>
              </a:lnSpc>
              <a:spcAft>
                <a:spcPts val="570"/>
              </a:spcAft>
              <a:buNone/>
            </a:pPr>
            <a:r>
              <a:rPr lang="en-IN"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Carbon footprint has become a widely used term and concept in the public debate on responsibility and abatement action against the threat of global climate change.  </a:t>
            </a:r>
          </a:p>
          <a:p>
            <a:pPr marL="0" indent="0" algn="just">
              <a:lnSpc>
                <a:spcPct val="105000"/>
              </a:lnSpc>
              <a:spcAft>
                <a:spcPts val="570"/>
              </a:spcAft>
              <a:buNone/>
            </a:pPr>
            <a:r>
              <a:rPr lang="en-IN"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The following point highlights the model in detail: </a:t>
            </a:r>
          </a:p>
          <a:p>
            <a:pPr lvl="0" algn="just" fontAlgn="base">
              <a:lnSpc>
                <a:spcPct val="105000"/>
              </a:lnSpc>
              <a:spcAft>
                <a:spcPts val="780"/>
              </a:spcAft>
              <a:buClr>
                <a:srgbClr val="000000"/>
              </a:buClr>
              <a:buSzPts val="1200"/>
              <a:buFont typeface="Wingdings" panose="05000000000000000000" pitchFamily="2" charset="2"/>
              <a:buChar char="Ø"/>
            </a:pPr>
            <a:r>
              <a:rPr lang="en-IN" sz="14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Firstly cleaned the dataset and performed Categorical Encoding on Categorical Features and Feature Scaling on Numerical Features.  </a:t>
            </a:r>
          </a:p>
          <a:p>
            <a:pPr lvl="0" algn="just" fontAlgn="base">
              <a:lnSpc>
                <a:spcPct val="105000"/>
              </a:lnSpc>
              <a:spcAft>
                <a:spcPts val="780"/>
              </a:spcAft>
              <a:buClr>
                <a:srgbClr val="000000"/>
              </a:buClr>
              <a:buSzPts val="1200"/>
              <a:buFont typeface="Wingdings" panose="05000000000000000000" pitchFamily="2" charset="2"/>
              <a:buChar char="Ø"/>
            </a:pPr>
            <a:r>
              <a:rPr lang="en-IN" sz="14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After that, performed </a:t>
            </a:r>
            <a:r>
              <a:rPr lang="en-IN" sz="1400" u="none" strike="noStrike" dirty="0" err="1">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Train_Test_Split</a:t>
            </a:r>
            <a:r>
              <a:rPr lang="en-IN" sz="14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Cross-Validation and tried different Regression Algorithms ( Multi-Variable Linear Regression, Support Vector Regression, Decision Tree Regression &amp; Random Forest Regression ).  </a:t>
            </a:r>
          </a:p>
          <a:p>
            <a:pPr lvl="0" algn="just" fontAlgn="base">
              <a:lnSpc>
                <a:spcPct val="105000"/>
              </a:lnSpc>
              <a:spcAft>
                <a:spcPts val="625"/>
              </a:spcAft>
              <a:buClr>
                <a:srgbClr val="000000"/>
              </a:buClr>
              <a:buSzPts val="1200"/>
              <a:buFont typeface="Wingdings" panose="05000000000000000000" pitchFamily="2" charset="2"/>
              <a:buChar char="Ø"/>
            </a:pPr>
            <a:r>
              <a:rPr lang="en-IN" sz="14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Finally, opted for Random Forest Regression for the model for its stable predictions through which I led the model to an accuracy of 99.6%. </a:t>
            </a:r>
          </a:p>
        </p:txBody>
      </p:sp>
    </p:spTree>
    <p:extLst>
      <p:ext uri="{BB962C8B-B14F-4D97-AF65-F5344CB8AC3E}">
        <p14:creationId xmlns:p14="http://schemas.microsoft.com/office/powerpoint/2010/main" val="3653494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D6C8-65FF-306A-B8BB-38450622522A}"/>
              </a:ext>
            </a:extLst>
          </p:cNvPr>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IN" dirty="0"/>
              <a:t>FUNCTIONAL REQUIREMENTS</a:t>
            </a:r>
          </a:p>
        </p:txBody>
      </p:sp>
      <p:sp>
        <p:nvSpPr>
          <p:cNvPr id="3" name="Content Placeholder 2">
            <a:extLst>
              <a:ext uri="{FF2B5EF4-FFF2-40B4-BE49-F238E27FC236}">
                <a16:creationId xmlns:a16="http://schemas.microsoft.com/office/drawing/2014/main" id="{D5C892E7-9BF2-8890-4226-32F9935195AC}"/>
              </a:ext>
            </a:extLst>
          </p:cNvPr>
          <p:cNvSpPr>
            <a:spLocks noGrp="1"/>
          </p:cNvSpPr>
          <p:nvPr>
            <p:ph idx="1"/>
          </p:nvPr>
        </p:nvSpPr>
        <p:spPr/>
        <p:txBody>
          <a:bodyPr>
            <a:noAutofit/>
          </a:bodyPr>
          <a:lstStyle/>
          <a:p>
            <a:pPr marL="0" indent="0" algn="just">
              <a:lnSpc>
                <a:spcPct val="105000"/>
              </a:lnSpc>
              <a:spcAft>
                <a:spcPts val="570"/>
              </a:spcAft>
              <a:buNone/>
            </a:pPr>
            <a:r>
              <a:rPr lang="en-US"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Functional requirements for a carbon footprint emission project could include:</a:t>
            </a:r>
          </a:p>
          <a:p>
            <a:pPr algn="just">
              <a:lnSpc>
                <a:spcPct val="105000"/>
              </a:lnSpc>
              <a:spcAft>
                <a:spcPts val="570"/>
              </a:spcAft>
              <a:buFont typeface="Wingdings" panose="05000000000000000000" pitchFamily="2" charset="2"/>
              <a:buChar char="Ø"/>
            </a:pPr>
            <a:r>
              <a:rPr lang="en-US"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Data Collection: The system should be able to collect data related to energy consumption, transportation, waste generation, and other factors that contribute to carbon emissions</a:t>
            </a:r>
            <a:r>
              <a:rPr lang="en-US" sz="1400"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a:t>
            </a:r>
            <a:endParaRPr lang="en-US"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05000"/>
              </a:lnSpc>
              <a:spcAft>
                <a:spcPts val="570"/>
              </a:spcAft>
              <a:buFont typeface="Wingdings" panose="05000000000000000000" pitchFamily="2" charset="2"/>
              <a:buChar char="Ø"/>
            </a:pPr>
            <a:r>
              <a:rPr lang="en-US"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Calculation and Analysis: The system should be able to use the collected data to calculate the carbon footprint of an individual or an organization. It should be able to provide insights and recommendations for reducing carbon emissions.</a:t>
            </a:r>
          </a:p>
          <a:p>
            <a:pPr algn="just">
              <a:lnSpc>
                <a:spcPct val="105000"/>
              </a:lnSpc>
              <a:spcAft>
                <a:spcPts val="570"/>
              </a:spcAft>
              <a:buFont typeface="Wingdings" panose="05000000000000000000" pitchFamily="2" charset="2"/>
              <a:buChar char="Ø"/>
            </a:pPr>
            <a:r>
              <a:rPr lang="en-US"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Reporting: The system should be able to generate reports that show the carbon footprint of an individual or an organization. The reports should be customizable, allowing the user to select the time period and scope of the report.</a:t>
            </a:r>
          </a:p>
          <a:p>
            <a:pPr algn="just">
              <a:lnSpc>
                <a:spcPct val="105000"/>
              </a:lnSpc>
              <a:spcAft>
                <a:spcPts val="570"/>
              </a:spcAft>
              <a:buFont typeface="Wingdings" panose="05000000000000000000" pitchFamily="2" charset="2"/>
              <a:buChar char="Ø"/>
            </a:pPr>
            <a:r>
              <a:rPr lang="en-US"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User Management: The system should have a user management system that allows for different levels of access to the system, depending on the user’s role</a:t>
            </a:r>
            <a:r>
              <a:rPr lang="en-US" sz="1400"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a:t>
            </a:r>
            <a:endParaRPr lang="en-US"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05000"/>
              </a:lnSpc>
              <a:spcAft>
                <a:spcPts val="570"/>
              </a:spcAft>
              <a:buFont typeface="Wingdings" panose="05000000000000000000" pitchFamily="2" charset="2"/>
              <a:buChar char="Ø"/>
            </a:pPr>
            <a:r>
              <a:rPr lang="en-US"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Integration: The system should be able to integrate with other systems such as energy management systems, transportation management systems, and waste management systems to get data that can be used to calculate the carbon footprint.</a:t>
            </a:r>
            <a:endParaRPr lang="en-IN" sz="14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973318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D6C8-65FF-306A-B8BB-38450622522A}"/>
              </a:ext>
            </a:extLst>
          </p:cNvPr>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IN" dirty="0"/>
              <a:t>NON-FUNCTIONAL REQUIREMENTS</a:t>
            </a:r>
          </a:p>
        </p:txBody>
      </p:sp>
      <p:sp>
        <p:nvSpPr>
          <p:cNvPr id="3" name="Content Placeholder 2">
            <a:extLst>
              <a:ext uri="{FF2B5EF4-FFF2-40B4-BE49-F238E27FC236}">
                <a16:creationId xmlns:a16="http://schemas.microsoft.com/office/drawing/2014/main" id="{D5C892E7-9BF2-8890-4226-32F9935195AC}"/>
              </a:ext>
            </a:extLst>
          </p:cNvPr>
          <p:cNvSpPr>
            <a:spLocks noGrp="1"/>
          </p:cNvSpPr>
          <p:nvPr>
            <p:ph idx="1"/>
          </p:nvPr>
        </p:nvSpPr>
        <p:spPr/>
        <p:txBody>
          <a:bodyPr>
            <a:noAutofit/>
          </a:bodyPr>
          <a:lstStyle/>
          <a:p>
            <a:pPr marL="0" indent="0" algn="just">
              <a:lnSpc>
                <a:spcPct val="105000"/>
              </a:lnSpc>
              <a:spcAft>
                <a:spcPts val="570"/>
              </a:spcAft>
              <a:buNone/>
            </a:pPr>
            <a:r>
              <a:rPr lang="en-US"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Non-functional requirements are the quality attributes that define the characteristics of the system and specify how it should behave. These requirements usually focus on aspects such as performance, reliability, security, usability, and maintainability. For the project on carbon footprint emission, some non-functional requirements could include:</a:t>
            </a:r>
          </a:p>
          <a:p>
            <a:pPr algn="just">
              <a:lnSpc>
                <a:spcPct val="105000"/>
              </a:lnSpc>
              <a:spcAft>
                <a:spcPts val="570"/>
              </a:spcAft>
              <a:buFont typeface="Wingdings" panose="05000000000000000000" pitchFamily="2" charset="2"/>
              <a:buChar char="Ø"/>
            </a:pPr>
            <a:r>
              <a:rPr lang="en-US"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Performance: The system should be able to handle a large number of users and data without experiencing any lag or downtime.</a:t>
            </a:r>
          </a:p>
          <a:p>
            <a:pPr algn="just">
              <a:lnSpc>
                <a:spcPct val="105000"/>
              </a:lnSpc>
              <a:spcAft>
                <a:spcPts val="570"/>
              </a:spcAft>
              <a:buFont typeface="Wingdings" panose="05000000000000000000" pitchFamily="2" charset="2"/>
              <a:buChar char="Ø"/>
            </a:pPr>
            <a:r>
              <a:rPr lang="en-US"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Security: The system should ensure the confidentiality, integrity, and availability of the data collected and stored.</a:t>
            </a:r>
          </a:p>
          <a:p>
            <a:pPr algn="just">
              <a:lnSpc>
                <a:spcPct val="105000"/>
              </a:lnSpc>
              <a:spcAft>
                <a:spcPts val="570"/>
              </a:spcAft>
              <a:buFont typeface="Wingdings" panose="05000000000000000000" pitchFamily="2" charset="2"/>
              <a:buChar char="Ø"/>
            </a:pPr>
            <a:r>
              <a:rPr lang="en-US"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Usability: The system should be easy to use and navigate for all types of users, including those who are not tech-savvy.</a:t>
            </a:r>
          </a:p>
          <a:p>
            <a:pPr algn="just">
              <a:lnSpc>
                <a:spcPct val="105000"/>
              </a:lnSpc>
              <a:spcAft>
                <a:spcPts val="570"/>
              </a:spcAft>
              <a:buFont typeface="Wingdings" panose="05000000000000000000" pitchFamily="2" charset="2"/>
              <a:buChar char="Ø"/>
            </a:pPr>
            <a:r>
              <a:rPr lang="en-US"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Accessibility: The system should be accessible to users with disabilities, including those who are visually or hearing impaired.</a:t>
            </a:r>
          </a:p>
          <a:p>
            <a:pPr algn="just">
              <a:lnSpc>
                <a:spcPct val="105000"/>
              </a:lnSpc>
              <a:spcAft>
                <a:spcPts val="570"/>
              </a:spcAft>
              <a:buFont typeface="Wingdings" panose="05000000000000000000" pitchFamily="2" charset="2"/>
              <a:buChar char="Ø"/>
            </a:pPr>
            <a:r>
              <a:rPr lang="en-US"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Scalability: The system should be designed to handle increasing data volumes and users in the future.</a:t>
            </a:r>
          </a:p>
          <a:p>
            <a:pPr algn="just">
              <a:lnSpc>
                <a:spcPct val="105000"/>
              </a:lnSpc>
              <a:spcAft>
                <a:spcPts val="570"/>
              </a:spcAft>
              <a:buFont typeface="Wingdings" panose="05000000000000000000" pitchFamily="2" charset="2"/>
              <a:buChar char="Ø"/>
            </a:pPr>
            <a:r>
              <a:rPr lang="en-US"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Maintainability: The system should be easy to maintain and update, with minimal downtime or disruption to users</a:t>
            </a:r>
            <a:r>
              <a:rPr lang="en-US" sz="1400"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a:t>
            </a:r>
            <a:endParaRPr lang="en-US"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05000"/>
              </a:lnSpc>
              <a:spcAft>
                <a:spcPts val="570"/>
              </a:spcAft>
              <a:buFont typeface="Wingdings" panose="05000000000000000000" pitchFamily="2" charset="2"/>
              <a:buChar char="Ø"/>
            </a:pPr>
            <a:r>
              <a:rPr lang="en-US"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Sustainability: The system should be designed and operated in an environmentally sustainable manner, with minimal carbon footprint and impact on the environment.</a:t>
            </a:r>
            <a:endParaRPr lang="en-IN" sz="14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82817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D6C8-65FF-306A-B8BB-38450622522A}"/>
              </a:ext>
            </a:extLst>
          </p:cNvPr>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IN" dirty="0"/>
              <a:t>SYSTEM DESIGN-FLOW CHART</a:t>
            </a:r>
          </a:p>
        </p:txBody>
      </p:sp>
      <p:pic>
        <p:nvPicPr>
          <p:cNvPr id="4" name="Picture 3">
            <a:extLst>
              <a:ext uri="{FF2B5EF4-FFF2-40B4-BE49-F238E27FC236}">
                <a16:creationId xmlns:a16="http://schemas.microsoft.com/office/drawing/2014/main" id="{81D595AB-0896-73A3-2D60-CB8EA9ECC2AF}"/>
              </a:ext>
            </a:extLst>
          </p:cNvPr>
          <p:cNvPicPr/>
          <p:nvPr/>
        </p:nvPicPr>
        <p:blipFill>
          <a:blip r:embed="rId2"/>
          <a:stretch>
            <a:fillRect/>
          </a:stretch>
        </p:blipFill>
        <p:spPr>
          <a:xfrm>
            <a:off x="2384982" y="2037316"/>
            <a:ext cx="6773774" cy="4646288"/>
          </a:xfrm>
          <a:prstGeom prst="rect">
            <a:avLst/>
          </a:prstGeom>
        </p:spPr>
      </p:pic>
    </p:spTree>
    <p:extLst>
      <p:ext uri="{BB962C8B-B14F-4D97-AF65-F5344CB8AC3E}">
        <p14:creationId xmlns:p14="http://schemas.microsoft.com/office/powerpoint/2010/main" val="3849761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D6C8-65FF-306A-B8BB-38450622522A}"/>
              </a:ext>
            </a:extLst>
          </p:cNvPr>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IN" dirty="0"/>
              <a:t>USE CASE DIAGRAM</a:t>
            </a:r>
          </a:p>
        </p:txBody>
      </p:sp>
      <p:pic>
        <p:nvPicPr>
          <p:cNvPr id="3" name="Picture 2">
            <a:extLst>
              <a:ext uri="{FF2B5EF4-FFF2-40B4-BE49-F238E27FC236}">
                <a16:creationId xmlns:a16="http://schemas.microsoft.com/office/drawing/2014/main" id="{5F7F8189-3161-1290-3598-5869EF71031D}"/>
              </a:ext>
            </a:extLst>
          </p:cNvPr>
          <p:cNvPicPr/>
          <p:nvPr/>
        </p:nvPicPr>
        <p:blipFill>
          <a:blip r:embed="rId2"/>
          <a:stretch>
            <a:fillRect/>
          </a:stretch>
        </p:blipFill>
        <p:spPr>
          <a:xfrm>
            <a:off x="2130459" y="1970405"/>
            <a:ext cx="7418894" cy="4609504"/>
          </a:xfrm>
          <a:prstGeom prst="rect">
            <a:avLst/>
          </a:prstGeom>
        </p:spPr>
      </p:pic>
    </p:spTree>
    <p:extLst>
      <p:ext uri="{BB962C8B-B14F-4D97-AF65-F5344CB8AC3E}">
        <p14:creationId xmlns:p14="http://schemas.microsoft.com/office/powerpoint/2010/main" val="3429307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D6C8-65FF-306A-B8BB-38450622522A}"/>
              </a:ext>
            </a:extLst>
          </p:cNvPr>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IN" dirty="0"/>
              <a:t>TEST CASES </a:t>
            </a:r>
          </a:p>
        </p:txBody>
      </p:sp>
      <p:sp>
        <p:nvSpPr>
          <p:cNvPr id="3" name="Content Placeholder 2">
            <a:extLst>
              <a:ext uri="{FF2B5EF4-FFF2-40B4-BE49-F238E27FC236}">
                <a16:creationId xmlns:a16="http://schemas.microsoft.com/office/drawing/2014/main" id="{D5C892E7-9BF2-8890-4226-32F9935195AC}"/>
              </a:ext>
            </a:extLst>
          </p:cNvPr>
          <p:cNvSpPr>
            <a:spLocks noGrp="1"/>
          </p:cNvSpPr>
          <p:nvPr>
            <p:ph idx="1"/>
          </p:nvPr>
        </p:nvSpPr>
        <p:spPr/>
        <p:txBody>
          <a:bodyPr>
            <a:noAutofit/>
          </a:bodyPr>
          <a:lstStyle/>
          <a:p>
            <a:pPr marL="0" indent="0" algn="just">
              <a:lnSpc>
                <a:spcPct val="105000"/>
              </a:lnSpc>
              <a:spcAft>
                <a:spcPts val="570"/>
              </a:spcAft>
              <a:buNone/>
            </a:pPr>
            <a:r>
              <a:rPr lang="en-US"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Here are some example use cases for a system that tracks and reports carbon footprint emissions:</a:t>
            </a:r>
          </a:p>
          <a:p>
            <a:pPr algn="just">
              <a:lnSpc>
                <a:spcPct val="105000"/>
              </a:lnSpc>
              <a:spcAft>
                <a:spcPts val="570"/>
              </a:spcAft>
              <a:buFont typeface="Wingdings" panose="05000000000000000000" pitchFamily="2" charset="2"/>
              <a:buChar char="Ø"/>
            </a:pPr>
            <a:r>
              <a:rPr lang="en-US"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User calculates personal carbon footprint: A user logs into the system and inputs data such as their mode of transportation, energy usage, and diet. The system calculates the user’s carbon footprint and provides suggestions for reducing emissions.</a:t>
            </a:r>
          </a:p>
          <a:p>
            <a:pPr algn="just">
              <a:lnSpc>
                <a:spcPct val="105000"/>
              </a:lnSpc>
              <a:spcAft>
                <a:spcPts val="570"/>
              </a:spcAft>
              <a:buFont typeface="Wingdings" panose="05000000000000000000" pitchFamily="2" charset="2"/>
              <a:buChar char="Ø"/>
            </a:pPr>
            <a:r>
              <a:rPr lang="en-US"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Company tracks emissions data: A company uses the system to track its carbon footprint and emissions data. The system can provide reports and analytics to help the company identify areas for improvement and track progress towards emission reduction goals.</a:t>
            </a:r>
          </a:p>
          <a:p>
            <a:pPr algn="just">
              <a:lnSpc>
                <a:spcPct val="105000"/>
              </a:lnSpc>
              <a:spcAft>
                <a:spcPts val="570"/>
              </a:spcAft>
              <a:buFont typeface="Wingdings" panose="05000000000000000000" pitchFamily="2" charset="2"/>
              <a:buChar char="Ø"/>
            </a:pPr>
            <a:r>
              <a:rPr lang="en-US"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Government monitors emissions data: A government agency uses the system to monitor carbon emissions data across multiple companies and industries. The system can provide analytics and alerts for areas of concern, and help the government enforce emissions regulations.</a:t>
            </a:r>
          </a:p>
          <a:p>
            <a:pPr algn="just">
              <a:lnSpc>
                <a:spcPct val="105000"/>
              </a:lnSpc>
              <a:spcAft>
                <a:spcPts val="570"/>
              </a:spcAft>
              <a:buFont typeface="Wingdings" panose="05000000000000000000" pitchFamily="2" charset="2"/>
              <a:buChar char="Ø"/>
            </a:pPr>
            <a:r>
              <a:rPr lang="en-US"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Carbon offsetting and trading: The system can also integrate with carbon offsetting and trading platforms, allowing users and companies to offset their emissions by investing in carbon reduction projects or purchasing carbon credits. The system can provide recommendations for offsetting options and track carbon credit transactions.</a:t>
            </a:r>
            <a:endParaRPr lang="en-IN" sz="14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507067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D6C8-65FF-306A-B8BB-38450622522A}"/>
              </a:ext>
            </a:extLst>
          </p:cNvPr>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IN" dirty="0"/>
              <a:t>ACCEPTANCE CRITERIA</a:t>
            </a:r>
          </a:p>
        </p:txBody>
      </p:sp>
      <p:sp>
        <p:nvSpPr>
          <p:cNvPr id="3" name="Content Placeholder 2">
            <a:extLst>
              <a:ext uri="{FF2B5EF4-FFF2-40B4-BE49-F238E27FC236}">
                <a16:creationId xmlns:a16="http://schemas.microsoft.com/office/drawing/2014/main" id="{D5C892E7-9BF2-8890-4226-32F9935195AC}"/>
              </a:ext>
            </a:extLst>
          </p:cNvPr>
          <p:cNvSpPr>
            <a:spLocks noGrp="1"/>
          </p:cNvSpPr>
          <p:nvPr>
            <p:ph idx="1"/>
          </p:nvPr>
        </p:nvSpPr>
        <p:spPr/>
        <p:txBody>
          <a:bodyPr>
            <a:noAutofit/>
          </a:bodyPr>
          <a:lstStyle/>
          <a:p>
            <a:pPr marL="0" indent="0" algn="just">
              <a:lnSpc>
                <a:spcPct val="105000"/>
              </a:lnSpc>
              <a:spcAft>
                <a:spcPts val="570"/>
              </a:spcAft>
              <a:buNone/>
            </a:pPr>
            <a:r>
              <a:rPr lang="en-US"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Acceptance criteria are specific and measurable criteria that must be met in order for the project to be considered successful. Here are some possible acceptance criteria for a carbon footprint emission project:</a:t>
            </a:r>
          </a:p>
          <a:p>
            <a:pPr algn="just">
              <a:lnSpc>
                <a:spcPct val="105000"/>
              </a:lnSpc>
              <a:spcAft>
                <a:spcPts val="570"/>
              </a:spcAft>
              <a:buFont typeface="Wingdings" panose="05000000000000000000" pitchFamily="2" charset="2"/>
              <a:buChar char="Ø"/>
            </a:pPr>
            <a:r>
              <a:rPr lang="en-US"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The system must accurately calculate carbon emissions based on user inputs.</a:t>
            </a:r>
          </a:p>
          <a:p>
            <a:pPr algn="just">
              <a:lnSpc>
                <a:spcPct val="105000"/>
              </a:lnSpc>
              <a:spcAft>
                <a:spcPts val="570"/>
              </a:spcAft>
              <a:buFont typeface="Wingdings" panose="05000000000000000000" pitchFamily="2" charset="2"/>
              <a:buChar char="Ø"/>
            </a:pPr>
            <a:r>
              <a:rPr lang="en-US"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The system must be easy to use, with a user-friendly interface.</a:t>
            </a:r>
          </a:p>
          <a:p>
            <a:pPr algn="just">
              <a:lnSpc>
                <a:spcPct val="105000"/>
              </a:lnSpc>
              <a:spcAft>
                <a:spcPts val="570"/>
              </a:spcAft>
              <a:buFont typeface="Wingdings" panose="05000000000000000000" pitchFamily="2" charset="2"/>
              <a:buChar char="Ø"/>
            </a:pPr>
            <a:r>
              <a:rPr lang="en-US"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The system must be accessible from a variety of devices, including desktop computers, laptops, tablets, and smartphones.</a:t>
            </a:r>
          </a:p>
          <a:p>
            <a:pPr algn="just">
              <a:lnSpc>
                <a:spcPct val="105000"/>
              </a:lnSpc>
              <a:spcAft>
                <a:spcPts val="570"/>
              </a:spcAft>
              <a:buFont typeface="Wingdings" panose="05000000000000000000" pitchFamily="2" charset="2"/>
              <a:buChar char="Ø"/>
            </a:pPr>
            <a:r>
              <a:rPr lang="en-US"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The system must be secure, with appropriate safeguards in place to protect user data.</a:t>
            </a:r>
          </a:p>
          <a:p>
            <a:pPr algn="just">
              <a:lnSpc>
                <a:spcPct val="105000"/>
              </a:lnSpc>
              <a:spcAft>
                <a:spcPts val="570"/>
              </a:spcAft>
              <a:buFont typeface="Wingdings" panose="05000000000000000000" pitchFamily="2" charset="2"/>
              <a:buChar char="Ø"/>
            </a:pPr>
            <a:r>
              <a:rPr lang="en-US"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The system must provide users with a clear and detailed breakdown of their carbon footprint, including recommendations for reducing their emissions.</a:t>
            </a:r>
          </a:p>
          <a:p>
            <a:pPr algn="just">
              <a:lnSpc>
                <a:spcPct val="105000"/>
              </a:lnSpc>
              <a:spcAft>
                <a:spcPts val="570"/>
              </a:spcAft>
              <a:buFont typeface="Wingdings" panose="05000000000000000000" pitchFamily="2" charset="2"/>
              <a:buChar char="Ø"/>
            </a:pPr>
            <a:r>
              <a:rPr lang="en-US"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The system must be scalable, able to handle a large number of users and data inputs without slowing down or crashing.</a:t>
            </a:r>
          </a:p>
          <a:p>
            <a:pPr algn="just">
              <a:lnSpc>
                <a:spcPct val="105000"/>
              </a:lnSpc>
              <a:spcAft>
                <a:spcPts val="570"/>
              </a:spcAft>
              <a:buFont typeface="Wingdings" panose="05000000000000000000" pitchFamily="2" charset="2"/>
              <a:buChar char="Ø"/>
            </a:pPr>
            <a:r>
              <a:rPr lang="en-US"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The system must comply with all relevant laws and regulations regarding carbon emissions and data privacy.</a:t>
            </a:r>
          </a:p>
          <a:p>
            <a:pPr algn="just">
              <a:lnSpc>
                <a:spcPct val="105000"/>
              </a:lnSpc>
              <a:spcAft>
                <a:spcPts val="570"/>
              </a:spcAft>
              <a:buFont typeface="Wingdings" panose="05000000000000000000" pitchFamily="2" charset="2"/>
              <a:buChar char="Ø"/>
            </a:pPr>
            <a:r>
              <a:rPr lang="en-US"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The system must be tested thoroughly to ensure accuracy, reliability, and usability.</a:t>
            </a:r>
          </a:p>
          <a:p>
            <a:pPr algn="just">
              <a:lnSpc>
                <a:spcPct val="105000"/>
              </a:lnSpc>
              <a:spcAft>
                <a:spcPts val="570"/>
              </a:spcAft>
              <a:buFont typeface="Wingdings" panose="05000000000000000000" pitchFamily="2" charset="2"/>
              <a:buChar char="Ø"/>
            </a:pPr>
            <a:r>
              <a:rPr lang="en-US"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The system must be delivered on time and within budget.</a:t>
            </a:r>
          </a:p>
          <a:p>
            <a:pPr algn="just">
              <a:lnSpc>
                <a:spcPct val="105000"/>
              </a:lnSpc>
              <a:spcAft>
                <a:spcPts val="570"/>
              </a:spcAft>
              <a:buFont typeface="Wingdings" panose="05000000000000000000" pitchFamily="2" charset="2"/>
              <a:buChar char="Ø"/>
            </a:pPr>
            <a:r>
              <a:rPr lang="en-US"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The system must receive positive feedback from users, indicating that it is meeting their needs and expectations.</a:t>
            </a:r>
            <a:endParaRPr lang="en-IN" sz="14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926249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1430</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Office Theme</vt:lpstr>
      <vt:lpstr>PowerPoint Presentation</vt:lpstr>
      <vt:lpstr>PROJECT TITLE</vt:lpstr>
      <vt:lpstr>INTRODUCTION</vt:lpstr>
      <vt:lpstr>FUNCTIONAL REQUIREMENTS</vt:lpstr>
      <vt:lpstr>NON-FUNCTIONAL REQUIREMENTS</vt:lpstr>
      <vt:lpstr>SYSTEM DESIGN-FLOW CHART</vt:lpstr>
      <vt:lpstr>USE CASE DIAGRAM</vt:lpstr>
      <vt:lpstr>TEST CASES </vt:lpstr>
      <vt:lpstr>ACCEPTANCE CRITERIA</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VENU AGARWAL</dc:creator>
  <cp:lastModifiedBy>VENU AGARWAL</cp:lastModifiedBy>
  <cp:revision>5</cp:revision>
  <dcterms:created xsi:type="dcterms:W3CDTF">2023-04-13T04:00:35Z</dcterms:created>
  <dcterms:modified xsi:type="dcterms:W3CDTF">2023-04-13T04:21:28Z</dcterms:modified>
</cp:coreProperties>
</file>